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7" r:id="rId3"/>
    <p:sldId id="259" r:id="rId4"/>
    <p:sldId id="260" r:id="rId5"/>
    <p:sldId id="258" r:id="rId6"/>
    <p:sldId id="261" r:id="rId7"/>
    <p:sldId id="262" r:id="rId8"/>
    <p:sldId id="263"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5722B6-D2EF-4977-8166-A7AD8EE1E5D9}">
          <p14:sldIdLst/>
        </p14:section>
        <p14:section name="Untitled Section" id="{4C23B20E-6868-4E70-BCAC-B63BD40E3BD3}">
          <p14:sldIdLst>
            <p14:sldId id="266"/>
            <p14:sldId id="257"/>
            <p14:sldId id="259"/>
            <p14:sldId id="260"/>
            <p14:sldId id="258"/>
            <p14:sldId id="261"/>
            <p14:sldId id="262"/>
            <p14:sldId id="263"/>
            <p14:sldId id="26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10880-7B0E-46AD-8423-88BBAEA6CACE}" type="datetimeFigureOut">
              <a:rPr lang="en-IN" smtClean="0"/>
              <a:t>27-09-2021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E38D1-F2E1-48E0-941F-EF170F25D437}" type="slidenum">
              <a:rPr lang="en-IN" smtClean="0"/>
              <a:t>‹#›</a:t>
            </a:fld>
            <a:endParaRPr lang="en-IN"/>
          </a:p>
        </p:txBody>
      </p:sp>
    </p:spTree>
    <p:extLst>
      <p:ext uri="{BB962C8B-B14F-4D97-AF65-F5344CB8AC3E}">
        <p14:creationId xmlns:p14="http://schemas.microsoft.com/office/powerpoint/2010/main" val="4023927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BE38D1-F2E1-48E0-941F-EF170F25D437}" type="slidenum">
              <a:rPr lang="en-IN" smtClean="0"/>
              <a:t>8</a:t>
            </a:fld>
            <a:endParaRPr lang="en-IN"/>
          </a:p>
        </p:txBody>
      </p:sp>
    </p:spTree>
    <p:extLst>
      <p:ext uri="{BB962C8B-B14F-4D97-AF65-F5344CB8AC3E}">
        <p14:creationId xmlns:p14="http://schemas.microsoft.com/office/powerpoint/2010/main" val="311926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067E-0438-4DCD-9604-822CA4CC7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55F7D8-3F94-4B5D-9602-AB2805F81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A9668-23ED-4DF1-8253-EF5073D39522}"/>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5" name="Footer Placeholder 4">
            <a:extLst>
              <a:ext uri="{FF2B5EF4-FFF2-40B4-BE49-F238E27FC236}">
                <a16:creationId xmlns:a16="http://schemas.microsoft.com/office/drawing/2014/main" id="{4472A360-D585-4329-B7EC-BB70D5B65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37A24-18AE-442B-92DB-83BA865A429C}"/>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130766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634F-6CC9-472C-BC25-EDB6821695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862840-9463-4BE0-BDD9-74DA970FA5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8D6FB-D664-4F5E-9666-CCCBA05B9CD4}"/>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5" name="Footer Placeholder 4">
            <a:extLst>
              <a:ext uri="{FF2B5EF4-FFF2-40B4-BE49-F238E27FC236}">
                <a16:creationId xmlns:a16="http://schemas.microsoft.com/office/drawing/2014/main" id="{E17E1D8E-E8A8-43D3-B5C0-99C6B6A89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ABBCC-01DC-48D8-B829-DD27BC4B9DA0}"/>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406145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24543-9A3F-438F-880A-DD4EA9B2DB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D2FCB-8C5A-4F18-8522-9A7A774A93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671AB-75DA-408E-B744-D76BAF96AF4A}"/>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5" name="Footer Placeholder 4">
            <a:extLst>
              <a:ext uri="{FF2B5EF4-FFF2-40B4-BE49-F238E27FC236}">
                <a16:creationId xmlns:a16="http://schemas.microsoft.com/office/drawing/2014/main" id="{5AB862E4-7A7C-4F4F-B219-DCC1338F2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E92FF5-C64C-4EF4-B656-20B541048850}"/>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10071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F9BB-90E3-4F68-A465-57157FF95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003598-73D9-482F-8DBD-5E0AE6BF9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C59B8-E50A-4165-A261-63771479B6C0}"/>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5" name="Footer Placeholder 4">
            <a:extLst>
              <a:ext uri="{FF2B5EF4-FFF2-40B4-BE49-F238E27FC236}">
                <a16:creationId xmlns:a16="http://schemas.microsoft.com/office/drawing/2014/main" id="{89938687-8762-44FD-A1D1-508C43831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C73A8-3134-4248-B8D7-407C79ED3497}"/>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341973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36A8-AC8F-4C67-9E7A-A0B0F53BF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B3D0C7-F52F-46DD-BB62-A94D3C3EE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27C750-06C8-4696-A4DF-5CA9F1F29225}"/>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5" name="Footer Placeholder 4">
            <a:extLst>
              <a:ext uri="{FF2B5EF4-FFF2-40B4-BE49-F238E27FC236}">
                <a16:creationId xmlns:a16="http://schemas.microsoft.com/office/drawing/2014/main" id="{39CDD131-6562-4F14-B931-6B8407758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60672-4327-43F9-9098-CF72DA8D0A51}"/>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153973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C315-F6F8-4571-A673-D105FDD58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DE4BEE-7CD4-402B-881D-870B29D3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1C393F-3D08-4E4E-A1C7-1A8040B3C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2ADD73-2410-4C86-BB5A-6ED25E491A5D}"/>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6" name="Footer Placeholder 5">
            <a:extLst>
              <a:ext uri="{FF2B5EF4-FFF2-40B4-BE49-F238E27FC236}">
                <a16:creationId xmlns:a16="http://schemas.microsoft.com/office/drawing/2014/main" id="{B8DE8E19-D40D-4C5B-AC03-F9348566F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B5D77-1872-423A-9324-04DE80C49D1E}"/>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169838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3C4E-999F-4781-86A7-813159DDA2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21734-08FF-4683-9B44-4E9416136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36E4E-8555-4C1B-BBC0-5EBF51790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E189B2-DEDF-4A02-95E6-D94AB1637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25026-E617-4D44-AC34-E796F940E9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8FD6E7-E429-47A9-BA0E-1D32A1D743F5}"/>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8" name="Footer Placeholder 7">
            <a:extLst>
              <a:ext uri="{FF2B5EF4-FFF2-40B4-BE49-F238E27FC236}">
                <a16:creationId xmlns:a16="http://schemas.microsoft.com/office/drawing/2014/main" id="{9346C26D-2A73-4374-90FD-0F88CAE93D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4125D5-2A66-4245-A762-795B0D4A3057}"/>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389030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8C66-0DD3-4C05-9F5A-6E9DF0ED0C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3C6490-B473-4AC1-AECD-5667BDAEF048}"/>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4" name="Footer Placeholder 3">
            <a:extLst>
              <a:ext uri="{FF2B5EF4-FFF2-40B4-BE49-F238E27FC236}">
                <a16:creationId xmlns:a16="http://schemas.microsoft.com/office/drawing/2014/main" id="{99881FD5-4442-4B58-BF28-BB211763AB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F9D00B-0AFF-4FF9-8D05-F89185805874}"/>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88977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5F5F0-3960-4B65-9B3E-CD405C1A952A}"/>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3" name="Footer Placeholder 2">
            <a:extLst>
              <a:ext uri="{FF2B5EF4-FFF2-40B4-BE49-F238E27FC236}">
                <a16:creationId xmlns:a16="http://schemas.microsoft.com/office/drawing/2014/main" id="{BBFB2371-521B-43FC-9CC2-B8B8C7120D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86C982-96C4-4A4F-BA35-2EA71FA9E302}"/>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256505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5A72-F18F-4429-90FC-C2AE0FBD6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05871F-9CFB-43E9-82BD-D5E3D1241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3C6CB0-CD74-4AE5-8FF1-6845166E3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3A8C6-789D-49C0-8382-1E739200506F}"/>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6" name="Footer Placeholder 5">
            <a:extLst>
              <a:ext uri="{FF2B5EF4-FFF2-40B4-BE49-F238E27FC236}">
                <a16:creationId xmlns:a16="http://schemas.microsoft.com/office/drawing/2014/main" id="{F3275A78-38D7-4CF1-8843-87624E2B2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8DC32-7271-4A2D-8BF2-2EDE1D3FA594}"/>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409140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FBC9-0058-4580-91DC-82A889B20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11D4A7-167A-4649-9E58-F5944FA94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68AAA7-2E30-4BD1-AAB3-5A2873EA3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BEECF-DE87-4EC4-8ED4-4C3A7D8E8A7C}"/>
              </a:ext>
            </a:extLst>
          </p:cNvPr>
          <p:cNvSpPr>
            <a:spLocks noGrp="1"/>
          </p:cNvSpPr>
          <p:nvPr>
            <p:ph type="dt" sz="half" idx="10"/>
          </p:nvPr>
        </p:nvSpPr>
        <p:spPr/>
        <p:txBody>
          <a:bodyPr/>
          <a:lstStyle/>
          <a:p>
            <a:fld id="{85EE462F-24F6-4D98-A58C-25303A0D129E}" type="datetimeFigureOut">
              <a:rPr lang="en-IN" smtClean="0"/>
              <a:t>27-09-2021</a:t>
            </a:fld>
            <a:endParaRPr lang="en-IN"/>
          </a:p>
        </p:txBody>
      </p:sp>
      <p:sp>
        <p:nvSpPr>
          <p:cNvPr id="6" name="Footer Placeholder 5">
            <a:extLst>
              <a:ext uri="{FF2B5EF4-FFF2-40B4-BE49-F238E27FC236}">
                <a16:creationId xmlns:a16="http://schemas.microsoft.com/office/drawing/2014/main" id="{A61ED5A3-6604-45FF-9CFC-BDE77771A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A5E82-3C0A-499C-B666-2EA87169F66C}"/>
              </a:ext>
            </a:extLst>
          </p:cNvPr>
          <p:cNvSpPr>
            <a:spLocks noGrp="1"/>
          </p:cNvSpPr>
          <p:nvPr>
            <p:ph type="sldNum" sz="quarter" idx="12"/>
          </p:nvPr>
        </p:nvSpPr>
        <p:spPr/>
        <p:txBody>
          <a:bodyPr/>
          <a:lstStyle/>
          <a:p>
            <a:fld id="{0DB76A24-A75A-4D8C-9669-A41572C9C88A}" type="slidenum">
              <a:rPr lang="en-IN" smtClean="0"/>
              <a:t>‹#›</a:t>
            </a:fld>
            <a:endParaRPr lang="en-IN"/>
          </a:p>
        </p:txBody>
      </p:sp>
    </p:spTree>
    <p:extLst>
      <p:ext uri="{BB962C8B-B14F-4D97-AF65-F5344CB8AC3E}">
        <p14:creationId xmlns:p14="http://schemas.microsoft.com/office/powerpoint/2010/main" val="231763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580">
              <a:srgbClr val="C4D2EC"/>
            </a:gs>
            <a:gs pos="0">
              <a:schemeClr val="accent1">
                <a:lumMod val="5000"/>
                <a:lumOff val="95000"/>
              </a:schemeClr>
            </a:gs>
            <a:gs pos="59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837CC-F362-48D3-9DD5-6038BFB7D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6DF10-68DA-481F-9CD3-CD487B681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211372-80E9-4CA9-BBBB-36BABF960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E462F-24F6-4D98-A58C-25303A0D129E}" type="datetimeFigureOut">
              <a:rPr lang="en-IN" smtClean="0"/>
              <a:t>27-09-2021</a:t>
            </a:fld>
            <a:endParaRPr lang="en-IN"/>
          </a:p>
        </p:txBody>
      </p:sp>
      <p:sp>
        <p:nvSpPr>
          <p:cNvPr id="5" name="Footer Placeholder 4">
            <a:extLst>
              <a:ext uri="{FF2B5EF4-FFF2-40B4-BE49-F238E27FC236}">
                <a16:creationId xmlns:a16="http://schemas.microsoft.com/office/drawing/2014/main" id="{012C359E-D83D-45D7-853C-4537D609C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8D06C8-C95D-4BD6-A666-438FE1F7E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76A24-A75A-4D8C-9669-A41572C9C88A}" type="slidenum">
              <a:rPr lang="en-IN" smtClean="0"/>
              <a:t>‹#›</a:t>
            </a:fld>
            <a:endParaRPr lang="en-IN"/>
          </a:p>
        </p:txBody>
      </p:sp>
    </p:spTree>
    <p:extLst>
      <p:ext uri="{BB962C8B-B14F-4D97-AF65-F5344CB8AC3E}">
        <p14:creationId xmlns:p14="http://schemas.microsoft.com/office/powerpoint/2010/main" val="340998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FD111-E2AB-40AE-AE31-2DF7131DDF5B}"/>
              </a:ext>
            </a:extLst>
          </p:cNvPr>
          <p:cNvSpPr txBox="1"/>
          <p:nvPr/>
        </p:nvSpPr>
        <p:spPr>
          <a:xfrm>
            <a:off x="-1064302" y="908978"/>
            <a:ext cx="15334939" cy="1107996"/>
          </a:xfrm>
          <a:prstGeom prst="rect">
            <a:avLst/>
          </a:prstGeom>
          <a:noFill/>
        </p:spPr>
        <p:txBody>
          <a:bodyPr wrap="square" rtlCol="0">
            <a:spAutoFit/>
          </a:bodyPr>
          <a:lstStyle/>
          <a:p>
            <a:pPr algn="ctr"/>
            <a:r>
              <a:rPr lang="en-US" sz="6600" u="sng" dirty="0">
                <a:solidFill>
                  <a:srgbClr val="FF0000"/>
                </a:solidFill>
                <a:latin typeface="Arial" panose="020B0604020202020204" pitchFamily="34" charset="0"/>
                <a:cs typeface="Arial" panose="020B0604020202020204" pitchFamily="34" charset="0"/>
              </a:rPr>
              <a:t>ANTIQUE ITEM GALLERY</a:t>
            </a:r>
            <a:r>
              <a:rPr lang="en-US" sz="6600" dirty="0">
                <a:solidFill>
                  <a:srgbClr val="FF0000"/>
                </a:solidFill>
                <a:latin typeface="Arial" panose="020B0604020202020204" pitchFamily="34" charset="0"/>
                <a:cs typeface="Arial" panose="020B0604020202020204" pitchFamily="34" charset="0"/>
              </a:rPr>
              <a:t> </a:t>
            </a:r>
            <a:endParaRPr lang="en-IN" sz="3200" u="sng" dirty="0">
              <a:solidFill>
                <a:srgbClr val="FF000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48D2D5-B12E-4E91-B995-43F4CC14351F}"/>
              </a:ext>
            </a:extLst>
          </p:cNvPr>
          <p:cNvPicPr/>
          <p:nvPr/>
        </p:nvPicPr>
        <p:blipFill>
          <a:blip r:embed="rId2"/>
          <a:stretch/>
        </p:blipFill>
        <p:spPr>
          <a:xfrm>
            <a:off x="9893508" y="239844"/>
            <a:ext cx="2095927" cy="550316"/>
          </a:xfrm>
          <a:prstGeom prst="rect">
            <a:avLst/>
          </a:prstGeom>
          <a:ln>
            <a:noFill/>
          </a:ln>
        </p:spPr>
      </p:pic>
      <p:sp>
        <p:nvSpPr>
          <p:cNvPr id="4" name="TextBox 3">
            <a:extLst>
              <a:ext uri="{FF2B5EF4-FFF2-40B4-BE49-F238E27FC236}">
                <a16:creationId xmlns:a16="http://schemas.microsoft.com/office/drawing/2014/main" id="{5CDBF3F1-2116-4D74-9C66-EAF7F69E503E}"/>
              </a:ext>
            </a:extLst>
          </p:cNvPr>
          <p:cNvSpPr txBox="1"/>
          <p:nvPr/>
        </p:nvSpPr>
        <p:spPr>
          <a:xfrm>
            <a:off x="1304144" y="2232417"/>
            <a:ext cx="7015397" cy="3354765"/>
          </a:xfrm>
          <a:prstGeom prst="rect">
            <a:avLst/>
          </a:prstGeom>
          <a:noFill/>
        </p:spPr>
        <p:txBody>
          <a:bodyPr wrap="square" rtlCol="0">
            <a:spAutoFit/>
          </a:bodyPr>
          <a:lstStyle/>
          <a:p>
            <a:r>
              <a:rPr lang="en-US" sz="4400" u="sng" dirty="0"/>
              <a:t>  PRESENTED BY</a:t>
            </a:r>
            <a:r>
              <a:rPr lang="en-US" sz="4400" dirty="0"/>
              <a:t>:</a:t>
            </a:r>
          </a:p>
          <a:p>
            <a:r>
              <a:rPr lang="en-US" sz="2800" dirty="0"/>
              <a:t>    1.SAURABH GOSAVI</a:t>
            </a:r>
          </a:p>
          <a:p>
            <a:r>
              <a:rPr lang="en-US" sz="2800" dirty="0"/>
              <a:t>    2.SHUBHAM SHETE</a:t>
            </a:r>
          </a:p>
          <a:p>
            <a:r>
              <a:rPr lang="en-US" sz="2800" dirty="0"/>
              <a:t>    3.PARESH BHOI</a:t>
            </a:r>
          </a:p>
          <a:p>
            <a:r>
              <a:rPr lang="en-US" sz="2800" dirty="0"/>
              <a:t>    4.SUMIT DHANEGAONKAR</a:t>
            </a:r>
            <a:endParaRPr lang="en-IN" sz="2800" dirty="0"/>
          </a:p>
          <a:p>
            <a:r>
              <a:rPr lang="en-US" sz="2800" dirty="0"/>
              <a:t>   </a:t>
            </a:r>
            <a:endParaRPr lang="en-IN" sz="2800" dirty="0"/>
          </a:p>
          <a:p>
            <a:r>
              <a:rPr lang="en-US" sz="2800" dirty="0"/>
              <a:t>  </a:t>
            </a:r>
            <a:endParaRPr lang="en-IN" sz="2800" dirty="0"/>
          </a:p>
        </p:txBody>
      </p:sp>
      <p:sp>
        <p:nvSpPr>
          <p:cNvPr id="5" name="TextBox 4">
            <a:extLst>
              <a:ext uri="{FF2B5EF4-FFF2-40B4-BE49-F238E27FC236}">
                <a16:creationId xmlns:a16="http://schemas.microsoft.com/office/drawing/2014/main" id="{721545BA-5C7F-4209-863F-1A65175626FF}"/>
              </a:ext>
            </a:extLst>
          </p:cNvPr>
          <p:cNvSpPr txBox="1"/>
          <p:nvPr/>
        </p:nvSpPr>
        <p:spPr>
          <a:xfrm>
            <a:off x="1551481" y="4862548"/>
            <a:ext cx="6520722" cy="1200329"/>
          </a:xfrm>
          <a:prstGeom prst="rect">
            <a:avLst/>
          </a:prstGeom>
          <a:noFill/>
        </p:spPr>
        <p:txBody>
          <a:bodyPr wrap="square" rtlCol="0">
            <a:spAutoFit/>
          </a:bodyPr>
          <a:lstStyle/>
          <a:p>
            <a:r>
              <a:rPr lang="en-US" sz="4400" u="sng" dirty="0"/>
              <a:t>GUIDED BY :</a:t>
            </a:r>
          </a:p>
          <a:p>
            <a:r>
              <a:rPr lang="en-US" sz="2800" dirty="0"/>
              <a:t>Mrs. HARSHITA MAHESHWARI</a:t>
            </a:r>
            <a:endParaRPr lang="en-IN" sz="2800" dirty="0"/>
          </a:p>
        </p:txBody>
      </p:sp>
    </p:spTree>
    <p:extLst>
      <p:ext uri="{BB962C8B-B14F-4D97-AF65-F5344CB8AC3E}">
        <p14:creationId xmlns:p14="http://schemas.microsoft.com/office/powerpoint/2010/main" val="257616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9AB954-6C0D-413F-B90D-E69CAC82A07F}"/>
              </a:ext>
            </a:extLst>
          </p:cNvPr>
          <p:cNvPicPr/>
          <p:nvPr/>
        </p:nvPicPr>
        <p:blipFill>
          <a:blip r:embed="rId2"/>
          <a:stretch/>
        </p:blipFill>
        <p:spPr>
          <a:xfrm>
            <a:off x="9893508" y="239844"/>
            <a:ext cx="2095927" cy="550316"/>
          </a:xfrm>
          <a:prstGeom prst="rect">
            <a:avLst/>
          </a:prstGeom>
          <a:ln>
            <a:noFill/>
          </a:ln>
        </p:spPr>
      </p:pic>
      <p:sp>
        <p:nvSpPr>
          <p:cNvPr id="3" name="TextBox 2">
            <a:extLst>
              <a:ext uri="{FF2B5EF4-FFF2-40B4-BE49-F238E27FC236}">
                <a16:creationId xmlns:a16="http://schemas.microsoft.com/office/drawing/2014/main" id="{AD92CCF8-537A-4A38-B228-8F172AA6FC30}"/>
              </a:ext>
            </a:extLst>
          </p:cNvPr>
          <p:cNvSpPr txBox="1"/>
          <p:nvPr/>
        </p:nvSpPr>
        <p:spPr>
          <a:xfrm>
            <a:off x="1583961" y="790160"/>
            <a:ext cx="9024078" cy="5509200"/>
          </a:xfrm>
          <a:prstGeom prst="rect">
            <a:avLst/>
          </a:prstGeom>
          <a:noFill/>
        </p:spPr>
        <p:txBody>
          <a:bodyPr wrap="square" rtlCol="0">
            <a:spAutoFit/>
          </a:bodyPr>
          <a:lstStyle/>
          <a:p>
            <a:r>
              <a:rPr lang="en-US" sz="13800" dirty="0">
                <a:latin typeface="Algerian" panose="04020705040A02060702" pitchFamily="82" charset="0"/>
                <a:cs typeface="Arial" panose="020B0604020202020204" pitchFamily="34" charset="0"/>
              </a:rPr>
              <a:t>Thank</a:t>
            </a:r>
          </a:p>
          <a:p>
            <a:endParaRPr lang="en-US" dirty="0"/>
          </a:p>
          <a:p>
            <a:endParaRPr lang="en-US" dirty="0"/>
          </a:p>
          <a:p>
            <a:endParaRPr lang="en-US" sz="4000" dirty="0">
              <a:latin typeface="Algerian" panose="04020705040A02060702" pitchFamily="82" charset="0"/>
            </a:endParaRPr>
          </a:p>
          <a:p>
            <a:r>
              <a:rPr lang="en-US" sz="4000" dirty="0">
                <a:latin typeface="Algerian" panose="04020705040A02060702" pitchFamily="82" charset="0"/>
              </a:rPr>
              <a:t>                         </a:t>
            </a:r>
            <a:r>
              <a:rPr lang="en-US" sz="13800" dirty="0">
                <a:latin typeface="Algerian" panose="04020705040A02060702" pitchFamily="82" charset="0"/>
                <a:cs typeface="Arial" panose="020B0604020202020204" pitchFamily="34" charset="0"/>
              </a:rPr>
              <a:t>You</a:t>
            </a:r>
            <a:endParaRPr lang="en-IN" sz="96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73158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18B712-3E76-499A-8F08-D014C0CF2826}"/>
              </a:ext>
            </a:extLst>
          </p:cNvPr>
          <p:cNvPicPr/>
          <p:nvPr/>
        </p:nvPicPr>
        <p:blipFill>
          <a:blip r:embed="rId2"/>
          <a:stretch/>
        </p:blipFill>
        <p:spPr>
          <a:xfrm>
            <a:off x="9893508" y="239844"/>
            <a:ext cx="2095927" cy="550316"/>
          </a:xfrm>
          <a:prstGeom prst="rect">
            <a:avLst/>
          </a:prstGeom>
          <a:ln>
            <a:noFill/>
          </a:ln>
        </p:spPr>
      </p:pic>
      <p:sp>
        <p:nvSpPr>
          <p:cNvPr id="4" name="TextBox 3">
            <a:extLst>
              <a:ext uri="{FF2B5EF4-FFF2-40B4-BE49-F238E27FC236}">
                <a16:creationId xmlns:a16="http://schemas.microsoft.com/office/drawing/2014/main" id="{62D6BA25-0677-4288-8425-9515767623DA}"/>
              </a:ext>
            </a:extLst>
          </p:cNvPr>
          <p:cNvSpPr txBox="1"/>
          <p:nvPr/>
        </p:nvSpPr>
        <p:spPr>
          <a:xfrm>
            <a:off x="734518" y="344775"/>
            <a:ext cx="9308892" cy="6279732"/>
          </a:xfrm>
          <a:prstGeom prst="rect">
            <a:avLst/>
          </a:prstGeom>
          <a:noFill/>
        </p:spPr>
        <p:txBody>
          <a:bodyPr wrap="square" rtlCol="0">
            <a:spAutoFit/>
          </a:bodyPr>
          <a:lstStyle/>
          <a:p>
            <a:r>
              <a:rPr lang="en-US" sz="7200" u="sng" dirty="0">
                <a:solidFill>
                  <a:srgbClr val="FF0000"/>
                </a:solidFill>
                <a:latin typeface="Arial" panose="020B0604020202020204" pitchFamily="34" charset="0"/>
                <a:cs typeface="Arial" panose="020B0604020202020204" pitchFamily="34" charset="0"/>
              </a:rPr>
              <a:t>CONTENT</a:t>
            </a:r>
          </a:p>
          <a:p>
            <a:pPr algn="just">
              <a:lnSpc>
                <a:spcPct val="150000"/>
              </a:lnSpc>
            </a:pPr>
            <a:r>
              <a:rPr lang="en-US" sz="3200" dirty="0">
                <a:latin typeface="Arial" panose="020B0604020202020204" pitchFamily="34" charset="0"/>
                <a:cs typeface="Arial" panose="020B0604020202020204" pitchFamily="34" charset="0"/>
              </a:rPr>
              <a:t>1.INTRODUCTION</a:t>
            </a:r>
          </a:p>
          <a:p>
            <a:pPr algn="just">
              <a:lnSpc>
                <a:spcPct val="150000"/>
              </a:lnSpc>
            </a:pPr>
            <a:r>
              <a:rPr lang="en-US" sz="3200" dirty="0">
                <a:latin typeface="Arial" panose="020B0604020202020204" pitchFamily="34" charset="0"/>
                <a:cs typeface="Arial" panose="020B0604020202020204" pitchFamily="34" charset="0"/>
              </a:rPr>
              <a:t>2.OBJECTIVE</a:t>
            </a:r>
          </a:p>
          <a:p>
            <a:pPr algn="just">
              <a:lnSpc>
                <a:spcPct val="150000"/>
              </a:lnSpc>
            </a:pPr>
            <a:r>
              <a:rPr lang="en-US" sz="3200" dirty="0">
                <a:latin typeface="Arial" panose="020B0604020202020204" pitchFamily="34" charset="0"/>
                <a:cs typeface="Arial" panose="020B0604020202020204" pitchFamily="34" charset="0"/>
              </a:rPr>
              <a:t>3.ADVANTAGE</a:t>
            </a:r>
          </a:p>
          <a:p>
            <a:pPr algn="just">
              <a:lnSpc>
                <a:spcPct val="150000"/>
              </a:lnSpc>
            </a:pPr>
            <a:r>
              <a:rPr lang="en-US" sz="3200" dirty="0">
                <a:latin typeface="Arial" panose="020B0604020202020204" pitchFamily="34" charset="0"/>
                <a:cs typeface="Arial" panose="020B0604020202020204" pitchFamily="34" charset="0"/>
              </a:rPr>
              <a:t>4.FLOWCHART</a:t>
            </a:r>
          </a:p>
          <a:p>
            <a:pPr algn="just">
              <a:lnSpc>
                <a:spcPct val="150000"/>
              </a:lnSpc>
            </a:pPr>
            <a:r>
              <a:rPr lang="en-US" sz="3200" dirty="0">
                <a:latin typeface="Arial" panose="020B0604020202020204" pitchFamily="34" charset="0"/>
                <a:cs typeface="Arial" panose="020B0604020202020204" pitchFamily="34" charset="0"/>
              </a:rPr>
              <a:t>5.FUTURE SCOPE</a:t>
            </a:r>
          </a:p>
          <a:p>
            <a:pPr algn="just">
              <a:lnSpc>
                <a:spcPct val="150000"/>
              </a:lnSpc>
            </a:pPr>
            <a:r>
              <a:rPr lang="en-US" sz="3200" dirty="0">
                <a:latin typeface="Arial" panose="020B0604020202020204" pitchFamily="34" charset="0"/>
                <a:cs typeface="Arial" panose="020B0604020202020204" pitchFamily="34" charset="0"/>
              </a:rPr>
              <a:t>6.TECHNOLOGY</a:t>
            </a:r>
          </a:p>
          <a:p>
            <a:pPr algn="just">
              <a:lnSpc>
                <a:spcPct val="150000"/>
              </a:lnSpc>
            </a:pPr>
            <a:r>
              <a:rPr lang="en-US" sz="3200" dirty="0">
                <a:latin typeface="Arial" panose="020B0604020202020204" pitchFamily="34" charset="0"/>
                <a:cs typeface="Arial" panose="020B0604020202020204" pitchFamily="34" charset="0"/>
              </a:rPr>
              <a:t>7.CONCLUSION</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51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F9E8A7-018C-4C56-B89E-1FB28F403B31}"/>
              </a:ext>
            </a:extLst>
          </p:cNvPr>
          <p:cNvPicPr/>
          <p:nvPr/>
        </p:nvPicPr>
        <p:blipFill>
          <a:blip r:embed="rId2"/>
          <a:stretch/>
        </p:blipFill>
        <p:spPr>
          <a:xfrm>
            <a:off x="9893508" y="239844"/>
            <a:ext cx="2095927" cy="550316"/>
          </a:xfrm>
          <a:prstGeom prst="rect">
            <a:avLst/>
          </a:prstGeom>
          <a:ln>
            <a:noFill/>
          </a:ln>
        </p:spPr>
      </p:pic>
      <p:sp>
        <p:nvSpPr>
          <p:cNvPr id="3" name="TextBox 2">
            <a:extLst>
              <a:ext uri="{FF2B5EF4-FFF2-40B4-BE49-F238E27FC236}">
                <a16:creationId xmlns:a16="http://schemas.microsoft.com/office/drawing/2014/main" id="{BA78264B-25B7-4DAD-858B-1B1ACC9F0D0C}"/>
              </a:ext>
            </a:extLst>
          </p:cNvPr>
          <p:cNvSpPr txBox="1"/>
          <p:nvPr/>
        </p:nvSpPr>
        <p:spPr>
          <a:xfrm>
            <a:off x="2848131" y="515002"/>
            <a:ext cx="6355831" cy="769441"/>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INTRODUCTION</a:t>
            </a:r>
            <a:endParaRPr lang="en-IN" sz="4400" u="sng" dirty="0"/>
          </a:p>
        </p:txBody>
      </p:sp>
      <p:sp>
        <p:nvSpPr>
          <p:cNvPr id="4" name="TextBox 3">
            <a:extLst>
              <a:ext uri="{FF2B5EF4-FFF2-40B4-BE49-F238E27FC236}">
                <a16:creationId xmlns:a16="http://schemas.microsoft.com/office/drawing/2014/main" id="{DC9FBDD2-1587-4F40-AB55-EC9017EBA755}"/>
              </a:ext>
            </a:extLst>
          </p:cNvPr>
          <p:cNvSpPr txBox="1"/>
          <p:nvPr/>
        </p:nvSpPr>
        <p:spPr>
          <a:xfrm>
            <a:off x="674557" y="1514007"/>
            <a:ext cx="10702977" cy="4524315"/>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The business-to-consumer aspect of product is the most visible business use of the World Wide Web. The primary goal of a site is to sell items online.</a:t>
            </a:r>
          </a:p>
          <a:p>
            <a:pPr marL="457200" indent="-457200" algn="just">
              <a:buFont typeface="Wingdings" panose="05000000000000000000" pitchFamily="2" charset="2"/>
              <a:buChar char="Ø"/>
            </a:pPr>
            <a:r>
              <a:rPr lang="en-US" sz="3200" dirty="0"/>
              <a:t>This project deals with developing a website for Online Antique Items Sale. </a:t>
            </a:r>
          </a:p>
          <a:p>
            <a:pPr marL="457200" indent="-457200" algn="just">
              <a:buFont typeface="Wingdings" panose="05000000000000000000" pitchFamily="2" charset="2"/>
              <a:buChar char="Ø"/>
            </a:pPr>
            <a:r>
              <a:rPr lang="en-US" sz="3200" dirty="0"/>
              <a:t>It provides the user with a catalog of different antique items available for purchase in the store.</a:t>
            </a:r>
          </a:p>
          <a:p>
            <a:pPr marL="457200" indent="-457200" algn="just">
              <a:buFont typeface="Wingdings" panose="05000000000000000000" pitchFamily="2" charset="2"/>
              <a:buChar char="Ø"/>
            </a:pPr>
            <a:r>
              <a:rPr lang="en-US" sz="3200" dirty="0"/>
              <a:t> In order to facilitate online purchase an web application is provided to the user.</a:t>
            </a:r>
            <a:endParaRPr lang="en-IN" sz="3200" dirty="0"/>
          </a:p>
        </p:txBody>
      </p:sp>
    </p:spTree>
    <p:extLst>
      <p:ext uri="{BB962C8B-B14F-4D97-AF65-F5344CB8AC3E}">
        <p14:creationId xmlns:p14="http://schemas.microsoft.com/office/powerpoint/2010/main" val="36947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46ECD3-A893-4687-AEAC-A3081A21C675}"/>
              </a:ext>
            </a:extLst>
          </p:cNvPr>
          <p:cNvPicPr/>
          <p:nvPr/>
        </p:nvPicPr>
        <p:blipFill>
          <a:blip r:embed="rId2"/>
          <a:stretch/>
        </p:blipFill>
        <p:spPr>
          <a:xfrm>
            <a:off x="9893508" y="239844"/>
            <a:ext cx="2095927" cy="550316"/>
          </a:xfrm>
          <a:prstGeom prst="rect">
            <a:avLst/>
          </a:prstGeom>
          <a:ln>
            <a:noFill/>
          </a:ln>
        </p:spPr>
      </p:pic>
      <p:sp>
        <p:nvSpPr>
          <p:cNvPr id="4" name="TextBox 3">
            <a:extLst>
              <a:ext uri="{FF2B5EF4-FFF2-40B4-BE49-F238E27FC236}">
                <a16:creationId xmlns:a16="http://schemas.microsoft.com/office/drawing/2014/main" id="{73F95FC2-FB7C-4048-B0B8-B1501BFBE1C4}"/>
              </a:ext>
            </a:extLst>
          </p:cNvPr>
          <p:cNvSpPr txBox="1"/>
          <p:nvPr/>
        </p:nvSpPr>
        <p:spPr>
          <a:xfrm>
            <a:off x="2488367" y="479685"/>
            <a:ext cx="6250899" cy="1046440"/>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OBJECTIVE</a:t>
            </a:r>
          </a:p>
          <a:p>
            <a:endParaRPr lang="en-IN" dirty="0"/>
          </a:p>
        </p:txBody>
      </p:sp>
      <p:sp>
        <p:nvSpPr>
          <p:cNvPr id="5" name="TextBox 4">
            <a:extLst>
              <a:ext uri="{FF2B5EF4-FFF2-40B4-BE49-F238E27FC236}">
                <a16:creationId xmlns:a16="http://schemas.microsoft.com/office/drawing/2014/main" id="{D3757515-2259-40C5-88D8-EE8348544650}"/>
              </a:ext>
            </a:extLst>
          </p:cNvPr>
          <p:cNvSpPr txBox="1"/>
          <p:nvPr/>
        </p:nvSpPr>
        <p:spPr>
          <a:xfrm>
            <a:off x="659567" y="1723869"/>
            <a:ext cx="10628026" cy="48013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3200" b="0" i="0" dirty="0">
                <a:solidFill>
                  <a:srgbClr val="222222"/>
                </a:solidFill>
                <a:effectLst/>
                <a:latin typeface="Poppins" panose="020B0502040204020203" pitchFamily="2" charset="0"/>
              </a:rPr>
              <a:t>Reduce management costs.</a:t>
            </a:r>
          </a:p>
          <a:p>
            <a:pPr marL="285750" indent="-285750" algn="just">
              <a:lnSpc>
                <a:spcPct val="150000"/>
              </a:lnSpc>
              <a:buFont typeface="Wingdings" panose="05000000000000000000" pitchFamily="2" charset="2"/>
              <a:buChar char="Ø"/>
            </a:pPr>
            <a:r>
              <a:rPr lang="en-US" sz="3200" b="0" i="0" dirty="0">
                <a:solidFill>
                  <a:srgbClr val="222222"/>
                </a:solidFill>
                <a:effectLst/>
                <a:latin typeface="Poppins" panose="00000500000000000000" pitchFamily="2" charset="0"/>
              </a:rPr>
              <a:t> Providing a unique customer experience.</a:t>
            </a:r>
          </a:p>
          <a:p>
            <a:pPr marL="285750" indent="-285750" algn="just">
              <a:lnSpc>
                <a:spcPct val="150000"/>
              </a:lnSpc>
              <a:buFont typeface="Wingdings" panose="05000000000000000000" pitchFamily="2" charset="2"/>
              <a:buChar char="Ø"/>
            </a:pPr>
            <a:r>
              <a:rPr lang="en-US" sz="3200" b="0" i="0" dirty="0">
                <a:solidFill>
                  <a:srgbClr val="222222"/>
                </a:solidFill>
                <a:effectLst/>
                <a:latin typeface="Poppins" panose="00000500000000000000" pitchFamily="2" charset="0"/>
              </a:rPr>
              <a:t>Increasing the number of loyal customers.</a:t>
            </a:r>
          </a:p>
          <a:p>
            <a:pPr marL="285750" indent="-285750" algn="just">
              <a:lnSpc>
                <a:spcPct val="150000"/>
              </a:lnSpc>
              <a:buFont typeface="Wingdings" panose="05000000000000000000" pitchFamily="2" charset="2"/>
              <a:buChar char="Ø"/>
            </a:pPr>
            <a:r>
              <a:rPr lang="en-US" sz="3200" b="0" i="0" dirty="0">
                <a:solidFill>
                  <a:srgbClr val="222222"/>
                </a:solidFill>
                <a:effectLst/>
                <a:latin typeface="Poppins" panose="00000500000000000000" pitchFamily="2" charset="0"/>
              </a:rPr>
              <a:t>Boosting the efficiency of services.</a:t>
            </a:r>
          </a:p>
          <a:p>
            <a:pPr marL="285750" indent="-285750" algn="just">
              <a:lnSpc>
                <a:spcPct val="150000"/>
              </a:lnSpc>
              <a:buFont typeface="Wingdings" panose="05000000000000000000" pitchFamily="2" charset="2"/>
              <a:buChar char="Ø"/>
            </a:pPr>
            <a:r>
              <a:rPr lang="en-IN" sz="3200" b="0" i="0" dirty="0">
                <a:solidFill>
                  <a:srgbClr val="222222"/>
                </a:solidFill>
                <a:effectLst/>
                <a:latin typeface="Poppins" panose="00000500000000000000" pitchFamily="2" charset="0"/>
              </a:rPr>
              <a:t>Developing relevant target.</a:t>
            </a:r>
          </a:p>
          <a:p>
            <a:pPr marL="285750" indent="-285750" algn="just">
              <a:lnSpc>
                <a:spcPct val="150000"/>
              </a:lnSpc>
              <a:buFont typeface="Wingdings" panose="05000000000000000000" pitchFamily="2" charset="2"/>
              <a:buChar char="Ø"/>
            </a:pPr>
            <a:r>
              <a:rPr lang="en-IN" sz="3200" b="0" i="0" dirty="0">
                <a:solidFill>
                  <a:srgbClr val="222222"/>
                </a:solidFill>
                <a:effectLst/>
                <a:latin typeface="Poppins" panose="00000500000000000000" pitchFamily="2" charset="0"/>
              </a:rPr>
              <a:t>Making responsive ecommerce website.</a:t>
            </a:r>
          </a:p>
          <a:p>
            <a:endParaRPr lang="en-IN" dirty="0"/>
          </a:p>
        </p:txBody>
      </p:sp>
    </p:spTree>
    <p:extLst>
      <p:ext uri="{BB962C8B-B14F-4D97-AF65-F5344CB8AC3E}">
        <p14:creationId xmlns:p14="http://schemas.microsoft.com/office/powerpoint/2010/main" val="173267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9AB954-6C0D-413F-B90D-E69CAC82A07F}"/>
              </a:ext>
            </a:extLst>
          </p:cNvPr>
          <p:cNvPicPr/>
          <p:nvPr/>
        </p:nvPicPr>
        <p:blipFill>
          <a:blip r:embed="rId2"/>
          <a:stretch/>
        </p:blipFill>
        <p:spPr>
          <a:xfrm>
            <a:off x="9893508" y="239844"/>
            <a:ext cx="2095927" cy="550316"/>
          </a:xfrm>
          <a:prstGeom prst="rect">
            <a:avLst/>
          </a:prstGeom>
          <a:ln>
            <a:noFill/>
          </a:ln>
        </p:spPr>
      </p:pic>
      <p:sp>
        <p:nvSpPr>
          <p:cNvPr id="3" name="TextBox 2">
            <a:extLst>
              <a:ext uri="{FF2B5EF4-FFF2-40B4-BE49-F238E27FC236}">
                <a16:creationId xmlns:a16="http://schemas.microsoft.com/office/drawing/2014/main" id="{C763AF47-E822-4979-9787-A6A16A8FD9D3}"/>
              </a:ext>
            </a:extLst>
          </p:cNvPr>
          <p:cNvSpPr txBox="1"/>
          <p:nvPr/>
        </p:nvSpPr>
        <p:spPr>
          <a:xfrm>
            <a:off x="1139253" y="359765"/>
            <a:ext cx="8079698" cy="1046440"/>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ADVANTAGES</a:t>
            </a:r>
          </a:p>
          <a:p>
            <a:endParaRPr lang="en-IN" dirty="0"/>
          </a:p>
        </p:txBody>
      </p:sp>
      <p:sp>
        <p:nvSpPr>
          <p:cNvPr id="4" name="TextBox 3">
            <a:extLst>
              <a:ext uri="{FF2B5EF4-FFF2-40B4-BE49-F238E27FC236}">
                <a16:creationId xmlns:a16="http://schemas.microsoft.com/office/drawing/2014/main" id="{7DD985E5-32CB-4485-8370-FC1FB133EEDC}"/>
              </a:ext>
            </a:extLst>
          </p:cNvPr>
          <p:cNvSpPr txBox="1"/>
          <p:nvPr/>
        </p:nvSpPr>
        <p:spPr>
          <a:xfrm>
            <a:off x="299803" y="1406205"/>
            <a:ext cx="11302584" cy="553997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3200" dirty="0">
                <a:solidFill>
                  <a:srgbClr val="222222"/>
                </a:solidFill>
                <a:latin typeface="Poppins" panose="020B0502040204020203" pitchFamily="2" charset="0"/>
              </a:rPr>
              <a:t>Faster buying process. Customers can spend less time shopping for what they want.</a:t>
            </a:r>
          </a:p>
          <a:p>
            <a:pPr marL="285750" indent="-285750" algn="just">
              <a:lnSpc>
                <a:spcPct val="150000"/>
              </a:lnSpc>
              <a:buFont typeface="Wingdings" panose="05000000000000000000" pitchFamily="2" charset="2"/>
              <a:buChar char="Ø"/>
            </a:pPr>
            <a:r>
              <a:rPr lang="en-US" sz="3200" dirty="0">
                <a:solidFill>
                  <a:srgbClr val="222222"/>
                </a:solidFill>
                <a:latin typeface="Poppins" panose="020B0502040204020203" pitchFamily="2" charset="0"/>
              </a:rPr>
              <a:t>Store and product listing creation.</a:t>
            </a:r>
          </a:p>
          <a:p>
            <a:pPr marL="285750" indent="-285750" algn="just">
              <a:lnSpc>
                <a:spcPct val="150000"/>
              </a:lnSpc>
              <a:buFont typeface="Wingdings" panose="05000000000000000000" pitchFamily="2" charset="2"/>
              <a:buChar char="Ø"/>
            </a:pPr>
            <a:r>
              <a:rPr lang="en-US" sz="3200" dirty="0">
                <a:solidFill>
                  <a:srgbClr val="222222"/>
                </a:solidFill>
                <a:latin typeface="Poppins" panose="020B0502040204020203" pitchFamily="2" charset="0"/>
              </a:rPr>
              <a:t>Cost reduction.</a:t>
            </a:r>
          </a:p>
          <a:p>
            <a:pPr marL="285750" indent="-285750" algn="just">
              <a:lnSpc>
                <a:spcPct val="150000"/>
              </a:lnSpc>
              <a:buFont typeface="Wingdings" panose="05000000000000000000" pitchFamily="2" charset="2"/>
              <a:buChar char="Ø"/>
            </a:pPr>
            <a:r>
              <a:rPr lang="en-US" sz="3200" dirty="0">
                <a:solidFill>
                  <a:srgbClr val="222222"/>
                </a:solidFill>
                <a:latin typeface="Poppins" panose="020B0502040204020203" pitchFamily="2" charset="0"/>
              </a:rPr>
              <a:t>Affordable advertising and marketing.</a:t>
            </a:r>
          </a:p>
          <a:p>
            <a:pPr marL="285750" indent="-285750" algn="just">
              <a:lnSpc>
                <a:spcPct val="150000"/>
              </a:lnSpc>
              <a:buFont typeface="Wingdings" panose="05000000000000000000" pitchFamily="2" charset="2"/>
              <a:buChar char="Ø"/>
            </a:pPr>
            <a:r>
              <a:rPr lang="en-US" sz="3200" dirty="0">
                <a:solidFill>
                  <a:srgbClr val="222222"/>
                </a:solidFill>
                <a:latin typeface="Poppins" panose="020B0502040204020203" pitchFamily="2" charset="0"/>
              </a:rPr>
              <a:t>Flexibility for customers.</a:t>
            </a:r>
          </a:p>
          <a:p>
            <a:pPr marL="285750" indent="-285750" algn="just">
              <a:lnSpc>
                <a:spcPct val="150000"/>
              </a:lnSpc>
              <a:buFont typeface="Wingdings" panose="05000000000000000000" pitchFamily="2" charset="2"/>
              <a:buChar char="Ø"/>
            </a:pPr>
            <a:r>
              <a:rPr lang="en-US" sz="3200" dirty="0">
                <a:solidFill>
                  <a:srgbClr val="222222"/>
                </a:solidFill>
                <a:latin typeface="Poppins" panose="020B0502040204020203" pitchFamily="2" charset="0"/>
              </a:rPr>
              <a:t>Faster response to buyer/market demands</a:t>
            </a:r>
            <a:r>
              <a:rPr lang="en-US" sz="2400" b="0" i="0" dirty="0">
                <a:solidFill>
                  <a:srgbClr val="202124"/>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1578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9AB954-6C0D-413F-B90D-E69CAC82A07F}"/>
              </a:ext>
            </a:extLst>
          </p:cNvPr>
          <p:cNvPicPr/>
          <p:nvPr/>
        </p:nvPicPr>
        <p:blipFill>
          <a:blip r:embed="rId2"/>
          <a:stretch/>
        </p:blipFill>
        <p:spPr>
          <a:xfrm>
            <a:off x="9893508" y="239844"/>
            <a:ext cx="2095927" cy="550316"/>
          </a:xfrm>
          <a:prstGeom prst="rect">
            <a:avLst/>
          </a:prstGeom>
          <a:ln>
            <a:noFill/>
          </a:ln>
        </p:spPr>
      </p:pic>
      <p:sp>
        <p:nvSpPr>
          <p:cNvPr id="3" name="TextBox 2">
            <a:extLst>
              <a:ext uri="{FF2B5EF4-FFF2-40B4-BE49-F238E27FC236}">
                <a16:creationId xmlns:a16="http://schemas.microsoft.com/office/drawing/2014/main" id="{B6ED5A14-BC37-422F-AF0F-4F877BB62903}"/>
              </a:ext>
            </a:extLst>
          </p:cNvPr>
          <p:cNvSpPr txBox="1"/>
          <p:nvPr/>
        </p:nvSpPr>
        <p:spPr>
          <a:xfrm>
            <a:off x="2368446" y="239844"/>
            <a:ext cx="6550702" cy="769441"/>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FLOWCHART</a:t>
            </a:r>
            <a:endParaRPr lang="en-IN" sz="4400" u="sng" dirty="0"/>
          </a:p>
        </p:txBody>
      </p:sp>
      <p:pic>
        <p:nvPicPr>
          <p:cNvPr id="5" name="Picture 4">
            <a:extLst>
              <a:ext uri="{FF2B5EF4-FFF2-40B4-BE49-F238E27FC236}">
                <a16:creationId xmlns:a16="http://schemas.microsoft.com/office/drawing/2014/main" id="{439B936A-CE89-436B-A67F-4DDCD74B5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007" y="1184446"/>
            <a:ext cx="7653343" cy="5186373"/>
          </a:xfrm>
          <a:prstGeom prst="rect">
            <a:avLst/>
          </a:prstGeom>
        </p:spPr>
      </p:pic>
    </p:spTree>
    <p:extLst>
      <p:ext uri="{BB962C8B-B14F-4D97-AF65-F5344CB8AC3E}">
        <p14:creationId xmlns:p14="http://schemas.microsoft.com/office/powerpoint/2010/main" val="175972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9AB954-6C0D-413F-B90D-E69CAC82A07F}"/>
              </a:ext>
            </a:extLst>
          </p:cNvPr>
          <p:cNvPicPr/>
          <p:nvPr/>
        </p:nvPicPr>
        <p:blipFill>
          <a:blip r:embed="rId2"/>
          <a:stretch/>
        </p:blipFill>
        <p:spPr>
          <a:xfrm>
            <a:off x="9893508" y="239844"/>
            <a:ext cx="2095927" cy="550316"/>
          </a:xfrm>
          <a:prstGeom prst="rect">
            <a:avLst/>
          </a:prstGeom>
          <a:ln>
            <a:noFill/>
          </a:ln>
        </p:spPr>
      </p:pic>
      <p:sp>
        <p:nvSpPr>
          <p:cNvPr id="3" name="TextBox 2">
            <a:extLst>
              <a:ext uri="{FF2B5EF4-FFF2-40B4-BE49-F238E27FC236}">
                <a16:creationId xmlns:a16="http://schemas.microsoft.com/office/drawing/2014/main" id="{9EB2E05C-5FD3-4681-B4E4-9278C0E50F34}"/>
              </a:ext>
            </a:extLst>
          </p:cNvPr>
          <p:cNvSpPr txBox="1"/>
          <p:nvPr/>
        </p:nvSpPr>
        <p:spPr>
          <a:xfrm>
            <a:off x="1304144" y="515002"/>
            <a:ext cx="8589364" cy="769441"/>
          </a:xfrm>
          <a:prstGeom prst="rect">
            <a:avLst/>
          </a:prstGeom>
          <a:noFill/>
        </p:spPr>
        <p:txBody>
          <a:bodyPr wrap="square" rtlCol="0">
            <a:spAutoFit/>
          </a:bodyPr>
          <a:lstStyle/>
          <a:p>
            <a:pPr algn="ctr"/>
            <a:r>
              <a:rPr lang="en-US" sz="4400" u="sng" dirty="0"/>
              <a:t>FUTURE SCOPE</a:t>
            </a:r>
            <a:endParaRPr lang="en-IN" sz="4400" u="sng" dirty="0"/>
          </a:p>
        </p:txBody>
      </p:sp>
      <p:sp>
        <p:nvSpPr>
          <p:cNvPr id="4" name="TextBox 3">
            <a:extLst>
              <a:ext uri="{FF2B5EF4-FFF2-40B4-BE49-F238E27FC236}">
                <a16:creationId xmlns:a16="http://schemas.microsoft.com/office/drawing/2014/main" id="{8ECAB18B-AA63-4C7A-80CD-11277D358865}"/>
              </a:ext>
            </a:extLst>
          </p:cNvPr>
          <p:cNvSpPr txBox="1"/>
          <p:nvPr/>
        </p:nvSpPr>
        <p:spPr>
          <a:xfrm>
            <a:off x="464695" y="1528997"/>
            <a:ext cx="10672997" cy="5416868"/>
          </a:xfrm>
          <a:prstGeom prst="rect">
            <a:avLst/>
          </a:prstGeom>
          <a:noFill/>
        </p:spPr>
        <p:txBody>
          <a:bodyPr wrap="square" rtlCol="0">
            <a:spAutoFit/>
          </a:bodyPr>
          <a:lstStyle/>
          <a:p>
            <a:pPr marL="285750" lvl="1" indent="-285750" algn="just">
              <a:lnSpc>
                <a:spcPct val="150000"/>
              </a:lnSpc>
              <a:buFont typeface="Wingdings" panose="05000000000000000000" pitchFamily="2" charset="2"/>
              <a:buChar char="Ø"/>
            </a:pPr>
            <a:r>
              <a:rPr lang="en-US" sz="2400" dirty="0">
                <a:solidFill>
                  <a:srgbClr val="222222"/>
                </a:solidFill>
                <a:latin typeface="Poppins" panose="020B0502040204020203" pitchFamily="2" charset="0"/>
              </a:rPr>
              <a:t>We are thinking of some modifications and adding some advanced new features in out system. Some of them are:-</a:t>
            </a:r>
          </a:p>
          <a:p>
            <a:pPr marL="285750" lvl="1" indent="-285750" algn="just">
              <a:lnSpc>
                <a:spcPct val="150000"/>
              </a:lnSpc>
              <a:buFont typeface="Wingdings" panose="05000000000000000000" pitchFamily="2" charset="2"/>
              <a:buChar char="Ø"/>
            </a:pPr>
            <a:endParaRPr lang="en-US" sz="2400" dirty="0">
              <a:solidFill>
                <a:srgbClr val="222222"/>
              </a:solidFill>
              <a:latin typeface="Poppins" panose="020B0502040204020203" pitchFamily="2" charset="0"/>
            </a:endParaRPr>
          </a:p>
          <a:p>
            <a:pPr marL="285750" lvl="2" indent="-285750" algn="just">
              <a:lnSpc>
                <a:spcPct val="150000"/>
              </a:lnSpc>
              <a:buFont typeface="Wingdings" panose="05000000000000000000" pitchFamily="2" charset="2"/>
              <a:buChar char="Ø"/>
            </a:pPr>
            <a:r>
              <a:rPr lang="en-US" sz="2400" dirty="0">
                <a:solidFill>
                  <a:srgbClr val="222222"/>
                </a:solidFill>
                <a:latin typeface="Poppins" panose="020B0502040204020203" pitchFamily="2" charset="0"/>
              </a:rPr>
              <a:t>Bidding option.</a:t>
            </a:r>
          </a:p>
          <a:p>
            <a:pPr marL="285750" lvl="2" indent="-285750" algn="just">
              <a:lnSpc>
                <a:spcPct val="150000"/>
              </a:lnSpc>
              <a:buFont typeface="Wingdings" panose="05000000000000000000" pitchFamily="2" charset="2"/>
              <a:buChar char="Ø"/>
            </a:pPr>
            <a:r>
              <a:rPr lang="en-US" sz="2400" dirty="0">
                <a:solidFill>
                  <a:srgbClr val="222222"/>
                </a:solidFill>
                <a:latin typeface="Poppins" panose="020B0502040204020203" pitchFamily="2" charset="0"/>
              </a:rPr>
              <a:t>Users can signup / login using their social media account such as Facebook.</a:t>
            </a:r>
          </a:p>
          <a:p>
            <a:pPr marL="285750" lvl="2" indent="-285750" algn="just">
              <a:lnSpc>
                <a:spcPct val="150000"/>
              </a:lnSpc>
              <a:buFont typeface="Wingdings" panose="05000000000000000000" pitchFamily="2" charset="2"/>
              <a:buChar char="Ø"/>
            </a:pPr>
            <a:r>
              <a:rPr lang="en-US" sz="2400" dirty="0">
                <a:solidFill>
                  <a:srgbClr val="222222"/>
                </a:solidFill>
                <a:latin typeface="Poppins" panose="020B0502040204020203" pitchFamily="2" charset="0"/>
              </a:rPr>
              <a:t>Add more feature in admin panel. </a:t>
            </a:r>
          </a:p>
          <a:p>
            <a:pPr marL="285750" lvl="2" indent="-285750" algn="just">
              <a:lnSpc>
                <a:spcPct val="150000"/>
              </a:lnSpc>
              <a:buFont typeface="Wingdings" panose="05000000000000000000" pitchFamily="2" charset="2"/>
              <a:buChar char="Ø"/>
            </a:pPr>
            <a:r>
              <a:rPr lang="en-US" sz="2400" dirty="0">
                <a:solidFill>
                  <a:srgbClr val="222222"/>
                </a:solidFill>
                <a:latin typeface="Poppins" panose="020B0502040204020203" pitchFamily="2" charset="0"/>
              </a:rPr>
              <a:t>E-mail Services.</a:t>
            </a:r>
          </a:p>
          <a:p>
            <a:pPr lvl="2">
              <a:buFont typeface="Wingdings" panose="05000000000000000000" pitchFamily="2" charset="2"/>
              <a:buChar char="q"/>
            </a:pPr>
            <a:endParaRPr lang="en-US" b="1" i="0" u="none" strike="noStrike" baseline="0" dirty="0">
              <a:solidFill>
                <a:schemeClr val="tx1"/>
              </a:solidFill>
              <a:latin typeface="Times New Roman" panose="02020603050405020304" pitchFamily="18" charset="0"/>
              <a:cs typeface="Times New Roman" panose="02020603050405020304" pitchFamily="18" charset="0"/>
            </a:endParaRPr>
          </a:p>
          <a:p>
            <a:pPr lvl="2"/>
            <a:endParaRPr lang="en-US" b="1" i="0" u="none" strike="noStrike" baseline="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189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9AB954-6C0D-413F-B90D-E69CAC82A07F}"/>
              </a:ext>
            </a:extLst>
          </p:cNvPr>
          <p:cNvPicPr/>
          <p:nvPr/>
        </p:nvPicPr>
        <p:blipFill>
          <a:blip r:embed="rId3"/>
          <a:stretch/>
        </p:blipFill>
        <p:spPr>
          <a:xfrm>
            <a:off x="9893508" y="239844"/>
            <a:ext cx="2095927" cy="550316"/>
          </a:xfrm>
          <a:prstGeom prst="rect">
            <a:avLst/>
          </a:prstGeom>
          <a:ln>
            <a:noFill/>
          </a:ln>
        </p:spPr>
      </p:pic>
      <p:sp>
        <p:nvSpPr>
          <p:cNvPr id="3" name="TextBox 2">
            <a:extLst>
              <a:ext uri="{FF2B5EF4-FFF2-40B4-BE49-F238E27FC236}">
                <a16:creationId xmlns:a16="http://schemas.microsoft.com/office/drawing/2014/main" id="{03307AD0-8DEE-4045-AA06-E361DF2896B5}"/>
              </a:ext>
            </a:extLst>
          </p:cNvPr>
          <p:cNvSpPr txBox="1"/>
          <p:nvPr/>
        </p:nvSpPr>
        <p:spPr>
          <a:xfrm>
            <a:off x="3717561" y="239844"/>
            <a:ext cx="4362137" cy="769441"/>
          </a:xfrm>
          <a:prstGeom prst="rect">
            <a:avLst/>
          </a:prstGeom>
          <a:noFill/>
        </p:spPr>
        <p:txBody>
          <a:bodyPr wrap="square" rtlCol="0">
            <a:spAutoFit/>
          </a:bodyPr>
          <a:lstStyle/>
          <a:p>
            <a:pPr algn="ctr"/>
            <a:r>
              <a:rPr lang="en-US" sz="4400" u="sng" dirty="0"/>
              <a:t>TECHNOLOGY</a:t>
            </a:r>
            <a:endParaRPr lang="en-IN" sz="4400" u="sng" dirty="0"/>
          </a:p>
        </p:txBody>
      </p:sp>
      <p:graphicFrame>
        <p:nvGraphicFramePr>
          <p:cNvPr id="5" name="Table 5">
            <a:extLst>
              <a:ext uri="{FF2B5EF4-FFF2-40B4-BE49-F238E27FC236}">
                <a16:creationId xmlns:a16="http://schemas.microsoft.com/office/drawing/2014/main" id="{9851C93E-A676-46B3-8B28-726B588C9AAD}"/>
              </a:ext>
            </a:extLst>
          </p:cNvPr>
          <p:cNvGraphicFramePr>
            <a:graphicFrameLocks noGrp="1"/>
          </p:cNvGraphicFramePr>
          <p:nvPr>
            <p:extLst>
              <p:ext uri="{D42A27DB-BD31-4B8C-83A1-F6EECF244321}">
                <p14:modId xmlns:p14="http://schemas.microsoft.com/office/powerpoint/2010/main" val="2785375656"/>
              </p:ext>
            </p:extLst>
          </p:nvPr>
        </p:nvGraphicFramePr>
        <p:xfrm>
          <a:off x="967699" y="1723173"/>
          <a:ext cx="8128000" cy="421810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93993324"/>
                    </a:ext>
                  </a:extLst>
                </a:gridCol>
                <a:gridCol w="4064000">
                  <a:extLst>
                    <a:ext uri="{9D8B030D-6E8A-4147-A177-3AD203B41FA5}">
                      <a16:colId xmlns:a16="http://schemas.microsoft.com/office/drawing/2014/main" val="994138120"/>
                    </a:ext>
                  </a:extLst>
                </a:gridCol>
              </a:tblGrid>
              <a:tr h="474012">
                <a:tc>
                  <a:txBody>
                    <a:bodyPr/>
                    <a:lstStyle/>
                    <a:p>
                      <a:pPr algn="ctr"/>
                      <a:r>
                        <a:rPr lang="en-US" sz="2400" dirty="0">
                          <a:latin typeface="Arial" panose="020B0604020202020204" pitchFamily="34" charset="0"/>
                          <a:cs typeface="Arial" panose="020B0604020202020204" pitchFamily="34" charset="0"/>
                        </a:rPr>
                        <a:t>Languages </a:t>
                      </a:r>
                      <a:endParaRPr lang="en-IN" sz="2400" dirty="0">
                        <a:latin typeface="Arial" panose="020B0604020202020204" pitchFamily="34" charset="0"/>
                        <a:cs typeface="Arial" panose="020B0604020202020204" pitchFamily="34" charset="0"/>
                      </a:endParaRPr>
                    </a:p>
                  </a:txBody>
                  <a:tcPr/>
                </a:tc>
                <a:tc>
                  <a:txBody>
                    <a:bodyPr/>
                    <a:lstStyle/>
                    <a:p>
                      <a:pPr algn="ctr"/>
                      <a:r>
                        <a:rPr lang="en-US" sz="2400" dirty="0"/>
                        <a:t>Tools</a:t>
                      </a:r>
                      <a:endParaRPr lang="en-IN" sz="2400" dirty="0"/>
                    </a:p>
                  </a:txBody>
                  <a:tcPr/>
                </a:tc>
                <a:extLst>
                  <a:ext uri="{0D108BD9-81ED-4DB2-BD59-A6C34878D82A}">
                    <a16:rowId xmlns:a16="http://schemas.microsoft.com/office/drawing/2014/main" val="3749679970"/>
                  </a:ext>
                </a:extLst>
              </a:tr>
              <a:tr h="480595">
                <a:tc>
                  <a:txBody>
                    <a:bodyPr/>
                    <a:lstStyle/>
                    <a:p>
                      <a:r>
                        <a:rPr lang="en-US" sz="2000" dirty="0">
                          <a:latin typeface="Arial" panose="020B0604020202020204" pitchFamily="34" charset="0"/>
                          <a:cs typeface="Arial" panose="020B0604020202020204" pitchFamily="34" charset="0"/>
                        </a:rPr>
                        <a:t>Spring Boot</a:t>
                      </a:r>
                      <a:endParaRPr lang="en-IN" sz="2000" dirty="0">
                        <a:latin typeface="Arial" panose="020B0604020202020204" pitchFamily="34" charset="0"/>
                        <a:cs typeface="Arial" panose="020B0604020202020204" pitchFamily="34" charset="0"/>
                      </a:endParaRPr>
                    </a:p>
                  </a:txBody>
                  <a:tcPr/>
                </a:tc>
                <a:tc>
                  <a:txBody>
                    <a:bodyPr/>
                    <a:lstStyle/>
                    <a:p>
                      <a:pPr marL="0" algn="l" defTabSz="914400" rtl="0" eaLnBrk="1" latinLnBrk="0" hangingPunct="1"/>
                      <a:r>
                        <a:rPr lang="en-US" sz="2000" kern="1200" dirty="0">
                          <a:solidFill>
                            <a:schemeClr val="dk1"/>
                          </a:solidFill>
                          <a:latin typeface="Arial" panose="020B0604020202020204" pitchFamily="34" charset="0"/>
                          <a:ea typeface="+mn-ea"/>
                          <a:cs typeface="Arial" panose="020B0604020202020204" pitchFamily="34" charset="0"/>
                        </a:rPr>
                        <a:t>Eclipse IDE</a:t>
                      </a:r>
                      <a:endParaRPr lang="en-IN" sz="20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4090868657"/>
                  </a:ext>
                </a:extLst>
              </a:tr>
              <a:tr h="370130">
                <a:tc>
                  <a:txBody>
                    <a:bodyPr/>
                    <a:lstStyle/>
                    <a:p>
                      <a:r>
                        <a:rPr lang="en-US" sz="2000" dirty="0">
                          <a:latin typeface="Arial" panose="020B0604020202020204" pitchFamily="34" charset="0"/>
                          <a:cs typeface="Arial" panose="020B0604020202020204" pitchFamily="34" charset="0"/>
                        </a:rPr>
                        <a:t>MYSQL</a:t>
                      </a:r>
                      <a:endParaRPr lang="en-IN" sz="20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latin typeface="Arial" panose="020B0604020202020204" pitchFamily="34" charset="0"/>
                          <a:ea typeface="+mn-ea"/>
                          <a:cs typeface="Arial" panose="020B0604020202020204" pitchFamily="34" charset="0"/>
                        </a:rPr>
                        <a:t>Hibernate ORM</a:t>
                      </a:r>
                    </a:p>
                    <a:p>
                      <a:endParaRPr lang="en-IN" dirty="0"/>
                    </a:p>
                  </a:txBody>
                  <a:tcPr/>
                </a:tc>
                <a:extLst>
                  <a:ext uri="{0D108BD9-81ED-4DB2-BD59-A6C34878D82A}">
                    <a16:rowId xmlns:a16="http://schemas.microsoft.com/office/drawing/2014/main" val="1481748160"/>
                  </a:ext>
                </a:extLst>
              </a:tr>
              <a:tr h="480595">
                <a:tc>
                  <a:txBody>
                    <a:bodyPr/>
                    <a:lstStyle/>
                    <a:p>
                      <a:r>
                        <a:rPr lang="en-US" sz="2000" dirty="0">
                          <a:latin typeface="Arial" panose="020B0604020202020204" pitchFamily="34" charset="0"/>
                          <a:cs typeface="Arial" panose="020B0604020202020204" pitchFamily="34" charset="0"/>
                        </a:rPr>
                        <a:t>JavaScript</a:t>
                      </a:r>
                      <a:endParaRPr lang="en-IN" sz="20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latin typeface="Arial" panose="020B0604020202020204" pitchFamily="34" charset="0"/>
                          <a:ea typeface="+mn-ea"/>
                          <a:cs typeface="Arial" panose="020B0604020202020204" pitchFamily="34" charset="0"/>
                        </a:rPr>
                        <a:t>Visual Studio Code</a:t>
                      </a:r>
                    </a:p>
                    <a:p>
                      <a:endParaRPr lang="en-IN" dirty="0"/>
                    </a:p>
                  </a:txBody>
                  <a:tcPr/>
                </a:tc>
                <a:extLst>
                  <a:ext uri="{0D108BD9-81ED-4DB2-BD59-A6C34878D82A}">
                    <a16:rowId xmlns:a16="http://schemas.microsoft.com/office/drawing/2014/main" val="1397987530"/>
                  </a:ext>
                </a:extLst>
              </a:tr>
              <a:tr h="480595">
                <a:tc>
                  <a:txBody>
                    <a:bodyPr/>
                    <a:lstStyle/>
                    <a:p>
                      <a:r>
                        <a:rPr lang="en-US" sz="2000" dirty="0">
                          <a:latin typeface="Arial" panose="020B0604020202020204" pitchFamily="34" charset="0"/>
                          <a:cs typeface="Arial" panose="020B0604020202020204" pitchFamily="34" charset="0"/>
                        </a:rPr>
                        <a:t>Bootstrap</a:t>
                      </a:r>
                      <a:endParaRPr lang="en-IN" sz="2000"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1620211483"/>
                  </a:ext>
                </a:extLst>
              </a:tr>
              <a:tr h="480595">
                <a:tc>
                  <a:txBody>
                    <a:bodyPr/>
                    <a:lstStyle/>
                    <a:p>
                      <a:r>
                        <a:rPr lang="en-US" sz="2000" dirty="0">
                          <a:latin typeface="Arial" panose="020B0604020202020204" pitchFamily="34" charset="0"/>
                          <a:cs typeface="Arial" panose="020B0604020202020204" pitchFamily="34" charset="0"/>
                        </a:rPr>
                        <a:t>CSS3</a:t>
                      </a:r>
                      <a:endParaRPr lang="en-IN" sz="2000"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439052612"/>
                  </a:ext>
                </a:extLst>
              </a:tr>
              <a:tr h="480595">
                <a:tc>
                  <a:txBody>
                    <a:bodyPr/>
                    <a:lstStyle/>
                    <a:p>
                      <a:r>
                        <a:rPr lang="en-US" sz="2000" dirty="0">
                          <a:latin typeface="Arial" panose="020B0604020202020204" pitchFamily="34" charset="0"/>
                          <a:cs typeface="Arial" panose="020B0604020202020204" pitchFamily="34" charset="0"/>
                        </a:rPr>
                        <a:t>JSP</a:t>
                      </a:r>
                      <a:endParaRPr lang="en-IN" sz="2000"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387917440"/>
                  </a:ext>
                </a:extLst>
              </a:tr>
              <a:tr h="480595">
                <a:tc>
                  <a:txBody>
                    <a:bodyPr/>
                    <a:lstStyle/>
                    <a:p>
                      <a:r>
                        <a:rPr lang="en-US" sz="2000" dirty="0">
                          <a:latin typeface="Arial" panose="020B0604020202020204" pitchFamily="34" charset="0"/>
                          <a:cs typeface="Arial" panose="020B0604020202020204" pitchFamily="34" charset="0"/>
                        </a:rPr>
                        <a:t>jQuery</a:t>
                      </a:r>
                      <a:endParaRPr lang="en-IN" sz="2000"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417831019"/>
                  </a:ext>
                </a:extLst>
              </a:tr>
            </a:tbl>
          </a:graphicData>
        </a:graphic>
      </p:graphicFrame>
    </p:spTree>
    <p:extLst>
      <p:ext uri="{BB962C8B-B14F-4D97-AF65-F5344CB8AC3E}">
        <p14:creationId xmlns:p14="http://schemas.microsoft.com/office/powerpoint/2010/main" val="338989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4E534-97CD-4FA0-B2A0-756C9245A8FF}"/>
              </a:ext>
            </a:extLst>
          </p:cNvPr>
          <p:cNvSpPr txBox="1"/>
          <p:nvPr/>
        </p:nvSpPr>
        <p:spPr>
          <a:xfrm>
            <a:off x="2368446" y="479685"/>
            <a:ext cx="6625652" cy="769441"/>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CONCLUSION</a:t>
            </a:r>
            <a:endParaRPr lang="en-IN" sz="4400"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DA6589D-539F-420A-A6BF-BB3A3F294D20}"/>
              </a:ext>
            </a:extLst>
          </p:cNvPr>
          <p:cNvPicPr/>
          <p:nvPr/>
        </p:nvPicPr>
        <p:blipFill>
          <a:blip r:embed="rId2"/>
          <a:stretch/>
        </p:blipFill>
        <p:spPr>
          <a:xfrm>
            <a:off x="9893508" y="239844"/>
            <a:ext cx="2095927" cy="550316"/>
          </a:xfrm>
          <a:prstGeom prst="rect">
            <a:avLst/>
          </a:prstGeom>
          <a:ln>
            <a:noFill/>
          </a:ln>
        </p:spPr>
      </p:pic>
      <p:sp>
        <p:nvSpPr>
          <p:cNvPr id="4" name="TextBox 3">
            <a:extLst>
              <a:ext uri="{FF2B5EF4-FFF2-40B4-BE49-F238E27FC236}">
                <a16:creationId xmlns:a16="http://schemas.microsoft.com/office/drawing/2014/main" id="{3170C187-4382-48AB-A64F-29E73497E16E}"/>
              </a:ext>
            </a:extLst>
          </p:cNvPr>
          <p:cNvSpPr txBox="1"/>
          <p:nvPr/>
        </p:nvSpPr>
        <p:spPr>
          <a:xfrm>
            <a:off x="647075" y="1348800"/>
            <a:ext cx="10897849" cy="5509200"/>
          </a:xfrm>
          <a:prstGeom prst="rect">
            <a:avLst/>
          </a:prstGeom>
          <a:noFill/>
        </p:spPr>
        <p:txBody>
          <a:bodyPr wrap="square" rtlCol="0">
            <a:spAutoFit/>
          </a:bodyPr>
          <a:lstStyle/>
          <a:p>
            <a:pPr marL="285750" indent="-285750" algn="just">
              <a:buFont typeface="Wingdings" panose="05000000000000000000" pitchFamily="2" charset="2"/>
              <a:buChar char="Ø"/>
            </a:pPr>
            <a:r>
              <a:rPr lang="en-US" sz="3200" dirty="0">
                <a:latin typeface="Arial" panose="020B0604020202020204" pitchFamily="34" charset="0"/>
                <a:cs typeface="Arial" panose="020B0604020202020204" pitchFamily="34" charset="0"/>
              </a:rPr>
              <a:t>E-Commerce is not just about conducting business transactions via the Internet. Its impact will be far-reaching, and more prominent then we know currently. This is because the revolution in information technology is happening simultaneously with other developments, especially the globalization of the business.</a:t>
            </a:r>
          </a:p>
          <a:p>
            <a:pPr marL="285750" indent="-285750" algn="just">
              <a:buFont typeface="Wingdings" panose="05000000000000000000" pitchFamily="2" charset="2"/>
              <a:buChar char="Ø"/>
            </a:pPr>
            <a:r>
              <a:rPr lang="en-US" sz="3200" dirty="0">
                <a:latin typeface="Arial" panose="020B0604020202020204" pitchFamily="34" charset="0"/>
                <a:cs typeface="Arial" panose="020B0604020202020204" pitchFamily="34" charset="0"/>
              </a:rPr>
              <a:t>As companies are gaining high profits, more and more other companies are developing their websites to increase their profits. Since more businesses are being held online resulting in high economy development and emergence of a more.</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563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373</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Arial</vt:lpstr>
      <vt:lpstr>Calibri</vt:lpstr>
      <vt:lpstr>Calibri Light</vt:lpstr>
      <vt:lpstr>Poppins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ANTIQUE ITEM GALLERY</dc:title>
  <dc:creator>Shubham Shete</dc:creator>
  <cp:lastModifiedBy>Shubham Shete</cp:lastModifiedBy>
  <cp:revision>16</cp:revision>
  <dcterms:created xsi:type="dcterms:W3CDTF">2021-09-25T11:43:48Z</dcterms:created>
  <dcterms:modified xsi:type="dcterms:W3CDTF">2021-09-27T03:37:25Z</dcterms:modified>
</cp:coreProperties>
</file>