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257" r:id="rId2"/>
    <p:sldId id="256" r:id="rId3"/>
    <p:sldId id="260" r:id="rId4"/>
    <p:sldId id="259" r:id="rId5"/>
    <p:sldId id="262" r:id="rId6"/>
    <p:sldId id="264"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50336F-1AC7-45BF-9EC1-5BCE9EB79C85}"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25520-2A6D-4274-B687-E6E0F85EFE2C}" type="slidenum">
              <a:rPr lang="en-US" smtClean="0"/>
              <a:t>‹#›</a:t>
            </a:fld>
            <a:endParaRPr lang="en-US"/>
          </a:p>
        </p:txBody>
      </p:sp>
    </p:spTree>
    <p:extLst>
      <p:ext uri="{BB962C8B-B14F-4D97-AF65-F5344CB8AC3E}">
        <p14:creationId xmlns:p14="http://schemas.microsoft.com/office/powerpoint/2010/main" val="1350124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FFD471-7978-4943-BEBA-941AC8DC513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113957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FFD471-7978-4943-BEBA-941AC8DC513A}"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351836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C4FFD471-7978-4943-BEBA-941AC8DC513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2882096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C4FFD471-7978-4943-BEBA-941AC8DC513A}"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1895233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D471-7978-4943-BEBA-941AC8DC513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156736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D471-7978-4943-BEBA-941AC8DC513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64336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D471-7978-4943-BEBA-941AC8DC513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224155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FFD471-7978-4943-BEBA-941AC8DC513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342074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FFD471-7978-4943-BEBA-941AC8DC513A}"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356786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FFD471-7978-4943-BEBA-941AC8DC513A}"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105774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FFD471-7978-4943-BEBA-941AC8DC513A}"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214261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FD471-7978-4943-BEBA-941AC8DC513A}"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426395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FFD471-7978-4943-BEBA-941AC8DC513A}"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98508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C4FFD471-7978-4943-BEBA-941AC8DC513A}" type="datetimeFigureOut">
              <a:rPr lang="en-US" smtClean="0"/>
              <a:t>12/5/2018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D770A7C-6298-4B46-9EBA-88479945D77C}" type="slidenum">
              <a:rPr lang="en-US" smtClean="0"/>
              <a:t>‹#›</a:t>
            </a:fld>
            <a:endParaRPr lang="en-US"/>
          </a:p>
        </p:txBody>
      </p:sp>
    </p:spTree>
    <p:extLst>
      <p:ext uri="{BB962C8B-B14F-4D97-AF65-F5344CB8AC3E}">
        <p14:creationId xmlns:p14="http://schemas.microsoft.com/office/powerpoint/2010/main" val="115960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4FFD471-7978-4943-BEBA-941AC8DC513A}" type="datetimeFigureOut">
              <a:rPr lang="en-US" smtClean="0"/>
              <a:t>12/5/2018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D770A7C-6298-4B46-9EBA-88479945D77C}" type="slidenum">
              <a:rPr lang="en-US" smtClean="0"/>
              <a:t>‹#›</a:t>
            </a:fld>
            <a:endParaRPr lang="en-US"/>
          </a:p>
        </p:txBody>
      </p:sp>
    </p:spTree>
    <p:extLst>
      <p:ext uri="{BB962C8B-B14F-4D97-AF65-F5344CB8AC3E}">
        <p14:creationId xmlns:p14="http://schemas.microsoft.com/office/powerpoint/2010/main" val="323306021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240" y="149455"/>
            <a:ext cx="6593840" cy="2055265"/>
          </a:xfrm>
        </p:spPr>
        <p:txBody>
          <a:bodyPr>
            <a:normAutofit fontScale="90000"/>
          </a:bodyPr>
          <a:lstStyle/>
          <a:p>
            <a:r>
              <a:rPr lang="en-US" dirty="0">
                <a:solidFill>
                  <a:schemeClr val="accent2">
                    <a:lumMod val="75000"/>
                  </a:schemeClr>
                </a:solidFill>
              </a:rPr>
              <a:t>Prediction of default Credit Card Clients </a:t>
            </a:r>
          </a:p>
        </p:txBody>
      </p:sp>
      <p:sp>
        <p:nvSpPr>
          <p:cNvPr id="3" name="Subtitle 2"/>
          <p:cNvSpPr>
            <a:spLocks noGrp="1"/>
          </p:cNvSpPr>
          <p:nvPr>
            <p:ph type="subTitle" idx="1"/>
          </p:nvPr>
        </p:nvSpPr>
        <p:spPr>
          <a:xfrm>
            <a:off x="949267" y="2501632"/>
            <a:ext cx="9144000" cy="1655762"/>
          </a:xfrm>
        </p:spPr>
        <p:txBody>
          <a:bodyPr>
            <a:noAutofit/>
          </a:bodyPr>
          <a:lstStyle/>
          <a:p>
            <a:pPr marL="342900" indent="-342900" algn="just">
              <a:buFontTx/>
              <a:buChar char="-"/>
            </a:pPr>
            <a:endParaRPr lang="en-US" dirty="0">
              <a:solidFill>
                <a:schemeClr val="accent6">
                  <a:lumMod val="75000"/>
                </a:schemeClr>
              </a:solidFill>
            </a:endParaRPr>
          </a:p>
          <a:p>
            <a:pPr marL="342900" indent="-342900" algn="just">
              <a:buFontTx/>
              <a:buChar char="-"/>
            </a:pPr>
            <a:endParaRPr lang="en-US" dirty="0">
              <a:solidFill>
                <a:schemeClr val="accent6">
                  <a:lumMod val="75000"/>
                </a:schemeClr>
              </a:solidFill>
            </a:endParaRPr>
          </a:p>
          <a:p>
            <a:pPr marL="342900" indent="-342900" algn="just">
              <a:buFontTx/>
              <a:buChar char="-"/>
            </a:pPr>
            <a:r>
              <a:rPr lang="en-US" sz="2000" b="1" dirty="0">
                <a:solidFill>
                  <a:schemeClr val="accent6">
                    <a:lumMod val="75000"/>
                  </a:schemeClr>
                </a:solidFill>
              </a:rPr>
              <a:t>CS 513 Knowledge Discovery in Database</a:t>
            </a:r>
          </a:p>
        </p:txBody>
      </p:sp>
    </p:spTree>
    <p:extLst>
      <p:ext uri="{BB962C8B-B14F-4D97-AF65-F5344CB8AC3E}">
        <p14:creationId xmlns:p14="http://schemas.microsoft.com/office/powerpoint/2010/main" val="183048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8146-2BE6-410E-96EB-E9F2609BFE5D}"/>
              </a:ext>
            </a:extLst>
          </p:cNvPr>
          <p:cNvSpPr>
            <a:spLocks noGrp="1"/>
          </p:cNvSpPr>
          <p:nvPr>
            <p:ph type="ctrTitle"/>
          </p:nvPr>
        </p:nvSpPr>
        <p:spPr>
          <a:xfrm>
            <a:off x="1151138" y="350006"/>
            <a:ext cx="9144000" cy="1390017"/>
          </a:xfrm>
        </p:spPr>
        <p:txBody>
          <a:bodyPr>
            <a:normAutofit fontScale="90000"/>
          </a:bodyPr>
          <a:lstStyle/>
          <a:p>
            <a:r>
              <a:rPr lang="en-US" dirty="0"/>
              <a:t>Introduction</a:t>
            </a:r>
            <a:br>
              <a:rPr lang="en-US" dirty="0"/>
            </a:br>
            <a:endParaRPr lang="en-US" dirty="0"/>
          </a:p>
        </p:txBody>
      </p:sp>
      <p:sp>
        <p:nvSpPr>
          <p:cNvPr id="3" name="Subtitle 2">
            <a:extLst>
              <a:ext uri="{FF2B5EF4-FFF2-40B4-BE49-F238E27FC236}">
                <a16:creationId xmlns:a16="http://schemas.microsoft.com/office/drawing/2014/main" id="{2F26A634-06C8-4DDB-8BDC-EA88271A9DED}"/>
              </a:ext>
            </a:extLst>
          </p:cNvPr>
          <p:cNvSpPr>
            <a:spLocks noGrp="1"/>
          </p:cNvSpPr>
          <p:nvPr>
            <p:ph type="subTitle" idx="1"/>
          </p:nvPr>
        </p:nvSpPr>
        <p:spPr>
          <a:xfrm>
            <a:off x="1151138" y="1740023"/>
            <a:ext cx="9564210" cy="4050513"/>
          </a:xfrm>
        </p:spPr>
        <p:style>
          <a:lnRef idx="1">
            <a:schemeClr val="accent4"/>
          </a:lnRef>
          <a:fillRef idx="2">
            <a:schemeClr val="accent4"/>
          </a:fillRef>
          <a:effectRef idx="1">
            <a:schemeClr val="accent4"/>
          </a:effectRef>
          <a:fontRef idx="minor">
            <a:schemeClr val="dk1"/>
          </a:fontRef>
        </p:style>
        <p:txBody>
          <a:bodyPr>
            <a:normAutofit/>
          </a:bodyPr>
          <a:lstStyle/>
          <a:p>
            <a:pPr algn="l"/>
            <a:r>
              <a:rPr lang="en-US" dirty="0"/>
              <a:t>In recent years, in order to increase market share, some card-issuing banks over-issued credit cards to unqualified applicants. At the same time, most cardholders, irrespective of their repayment ability, overused credit card for consumption and consequently accumulated heavy credit card debts. This crisis caused a blow to consumer finance confidence, and is now a big challenge for both banks and cardholders.</a:t>
            </a:r>
          </a:p>
          <a:p>
            <a:pPr algn="l"/>
            <a:endParaRPr lang="en-US" dirty="0"/>
          </a:p>
          <a:p>
            <a:pPr algn="l"/>
            <a:r>
              <a:rPr lang="en-US" dirty="0"/>
              <a:t>Aim: </a:t>
            </a:r>
          </a:p>
          <a:p>
            <a:pPr algn="l"/>
            <a:r>
              <a:rPr lang="en-US" dirty="0"/>
              <a:t>This project aims to study different demographic and financial variables of credit card clients in Taiwan from April 2005 to September 2005 as our predictors, and the fact that such clients default or not as our outcome variable to answer the following research question</a:t>
            </a:r>
          </a:p>
          <a:p>
            <a:pPr algn="l"/>
            <a:endParaRPr lang="en-US" dirty="0"/>
          </a:p>
          <a:p>
            <a:pPr algn="l"/>
            <a:endParaRPr lang="en-US" dirty="0"/>
          </a:p>
        </p:txBody>
      </p:sp>
    </p:spTree>
    <p:extLst>
      <p:ext uri="{BB962C8B-B14F-4D97-AF65-F5344CB8AC3E}">
        <p14:creationId xmlns:p14="http://schemas.microsoft.com/office/powerpoint/2010/main" val="312054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4764" y="2528476"/>
            <a:ext cx="10200179"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Arial" charset="0"/>
              <a:buChar char="•"/>
            </a:pPr>
            <a:r>
              <a:rPr lang="en-US" sz="2400" dirty="0">
                <a:solidFill>
                  <a:schemeClr val="dk1"/>
                </a:solidFill>
              </a:rPr>
              <a:t>To develop a well defined Financial System </a:t>
            </a:r>
          </a:p>
          <a:p>
            <a:pPr marL="285750" indent="-285750">
              <a:buFont typeface="Arial" charset="0"/>
              <a:buChar char="•"/>
            </a:pPr>
            <a:endParaRPr lang="en-US" sz="2400" dirty="0">
              <a:solidFill>
                <a:schemeClr val="dk1"/>
              </a:solidFill>
            </a:endParaRPr>
          </a:p>
          <a:p>
            <a:pPr marL="285750" indent="-285750">
              <a:buFont typeface="Arial" charset="0"/>
              <a:buChar char="•"/>
            </a:pPr>
            <a:r>
              <a:rPr lang="en-US" sz="2400" dirty="0">
                <a:solidFill>
                  <a:schemeClr val="dk1"/>
                </a:solidFill>
              </a:rPr>
              <a:t>Thus focus more on the risk prediction rather than crisis management </a:t>
            </a:r>
          </a:p>
          <a:p>
            <a:pPr marL="285750" indent="-285750">
              <a:buFont typeface="Arial" charset="0"/>
              <a:buChar char="•"/>
            </a:pPr>
            <a:endParaRPr lang="en-US" sz="2400" dirty="0">
              <a:solidFill>
                <a:schemeClr val="dk1"/>
              </a:solidFill>
            </a:endParaRPr>
          </a:p>
          <a:p>
            <a:pPr marL="285750" indent="-285750">
              <a:buFont typeface="Arial" charset="0"/>
              <a:buChar char="•"/>
            </a:pPr>
            <a:r>
              <a:rPr lang="en-US" sz="2400" dirty="0">
                <a:solidFill>
                  <a:schemeClr val="dk1"/>
                </a:solidFill>
              </a:rPr>
              <a:t>To reduce the damage and uncertainty by predicting the credit risk and avoid such clients in the future </a:t>
            </a:r>
          </a:p>
        </p:txBody>
      </p:sp>
      <p:sp>
        <p:nvSpPr>
          <p:cNvPr id="4" name="TextBox 3">
            <a:extLst>
              <a:ext uri="{FF2B5EF4-FFF2-40B4-BE49-F238E27FC236}">
                <a16:creationId xmlns:a16="http://schemas.microsoft.com/office/drawing/2014/main" id="{DA989BCC-7180-4628-85F9-4C6C15333451}"/>
              </a:ext>
            </a:extLst>
          </p:cNvPr>
          <p:cNvSpPr txBox="1"/>
          <p:nvPr/>
        </p:nvSpPr>
        <p:spPr>
          <a:xfrm>
            <a:off x="568171" y="497151"/>
            <a:ext cx="11105965" cy="2031325"/>
          </a:xfrm>
          <a:prstGeom prst="rect">
            <a:avLst/>
          </a:prstGeom>
          <a:noFill/>
        </p:spPr>
        <p:txBody>
          <a:bodyPr wrap="square" rtlCol="0">
            <a:spAutoFit/>
          </a:bodyPr>
          <a:lstStyle/>
          <a:p>
            <a:r>
              <a:rPr lang="en-US" sz="5400" dirty="0">
                <a:latin typeface="+mj-lt"/>
                <a:ea typeface="+mj-ea"/>
                <a:cs typeface="+mj-cs"/>
              </a:rPr>
              <a:t>Objectives, Requirements and </a:t>
            </a:r>
          </a:p>
          <a:p>
            <a:r>
              <a:rPr lang="en-US" sz="5400" dirty="0">
                <a:latin typeface="+mj-lt"/>
                <a:ea typeface="+mj-ea"/>
                <a:cs typeface="+mj-cs"/>
              </a:rPr>
              <a:t>Accomplishments</a:t>
            </a:r>
          </a:p>
          <a:p>
            <a:endParaRPr lang="en-US" dirty="0"/>
          </a:p>
        </p:txBody>
      </p:sp>
    </p:spTree>
    <p:extLst>
      <p:ext uri="{BB962C8B-B14F-4D97-AF65-F5344CB8AC3E}">
        <p14:creationId xmlns:p14="http://schemas.microsoft.com/office/powerpoint/2010/main" val="26463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C55C26-BED9-4416-B4CE-C139BE101260}"/>
              </a:ext>
            </a:extLst>
          </p:cNvPr>
          <p:cNvSpPr txBox="1">
            <a:spLocks noGrp="1"/>
          </p:cNvSpPr>
          <p:nvPr>
            <p:ph type="title"/>
          </p:nvPr>
        </p:nvSpPr>
        <p:spPr>
          <a:prstGeom prst="rect">
            <a:avLst/>
          </a:prstGeom>
          <a:noFill/>
        </p:spPr>
        <p:txBody>
          <a:bodyPr wrap="non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en-US" sz="2800" dirty="0">
                <a:solidFill>
                  <a:schemeClr val="accent2"/>
                </a:solidFill>
              </a:rPr>
              <a:t>Data understanding Phase:</a:t>
            </a:r>
          </a:p>
        </p:txBody>
      </p:sp>
      <p:pic>
        <p:nvPicPr>
          <p:cNvPr id="5" name="Picture 4">
            <a:extLst>
              <a:ext uri="{FF2B5EF4-FFF2-40B4-BE49-F238E27FC236}">
                <a16:creationId xmlns:a16="http://schemas.microsoft.com/office/drawing/2014/main" id="{A23C699F-7029-4F64-BE1F-AE12D402F96C}"/>
              </a:ext>
            </a:extLst>
          </p:cNvPr>
          <p:cNvPicPr>
            <a:picLocks noChangeAspect="1"/>
          </p:cNvPicPr>
          <p:nvPr/>
        </p:nvPicPr>
        <p:blipFill>
          <a:blip r:embed="rId2"/>
          <a:stretch>
            <a:fillRect/>
          </a:stretch>
        </p:blipFill>
        <p:spPr>
          <a:xfrm>
            <a:off x="249567" y="1562470"/>
            <a:ext cx="11692865" cy="4455930"/>
          </a:xfrm>
          <a:prstGeom prst="rect">
            <a:avLst/>
          </a:prstGeom>
        </p:spPr>
      </p:pic>
    </p:spTree>
    <p:extLst>
      <p:ext uri="{BB962C8B-B14F-4D97-AF65-F5344CB8AC3E}">
        <p14:creationId xmlns:p14="http://schemas.microsoft.com/office/powerpoint/2010/main" val="189759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3985" y="294291"/>
            <a:ext cx="10510345" cy="7417415"/>
          </a:xfrm>
          <a:prstGeom prst="rect">
            <a:avLst/>
          </a:prstGeom>
          <a:noFill/>
        </p:spPr>
        <p:txBody>
          <a:bodyPr wrap="square" rtlCol="0">
            <a:spAutoFit/>
          </a:bodyPr>
          <a:lstStyle/>
          <a:p>
            <a:r>
              <a:rPr lang="en-US" sz="2800" dirty="0">
                <a:solidFill>
                  <a:schemeClr val="accent2"/>
                </a:solidFill>
              </a:rPr>
              <a:t>Data understanding Phase:</a:t>
            </a:r>
          </a:p>
          <a:p>
            <a:endParaRPr lang="en-US" sz="2800" dirty="0">
              <a:solidFill>
                <a:schemeClr val="accent2"/>
              </a:solidFill>
            </a:endParaRPr>
          </a:p>
          <a:p>
            <a:pPr marL="285750" indent="-285750">
              <a:buFont typeface="Arial" charset="0"/>
              <a:buChar char="•"/>
            </a:pPr>
            <a:r>
              <a:rPr lang="en-US" sz="1600" dirty="0"/>
              <a:t>LIMIT_BAL: Amount of the given credit (NT dollar): it includes both the individual consumer credit and his/her family (supplementary) credit. </a:t>
            </a:r>
            <a:r>
              <a:rPr lang="en-US" sz="1600" dirty="0">
                <a:effectLst/>
              </a:rPr>
              <a:t> </a:t>
            </a:r>
          </a:p>
          <a:p>
            <a:pPr marL="285750" indent="-285750">
              <a:buFont typeface="Arial" charset="0"/>
              <a:buChar char="•"/>
            </a:pPr>
            <a:endParaRPr lang="en-US" sz="1600" dirty="0">
              <a:effectLst/>
            </a:endParaRPr>
          </a:p>
          <a:p>
            <a:pPr marL="285750" indent="-285750">
              <a:buFont typeface="Arial" charset="0"/>
              <a:buChar char="•"/>
            </a:pPr>
            <a:r>
              <a:rPr lang="en-US" sz="1600" dirty="0"/>
              <a:t>SEX: Gender (1 = male; 2 = female). </a:t>
            </a:r>
            <a:r>
              <a:rPr lang="en-US" sz="1600" dirty="0">
                <a:effectLst/>
              </a:rPr>
              <a:t> </a:t>
            </a:r>
          </a:p>
          <a:p>
            <a:pPr marL="285750" indent="-285750">
              <a:buFont typeface="Arial" charset="0"/>
              <a:buChar char="•"/>
            </a:pPr>
            <a:endParaRPr lang="en-US" sz="1600" dirty="0">
              <a:effectLst/>
            </a:endParaRPr>
          </a:p>
          <a:p>
            <a:pPr marL="285750" indent="-285750">
              <a:buFont typeface="Arial" charset="0"/>
              <a:buChar char="•"/>
            </a:pPr>
            <a:r>
              <a:rPr lang="en-US" sz="1600" dirty="0"/>
              <a:t>EDUCATION: Education (1 = graduate school; 2 = university; 3 = high school; 4 = others). </a:t>
            </a:r>
          </a:p>
          <a:p>
            <a:pPr marL="285750" indent="-285750">
              <a:buFont typeface="Arial" charset="0"/>
              <a:buChar char="•"/>
            </a:pPr>
            <a:endParaRPr lang="en-US" sz="1600" dirty="0"/>
          </a:p>
          <a:p>
            <a:pPr marL="285750" indent="-285750">
              <a:buFont typeface="Arial" charset="0"/>
              <a:buChar char="•"/>
            </a:pPr>
            <a:r>
              <a:rPr lang="en-US" sz="1600" dirty="0"/>
              <a:t>Marriage: Marital status (1 = married; 2 = single; 3 = others). </a:t>
            </a:r>
          </a:p>
          <a:p>
            <a:pPr marL="285750" indent="-285750">
              <a:buFont typeface="Arial" charset="0"/>
              <a:buChar char="•"/>
            </a:pPr>
            <a:endParaRPr lang="en-US" sz="1600" dirty="0"/>
          </a:p>
          <a:p>
            <a:pPr marL="285750" indent="-285750">
              <a:buFont typeface="Arial" charset="0"/>
              <a:buChar char="•"/>
            </a:pPr>
            <a:r>
              <a:rPr lang="en-US" sz="1600" dirty="0"/>
              <a:t>AGE: Age (year). </a:t>
            </a:r>
            <a:r>
              <a:rPr lang="en-US" sz="1600" dirty="0">
                <a:effectLst/>
              </a:rPr>
              <a:t> </a:t>
            </a:r>
          </a:p>
          <a:p>
            <a:pPr marL="285750" indent="-285750">
              <a:buFont typeface="Arial" charset="0"/>
              <a:buChar char="•"/>
            </a:pPr>
            <a:endParaRPr lang="en-US" sz="1600" dirty="0">
              <a:effectLst/>
            </a:endParaRPr>
          </a:p>
          <a:p>
            <a:pPr marL="285750" lvl="0" indent="-285750">
              <a:buFont typeface="Arial" charset="0"/>
              <a:buChar char="•"/>
            </a:pPr>
            <a:r>
              <a:rPr lang="en-US" sz="1600" dirty="0"/>
              <a:t>PAY 0- PAY6 : History of past payment. We tracked the past monthly payment records (from April to September, 2005) as follows: X6 = the repayment status in September, 2005; X7 = the repayment status in August, 2005; . . .;X11 = the repayment status in April, 2005. The measurement scale for the repayment status is: -1 = pay duly; 1 = payment delay for one month; 2 = payment delay for two months; . . .; 8 = payment delay for eight months; 9 = payment delay for nine months and above. </a:t>
            </a:r>
            <a:br>
              <a:rPr lang="en-US" sz="1600" dirty="0"/>
            </a:br>
            <a:endParaRPr lang="en-US" sz="1600" dirty="0"/>
          </a:p>
          <a:p>
            <a:pPr marL="285750" indent="-285750">
              <a:buFont typeface="Arial" charset="0"/>
              <a:buChar char="•"/>
            </a:pPr>
            <a:r>
              <a:rPr lang="en-US" sz="1600" dirty="0"/>
              <a:t>BILL AMT 1- BILL AMT6: Amount of bill statement (NT dollar). X12 = amount of bill statement in September, 2005; X13 = amount of bill statement in August, 2005; . . .; X17 = amount of bill statement in April, 2005. </a:t>
            </a:r>
          </a:p>
          <a:p>
            <a:pPr marL="285750" indent="-285750">
              <a:buFont typeface="Arial" charset="0"/>
              <a:buChar char="•"/>
            </a:pPr>
            <a:endParaRPr lang="en-US" sz="1600" dirty="0"/>
          </a:p>
          <a:p>
            <a:pPr marL="285750" lvl="0" indent="-285750">
              <a:buFont typeface="Arial" charset="0"/>
              <a:buChar char="•"/>
            </a:pPr>
            <a:r>
              <a:rPr lang="en-US" sz="1600" dirty="0"/>
              <a:t>PAT AMT 1 – PAY AMT 6: Amount of previous payment (NT dollar). X18 = amount paid in September, 2005; X19 = amount paid in August, 2005; . . .;X23 = amount paid in April, 2005. </a:t>
            </a:r>
            <a:br>
              <a:rPr lang="en-US" sz="1600" dirty="0"/>
            </a:br>
            <a:endParaRPr lang="en-US" sz="1600" dirty="0"/>
          </a:p>
          <a:p>
            <a:pPr marL="285750" indent="-285750">
              <a:buFont typeface="Arial" charset="0"/>
              <a:buChar char="•"/>
            </a:pPr>
            <a:endParaRPr lang="en-US" dirty="0"/>
          </a:p>
        </p:txBody>
      </p:sp>
    </p:spTree>
    <p:extLst>
      <p:ext uri="{BB962C8B-B14F-4D97-AF65-F5344CB8AC3E}">
        <p14:creationId xmlns:p14="http://schemas.microsoft.com/office/powerpoint/2010/main" val="200661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854" y="1373075"/>
            <a:ext cx="9239026" cy="22467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Arial" charset="0"/>
              <a:buChar char="•"/>
            </a:pPr>
            <a:r>
              <a:rPr lang="en-US" sz="2000" dirty="0"/>
              <a:t>We observe that the Education field has values 0, 5, 6 which are invalid and thus must be removed</a:t>
            </a:r>
          </a:p>
          <a:p>
            <a:pPr marL="285750" indent="-285750">
              <a:buFont typeface="Arial" charset="0"/>
              <a:buChar char="•"/>
            </a:pPr>
            <a:endParaRPr lang="en-US" sz="2000" dirty="0"/>
          </a:p>
          <a:p>
            <a:pPr marL="285750" indent="-285750">
              <a:buFont typeface="Arial" charset="0"/>
              <a:buChar char="•"/>
            </a:pPr>
            <a:r>
              <a:rPr lang="en-US" sz="2000" dirty="0"/>
              <a:t>Marriage field had 0 and 3 values which were invalid </a:t>
            </a:r>
          </a:p>
          <a:p>
            <a:pPr marL="285750" indent="-285750">
              <a:buFont typeface="Arial" charset="0"/>
              <a:buChar char="•"/>
            </a:pPr>
            <a:endParaRPr lang="en-US" sz="2000" dirty="0"/>
          </a:p>
          <a:p>
            <a:pPr marL="285750" indent="-285750">
              <a:buFont typeface="Arial" charset="0"/>
              <a:buChar char="•"/>
            </a:pPr>
            <a:r>
              <a:rPr lang="en-US" sz="2000" dirty="0"/>
              <a:t>No missing values were found </a:t>
            </a:r>
          </a:p>
          <a:p>
            <a:r>
              <a:rPr lang="en-US" sz="2000" dirty="0"/>
              <a:t> </a:t>
            </a:r>
          </a:p>
        </p:txBody>
      </p:sp>
      <p:sp>
        <p:nvSpPr>
          <p:cNvPr id="3" name="TextBox 2"/>
          <p:cNvSpPr txBox="1"/>
          <p:nvPr/>
        </p:nvSpPr>
        <p:spPr>
          <a:xfrm>
            <a:off x="849854" y="430307"/>
            <a:ext cx="2251450" cy="523220"/>
          </a:xfrm>
          <a:prstGeom prst="rect">
            <a:avLst/>
          </a:prstGeom>
          <a:noFill/>
        </p:spPr>
        <p:txBody>
          <a:bodyPr wrap="none" rtlCol="0">
            <a:spAutoFit/>
          </a:bodyPr>
          <a:lstStyle/>
          <a:p>
            <a:r>
              <a:rPr lang="en-US" sz="2800" dirty="0">
                <a:solidFill>
                  <a:schemeClr val="accent2"/>
                </a:solidFill>
              </a:rPr>
              <a:t>Data cleaning:</a:t>
            </a:r>
          </a:p>
        </p:txBody>
      </p:sp>
    </p:spTree>
    <p:extLst>
      <p:ext uri="{BB962C8B-B14F-4D97-AF65-F5344CB8AC3E}">
        <p14:creationId xmlns:p14="http://schemas.microsoft.com/office/powerpoint/2010/main" val="126294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162D0DD-966E-45DE-96DC-CB6C5035321B}"/>
              </a:ext>
            </a:extLst>
          </p:cNvPr>
          <p:cNvPicPr>
            <a:picLocks noChangeAspect="1"/>
          </p:cNvPicPr>
          <p:nvPr/>
        </p:nvPicPr>
        <p:blipFill>
          <a:blip r:embed="rId2"/>
          <a:stretch>
            <a:fillRect/>
          </a:stretch>
        </p:blipFill>
        <p:spPr>
          <a:xfrm>
            <a:off x="6338316" y="3912719"/>
            <a:ext cx="4732940" cy="2070662"/>
          </a:xfrm>
          <a:prstGeom prst="rect">
            <a:avLst/>
          </a:prstGeom>
        </p:spPr>
      </p:pic>
      <p:cxnSp>
        <p:nvCxnSpPr>
          <p:cNvPr id="18" name="Straight Connector 17">
            <a:extLst>
              <a:ext uri="{FF2B5EF4-FFF2-40B4-BE49-F238E27FC236}">
                <a16:creationId xmlns:a16="http://schemas.microsoft.com/office/drawing/2014/main" id="{91B6081D-D3E8-4209-B85B-EB1C655A627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8C0B6DA-30B7-4F22-96FE-E41F2870BBF2}"/>
              </a:ext>
            </a:extLst>
          </p:cNvPr>
          <p:cNvPicPr>
            <a:picLocks noChangeAspect="1"/>
          </p:cNvPicPr>
          <p:nvPr/>
        </p:nvPicPr>
        <p:blipFill>
          <a:blip r:embed="rId3"/>
          <a:stretch>
            <a:fillRect/>
          </a:stretch>
        </p:blipFill>
        <p:spPr>
          <a:xfrm>
            <a:off x="6338316" y="879744"/>
            <a:ext cx="4732940" cy="2070662"/>
          </a:xfrm>
          <a:prstGeom prst="rect">
            <a:avLst/>
          </a:prstGeom>
        </p:spPr>
      </p:pic>
      <p:cxnSp>
        <p:nvCxnSpPr>
          <p:cNvPr id="20" name="Straight Connector 19">
            <a:extLst>
              <a:ext uri="{FF2B5EF4-FFF2-40B4-BE49-F238E27FC236}">
                <a16:creationId xmlns:a16="http://schemas.microsoft.com/office/drawing/2014/main" id="{28CA55E4-1295-45C8-BA05-5A9E705B749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8B1B9D3-04DA-49BC-9D3B-1DCEFCFBC13B}"/>
              </a:ext>
            </a:extLst>
          </p:cNvPr>
          <p:cNvPicPr>
            <a:picLocks noChangeAspect="1"/>
          </p:cNvPicPr>
          <p:nvPr/>
        </p:nvPicPr>
        <p:blipFill>
          <a:blip r:embed="rId4"/>
          <a:stretch>
            <a:fillRect/>
          </a:stretch>
        </p:blipFill>
        <p:spPr>
          <a:xfrm>
            <a:off x="1129115" y="881576"/>
            <a:ext cx="4724569" cy="2066999"/>
          </a:xfrm>
          <a:prstGeom prst="rect">
            <a:avLst/>
          </a:prstGeom>
        </p:spPr>
      </p:pic>
      <p:pic>
        <p:nvPicPr>
          <p:cNvPr id="11" name="Picture 10">
            <a:extLst>
              <a:ext uri="{FF2B5EF4-FFF2-40B4-BE49-F238E27FC236}">
                <a16:creationId xmlns:a16="http://schemas.microsoft.com/office/drawing/2014/main" id="{48A628EA-E889-4E92-87A5-96980182EBF8}"/>
              </a:ext>
            </a:extLst>
          </p:cNvPr>
          <p:cNvPicPr>
            <a:picLocks noChangeAspect="1"/>
          </p:cNvPicPr>
          <p:nvPr/>
        </p:nvPicPr>
        <p:blipFill>
          <a:blip r:embed="rId5"/>
          <a:stretch>
            <a:fillRect/>
          </a:stretch>
        </p:blipFill>
        <p:spPr>
          <a:xfrm>
            <a:off x="1129115" y="3910747"/>
            <a:ext cx="4724569" cy="2066999"/>
          </a:xfrm>
          <a:prstGeom prst="rect">
            <a:avLst/>
          </a:prstGeom>
        </p:spPr>
      </p:pic>
      <p:cxnSp>
        <p:nvCxnSpPr>
          <p:cNvPr id="22" name="Straight Connector 21">
            <a:extLst>
              <a:ext uri="{FF2B5EF4-FFF2-40B4-BE49-F238E27FC236}">
                <a16:creationId xmlns:a16="http://schemas.microsoft.com/office/drawing/2014/main" id="{08C5794E-A9A1-4A23-AF68-C79A782233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651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579</TotalTime>
  <Words>249</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2</vt:lpstr>
      <vt:lpstr>Quotable</vt:lpstr>
      <vt:lpstr>Prediction of default Credit Card Clients </vt:lpstr>
      <vt:lpstr>Introduction </vt:lpstr>
      <vt:lpstr>PowerPoint Presentation</vt:lpstr>
      <vt:lpstr>Data understanding Phase: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default Credit Card Clients</dc:title>
  <dc:creator>paresh maheshwari</dc:creator>
  <cp:lastModifiedBy>paresh maheshwari</cp:lastModifiedBy>
  <cp:revision>10</cp:revision>
  <dcterms:created xsi:type="dcterms:W3CDTF">2018-05-04T18:32:29Z</dcterms:created>
  <dcterms:modified xsi:type="dcterms:W3CDTF">2018-12-06T02:30:30Z</dcterms:modified>
</cp:coreProperties>
</file>