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8" r:id="rId11"/>
    <p:sldId id="269" r:id="rId12"/>
    <p:sldId id="270" r:id="rId13"/>
    <p:sldId id="271" r:id="rId14"/>
    <p:sldId id="273" r:id="rId15"/>
    <p:sldId id="274" r:id="rId16"/>
  </p:sldIdLst>
  <p:sldSz cx="18288000" cy="10287000"/>
  <p:notesSz cx="6858000" cy="9144000"/>
  <p:embeddedFontLst>
    <p:embeddedFont>
      <p:font typeface="Aileron Regular" pitchFamily="2" charset="0"/>
      <p:regular r:id="rId17"/>
    </p:embeddedFont>
    <p:embeddedFont>
      <p:font typeface="Aileron Regular Bold" pitchFamily="2" charset="0"/>
      <p:regular r:id="rId18"/>
    </p:embeddedFont>
    <p:embeddedFont>
      <p:font typeface="Antonio Bold Bold" panose="02000803000000000000" pitchFamily="2" charset="0"/>
      <p:regular r:id="rId19"/>
    </p:embeddedFont>
    <p:embeddedFont>
      <p:font typeface="Calibri" panose="020F0502020204030204" pitchFamily="34" charset="0"/>
      <p:regular r:id="rId20"/>
      <p:bold r:id="rId21"/>
      <p:italic r:id="rId22"/>
      <p:boldItalic r:id="rId23"/>
    </p:embeddedFont>
    <p:embeddedFont>
      <p:font typeface="Josefin Sans Regular Bold" pitchFamily="2" charset="0"/>
      <p:regular r:id="rId24"/>
    </p:embeddedFont>
    <p:embeddedFont>
      <p:font typeface="Playfair Display Bold" pitchFamily="2"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2" d="100"/>
          <a:sy n="42" d="100"/>
        </p:scale>
        <p:origin x="7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2.fntdata"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font" Target="fonts/font5.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1.fntdata" /><Relationship Id="rId25" Type="http://schemas.openxmlformats.org/officeDocument/2006/relationships/font" Target="fonts/font9.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font" Target="fonts/font4.fntdata"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8.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7.fntdata"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font" Target="fonts/font3.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6.fntdata" /><Relationship Id="rId2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6.jpeg"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7.gif"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8.gif" /><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458911" y="5508830"/>
            <a:ext cx="13720924" cy="1782728"/>
          </a:xfrm>
          <a:prstGeom prst="rect">
            <a:avLst/>
          </a:prstGeom>
        </p:spPr>
        <p:txBody>
          <a:bodyPr lIns="0" tIns="0" rIns="0" bIns="0" rtlCol="0" anchor="t">
            <a:spAutoFit/>
          </a:bodyPr>
          <a:lstStyle/>
          <a:p>
            <a:pPr algn="just">
              <a:lnSpc>
                <a:spcPts val="13502"/>
              </a:lnSpc>
            </a:pPr>
            <a:r>
              <a:rPr lang="en-US" sz="12983" spc="-259">
                <a:solidFill>
                  <a:srgbClr val="1C3D86"/>
                </a:solidFill>
                <a:latin typeface="Antonio Bold Bold"/>
              </a:rPr>
              <a:t>SEM - III : MINI PROJECT</a:t>
            </a:r>
          </a:p>
        </p:txBody>
      </p:sp>
      <p:pic>
        <p:nvPicPr>
          <p:cNvPr id="3" name="Picture 3"/>
          <p:cNvPicPr>
            <a:picLocks noChangeAspect="1"/>
          </p:cNvPicPr>
          <p:nvPr/>
        </p:nvPicPr>
        <p:blipFill>
          <a:blip r:embed="rId2"/>
          <a:srcRect/>
          <a:stretch>
            <a:fillRect/>
          </a:stretch>
        </p:blipFill>
        <p:spPr>
          <a:xfrm>
            <a:off x="9319374" y="3098252"/>
            <a:ext cx="4176747" cy="1085135"/>
          </a:xfrm>
          <a:prstGeom prst="rect">
            <a:avLst/>
          </a:prstGeom>
        </p:spPr>
      </p:pic>
      <p:pic>
        <p:nvPicPr>
          <p:cNvPr id="4" name="Picture 4"/>
          <p:cNvPicPr>
            <a:picLocks noChangeAspect="1"/>
          </p:cNvPicPr>
          <p:nvPr/>
        </p:nvPicPr>
        <p:blipFill>
          <a:blip r:embed="rId3"/>
          <a:srcRect/>
          <a:stretch>
            <a:fillRect/>
          </a:stretch>
        </p:blipFill>
        <p:spPr>
          <a:xfrm>
            <a:off x="4640395" y="2330278"/>
            <a:ext cx="3325677" cy="26210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0" y="452027"/>
            <a:ext cx="5037907" cy="1039046"/>
          </a:xfrm>
          <a:prstGeom prst="rect">
            <a:avLst/>
          </a:prstGeom>
        </p:spPr>
        <p:txBody>
          <a:bodyPr lIns="0" tIns="0" rIns="0" bIns="0" rtlCol="0" anchor="t">
            <a:spAutoFit/>
          </a:bodyPr>
          <a:lstStyle/>
          <a:p>
            <a:pPr algn="ctr">
              <a:lnSpc>
                <a:spcPts val="8545"/>
              </a:lnSpc>
              <a:spcBef>
                <a:spcPct val="0"/>
              </a:spcBef>
            </a:pPr>
            <a:r>
              <a:rPr lang="en-US" sz="6104" spc="122">
                <a:solidFill>
                  <a:srgbClr val="1C3D86"/>
                </a:solidFill>
                <a:latin typeface="Playfair Display Bold"/>
              </a:rPr>
              <a:t>Schematic</a:t>
            </a:r>
          </a:p>
        </p:txBody>
      </p:sp>
      <p:pic>
        <p:nvPicPr>
          <p:cNvPr id="4" name="Picture 4"/>
          <p:cNvPicPr>
            <a:picLocks noChangeAspect="1"/>
          </p:cNvPicPr>
          <p:nvPr/>
        </p:nvPicPr>
        <p:blipFill>
          <a:blip r:embed="rId2"/>
          <a:srcRect/>
          <a:stretch>
            <a:fillRect/>
          </a:stretch>
        </p:blipFill>
        <p:spPr>
          <a:xfrm>
            <a:off x="14849754" y="227590"/>
            <a:ext cx="3083517" cy="801110"/>
          </a:xfrm>
          <a:prstGeom prst="rect">
            <a:avLst/>
          </a:prstGeom>
        </p:spPr>
      </p:pic>
      <p:pic>
        <p:nvPicPr>
          <p:cNvPr id="6" name="Picture 5">
            <a:extLst>
              <a:ext uri="{FF2B5EF4-FFF2-40B4-BE49-F238E27FC236}">
                <a16:creationId xmlns:a16="http://schemas.microsoft.com/office/drawing/2014/main" id="{2890DB7A-76D0-46E3-8629-3BA7AFD51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714500"/>
            <a:ext cx="14631668" cy="79026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0" y="468701"/>
            <a:ext cx="6330124" cy="1015223"/>
          </a:xfrm>
          <a:prstGeom prst="rect">
            <a:avLst/>
          </a:prstGeom>
        </p:spPr>
        <p:txBody>
          <a:bodyPr lIns="0" tIns="0" rIns="0" bIns="0" rtlCol="0" anchor="t">
            <a:spAutoFit/>
          </a:bodyPr>
          <a:lstStyle/>
          <a:p>
            <a:pPr algn="ctr">
              <a:lnSpc>
                <a:spcPts val="8413"/>
              </a:lnSpc>
              <a:spcBef>
                <a:spcPct val="0"/>
              </a:spcBef>
            </a:pPr>
            <a:r>
              <a:rPr lang="en-US" sz="6009" spc="120">
                <a:solidFill>
                  <a:srgbClr val="1C3D86"/>
                </a:solidFill>
                <a:latin typeface="Playfair Display Bold"/>
              </a:rPr>
              <a:t>PCB Design</a:t>
            </a:r>
          </a:p>
        </p:txBody>
      </p:sp>
      <p:pic>
        <p:nvPicPr>
          <p:cNvPr id="4" name="Picture 4"/>
          <p:cNvPicPr>
            <a:picLocks noChangeAspect="1"/>
          </p:cNvPicPr>
          <p:nvPr/>
        </p:nvPicPr>
        <p:blipFill>
          <a:blip r:embed="rId2"/>
          <a:srcRect/>
          <a:stretch>
            <a:fillRect/>
          </a:stretch>
        </p:blipFill>
        <p:spPr>
          <a:xfrm>
            <a:off x="14849754" y="227590"/>
            <a:ext cx="3083517" cy="801110"/>
          </a:xfrm>
          <a:prstGeom prst="rect">
            <a:avLst/>
          </a:prstGeom>
        </p:spPr>
      </p:pic>
      <p:pic>
        <p:nvPicPr>
          <p:cNvPr id="6" name="Picture 5">
            <a:extLst>
              <a:ext uri="{FF2B5EF4-FFF2-40B4-BE49-F238E27FC236}">
                <a16:creationId xmlns:a16="http://schemas.microsoft.com/office/drawing/2014/main" id="{229AD7A3-B0F9-472E-8802-D9768C46C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790700"/>
            <a:ext cx="14631668" cy="786452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877009" y="344515"/>
            <a:ext cx="8539121" cy="1380563"/>
          </a:xfrm>
          <a:prstGeom prst="rect">
            <a:avLst/>
          </a:prstGeom>
        </p:spPr>
        <p:txBody>
          <a:bodyPr lIns="0" tIns="0" rIns="0" bIns="0" rtlCol="0" anchor="t">
            <a:spAutoFit/>
          </a:bodyPr>
          <a:lstStyle/>
          <a:p>
            <a:pPr algn="ctr">
              <a:lnSpc>
                <a:spcPts val="11349"/>
              </a:lnSpc>
              <a:spcBef>
                <a:spcPct val="0"/>
              </a:spcBef>
            </a:pPr>
            <a:r>
              <a:rPr lang="en-US" sz="8107" spc="162">
                <a:solidFill>
                  <a:srgbClr val="1C3D86"/>
                </a:solidFill>
                <a:latin typeface="Playfair Display Bold"/>
              </a:rPr>
              <a:t>D View</a:t>
            </a:r>
          </a:p>
        </p:txBody>
      </p:sp>
      <p:sp>
        <p:nvSpPr>
          <p:cNvPr id="5" name="TextBox 5"/>
          <p:cNvSpPr txBox="1"/>
          <p:nvPr/>
        </p:nvSpPr>
        <p:spPr>
          <a:xfrm>
            <a:off x="721976" y="179922"/>
            <a:ext cx="1519067" cy="1380563"/>
          </a:xfrm>
          <a:prstGeom prst="rect">
            <a:avLst/>
          </a:prstGeom>
        </p:spPr>
        <p:txBody>
          <a:bodyPr lIns="0" tIns="0" rIns="0" bIns="0" rtlCol="0" anchor="t">
            <a:spAutoFit/>
          </a:bodyPr>
          <a:lstStyle/>
          <a:p>
            <a:pPr algn="ctr">
              <a:lnSpc>
                <a:spcPts val="11349"/>
              </a:lnSpc>
              <a:spcBef>
                <a:spcPct val="0"/>
              </a:spcBef>
            </a:pPr>
            <a:r>
              <a:rPr lang="en-US" sz="8107" spc="162">
                <a:solidFill>
                  <a:srgbClr val="000000"/>
                </a:solidFill>
                <a:latin typeface="Playfair Display Bold"/>
              </a:rPr>
              <a:t>3</a:t>
            </a:r>
          </a:p>
        </p:txBody>
      </p:sp>
      <p:pic>
        <p:nvPicPr>
          <p:cNvPr id="6" name="Picture 6"/>
          <p:cNvPicPr>
            <a:picLocks noChangeAspect="1"/>
          </p:cNvPicPr>
          <p:nvPr/>
        </p:nvPicPr>
        <p:blipFill>
          <a:blip r:embed="rId2"/>
          <a:srcRect/>
          <a:stretch>
            <a:fillRect/>
          </a:stretch>
        </p:blipFill>
        <p:spPr>
          <a:xfrm>
            <a:off x="14849754" y="227590"/>
            <a:ext cx="3083517" cy="801110"/>
          </a:xfrm>
          <a:prstGeom prst="rect">
            <a:avLst/>
          </a:prstGeom>
        </p:spPr>
      </p:pic>
      <p:pic>
        <p:nvPicPr>
          <p:cNvPr id="8" name="Picture 7">
            <a:extLst>
              <a:ext uri="{FF2B5EF4-FFF2-40B4-BE49-F238E27FC236}">
                <a16:creationId xmlns:a16="http://schemas.microsoft.com/office/drawing/2014/main" id="{69F7D0D5-6A14-4BF5-8B7D-3DB33F7D3F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166" y="1725078"/>
            <a:ext cx="14631668" cy="78492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53345" y="4373879"/>
            <a:ext cx="7340311" cy="1729741"/>
          </a:xfrm>
          <a:prstGeom prst="rect">
            <a:avLst/>
          </a:prstGeom>
        </p:spPr>
        <p:txBody>
          <a:bodyPr lIns="0" tIns="0" rIns="0" bIns="0" rtlCol="0" anchor="t">
            <a:spAutoFit/>
          </a:bodyPr>
          <a:lstStyle/>
          <a:p>
            <a:pPr>
              <a:lnSpc>
                <a:spcPts val="13140"/>
              </a:lnSpc>
            </a:pPr>
            <a:r>
              <a:rPr lang="en-US" sz="12634" spc="-252">
                <a:solidFill>
                  <a:srgbClr val="1C3D86"/>
                </a:solidFill>
                <a:latin typeface="Antonio Bold Bold"/>
              </a:rPr>
              <a:t>CONCLUSION </a:t>
            </a:r>
          </a:p>
        </p:txBody>
      </p:sp>
      <p:sp>
        <p:nvSpPr>
          <p:cNvPr id="3" name="TextBox 3"/>
          <p:cNvSpPr txBox="1"/>
          <p:nvPr/>
        </p:nvSpPr>
        <p:spPr>
          <a:xfrm>
            <a:off x="8850669" y="320099"/>
            <a:ext cx="9024907" cy="8731108"/>
          </a:xfrm>
          <a:prstGeom prst="rect">
            <a:avLst/>
          </a:prstGeom>
        </p:spPr>
        <p:txBody>
          <a:bodyPr lIns="0" tIns="0" rIns="0" bIns="0" rtlCol="0" anchor="t">
            <a:spAutoFit/>
          </a:bodyPr>
          <a:lstStyle/>
          <a:p>
            <a:pPr marR="0" algn="l">
              <a:buFont typeface="Symbol" panose="05050102010706020507" pitchFamily="18" charset="2"/>
              <a:buChar char="·"/>
            </a:pPr>
            <a:r>
              <a:rPr lang="en-US" sz="4400" b="0" i="0" u="none" strike="noStrike" baseline="0" dirty="0">
                <a:latin typeface="Times New Roman" panose="02020603050405020304" pitchFamily="18" charset="0"/>
              </a:rPr>
              <a:t>The circuit helps to park the car easily and efficiently. The circuit consists of buzzer that beeps when the object is very close to the car. This avoid contact of the car and object which in turn saves the car from getting damaged.</a:t>
            </a:r>
          </a:p>
          <a:p>
            <a:pPr marR="0" algn="l">
              <a:buFont typeface="Symbol" panose="05050102010706020507" pitchFamily="18" charset="2"/>
              <a:buChar char="·"/>
            </a:pPr>
            <a:endParaRPr lang="en-US" sz="4400" b="0" i="0" u="none" strike="noStrike" baseline="0" dirty="0">
              <a:latin typeface="Times New Roman" panose="02020603050405020304" pitchFamily="18" charset="0"/>
            </a:endParaRPr>
          </a:p>
          <a:p>
            <a:pPr marR="0" algn="l">
              <a:buFont typeface="Symbol" panose="05050102010706020507" pitchFamily="18" charset="2"/>
              <a:buChar char="·"/>
            </a:pPr>
            <a:r>
              <a:rPr lang="en-US" sz="4400" b="0" i="0" u="none" strike="noStrike" baseline="0" dirty="0">
                <a:latin typeface="Times New Roman" panose="02020603050405020304" pitchFamily="18" charset="0"/>
              </a:rPr>
              <a:t>We have studied the working of all the components. We have performed the simulation of the circuit using this software to check the virtual verification of our project.</a:t>
            </a:r>
          </a:p>
          <a:p>
            <a:pPr>
              <a:lnSpc>
                <a:spcPts val="5082"/>
              </a:lnSpc>
              <a:spcBef>
                <a:spcPct val="0"/>
              </a:spcBef>
            </a:pPr>
            <a:endParaRPr lang="en-US" sz="3909" dirty="0">
              <a:solidFill>
                <a:srgbClr val="000000"/>
              </a:solidFill>
              <a:latin typeface="Aileron Regular Bold"/>
            </a:endParaRPr>
          </a:p>
        </p:txBody>
      </p:sp>
      <p:pic>
        <p:nvPicPr>
          <p:cNvPr id="4" name="Picture 4"/>
          <p:cNvPicPr>
            <a:picLocks noChangeAspect="1"/>
          </p:cNvPicPr>
          <p:nvPr/>
        </p:nvPicPr>
        <p:blipFill>
          <a:blip r:embed="rId2"/>
          <a:srcRect/>
          <a:stretch>
            <a:fillRect/>
          </a:stretch>
        </p:blipFill>
        <p:spPr>
          <a:xfrm>
            <a:off x="653345" y="367724"/>
            <a:ext cx="3083517" cy="8011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75700" y="981075"/>
            <a:ext cx="16383600" cy="8744819"/>
          </a:xfrm>
          <a:prstGeom prst="rect">
            <a:avLst/>
          </a:prstGeom>
        </p:spPr>
        <p:txBody>
          <a:bodyPr lIns="0" tIns="0" rIns="0" bIns="0" rtlCol="0" anchor="t">
            <a:spAutoFit/>
          </a:bodyPr>
          <a:lstStyle/>
          <a:p>
            <a:pPr algn="ctr">
              <a:lnSpc>
                <a:spcPts val="7280"/>
              </a:lnSpc>
              <a:spcBef>
                <a:spcPct val="0"/>
              </a:spcBef>
            </a:pPr>
            <a:r>
              <a:rPr lang="en-US" sz="5600" dirty="0">
                <a:solidFill>
                  <a:srgbClr val="1C3D86"/>
                </a:solidFill>
                <a:latin typeface="Antonio Bold Bold"/>
              </a:rPr>
              <a:t>ACKNOWLEDGEMENT</a:t>
            </a:r>
          </a:p>
          <a:p>
            <a:pPr algn="ctr">
              <a:lnSpc>
                <a:spcPts val="6240"/>
              </a:lnSpc>
              <a:spcBef>
                <a:spcPct val="0"/>
              </a:spcBef>
            </a:pPr>
            <a:endParaRPr lang="en-US" sz="5600" dirty="0">
              <a:solidFill>
                <a:srgbClr val="1C3D86"/>
              </a:solidFill>
              <a:latin typeface="Antonio Bold Bold"/>
            </a:endParaRPr>
          </a:p>
          <a:p>
            <a:pPr algn="just">
              <a:lnSpc>
                <a:spcPts val="4632"/>
              </a:lnSpc>
              <a:spcBef>
                <a:spcPct val="0"/>
              </a:spcBef>
            </a:pPr>
            <a:r>
              <a:rPr lang="en-US" sz="3563" dirty="0">
                <a:solidFill>
                  <a:srgbClr val="000000"/>
                </a:solidFill>
                <a:latin typeface="Aileron Regular"/>
              </a:rPr>
              <a:t>We take this opportunity to express our profound gratitude and deep regards to our guide </a:t>
            </a:r>
            <a:r>
              <a:rPr lang="en-US" sz="3563" dirty="0">
                <a:solidFill>
                  <a:srgbClr val="000000"/>
                </a:solidFill>
                <a:latin typeface="Aileron Regular Bold"/>
              </a:rPr>
              <a:t>Prof. Mayur Kumar Nanda</a:t>
            </a:r>
            <a:r>
              <a:rPr lang="en-US" sz="3563" dirty="0">
                <a:solidFill>
                  <a:srgbClr val="000000"/>
                </a:solidFill>
                <a:latin typeface="Aileron Regular"/>
              </a:rPr>
              <a:t> for his exemplary guidance, monitoring and constant encouragement throughout the course of this project work. </a:t>
            </a:r>
          </a:p>
          <a:p>
            <a:pPr algn="just">
              <a:lnSpc>
                <a:spcPts val="4632"/>
              </a:lnSpc>
              <a:spcBef>
                <a:spcPct val="0"/>
              </a:spcBef>
            </a:pPr>
            <a:r>
              <a:rPr lang="en-US" sz="3563" dirty="0">
                <a:solidFill>
                  <a:srgbClr val="000000"/>
                </a:solidFill>
                <a:latin typeface="Aileron Regular"/>
              </a:rPr>
              <a:t>We also take this opportunity to express a deep sense of gratitude to </a:t>
            </a:r>
          </a:p>
          <a:p>
            <a:pPr algn="just">
              <a:lnSpc>
                <a:spcPts val="4632"/>
              </a:lnSpc>
              <a:spcBef>
                <a:spcPct val="0"/>
              </a:spcBef>
            </a:pPr>
            <a:r>
              <a:rPr lang="en-US" sz="3563" dirty="0">
                <a:solidFill>
                  <a:srgbClr val="000000"/>
                </a:solidFill>
                <a:latin typeface="Aileron Regular Bold"/>
              </a:rPr>
              <a:t>Dr. Sanjay Singh Thakur</a:t>
            </a:r>
            <a:r>
              <a:rPr lang="en-US" sz="3563" dirty="0">
                <a:solidFill>
                  <a:srgbClr val="000000"/>
                </a:solidFill>
                <a:latin typeface="Aileron Regular"/>
              </a:rPr>
              <a:t>, HOD of E.X.T.C. Dept. for his cordial support, valuable information and guidance, which helped us in completing this task through various stages.</a:t>
            </a:r>
          </a:p>
          <a:p>
            <a:pPr algn="just">
              <a:lnSpc>
                <a:spcPts val="4632"/>
              </a:lnSpc>
              <a:spcBef>
                <a:spcPct val="0"/>
              </a:spcBef>
            </a:pPr>
            <a:r>
              <a:rPr lang="en-US" sz="3563" dirty="0">
                <a:solidFill>
                  <a:srgbClr val="000000"/>
                </a:solidFill>
                <a:latin typeface="Aileron Regular"/>
              </a:rPr>
              <a:t>We are obliged to staff members of </a:t>
            </a:r>
            <a:r>
              <a:rPr lang="en-US" sz="3563" dirty="0" err="1">
                <a:solidFill>
                  <a:srgbClr val="000000"/>
                </a:solidFill>
                <a:latin typeface="Aileron Regular"/>
              </a:rPr>
              <a:t>Vidyalankar</a:t>
            </a:r>
            <a:r>
              <a:rPr lang="en-US" sz="3563" dirty="0">
                <a:solidFill>
                  <a:srgbClr val="000000"/>
                </a:solidFill>
                <a:latin typeface="Aileron Regular"/>
              </a:rPr>
              <a:t> Institute of Technology, for the valuable information provided by them in their respective fields. We are grateful for their cooperation during the period of our project work.</a:t>
            </a:r>
          </a:p>
          <a:p>
            <a:pPr algn="just">
              <a:lnSpc>
                <a:spcPts val="4632"/>
              </a:lnSpc>
              <a:spcBef>
                <a:spcPct val="0"/>
              </a:spcBef>
            </a:pPr>
            <a:r>
              <a:rPr lang="en-US" sz="3563" dirty="0">
                <a:solidFill>
                  <a:srgbClr val="000000"/>
                </a:solidFill>
                <a:latin typeface="Aileron Regular"/>
              </a:rPr>
              <a:t>Lastly, we thank almighty, our parents, our family and friends for their constant encouragement.</a:t>
            </a:r>
          </a:p>
        </p:txBody>
      </p:sp>
      <p:pic>
        <p:nvPicPr>
          <p:cNvPr id="3" name="Picture 3"/>
          <p:cNvPicPr>
            <a:picLocks noChangeAspect="1"/>
          </p:cNvPicPr>
          <p:nvPr/>
        </p:nvPicPr>
        <p:blipFill>
          <a:blip r:embed="rId2"/>
          <a:srcRect/>
          <a:stretch>
            <a:fillRect/>
          </a:stretch>
        </p:blipFill>
        <p:spPr>
          <a:xfrm>
            <a:off x="653345" y="367724"/>
            <a:ext cx="3083517" cy="8011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2"/>
          <p:cNvGrpSpPr/>
          <p:nvPr/>
        </p:nvGrpSpPr>
        <p:grpSpPr>
          <a:xfrm>
            <a:off x="-1058238" y="1132902"/>
            <a:ext cx="10828489" cy="7329165"/>
            <a:chOff x="0" y="0"/>
            <a:chExt cx="14437985" cy="9772219"/>
          </a:xfrm>
        </p:grpSpPr>
        <p:sp>
          <p:nvSpPr>
            <p:cNvPr id="23" name="TextBox 23"/>
            <p:cNvSpPr txBox="1"/>
            <p:nvPr/>
          </p:nvSpPr>
          <p:spPr>
            <a:xfrm rot="-592460">
              <a:off x="321423" y="1551946"/>
              <a:ext cx="13634597" cy="4125035"/>
            </a:xfrm>
            <a:prstGeom prst="rect">
              <a:avLst/>
            </a:prstGeom>
          </p:spPr>
          <p:txBody>
            <a:bodyPr lIns="0" tIns="0" rIns="0" bIns="0" rtlCol="0" anchor="t">
              <a:spAutoFit/>
            </a:bodyPr>
            <a:lstStyle/>
            <a:p>
              <a:pPr algn="ctr">
                <a:lnSpc>
                  <a:spcPts val="22455"/>
                </a:lnSpc>
                <a:spcBef>
                  <a:spcPct val="0"/>
                </a:spcBef>
              </a:pPr>
              <a:r>
                <a:rPr lang="en-US" sz="22455">
                  <a:solidFill>
                    <a:srgbClr val="1C3D86"/>
                  </a:solidFill>
                  <a:latin typeface="Bukhari Script Bold"/>
                </a:rPr>
                <a:t>Thank</a:t>
              </a:r>
            </a:p>
          </p:txBody>
        </p:sp>
        <p:sp>
          <p:nvSpPr>
            <p:cNvPr id="24" name="TextBox 24"/>
            <p:cNvSpPr txBox="1"/>
            <p:nvPr/>
          </p:nvSpPr>
          <p:spPr>
            <a:xfrm rot="-515361">
              <a:off x="1792625" y="5132967"/>
              <a:ext cx="12434519" cy="3731897"/>
            </a:xfrm>
            <a:prstGeom prst="rect">
              <a:avLst/>
            </a:prstGeom>
          </p:spPr>
          <p:txBody>
            <a:bodyPr lIns="0" tIns="0" rIns="0" bIns="0" rtlCol="0" anchor="t">
              <a:spAutoFit/>
            </a:bodyPr>
            <a:lstStyle/>
            <a:p>
              <a:pPr algn="ctr">
                <a:lnSpc>
                  <a:spcPts val="20210"/>
                </a:lnSpc>
                <a:spcBef>
                  <a:spcPct val="0"/>
                </a:spcBef>
              </a:pPr>
              <a:r>
                <a:rPr lang="en-US" sz="20210">
                  <a:solidFill>
                    <a:srgbClr val="1C3D86"/>
                  </a:solidFill>
                  <a:latin typeface="Bukhari Script Bold"/>
                </a:rPr>
                <a:t>you!</a:t>
              </a:r>
            </a:p>
          </p:txBody>
        </p:sp>
      </p:grpSp>
      <p:pic>
        <p:nvPicPr>
          <p:cNvPr id="25" name="Picture 25"/>
          <p:cNvPicPr>
            <a:picLocks noChangeAspect="1"/>
          </p:cNvPicPr>
          <p:nvPr/>
        </p:nvPicPr>
        <p:blipFill>
          <a:blip r:embed="rId2"/>
          <a:srcRect/>
          <a:stretch>
            <a:fillRect/>
          </a:stretch>
        </p:blipFill>
        <p:spPr>
          <a:xfrm>
            <a:off x="653345" y="367724"/>
            <a:ext cx="3083517" cy="801110"/>
          </a:xfrm>
          <a:prstGeom prst="rect">
            <a:avLst/>
          </a:prstGeom>
        </p:spPr>
      </p:pic>
      <p:pic>
        <p:nvPicPr>
          <p:cNvPr id="3074" name="Picture 2" descr="The new electronic independence re-creates the world in the image of a global village. - Marshall McLuhan">
            <a:extLst>
              <a:ext uri="{FF2B5EF4-FFF2-40B4-BE49-F238E27FC236}">
                <a16:creationId xmlns:a16="http://schemas.microsoft.com/office/drawing/2014/main" id="{27009455-BEFE-4303-BDF8-001ECA7EE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0" y="2476500"/>
            <a:ext cx="6934200" cy="62483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347815" y="2153177"/>
            <a:ext cx="7585455" cy="7570553"/>
            <a:chOff x="0" y="0"/>
            <a:chExt cx="10113941" cy="10094070"/>
          </a:xfrm>
        </p:grpSpPr>
        <p:grpSp>
          <p:nvGrpSpPr>
            <p:cNvPr id="3" name="Group 3"/>
            <p:cNvGrpSpPr>
              <a:grpSpLocks noChangeAspect="1"/>
            </p:cNvGrpSpPr>
            <p:nvPr/>
          </p:nvGrpSpPr>
          <p:grpSpPr>
            <a:xfrm>
              <a:off x="1373148" y="1363212"/>
              <a:ext cx="7367645" cy="7367645"/>
              <a:chOff x="6705600" y="1371600"/>
              <a:chExt cx="10972800" cy="10972800"/>
            </a:xfrm>
          </p:grpSpPr>
          <p:sp>
            <p:nvSpPr>
              <p:cNvPr id="4" name="Freeform 4"/>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FFFFFF"/>
              </a:solidFill>
              <a:ln>
                <a:solidFill>
                  <a:srgbClr val="000000"/>
                </a:solidFill>
              </a:ln>
            </p:spPr>
          </p:sp>
        </p:grpSp>
      </p:grpSp>
      <p:sp>
        <p:nvSpPr>
          <p:cNvPr id="5" name="TextBox 5"/>
          <p:cNvSpPr txBox="1"/>
          <p:nvPr/>
        </p:nvSpPr>
        <p:spPr>
          <a:xfrm>
            <a:off x="237029" y="3871110"/>
            <a:ext cx="9364678" cy="4638706"/>
          </a:xfrm>
          <a:prstGeom prst="rect">
            <a:avLst/>
          </a:prstGeom>
        </p:spPr>
        <p:txBody>
          <a:bodyPr lIns="0" tIns="0" rIns="0" bIns="0" rtlCol="0" anchor="t">
            <a:spAutoFit/>
          </a:bodyPr>
          <a:lstStyle/>
          <a:p>
            <a:pPr algn="ctr">
              <a:lnSpc>
                <a:spcPts val="8858"/>
              </a:lnSpc>
            </a:pPr>
            <a:r>
              <a:rPr lang="en-US" sz="9324" spc="-466" dirty="0">
                <a:solidFill>
                  <a:srgbClr val="292929"/>
                </a:solidFill>
                <a:latin typeface="Josefin Sans Regular Bold"/>
              </a:rPr>
              <a:t>REVERSE CAR PARKING SYSTEM</a:t>
            </a:r>
          </a:p>
          <a:p>
            <a:pPr algn="ctr">
              <a:lnSpc>
                <a:spcPts val="8858"/>
              </a:lnSpc>
            </a:pPr>
            <a:r>
              <a:rPr lang="en-US" sz="9324" spc="-466" dirty="0">
                <a:solidFill>
                  <a:srgbClr val="292929"/>
                </a:solidFill>
                <a:latin typeface="Josefin Sans Regular Bold"/>
              </a:rPr>
              <a:t>USING IC LM358</a:t>
            </a:r>
          </a:p>
        </p:txBody>
      </p:sp>
      <p:pic>
        <p:nvPicPr>
          <p:cNvPr id="6" name="Picture 6"/>
          <p:cNvPicPr>
            <a:picLocks noChangeAspect="1"/>
          </p:cNvPicPr>
          <p:nvPr/>
        </p:nvPicPr>
        <p:blipFill>
          <a:blip r:embed="rId2"/>
          <a:srcRect/>
          <a:stretch>
            <a:fillRect/>
          </a:stretch>
        </p:blipFill>
        <p:spPr>
          <a:xfrm>
            <a:off x="11543069" y="3340980"/>
            <a:ext cx="5194947" cy="5194947"/>
          </a:xfrm>
          <a:prstGeom prst="rect">
            <a:avLst/>
          </a:prstGeom>
        </p:spPr>
      </p:pic>
      <p:sp>
        <p:nvSpPr>
          <p:cNvPr id="7" name="TextBox 7"/>
          <p:cNvSpPr txBox="1"/>
          <p:nvPr/>
        </p:nvSpPr>
        <p:spPr>
          <a:xfrm>
            <a:off x="668324" y="606426"/>
            <a:ext cx="10874745" cy="1364536"/>
          </a:xfrm>
          <a:prstGeom prst="rect">
            <a:avLst/>
          </a:prstGeom>
        </p:spPr>
        <p:txBody>
          <a:bodyPr lIns="0" tIns="0" rIns="0" bIns="0" rtlCol="0" anchor="t">
            <a:spAutoFit/>
          </a:bodyPr>
          <a:lstStyle/>
          <a:p>
            <a:pPr>
              <a:lnSpc>
                <a:spcPts val="10380"/>
              </a:lnSpc>
            </a:pPr>
            <a:r>
              <a:rPr lang="en-US" sz="9981" spc="-199">
                <a:solidFill>
                  <a:srgbClr val="1C3D86"/>
                </a:solidFill>
                <a:latin typeface="Antonio Bold Bold"/>
              </a:rPr>
              <a:t>SEM - III : MINI PROJECT</a:t>
            </a:r>
          </a:p>
        </p:txBody>
      </p:sp>
      <p:pic>
        <p:nvPicPr>
          <p:cNvPr id="8" name="Picture 8"/>
          <p:cNvPicPr>
            <a:picLocks noChangeAspect="1"/>
          </p:cNvPicPr>
          <p:nvPr/>
        </p:nvPicPr>
        <p:blipFill>
          <a:blip r:embed="rId3"/>
          <a:srcRect/>
          <a:stretch>
            <a:fillRect/>
          </a:stretch>
        </p:blipFill>
        <p:spPr>
          <a:xfrm>
            <a:off x="14849754" y="227590"/>
            <a:ext cx="3083517" cy="8011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33762" y="-993859"/>
            <a:ext cx="19026489" cy="3519900"/>
            <a:chOff x="0" y="0"/>
            <a:chExt cx="25368652" cy="4693201"/>
          </a:xfrm>
        </p:grpSpPr>
      </p:grpSp>
      <p:grpSp>
        <p:nvGrpSpPr>
          <p:cNvPr id="6" name="Group 6"/>
          <p:cNvGrpSpPr/>
          <p:nvPr/>
        </p:nvGrpSpPr>
        <p:grpSpPr>
          <a:xfrm>
            <a:off x="1538551" y="395857"/>
            <a:ext cx="14625364" cy="1550121"/>
            <a:chOff x="0" y="0"/>
            <a:chExt cx="19500486" cy="2066829"/>
          </a:xfrm>
        </p:grpSpPr>
        <p:sp>
          <p:nvSpPr>
            <p:cNvPr id="7" name="TextBox 7"/>
            <p:cNvSpPr txBox="1"/>
            <p:nvPr/>
          </p:nvSpPr>
          <p:spPr>
            <a:xfrm>
              <a:off x="3374983" y="107988"/>
              <a:ext cx="12750520" cy="1612449"/>
            </a:xfrm>
            <a:prstGeom prst="rect">
              <a:avLst/>
            </a:prstGeom>
          </p:spPr>
          <p:txBody>
            <a:bodyPr lIns="0" tIns="0" rIns="0" bIns="0" rtlCol="0" anchor="t">
              <a:spAutoFit/>
            </a:bodyPr>
            <a:lstStyle/>
            <a:p>
              <a:pPr algn="ctr">
                <a:lnSpc>
                  <a:spcPts val="9515"/>
                </a:lnSpc>
              </a:pPr>
              <a:r>
                <a:rPr lang="en-US" sz="7929">
                  <a:solidFill>
                    <a:srgbClr val="292929"/>
                  </a:solidFill>
                  <a:latin typeface="Antonio Bold Bold"/>
                </a:rPr>
                <a:t>PROJECT BY :</a:t>
              </a:r>
            </a:p>
          </p:txBody>
        </p:sp>
      </p:grpSp>
      <p:sp>
        <p:nvSpPr>
          <p:cNvPr id="15" name="TextBox 15"/>
          <p:cNvSpPr txBox="1"/>
          <p:nvPr/>
        </p:nvSpPr>
        <p:spPr>
          <a:xfrm>
            <a:off x="4522153" y="7299400"/>
            <a:ext cx="4913854" cy="1259832"/>
          </a:xfrm>
          <a:prstGeom prst="rect">
            <a:avLst/>
          </a:prstGeom>
        </p:spPr>
        <p:txBody>
          <a:bodyPr lIns="0" tIns="0" rIns="0" bIns="0" rtlCol="0" anchor="t">
            <a:spAutoFit/>
          </a:bodyPr>
          <a:lstStyle/>
          <a:p>
            <a:pPr algn="ctr">
              <a:lnSpc>
                <a:spcPts val="5082"/>
              </a:lnSpc>
            </a:pPr>
            <a:r>
              <a:rPr lang="en-US" sz="3909" dirty="0">
                <a:solidFill>
                  <a:srgbClr val="1C3D86"/>
                </a:solidFill>
                <a:latin typeface="Aileron Regular Bold"/>
              </a:rPr>
              <a:t>Gaurav </a:t>
            </a:r>
            <a:r>
              <a:rPr lang="en-US" sz="3909" dirty="0" err="1">
                <a:solidFill>
                  <a:srgbClr val="1C3D86"/>
                </a:solidFill>
                <a:latin typeface="Aileron Regular Bold"/>
              </a:rPr>
              <a:t>Kanojia</a:t>
            </a:r>
            <a:endParaRPr lang="en-US" sz="3909" dirty="0">
              <a:solidFill>
                <a:srgbClr val="1C3D86"/>
              </a:solidFill>
              <a:latin typeface="Aileron Regular Bold"/>
            </a:endParaRPr>
          </a:p>
          <a:p>
            <a:pPr algn="ctr">
              <a:lnSpc>
                <a:spcPts val="5082"/>
              </a:lnSpc>
            </a:pPr>
            <a:r>
              <a:rPr lang="en-US" sz="3909" dirty="0">
                <a:solidFill>
                  <a:srgbClr val="1C3D86"/>
                </a:solidFill>
                <a:latin typeface="Aileron Regular Bold"/>
              </a:rPr>
              <a:t>19104B0053</a:t>
            </a:r>
          </a:p>
        </p:txBody>
      </p:sp>
      <p:sp>
        <p:nvSpPr>
          <p:cNvPr id="16" name="TextBox 16"/>
          <p:cNvSpPr txBox="1"/>
          <p:nvPr/>
        </p:nvSpPr>
        <p:spPr>
          <a:xfrm>
            <a:off x="136026" y="7299400"/>
            <a:ext cx="4694448" cy="1259832"/>
          </a:xfrm>
          <a:prstGeom prst="rect">
            <a:avLst/>
          </a:prstGeom>
        </p:spPr>
        <p:txBody>
          <a:bodyPr lIns="0" tIns="0" rIns="0" bIns="0" rtlCol="0" anchor="t">
            <a:spAutoFit/>
          </a:bodyPr>
          <a:lstStyle/>
          <a:p>
            <a:pPr algn="ctr">
              <a:lnSpc>
                <a:spcPts val="5082"/>
              </a:lnSpc>
            </a:pPr>
            <a:r>
              <a:rPr lang="en-US" sz="3909" dirty="0">
                <a:solidFill>
                  <a:srgbClr val="1C3D86"/>
                </a:solidFill>
                <a:latin typeface="Aileron Regular Bold"/>
              </a:rPr>
              <a:t>Paresh </a:t>
            </a:r>
            <a:r>
              <a:rPr lang="en-US" sz="3909" dirty="0" err="1">
                <a:solidFill>
                  <a:srgbClr val="1C3D86"/>
                </a:solidFill>
                <a:latin typeface="Aileron Regular Bold"/>
              </a:rPr>
              <a:t>Meher</a:t>
            </a:r>
            <a:endParaRPr lang="en-US" sz="3909" dirty="0">
              <a:solidFill>
                <a:srgbClr val="1C3D86"/>
              </a:solidFill>
              <a:latin typeface="Aileron Regular Bold"/>
            </a:endParaRPr>
          </a:p>
          <a:p>
            <a:pPr algn="ctr">
              <a:lnSpc>
                <a:spcPts val="5082"/>
              </a:lnSpc>
            </a:pPr>
            <a:r>
              <a:rPr lang="en-US" sz="3909" dirty="0">
                <a:solidFill>
                  <a:srgbClr val="1C3D86"/>
                </a:solidFill>
                <a:latin typeface="Aileron Regular Bold"/>
              </a:rPr>
              <a:t>19104B0053</a:t>
            </a:r>
          </a:p>
        </p:txBody>
      </p:sp>
      <p:sp>
        <p:nvSpPr>
          <p:cNvPr id="23" name="TextBox 23"/>
          <p:cNvSpPr txBox="1"/>
          <p:nvPr/>
        </p:nvSpPr>
        <p:spPr>
          <a:xfrm>
            <a:off x="8851233" y="7299400"/>
            <a:ext cx="4913854" cy="1288837"/>
          </a:xfrm>
          <a:prstGeom prst="rect">
            <a:avLst/>
          </a:prstGeom>
        </p:spPr>
        <p:txBody>
          <a:bodyPr lIns="0" tIns="0" rIns="0" bIns="0" rtlCol="0" anchor="t">
            <a:spAutoFit/>
          </a:bodyPr>
          <a:lstStyle/>
          <a:p>
            <a:pPr algn="ctr">
              <a:lnSpc>
                <a:spcPts val="5082"/>
              </a:lnSpc>
            </a:pPr>
            <a:r>
              <a:rPr lang="en-US" sz="3909" dirty="0">
                <a:solidFill>
                  <a:srgbClr val="1C3D86"/>
                </a:solidFill>
                <a:latin typeface="Aileron Regular Bold"/>
              </a:rPr>
              <a:t>Gaurav Gupta</a:t>
            </a:r>
          </a:p>
          <a:p>
            <a:pPr algn="ctr">
              <a:lnSpc>
                <a:spcPts val="5082"/>
              </a:lnSpc>
            </a:pPr>
            <a:r>
              <a:rPr lang="en-US" sz="3909" dirty="0">
                <a:solidFill>
                  <a:srgbClr val="1C3D86"/>
                </a:solidFill>
                <a:latin typeface="Aileron Regular Bold"/>
              </a:rPr>
              <a:t>19104B0043</a:t>
            </a:r>
          </a:p>
        </p:txBody>
      </p:sp>
      <p:sp>
        <p:nvSpPr>
          <p:cNvPr id="24" name="TextBox 24"/>
          <p:cNvSpPr txBox="1"/>
          <p:nvPr/>
        </p:nvSpPr>
        <p:spPr>
          <a:xfrm>
            <a:off x="13374146" y="7299400"/>
            <a:ext cx="4913854" cy="1288837"/>
          </a:xfrm>
          <a:prstGeom prst="rect">
            <a:avLst/>
          </a:prstGeom>
        </p:spPr>
        <p:txBody>
          <a:bodyPr lIns="0" tIns="0" rIns="0" bIns="0" rtlCol="0" anchor="t">
            <a:spAutoFit/>
          </a:bodyPr>
          <a:lstStyle/>
          <a:p>
            <a:pPr algn="ctr">
              <a:lnSpc>
                <a:spcPts val="5082"/>
              </a:lnSpc>
            </a:pPr>
            <a:r>
              <a:rPr lang="en-US" sz="3909" dirty="0">
                <a:solidFill>
                  <a:srgbClr val="1C3D86"/>
                </a:solidFill>
                <a:latin typeface="Aileron Regular Bold"/>
              </a:rPr>
              <a:t>Dhiraj Mantri</a:t>
            </a:r>
          </a:p>
          <a:p>
            <a:pPr algn="ctr">
              <a:lnSpc>
                <a:spcPts val="5082"/>
              </a:lnSpc>
            </a:pPr>
            <a:r>
              <a:rPr lang="en-US" sz="3909" dirty="0">
                <a:solidFill>
                  <a:srgbClr val="1C3D86"/>
                </a:solidFill>
                <a:latin typeface="Aileron Regular Bold"/>
              </a:rPr>
              <a:t>19104B0052</a:t>
            </a:r>
          </a:p>
        </p:txBody>
      </p:sp>
      <p:pic>
        <p:nvPicPr>
          <p:cNvPr id="25" name="Picture 25"/>
          <p:cNvPicPr>
            <a:picLocks noChangeAspect="1"/>
          </p:cNvPicPr>
          <p:nvPr/>
        </p:nvPicPr>
        <p:blipFill>
          <a:blip r:embed="rId2"/>
          <a:srcRect/>
          <a:stretch>
            <a:fillRect/>
          </a:stretch>
        </p:blipFill>
        <p:spPr>
          <a:xfrm>
            <a:off x="14849754" y="227590"/>
            <a:ext cx="3083517" cy="801110"/>
          </a:xfrm>
          <a:prstGeom prst="rect">
            <a:avLst/>
          </a:prstGeom>
        </p:spPr>
      </p:pic>
      <p:sp>
        <p:nvSpPr>
          <p:cNvPr id="27" name="TextBox 26">
            <a:extLst>
              <a:ext uri="{FF2B5EF4-FFF2-40B4-BE49-F238E27FC236}">
                <a16:creationId xmlns:a16="http://schemas.microsoft.com/office/drawing/2014/main" id="{F3EE593E-5CF7-4206-A02E-8A473669CB7C}"/>
              </a:ext>
            </a:extLst>
          </p:cNvPr>
          <p:cNvSpPr txBox="1"/>
          <p:nvPr/>
        </p:nvSpPr>
        <p:spPr>
          <a:xfrm>
            <a:off x="1749045" y="4958834"/>
            <a:ext cx="15197835" cy="646331"/>
          </a:xfrm>
          <a:prstGeom prst="rect">
            <a:avLst/>
          </a:prstGeom>
          <a:noFill/>
        </p:spPr>
        <p:txBody>
          <a:bodyPr wrap="square">
            <a:spAutoFit/>
          </a:bodyPr>
          <a:lstStyle/>
          <a:p>
            <a:endParaRPr lang="en-IN" dirty="0"/>
          </a:p>
          <a:p>
            <a:endParaRPr lang="en-IN" dirty="0"/>
          </a:p>
        </p:txBody>
      </p:sp>
      <p:pic>
        <p:nvPicPr>
          <p:cNvPr id="4098" name="Picture 2" descr="Block Diagram for Reverse Car Parking Circuit">
            <a:extLst>
              <a:ext uri="{FF2B5EF4-FFF2-40B4-BE49-F238E27FC236}">
                <a16:creationId xmlns:a16="http://schemas.microsoft.com/office/drawing/2014/main" id="{D182B365-FB56-4CD8-A2B5-38C83E2CE1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2153" y="2552700"/>
            <a:ext cx="9498647" cy="4076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867898" y="4160759"/>
            <a:ext cx="10552205" cy="1765457"/>
          </a:xfrm>
          <a:prstGeom prst="rect">
            <a:avLst/>
          </a:prstGeom>
        </p:spPr>
        <p:txBody>
          <a:bodyPr lIns="0" tIns="0" rIns="0" bIns="0" rtlCol="0" anchor="t">
            <a:spAutoFit/>
          </a:bodyPr>
          <a:lstStyle/>
          <a:p>
            <a:pPr algn="ctr">
              <a:lnSpc>
                <a:spcPts val="14404"/>
              </a:lnSpc>
              <a:spcBef>
                <a:spcPct val="0"/>
              </a:spcBef>
            </a:pPr>
            <a:r>
              <a:rPr lang="en-US" sz="10289" spc="205" dirty="0" err="1">
                <a:solidFill>
                  <a:srgbClr val="1C3D86"/>
                </a:solidFill>
                <a:latin typeface="Antonio Bold Bold"/>
              </a:rPr>
              <a:t>Litrature</a:t>
            </a:r>
            <a:r>
              <a:rPr lang="en-US" sz="10289" spc="205" dirty="0">
                <a:solidFill>
                  <a:srgbClr val="1C3D86"/>
                </a:solidFill>
                <a:latin typeface="Antonio Bold Bold"/>
              </a:rPr>
              <a:t> Survey</a:t>
            </a:r>
          </a:p>
        </p:txBody>
      </p:sp>
      <p:pic>
        <p:nvPicPr>
          <p:cNvPr id="3" name="Picture 3"/>
          <p:cNvPicPr>
            <a:picLocks noChangeAspect="1"/>
          </p:cNvPicPr>
          <p:nvPr/>
        </p:nvPicPr>
        <p:blipFill>
          <a:blip r:embed="rId2"/>
          <a:srcRect/>
          <a:stretch>
            <a:fillRect/>
          </a:stretch>
        </p:blipFill>
        <p:spPr>
          <a:xfrm>
            <a:off x="14849754" y="227590"/>
            <a:ext cx="3083517" cy="8011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306991" y="1492795"/>
            <a:ext cx="15674017" cy="1838260"/>
          </a:xfrm>
          <a:prstGeom prst="rect">
            <a:avLst/>
          </a:prstGeom>
        </p:spPr>
        <p:txBody>
          <a:bodyPr lIns="0" tIns="0" rIns="0" bIns="0" rtlCol="0" anchor="t">
            <a:spAutoFit/>
          </a:bodyPr>
          <a:lstStyle/>
          <a:p>
            <a:pPr algn="ctr">
              <a:lnSpc>
                <a:spcPts val="7493"/>
              </a:lnSpc>
            </a:pPr>
            <a:r>
              <a:rPr lang="en-US" sz="5352" dirty="0">
                <a:solidFill>
                  <a:srgbClr val="000000"/>
                </a:solidFill>
                <a:latin typeface="Playfair Display Bold"/>
              </a:rPr>
              <a:t>Most Common </a:t>
            </a:r>
            <a:r>
              <a:rPr lang="en-US" sz="5352" dirty="0">
                <a:solidFill>
                  <a:srgbClr val="000000"/>
                </a:solidFill>
                <a:latin typeface="Playfair Display Bold" panose="020B0604020202020204" charset="0"/>
              </a:rPr>
              <a:t>Difficulties</a:t>
            </a:r>
            <a:r>
              <a:rPr lang="en-US" sz="5352" dirty="0">
                <a:solidFill>
                  <a:srgbClr val="000000"/>
                </a:solidFill>
                <a:latin typeface="Playfair Display Bold"/>
              </a:rPr>
              <a:t> while Reverse Parking the Car</a:t>
            </a:r>
          </a:p>
        </p:txBody>
      </p:sp>
      <p:pic>
        <p:nvPicPr>
          <p:cNvPr id="6" name="Picture 6"/>
          <p:cNvPicPr>
            <a:picLocks noChangeAspect="1"/>
          </p:cNvPicPr>
          <p:nvPr/>
        </p:nvPicPr>
        <p:blipFill>
          <a:blip r:embed="rId2"/>
          <a:srcRect/>
          <a:stretch>
            <a:fillRect/>
          </a:stretch>
        </p:blipFill>
        <p:spPr>
          <a:xfrm>
            <a:off x="14849754" y="227590"/>
            <a:ext cx="3083517" cy="801110"/>
          </a:xfrm>
          <a:prstGeom prst="rect">
            <a:avLst/>
          </a:prstGeom>
        </p:spPr>
      </p:pic>
      <p:pic>
        <p:nvPicPr>
          <p:cNvPr id="1026" name="Picture 2">
            <a:extLst>
              <a:ext uri="{FF2B5EF4-FFF2-40B4-BE49-F238E27FC236}">
                <a16:creationId xmlns:a16="http://schemas.microsoft.com/office/drawing/2014/main" id="{8BBD4C01-EEC0-4199-ABFF-FAA69ECD5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6800" y="3795150"/>
            <a:ext cx="4876800" cy="53869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A1B8892-A030-4E27-995C-C4D8EC16FE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000500"/>
            <a:ext cx="6400800" cy="502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23375" y="3731606"/>
            <a:ext cx="15441251" cy="3174267"/>
          </a:xfrm>
          <a:prstGeom prst="rect">
            <a:avLst/>
          </a:prstGeom>
        </p:spPr>
        <p:txBody>
          <a:bodyPr lIns="0" tIns="0" rIns="0" bIns="0" rtlCol="0" anchor="t">
            <a:spAutoFit/>
          </a:bodyPr>
          <a:lstStyle/>
          <a:p>
            <a:pPr algn="ctr">
              <a:lnSpc>
                <a:spcPts val="8535"/>
              </a:lnSpc>
            </a:pPr>
            <a:r>
              <a:rPr lang="en-US" sz="6096" spc="121" dirty="0">
                <a:solidFill>
                  <a:srgbClr val="000000"/>
                </a:solidFill>
                <a:latin typeface="Playfair Display Bold"/>
              </a:rPr>
              <a:t>But what if you have a Circuit that indicates you how far is the object with the help of LED and </a:t>
            </a:r>
            <a:r>
              <a:rPr lang="en-US" sz="6096" spc="121" dirty="0" err="1">
                <a:solidFill>
                  <a:srgbClr val="000000"/>
                </a:solidFill>
                <a:latin typeface="Playfair Display Bold"/>
              </a:rPr>
              <a:t>sesnsor</a:t>
            </a:r>
            <a:r>
              <a:rPr lang="en-US" sz="6096" spc="121" dirty="0">
                <a:solidFill>
                  <a:srgbClr val="000000"/>
                </a:solidFill>
                <a:latin typeface="Playfair Display Bold"/>
              </a:rPr>
              <a:t>.</a:t>
            </a:r>
          </a:p>
        </p:txBody>
      </p:sp>
      <p:pic>
        <p:nvPicPr>
          <p:cNvPr id="3" name="Picture 3"/>
          <p:cNvPicPr>
            <a:picLocks noChangeAspect="1"/>
          </p:cNvPicPr>
          <p:nvPr/>
        </p:nvPicPr>
        <p:blipFill>
          <a:blip r:embed="rId2"/>
          <a:srcRect/>
          <a:stretch>
            <a:fillRect/>
          </a:stretch>
        </p:blipFill>
        <p:spPr>
          <a:xfrm>
            <a:off x="14849754" y="227590"/>
            <a:ext cx="3083517" cy="8011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31912" y="4182745"/>
            <a:ext cx="12369344" cy="1721485"/>
          </a:xfrm>
          <a:prstGeom prst="rect">
            <a:avLst/>
          </a:prstGeom>
        </p:spPr>
        <p:txBody>
          <a:bodyPr lIns="0" tIns="0" rIns="0" bIns="0" rtlCol="0" anchor="t">
            <a:spAutoFit/>
          </a:bodyPr>
          <a:lstStyle/>
          <a:p>
            <a:pPr algn="ctr">
              <a:lnSpc>
                <a:spcPts val="14000"/>
              </a:lnSpc>
              <a:spcBef>
                <a:spcPct val="0"/>
              </a:spcBef>
            </a:pPr>
            <a:r>
              <a:rPr lang="en-US" sz="10000" spc="200">
                <a:solidFill>
                  <a:srgbClr val="1C3D86"/>
                </a:solidFill>
                <a:latin typeface="Antonio Bold Bold"/>
              </a:rPr>
              <a:t>System Development</a:t>
            </a:r>
          </a:p>
        </p:txBody>
      </p:sp>
      <p:pic>
        <p:nvPicPr>
          <p:cNvPr id="3" name="Picture 3"/>
          <p:cNvPicPr>
            <a:picLocks noChangeAspect="1"/>
          </p:cNvPicPr>
          <p:nvPr/>
        </p:nvPicPr>
        <p:blipFill>
          <a:blip r:embed="rId2"/>
          <a:srcRect/>
          <a:stretch>
            <a:fillRect/>
          </a:stretch>
        </p:blipFill>
        <p:spPr>
          <a:xfrm>
            <a:off x="14849754" y="227590"/>
            <a:ext cx="3083517" cy="8011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42218" y="146432"/>
            <a:ext cx="6429537" cy="1039046"/>
          </a:xfrm>
          <a:prstGeom prst="rect">
            <a:avLst/>
          </a:prstGeom>
        </p:spPr>
        <p:txBody>
          <a:bodyPr lIns="0" tIns="0" rIns="0" bIns="0" rtlCol="0" anchor="t">
            <a:spAutoFit/>
          </a:bodyPr>
          <a:lstStyle/>
          <a:p>
            <a:pPr algn="ctr">
              <a:lnSpc>
                <a:spcPts val="8545"/>
              </a:lnSpc>
              <a:spcBef>
                <a:spcPct val="0"/>
              </a:spcBef>
            </a:pPr>
            <a:r>
              <a:rPr lang="en-US" sz="6104" spc="122">
                <a:solidFill>
                  <a:srgbClr val="000000"/>
                </a:solidFill>
                <a:latin typeface="Playfair Display Bold"/>
              </a:rPr>
              <a:t>Circuit Design</a:t>
            </a:r>
          </a:p>
        </p:txBody>
      </p:sp>
      <p:pic>
        <p:nvPicPr>
          <p:cNvPr id="4" name="Picture 4"/>
          <p:cNvPicPr>
            <a:picLocks noChangeAspect="1"/>
          </p:cNvPicPr>
          <p:nvPr/>
        </p:nvPicPr>
        <p:blipFill>
          <a:blip r:embed="rId2"/>
          <a:srcRect/>
          <a:stretch>
            <a:fillRect/>
          </a:stretch>
        </p:blipFill>
        <p:spPr>
          <a:xfrm>
            <a:off x="14849754" y="227590"/>
            <a:ext cx="3083517" cy="801110"/>
          </a:xfrm>
          <a:prstGeom prst="rect">
            <a:avLst/>
          </a:prstGeom>
        </p:spPr>
      </p:pic>
      <p:pic>
        <p:nvPicPr>
          <p:cNvPr id="6" name="Picture 5">
            <a:extLst>
              <a:ext uri="{FF2B5EF4-FFF2-40B4-BE49-F238E27FC236}">
                <a16:creationId xmlns:a16="http://schemas.microsoft.com/office/drawing/2014/main" id="{F47CCDC2-24EF-4697-A9D6-F8A28D8C58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5250" y="2047875"/>
            <a:ext cx="10477500" cy="61912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2799" y="1621947"/>
            <a:ext cx="10751001" cy="6959469"/>
          </a:xfrm>
          <a:prstGeom prst="rect">
            <a:avLst/>
          </a:prstGeom>
        </p:spPr>
        <p:txBody>
          <a:bodyPr wrap="square" lIns="0" tIns="0" rIns="0" bIns="0" rtlCol="0" anchor="t">
            <a:spAutoFit/>
          </a:bodyPr>
          <a:lstStyle/>
          <a:p>
            <a:pPr>
              <a:lnSpc>
                <a:spcPts val="3920"/>
              </a:lnSpc>
              <a:spcBef>
                <a:spcPct val="0"/>
              </a:spcBef>
            </a:pPr>
            <a:endParaRPr dirty="0"/>
          </a:p>
          <a:p>
            <a:pPr>
              <a:lnSpc>
                <a:spcPts val="3920"/>
              </a:lnSpc>
              <a:spcBef>
                <a:spcPct val="0"/>
              </a:spcBef>
            </a:pPr>
            <a:r>
              <a:rPr lang="en-US" sz="2800" spc="56" dirty="0">
                <a:solidFill>
                  <a:srgbClr val="000000"/>
                </a:solidFill>
                <a:latin typeface="Aileron Regular Bold"/>
              </a:rPr>
              <a:t>•</a:t>
            </a:r>
            <a:r>
              <a:rPr lang="en-US" sz="2800" b="0" i="0" dirty="0">
                <a:solidFill>
                  <a:srgbClr val="666666"/>
                </a:solidFill>
                <a:effectLst/>
                <a:latin typeface="Arial" panose="020B0604020202020204" pitchFamily="34" charset="0"/>
              </a:rPr>
              <a:t>The LM358 IC is a great, low power and easy to use dual channel op-amp IC. It is designed and introduced by national semiconductor. It consists of two internally frequency compensated, high gain, independent op-amps. This IC is designed for specially to operate from a single power supply over a wide range of voltages. The LM358 IC is available in a chip sized package and </a:t>
            </a:r>
            <a:r>
              <a:rPr lang="en-US" sz="2800" b="0" i="0" dirty="0">
                <a:solidFill>
                  <a:schemeClr val="tx1">
                    <a:lumMod val="65000"/>
                    <a:lumOff val="35000"/>
                  </a:schemeClr>
                </a:solidFill>
                <a:effectLst/>
                <a:latin typeface="Arial" panose="020B0604020202020204" pitchFamily="34" charset="0"/>
              </a:rPr>
              <a:t>applications of this o-</a:t>
            </a:r>
            <a:r>
              <a:rPr lang="en-US" sz="2800" b="0" i="0" dirty="0" err="1">
                <a:solidFill>
                  <a:schemeClr val="tx1">
                    <a:lumMod val="65000"/>
                    <a:lumOff val="35000"/>
                  </a:schemeClr>
                </a:solidFill>
                <a:effectLst/>
                <a:latin typeface="Arial" panose="020B0604020202020204" pitchFamily="34" charset="0"/>
              </a:rPr>
              <a:t>pamp</a:t>
            </a:r>
            <a:r>
              <a:rPr lang="en-US" sz="2800" b="0" i="0" dirty="0">
                <a:solidFill>
                  <a:schemeClr val="tx1">
                    <a:lumMod val="65000"/>
                    <a:lumOff val="35000"/>
                  </a:schemeClr>
                </a:solidFill>
                <a:effectLst/>
                <a:latin typeface="Arial" panose="020B0604020202020204" pitchFamily="34" charset="0"/>
              </a:rPr>
              <a:t> includes </a:t>
            </a:r>
            <a:r>
              <a:rPr lang="en-US" sz="3200" b="0" i="0" dirty="0">
                <a:solidFill>
                  <a:srgbClr val="666666"/>
                </a:solidFill>
                <a:effectLst/>
                <a:latin typeface="Arial" panose="020B0604020202020204" pitchFamily="34" charset="0"/>
              </a:rPr>
              <a:t>conventional</a:t>
            </a:r>
            <a:r>
              <a:rPr lang="en-US" sz="2800" b="0" i="0" dirty="0">
                <a:solidFill>
                  <a:srgbClr val="666666"/>
                </a:solidFill>
                <a:effectLst/>
                <a:latin typeface="Arial" panose="020B0604020202020204" pitchFamily="34" charset="0"/>
              </a:rPr>
              <a:t> op-amp circuits, DC gain blocks and transducer amplifiers. LM358 IC is a good, standard </a:t>
            </a:r>
            <a:r>
              <a:rPr lang="en-US" sz="2800" dirty="0">
                <a:solidFill>
                  <a:schemeClr val="tx1">
                    <a:lumMod val="65000"/>
                    <a:lumOff val="35000"/>
                  </a:schemeClr>
                </a:solidFill>
                <a:latin typeface="Arial" panose="020B0604020202020204" pitchFamily="34" charset="0"/>
              </a:rPr>
              <a:t>operational amplifier</a:t>
            </a:r>
            <a:r>
              <a:rPr lang="en-US" sz="2800" b="0" i="0" dirty="0">
                <a:solidFill>
                  <a:srgbClr val="E03800"/>
                </a:solidFill>
                <a:effectLst/>
                <a:latin typeface="Arial" panose="020B0604020202020204" pitchFamily="34" charset="0"/>
              </a:rPr>
              <a:t> </a:t>
            </a:r>
            <a:r>
              <a:rPr lang="en-US" sz="2800" b="0" i="0" dirty="0">
                <a:solidFill>
                  <a:srgbClr val="666666"/>
                </a:solidFill>
                <a:effectLst/>
                <a:latin typeface="Arial" panose="020B0604020202020204" pitchFamily="34" charset="0"/>
              </a:rPr>
              <a:t> and it is suitable for your needs. It can handle 3-32V DC supply and source up to 20mA per channel. This op-amp is apt, if you want to operate two separate op-amps for a single power supply. It’s available in an 8-pin DIP package</a:t>
            </a:r>
            <a:r>
              <a:rPr lang="en-US" sz="2800" spc="56" dirty="0">
                <a:solidFill>
                  <a:srgbClr val="000000"/>
                </a:solidFill>
                <a:latin typeface="Aileron Regular Bold"/>
              </a:rPr>
              <a:t> .</a:t>
            </a:r>
            <a:endParaRPr lang="en-US" sz="2799" spc="55" dirty="0">
              <a:solidFill>
                <a:srgbClr val="000000"/>
              </a:solidFill>
              <a:latin typeface="Aileron Regular Bold"/>
            </a:endParaRPr>
          </a:p>
          <a:p>
            <a:pPr>
              <a:lnSpc>
                <a:spcPts val="3920"/>
              </a:lnSpc>
              <a:spcBef>
                <a:spcPct val="0"/>
              </a:spcBef>
            </a:pPr>
            <a:endParaRPr lang="en-US" sz="2799" spc="55" dirty="0">
              <a:solidFill>
                <a:srgbClr val="000000"/>
              </a:solidFill>
              <a:latin typeface="Aileron Regular Bold"/>
            </a:endParaRPr>
          </a:p>
        </p:txBody>
      </p:sp>
      <p:sp>
        <p:nvSpPr>
          <p:cNvPr id="4" name="TextBox 4"/>
          <p:cNvSpPr txBox="1"/>
          <p:nvPr/>
        </p:nvSpPr>
        <p:spPr>
          <a:xfrm>
            <a:off x="8620960" y="1621947"/>
            <a:ext cx="7337244" cy="957826"/>
          </a:xfrm>
          <a:prstGeom prst="rect">
            <a:avLst/>
          </a:prstGeom>
        </p:spPr>
        <p:txBody>
          <a:bodyPr lIns="0" tIns="0" rIns="0" bIns="0" rtlCol="0" anchor="t">
            <a:spAutoFit/>
          </a:bodyPr>
          <a:lstStyle/>
          <a:p>
            <a:pPr>
              <a:lnSpc>
                <a:spcPts val="3919"/>
              </a:lnSpc>
              <a:spcBef>
                <a:spcPct val="0"/>
              </a:spcBef>
            </a:pPr>
            <a:endParaRPr dirty="0"/>
          </a:p>
          <a:p>
            <a:pPr>
              <a:lnSpc>
                <a:spcPts val="3919"/>
              </a:lnSpc>
              <a:spcBef>
                <a:spcPct val="0"/>
              </a:spcBef>
            </a:pPr>
            <a:endParaRPr lang="en-US" sz="2800" spc="56" dirty="0">
              <a:solidFill>
                <a:srgbClr val="000000"/>
              </a:solidFill>
              <a:latin typeface="Aileron Regular Bold"/>
            </a:endParaRPr>
          </a:p>
        </p:txBody>
      </p:sp>
      <p:sp>
        <p:nvSpPr>
          <p:cNvPr id="5" name="TextBox 5"/>
          <p:cNvSpPr txBox="1"/>
          <p:nvPr/>
        </p:nvSpPr>
        <p:spPr>
          <a:xfrm>
            <a:off x="0" y="146432"/>
            <a:ext cx="7282843" cy="994375"/>
          </a:xfrm>
          <a:prstGeom prst="rect">
            <a:avLst/>
          </a:prstGeom>
        </p:spPr>
        <p:txBody>
          <a:bodyPr lIns="0" tIns="0" rIns="0" bIns="0" rtlCol="0" anchor="t">
            <a:spAutoFit/>
          </a:bodyPr>
          <a:lstStyle/>
          <a:p>
            <a:pPr algn="ctr">
              <a:lnSpc>
                <a:spcPts val="8545"/>
              </a:lnSpc>
              <a:spcBef>
                <a:spcPct val="0"/>
              </a:spcBef>
            </a:pPr>
            <a:r>
              <a:rPr lang="en-US" sz="6104" spc="122" dirty="0">
                <a:solidFill>
                  <a:srgbClr val="1C3D86"/>
                </a:solidFill>
                <a:latin typeface="Playfair Display Bold"/>
              </a:rPr>
              <a:t>OP-Amp IC LM358</a:t>
            </a:r>
          </a:p>
        </p:txBody>
      </p:sp>
      <p:pic>
        <p:nvPicPr>
          <p:cNvPr id="6" name="Picture 6"/>
          <p:cNvPicPr>
            <a:picLocks noChangeAspect="1"/>
          </p:cNvPicPr>
          <p:nvPr/>
        </p:nvPicPr>
        <p:blipFill>
          <a:blip r:embed="rId2"/>
          <a:srcRect/>
          <a:stretch>
            <a:fillRect/>
          </a:stretch>
        </p:blipFill>
        <p:spPr>
          <a:xfrm>
            <a:off x="14849754" y="227590"/>
            <a:ext cx="3083517" cy="801110"/>
          </a:xfrm>
          <a:prstGeom prst="rect">
            <a:avLst/>
          </a:prstGeom>
        </p:spPr>
      </p:pic>
      <p:pic>
        <p:nvPicPr>
          <p:cNvPr id="2052" name="Picture 4" descr="IC LM358 Pinout, Equivalent, Applications &amp; Other Info - Components Info">
            <a:extLst>
              <a:ext uri="{FF2B5EF4-FFF2-40B4-BE49-F238E27FC236}">
                <a16:creationId xmlns:a16="http://schemas.microsoft.com/office/drawing/2014/main" id="{93F91481-5A05-4CCA-BB04-33E6DEFD4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6717" y="2095500"/>
            <a:ext cx="5813244" cy="7391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453</Words>
  <Application>Microsoft Office PowerPoint</Application>
  <PresentationFormat>Custom</PresentationFormat>
  <Paragraphs>38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Switch Circuit</dc:title>
  <dc:creator>GAURAV</dc:creator>
  <cp:lastModifiedBy>GAURAV KANOJIA</cp:lastModifiedBy>
  <cp:revision>8</cp:revision>
  <dcterms:created xsi:type="dcterms:W3CDTF">2006-08-16T00:00:00Z</dcterms:created>
  <dcterms:modified xsi:type="dcterms:W3CDTF">2020-11-28T09:10:10Z</dcterms:modified>
  <dc:identifier>DAEOtlIXpyU</dc:identifier>
</cp:coreProperties>
</file>