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473" r:id="rId3"/>
    <p:sldId id="2472" r:id="rId4"/>
    <p:sldId id="259" r:id="rId5"/>
    <p:sldId id="2466" r:id="rId6"/>
    <p:sldId id="2467" r:id="rId7"/>
    <p:sldId id="2468" r:id="rId8"/>
    <p:sldId id="2469" r:id="rId9"/>
    <p:sldId id="268" r:id="rId10"/>
    <p:sldId id="2470" r:id="rId11"/>
    <p:sldId id="274" r:id="rId12"/>
    <p:sldId id="265" r:id="rId13"/>
    <p:sldId id="276" r:id="rId14"/>
    <p:sldId id="271" r:id="rId15"/>
    <p:sldId id="260" r:id="rId16"/>
    <p:sldId id="273" r:id="rId17"/>
    <p:sldId id="272" r:id="rId18"/>
    <p:sldId id="275" r:id="rId19"/>
    <p:sldId id="267" r:id="rId20"/>
    <p:sldId id="2471" r:id="rId21"/>
    <p:sldId id="26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74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5EA0F-92D3-42A4-B232-F49AC28B01C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24042-027F-4A91-9CAA-03D13DB1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96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A6B-1E63-445C-89D0-5BA57404B44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997B-07C8-4C39-92D1-BCBA39EC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A6B-1E63-445C-89D0-5BA57404B44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997B-07C8-4C39-92D1-BCBA39EC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3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A6B-1E63-445C-89D0-5BA57404B44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997B-07C8-4C39-92D1-BCBA39EC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1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A6B-1E63-445C-89D0-5BA57404B44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997B-07C8-4C39-92D1-BCBA39EC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A6B-1E63-445C-89D0-5BA57404B44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997B-07C8-4C39-92D1-BCBA39EC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0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A6B-1E63-445C-89D0-5BA57404B44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997B-07C8-4C39-92D1-BCBA39EC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8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A6B-1E63-445C-89D0-5BA57404B44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997B-07C8-4C39-92D1-BCBA39EC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3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A6B-1E63-445C-89D0-5BA57404B44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997B-07C8-4C39-92D1-BCBA39EC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6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A6B-1E63-445C-89D0-5BA57404B44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997B-07C8-4C39-92D1-BCBA39EC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8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A6B-1E63-445C-89D0-5BA57404B44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997B-07C8-4C39-92D1-BCBA39EC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8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A6B-1E63-445C-89D0-5BA57404B44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997B-07C8-4C39-92D1-BCBA39EC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8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C1A6B-1E63-445C-89D0-5BA57404B44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9997B-07C8-4C39-92D1-BCBA39EC2E6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2">
            <a:extLst>
              <a:ext uri="{FF2B5EF4-FFF2-40B4-BE49-F238E27FC236}">
                <a16:creationId xmlns:a16="http://schemas.microsoft.com/office/drawing/2014/main" id="{7C6827B0-6565-4E6E-BB1A-0F226E9D6D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04396" y="8731"/>
            <a:ext cx="2539604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41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shack.com/sql-server-2016-maintenance-plan-enhancement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pareshmotiwal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pPr fontAlgn="base"/>
            <a:r>
              <a:rPr lang="en-US" sz="3500" b="1">
                <a:solidFill>
                  <a:srgbClr val="FFFFFF"/>
                </a:solidFill>
                <a:latin typeface="Gotham SSm A"/>
              </a:rPr>
              <a:t>Cutting My Maintenance by 80%</a:t>
            </a:r>
          </a:p>
        </p:txBody>
      </p:sp>
      <p:sp>
        <p:nvSpPr>
          <p:cNvPr id="3" name="AutoShape 2" descr="GroupBy">
            <a:extLst>
              <a:ext uri="{FF2B5EF4-FFF2-40B4-BE49-F238E27FC236}">
                <a16:creationId xmlns:a16="http://schemas.microsoft.com/office/drawing/2014/main" id="{31B16C29-8997-4A46-9B3B-48AAFA933F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6824940-7394-4A52-8D64-8802E0F2B1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57275" y="21844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en-US" dirty="0"/>
              <a:t>Paresh Motiwala May 26</a:t>
            </a:r>
            <a:r>
              <a:rPr lang="en-US" altLang="en-US" baseline="30000" dirty="0"/>
              <a:t>th</a:t>
            </a:r>
            <a:r>
              <a:rPr lang="en-US" altLang="en-US" dirty="0"/>
              <a:t>, 2021</a:t>
            </a:r>
          </a:p>
        </p:txBody>
      </p:sp>
      <p:pic>
        <p:nvPicPr>
          <p:cNvPr id="13" name="Picture 2" descr="Image result for sql backup jokes">
            <a:extLst>
              <a:ext uri="{FF2B5EF4-FFF2-40B4-BE49-F238E27FC236}">
                <a16:creationId xmlns:a16="http://schemas.microsoft.com/office/drawing/2014/main" id="{560162FB-0E43-4CB2-8347-B5AE58E84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786" y="3741028"/>
            <a:ext cx="3524928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448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pPr fontAlgn="base"/>
            <a:r>
              <a:rPr lang="en-US" sz="3500" b="1">
                <a:solidFill>
                  <a:srgbClr val="FFFFFF"/>
                </a:solidFill>
                <a:latin typeface="Gotham SSm A"/>
              </a:rPr>
              <a:t>Cutting My Maintenance by 80%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88793997-E7E4-4203-8142-D3C94B4369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2189878"/>
              </p:ext>
            </p:extLst>
          </p:nvPr>
        </p:nvGraphicFramePr>
        <p:xfrm>
          <a:off x="802569" y="3618876"/>
          <a:ext cx="8077200" cy="2345254"/>
        </p:xfrm>
        <a:graphic>
          <a:graphicData uri="http://schemas.openxmlformats.org/drawingml/2006/table">
            <a:tbl>
              <a:tblPr/>
              <a:tblGrid>
                <a:gridCol w="566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solidFill>
                            <a:srgbClr val="333333"/>
                          </a:solidFill>
                          <a:effectLst/>
                        </a:rPr>
                        <a:t>Files</a:t>
                      </a:r>
                    </a:p>
                  </a:txBody>
                  <a:tcPr marL="54346" marR="81520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solidFill>
                            <a:srgbClr val="333333"/>
                          </a:solidFill>
                          <a:effectLst/>
                        </a:rPr>
                        <a:t>Read/Write</a:t>
                      </a:r>
                    </a:p>
                  </a:txBody>
                  <a:tcPr marL="54346" marR="81520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solidFill>
                            <a:srgbClr val="333333"/>
                          </a:solidFill>
                          <a:effectLst/>
                        </a:rPr>
                        <a:t>Time (Mins)</a:t>
                      </a:r>
                    </a:p>
                  </a:txBody>
                  <a:tcPr marL="54346" marR="81520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solidFill>
                            <a:srgbClr val="333333"/>
                          </a:solidFill>
                          <a:effectLst/>
                        </a:rPr>
                        <a:t>Latency 1</a:t>
                      </a:r>
                    </a:p>
                  </a:txBody>
                  <a:tcPr marL="54346" marR="81520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solidFill>
                            <a:srgbClr val="333333"/>
                          </a:solidFill>
                          <a:effectLst/>
                        </a:rPr>
                        <a:t>Duration</a:t>
                      </a:r>
                    </a:p>
                  </a:txBody>
                  <a:tcPr marL="54346" marR="81520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solidFill>
                            <a:srgbClr val="333333"/>
                          </a:solidFill>
                          <a:effectLst/>
                        </a:rPr>
                        <a:t>Latency 2</a:t>
                      </a:r>
                    </a:p>
                  </a:txBody>
                  <a:tcPr marL="54346" marR="81520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solidFill>
                            <a:srgbClr val="333333"/>
                          </a:solidFill>
                          <a:effectLst/>
                        </a:rPr>
                        <a:t>Duration</a:t>
                      </a:r>
                    </a:p>
                  </a:txBody>
                  <a:tcPr marL="54346" marR="81520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solidFill>
                            <a:srgbClr val="333333"/>
                          </a:solidFill>
                          <a:effectLst/>
                        </a:rPr>
                        <a:t>Latency</a:t>
                      </a:r>
                    </a:p>
                  </a:txBody>
                  <a:tcPr marL="54346" marR="81520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solidFill>
                            <a:srgbClr val="333333"/>
                          </a:solidFill>
                          <a:effectLst/>
                        </a:rPr>
                        <a:t>Rest of the time</a:t>
                      </a:r>
                    </a:p>
                  </a:txBody>
                  <a:tcPr marL="54346" marR="81520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solidFill>
                            <a:srgbClr val="333333"/>
                          </a:solidFill>
                          <a:effectLst/>
                        </a:rPr>
                        <a:t>Wait Types</a:t>
                      </a:r>
                    </a:p>
                  </a:txBody>
                  <a:tcPr marL="54346" marR="81520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solidFill>
                            <a:srgbClr val="333333"/>
                          </a:solidFill>
                          <a:effectLst/>
                        </a:rPr>
                        <a:t>CPU</a:t>
                      </a:r>
                    </a:p>
                  </a:txBody>
                  <a:tcPr marL="54346" marR="81520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solidFill>
                            <a:srgbClr val="333333"/>
                          </a:solidFill>
                          <a:effectLst/>
                        </a:rPr>
                        <a:t>I/O MBPS</a:t>
                      </a:r>
                    </a:p>
                  </a:txBody>
                  <a:tcPr marL="54346" marR="81520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2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X/X drive</a:t>
                      </a: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FF0000"/>
                          </a:solidFill>
                          <a:effectLst/>
                        </a:rPr>
                        <a:t>96</a:t>
                      </a: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FF0000"/>
                          </a:solidFill>
                          <a:effectLst/>
                        </a:rPr>
                        <a:t>36</a:t>
                      </a: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23</a:t>
                      </a: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FF0000"/>
                          </a:solidFill>
                          <a:effectLst/>
                        </a:rPr>
                        <a:t>86</a:t>
                      </a: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</a:br>
                      <a:endParaRPr lang="en-US" sz="10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US" sz="1000" b="1">
                          <a:solidFill>
                            <a:srgbClr val="FF0000"/>
                          </a:solidFill>
                          <a:effectLst/>
                        </a:rPr>
                      </a:br>
                      <a:endParaRPr lang="en-US" sz="1000" b="1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FF0000"/>
                          </a:solidFill>
                          <a:effectLst/>
                        </a:rPr>
                        <a:t>BackupIO, BackupThread</a:t>
                      </a: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FF0000"/>
                          </a:solidFill>
                          <a:effectLst/>
                        </a:rPr>
                        <a:t>5%</a:t>
                      </a: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376</a:t>
                      </a: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X/X drive</a:t>
                      </a: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105</a:t>
                      </a: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2173</a:t>
                      </a: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US" sz="1000">
                          <a:effectLst/>
                        </a:rPr>
                      </a:br>
                      <a:endParaRPr lang="en-US" sz="1000">
                        <a:effectLst/>
                      </a:endParaRP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2226</a:t>
                      </a: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US" sz="1000">
                          <a:effectLst/>
                        </a:rPr>
                      </a:br>
                      <a:endParaRPr lang="en-US" sz="1000">
                        <a:effectLst/>
                      </a:endParaRP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2470</a:t>
                      </a: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30</a:t>
                      </a: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BackupIO, BackupThread</a:t>
                      </a: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&lt;5%</a:t>
                      </a: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361</a:t>
                      </a: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8</a:t>
                      </a: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X/X drive</a:t>
                      </a: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109</a:t>
                      </a: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370</a:t>
                      </a: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4</a:t>
                      </a: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12</a:t>
                      </a: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50</a:t>
                      </a: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28</a:t>
                      </a: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BackupIO, BackupThread</a:t>
                      </a: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&lt;5%</a:t>
                      </a: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372</a:t>
                      </a: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X/X drive</a:t>
                      </a: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115</a:t>
                      </a: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1024</a:t>
                      </a: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2600</a:t>
                      </a: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30</a:t>
                      </a: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-</a:t>
                      </a: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BackupIO, BackupThread</a:t>
                      </a: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&lt;5%</a:t>
                      </a: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360</a:t>
                      </a:r>
                    </a:p>
                  </a:txBody>
                  <a:tcPr marL="54346" marR="54346" marT="38042" marB="380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CA97D0A-3935-4AC8-B923-DBA352725C45}"/>
              </a:ext>
            </a:extLst>
          </p:cNvPr>
          <p:cNvSpPr txBox="1">
            <a:spLocks/>
          </p:cNvSpPr>
          <p:nvPr/>
        </p:nvSpPr>
        <p:spPr>
          <a:xfrm>
            <a:off x="912114" y="241342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Striped Restores</a:t>
            </a:r>
          </a:p>
          <a:p>
            <a:r>
              <a:rPr lang="en-US" sz="1800" b="1">
                <a:latin typeface="+mj-lt"/>
              </a:rPr>
              <a:t> </a:t>
            </a:r>
            <a:r>
              <a:rPr lang="en-US" altLang="en-US" sz="1800" b="1">
                <a:latin typeface="+mj-lt"/>
                <a:cs typeface="Arial" charset="0"/>
              </a:rPr>
              <a:t>Size of the database: 2.8 TB: Instant File Initialization Enabled</a:t>
            </a:r>
            <a:endParaRPr lang="en-US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933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460" y="759805"/>
            <a:ext cx="7729890" cy="1325563"/>
          </a:xfrm>
        </p:spPr>
        <p:txBody>
          <a:bodyPr>
            <a:normAutofit/>
          </a:bodyPr>
          <a:lstStyle/>
          <a:p>
            <a:pPr fontAlgn="base"/>
            <a:r>
              <a:rPr lang="en-US" sz="3500" b="1">
                <a:solidFill>
                  <a:srgbClr val="FFFFFF"/>
                </a:solidFill>
                <a:latin typeface="Gotham SSm A"/>
              </a:rPr>
              <a:t>Cutting My Maintenance by 80%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678" y="2494450"/>
            <a:ext cx="3040158" cy="3563159"/>
          </a:xfrm>
        </p:spPr>
        <p:txBody>
          <a:bodyPr>
            <a:normAutofit/>
          </a:bodyPr>
          <a:lstStyle/>
          <a:p>
            <a:r>
              <a:rPr lang="en-US" sz="2100"/>
              <a:t>Database Integrity Checks</a:t>
            </a:r>
          </a:p>
          <a:p>
            <a:pPr lvl="1"/>
            <a:r>
              <a:rPr lang="en-US" sz="2100"/>
              <a:t>Frequency?</a:t>
            </a:r>
          </a:p>
          <a:p>
            <a:pPr lvl="2"/>
            <a:r>
              <a:rPr lang="en-US" sz="2100"/>
              <a:t>Daily</a:t>
            </a:r>
          </a:p>
          <a:p>
            <a:pPr lvl="2"/>
            <a:r>
              <a:rPr lang="en-US" sz="2100"/>
              <a:t>Weekly</a:t>
            </a:r>
          </a:p>
          <a:p>
            <a:pPr lvl="1"/>
            <a:r>
              <a:rPr lang="en-US" sz="2100"/>
              <a:t>Against which database?</a:t>
            </a:r>
          </a:p>
          <a:p>
            <a:pPr lvl="2"/>
            <a:r>
              <a:rPr lang="en-US" sz="2100"/>
              <a:t>Prod</a:t>
            </a:r>
          </a:p>
          <a:p>
            <a:pPr lvl="2"/>
            <a:r>
              <a:rPr lang="en-US" sz="2100"/>
              <a:t>Reporting</a:t>
            </a:r>
          </a:p>
        </p:txBody>
      </p:sp>
      <p:pic>
        <p:nvPicPr>
          <p:cNvPr id="1026" name="Picture 2" descr="Image result for backups jok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5"/>
          <a:stretch/>
        </p:blipFill>
        <p:spPr bwMode="auto">
          <a:xfrm>
            <a:off x="4574169" y="2492376"/>
            <a:ext cx="3601803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81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rgbClr val="FFFFFF"/>
                </a:solidFill>
                <a:latin typeface="Gotham SSm A"/>
              </a:rPr>
              <a:t>Cutting My Maintenance by 80%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718" y="2490436"/>
            <a:ext cx="7281746" cy="3567173"/>
          </a:xfrm>
        </p:spPr>
        <p:txBody>
          <a:bodyPr anchor="ctr">
            <a:normAutofit/>
          </a:bodyPr>
          <a:lstStyle/>
          <a:p>
            <a:r>
              <a:rPr lang="en-US" sz="2100"/>
              <a:t>SnapShot Replication</a:t>
            </a:r>
          </a:p>
          <a:p>
            <a:pPr lvl="1"/>
            <a:r>
              <a:rPr lang="en-US" sz="2100"/>
              <a:t>Daily or user defined</a:t>
            </a:r>
          </a:p>
          <a:p>
            <a:pPr lvl="1"/>
            <a:r>
              <a:rPr lang="en-US" sz="2100"/>
              <a:t>Dependence on infra team</a:t>
            </a:r>
          </a:p>
          <a:p>
            <a:pPr lvl="1"/>
            <a:r>
              <a:rPr lang="en-US" sz="2100"/>
              <a:t>Time- &lt; 5 minutes</a:t>
            </a:r>
          </a:p>
          <a:p>
            <a:pPr lvl="1"/>
            <a:r>
              <a:rPr lang="en-US" sz="2100"/>
              <a:t>Restores</a:t>
            </a:r>
          </a:p>
          <a:p>
            <a:pPr lvl="2"/>
            <a:r>
              <a:rPr lang="en-US" sz="2100"/>
              <a:t>Dependence on infra team</a:t>
            </a:r>
          </a:p>
          <a:p>
            <a:pPr lvl="2"/>
            <a:r>
              <a:rPr lang="en-US" sz="2100"/>
              <a:t>Time- &lt; 5 minutes</a:t>
            </a:r>
          </a:p>
          <a:p>
            <a:pPr lvl="2"/>
            <a:r>
              <a:rPr lang="en-US" sz="2100"/>
              <a:t>Which Server?</a:t>
            </a:r>
          </a:p>
          <a:p>
            <a:pPr marL="914400" lvl="2" indent="0">
              <a:buNone/>
            </a:pPr>
            <a:endParaRPr lang="en-US" sz="2100"/>
          </a:p>
          <a:p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359796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460" y="759805"/>
            <a:ext cx="772989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rgbClr val="FFFFFF"/>
                </a:solidFill>
                <a:latin typeface="Gotham SSm A"/>
              </a:rPr>
              <a:t>Cutting My Maintenance by 80%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678" y="2494450"/>
            <a:ext cx="4265322" cy="356315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/>
              <a:t>Copy Data Virtualization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Initial Full Ingest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Forever Incremental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Time- &lt; 5 minutes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Restores</a:t>
            </a:r>
          </a:p>
          <a:p>
            <a:pPr lvl="2">
              <a:lnSpc>
                <a:spcPct val="90000"/>
              </a:lnSpc>
            </a:pPr>
            <a:r>
              <a:rPr lang="en-US" sz="1900" dirty="0"/>
              <a:t>Simultaneous copies</a:t>
            </a:r>
          </a:p>
          <a:p>
            <a:pPr lvl="2">
              <a:lnSpc>
                <a:spcPct val="90000"/>
              </a:lnSpc>
            </a:pPr>
            <a:r>
              <a:rPr lang="en-US" sz="1900" dirty="0"/>
              <a:t>Time- &lt; 5 minutes</a:t>
            </a:r>
          </a:p>
          <a:p>
            <a:pPr lvl="2">
              <a:lnSpc>
                <a:spcPct val="90000"/>
              </a:lnSpc>
            </a:pPr>
            <a:r>
              <a:rPr lang="en-US" sz="1900" dirty="0"/>
              <a:t>Which Server?</a:t>
            </a:r>
          </a:p>
          <a:p>
            <a:pPr lvl="2">
              <a:lnSpc>
                <a:spcPct val="90000"/>
              </a:lnSpc>
            </a:pPr>
            <a:r>
              <a:rPr lang="en-US" sz="1900" dirty="0"/>
              <a:t>User driven</a:t>
            </a:r>
          </a:p>
          <a:p>
            <a:pPr>
              <a:lnSpc>
                <a:spcPct val="90000"/>
              </a:lnSpc>
            </a:pPr>
            <a:endParaRPr lang="en-US" sz="1900" dirty="0"/>
          </a:p>
        </p:txBody>
      </p:sp>
      <p:pic>
        <p:nvPicPr>
          <p:cNvPr id="17" name="Picture 2" descr="Image result for backup jokes">
            <a:extLst>
              <a:ext uri="{FF2B5EF4-FFF2-40B4-BE49-F238E27FC236}">
                <a16:creationId xmlns:a16="http://schemas.microsoft.com/office/drawing/2014/main" id="{D8C20591-F17F-4790-A2A1-DFCFAB553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933" y="2743200"/>
            <a:ext cx="3429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8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pPr fontAlgn="base"/>
            <a:r>
              <a:rPr lang="en-US" sz="3500" b="1">
                <a:solidFill>
                  <a:srgbClr val="FFFFFF"/>
                </a:solidFill>
                <a:latin typeface="Gotham SSm A"/>
              </a:rPr>
              <a:t>Cutting My Maintenance by 80%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718" y="2490436"/>
            <a:ext cx="7281746" cy="356717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Timing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Staggered Re-Indexing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Depends</a:t>
            </a:r>
          </a:p>
          <a:p>
            <a:pPr lvl="2">
              <a:lnSpc>
                <a:spcPct val="90000"/>
              </a:lnSpc>
            </a:pPr>
            <a:r>
              <a:rPr lang="en-US" sz="1500"/>
              <a:t>&gt;30% fragmentation, rebuild ***run on different server? </a:t>
            </a:r>
          </a:p>
          <a:p>
            <a:pPr lvl="3">
              <a:lnSpc>
                <a:spcPct val="90000"/>
              </a:lnSpc>
            </a:pPr>
            <a:r>
              <a:rPr lang="en-US" sz="1500"/>
              <a:t>Stagger over days</a:t>
            </a:r>
          </a:p>
          <a:p>
            <a:pPr lvl="3">
              <a:lnSpc>
                <a:spcPct val="90000"/>
              </a:lnSpc>
            </a:pPr>
            <a:r>
              <a:rPr lang="en-US" sz="1500"/>
              <a:t>Weekends</a:t>
            </a:r>
          </a:p>
          <a:p>
            <a:pPr lvl="2">
              <a:lnSpc>
                <a:spcPct val="90000"/>
              </a:lnSpc>
            </a:pPr>
            <a:r>
              <a:rPr lang="en-US" sz="1500"/>
              <a:t>&lt;30% fragmentation, reorg</a:t>
            </a:r>
          </a:p>
          <a:p>
            <a:pPr lvl="3">
              <a:lnSpc>
                <a:spcPct val="90000"/>
              </a:lnSpc>
            </a:pPr>
            <a:r>
              <a:rPr lang="en-US" sz="1500"/>
              <a:t>Stagger over days</a:t>
            </a:r>
          </a:p>
          <a:p>
            <a:pPr lvl="3">
              <a:lnSpc>
                <a:spcPct val="90000"/>
              </a:lnSpc>
            </a:pPr>
            <a:r>
              <a:rPr lang="en-US" sz="1500"/>
              <a:t>Weekends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Rebuild statistics ?</a:t>
            </a:r>
          </a:p>
          <a:p>
            <a:pPr lvl="1">
              <a:lnSpc>
                <a:spcPct val="90000"/>
              </a:lnSpc>
            </a:pPr>
            <a:r>
              <a:rPr lang="en-US" sz="1500" strike="sngStrike"/>
              <a:t>Shrinking Database </a:t>
            </a:r>
            <a:r>
              <a:rPr lang="en-US" sz="1500"/>
              <a:t> 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Instant File Initialization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Cleaning After Yourself</a:t>
            </a:r>
          </a:p>
          <a:p>
            <a:pPr lvl="1">
              <a:lnSpc>
                <a:spcPct val="90000"/>
              </a:lnSpc>
            </a:pPr>
            <a:r>
              <a:rPr lang="en-US" sz="1500">
                <a:hlinkClick r:id="rId2"/>
              </a:rPr>
              <a:t>https://www.sqlshack.com/sql-server-2016-maintenance-plan-enhancements/</a:t>
            </a:r>
            <a:endParaRPr lang="en-US" sz="1500"/>
          </a:p>
          <a:p>
            <a:pPr lvl="1">
              <a:lnSpc>
                <a:spcPct val="90000"/>
              </a:lnSpc>
            </a:pPr>
            <a:endParaRPr lang="en-US" sz="1500"/>
          </a:p>
          <a:p>
            <a:pPr lvl="1">
              <a:lnSpc>
                <a:spcPct val="90000"/>
              </a:lnSpc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53827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pPr fontAlgn="base"/>
            <a:r>
              <a:rPr lang="en-US" sz="3500" b="1">
                <a:solidFill>
                  <a:srgbClr val="FFFFFF"/>
                </a:solidFill>
                <a:latin typeface="Gotham SSm A"/>
              </a:rPr>
              <a:t>Cutting My Maintenance by 80%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812887"/>
            <a:ext cx="7281746" cy="3567173"/>
          </a:xfrm>
        </p:spPr>
        <p:txBody>
          <a:bodyPr anchor="ctr">
            <a:normAutofit/>
          </a:bodyPr>
          <a:lstStyle/>
          <a:p>
            <a:r>
              <a:rPr lang="en-US" sz="2100" dirty="0"/>
              <a:t>Third Party Job Schedulers(Tidal)</a:t>
            </a:r>
          </a:p>
          <a:p>
            <a:pPr lvl="1"/>
            <a:r>
              <a:rPr lang="en-US" sz="2100" dirty="0"/>
              <a:t>No Programming Skills</a:t>
            </a:r>
          </a:p>
          <a:p>
            <a:pPr lvl="1"/>
            <a:r>
              <a:rPr lang="en-US" sz="2100" dirty="0"/>
              <a:t>Flow and Error Handling</a:t>
            </a:r>
          </a:p>
          <a:p>
            <a:pPr lvl="1"/>
            <a:r>
              <a:rPr lang="en-US" sz="2100" dirty="0"/>
              <a:t>Even DBAs can use it</a:t>
            </a:r>
          </a:p>
          <a:p>
            <a:pPr lvl="1"/>
            <a:r>
              <a:rPr lang="en-US" sz="2100" dirty="0"/>
              <a:t>Interact with everything</a:t>
            </a:r>
          </a:p>
          <a:p>
            <a:pPr lvl="1"/>
            <a:r>
              <a:rPr lang="en-US" sz="2100" dirty="0"/>
              <a:t>Saves time and money</a:t>
            </a:r>
          </a:p>
          <a:p>
            <a:pPr lvl="1"/>
            <a:r>
              <a:rPr lang="en-US" sz="2100" dirty="0"/>
              <a:t>Extended logging</a:t>
            </a:r>
          </a:p>
          <a:p>
            <a:pPr lvl="1"/>
            <a:r>
              <a:rPr lang="en-US" sz="2100" dirty="0"/>
              <a:t>Eliminate </a:t>
            </a:r>
            <a:r>
              <a:rPr lang="en-US" sz="2100" dirty="0" err="1"/>
              <a:t>humun</a:t>
            </a:r>
            <a:r>
              <a:rPr lang="en-US" sz="2100" dirty="0"/>
              <a:t> </a:t>
            </a:r>
            <a:r>
              <a:rPr lang="en-US" sz="2100" dirty="0" err="1"/>
              <a:t>arrores</a:t>
            </a:r>
            <a:endParaRPr lang="en-US" sz="2100" dirty="0"/>
          </a:p>
          <a:p>
            <a:pPr lvl="1"/>
            <a:r>
              <a:rPr lang="en-US" sz="2100" dirty="0"/>
              <a:t>Automate</a:t>
            </a:r>
          </a:p>
          <a:p>
            <a:pPr lvl="1"/>
            <a:endParaRPr lang="en-US" sz="2100" dirty="0"/>
          </a:p>
          <a:p>
            <a:pPr lvl="1"/>
            <a:endParaRPr lang="en-US" sz="2100" dirty="0"/>
          </a:p>
          <a:p>
            <a:pPr lvl="1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08922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7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FAB90E-F134-4C0E-A9C5-E2BF3F77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60" y="759805"/>
            <a:ext cx="7729890" cy="1325563"/>
          </a:xfrm>
        </p:spPr>
        <p:txBody>
          <a:bodyPr>
            <a:normAutofit/>
          </a:bodyPr>
          <a:lstStyle/>
          <a:p>
            <a:pPr fontAlgn="base"/>
            <a:r>
              <a:rPr lang="en-US" sz="3500" b="1">
                <a:solidFill>
                  <a:srgbClr val="FFFFFF"/>
                </a:solidFill>
                <a:latin typeface="Gotham SSm A"/>
              </a:rPr>
              <a:t>Cutting My Maintenance by 80%</a:t>
            </a:r>
          </a:p>
        </p:txBody>
      </p:sp>
      <p:pic>
        <p:nvPicPr>
          <p:cNvPr id="4098" name="Picture 2" descr="Image result for backup jokes">
            <a:extLst>
              <a:ext uri="{FF2B5EF4-FFF2-40B4-BE49-F238E27FC236}">
                <a16:creationId xmlns:a16="http://schemas.microsoft.com/office/drawing/2014/main" id="{CA2B81B2-E28B-47F8-973C-1FDE6352DC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" r="5078" b="3"/>
          <a:stretch/>
        </p:blipFill>
        <p:spPr bwMode="auto">
          <a:xfrm>
            <a:off x="2060640" y="2010923"/>
            <a:ext cx="4899352" cy="484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301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pPr fontAlgn="base"/>
            <a:r>
              <a:rPr lang="en-US" sz="3500" b="1">
                <a:solidFill>
                  <a:srgbClr val="FFFFFF"/>
                </a:solidFill>
                <a:latin typeface="Gotham SSm A"/>
              </a:rPr>
              <a:t>Cutting My Maintenance by 80%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718" y="2490436"/>
            <a:ext cx="7281746" cy="3567173"/>
          </a:xfrm>
        </p:spPr>
        <p:txBody>
          <a:bodyPr anchor="ctr">
            <a:normAutofit/>
          </a:bodyPr>
          <a:lstStyle/>
          <a:p>
            <a:r>
              <a:rPr lang="en-US" sz="2100"/>
              <a:t>Planning and Reassessing: Look For</a:t>
            </a:r>
          </a:p>
          <a:p>
            <a:pPr lvl="1"/>
            <a:r>
              <a:rPr lang="en-US" sz="2100"/>
              <a:t>Changes in environment</a:t>
            </a:r>
          </a:p>
          <a:p>
            <a:pPr lvl="1"/>
            <a:r>
              <a:rPr lang="en-US" sz="2100"/>
              <a:t>Changes in business requirements</a:t>
            </a:r>
          </a:p>
          <a:p>
            <a:pPr lvl="1"/>
            <a:r>
              <a:rPr lang="en-US" sz="2100"/>
              <a:t>Newer technologies</a:t>
            </a:r>
          </a:p>
          <a:p>
            <a:pPr lvl="2"/>
            <a:r>
              <a:rPr lang="en-US" sz="2100"/>
              <a:t>Downstream</a:t>
            </a:r>
          </a:p>
          <a:p>
            <a:pPr lvl="2"/>
            <a:r>
              <a:rPr lang="en-US" sz="2100"/>
              <a:t>Upstream</a:t>
            </a:r>
          </a:p>
          <a:p>
            <a:pPr lvl="1"/>
            <a:endParaRPr lang="en-US" sz="2100"/>
          </a:p>
          <a:p>
            <a:pPr lvl="1"/>
            <a:endParaRPr lang="en-US" sz="2100"/>
          </a:p>
          <a:p>
            <a:pPr lvl="1"/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29377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5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460" y="759805"/>
            <a:ext cx="7729890" cy="1325563"/>
          </a:xfrm>
        </p:spPr>
        <p:txBody>
          <a:bodyPr>
            <a:normAutofit/>
          </a:bodyPr>
          <a:lstStyle/>
          <a:p>
            <a:pPr fontAlgn="base"/>
            <a:r>
              <a:rPr lang="en-US" sz="3500" b="1">
                <a:solidFill>
                  <a:srgbClr val="FFFFFF"/>
                </a:solidFill>
                <a:latin typeface="Gotham SSm A"/>
              </a:rPr>
              <a:t>Cutting My Maintenance by 80%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562" y="2466824"/>
            <a:ext cx="4727038" cy="3563159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sz="2000" dirty="0"/>
              <a:t>DBA Data Warehouse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Size of backups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Time for backups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Time for re-indexing databases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Growth of disc consumption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Growth of database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Versions of SQL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Last backup completion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4" name="Picture 2" descr="Image result for backup jokes">
            <a:extLst>
              <a:ext uri="{FF2B5EF4-FFF2-40B4-BE49-F238E27FC236}">
                <a16:creationId xmlns:a16="http://schemas.microsoft.com/office/drawing/2014/main" id="{7CD70A22-BB10-48D5-9C30-C708AE67D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1060" y="4038600"/>
            <a:ext cx="4037874" cy="281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342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pPr fontAlgn="base"/>
            <a:r>
              <a:rPr lang="en-US" sz="3500" b="1" dirty="0">
                <a:solidFill>
                  <a:srgbClr val="FFFFFF"/>
                </a:solidFill>
                <a:latin typeface="Gotham SSm A"/>
              </a:rPr>
              <a:t>Cutting My Maintenance by 80%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7C7D8FE-763C-44CB-A5CB-604FFA67D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662" y="2177170"/>
            <a:ext cx="8229600" cy="4525963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Backups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Staggered Backups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Striped Backups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Parallel Backups with PS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Restores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Striped Restores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Snapshot Replications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Copy Data Virtualization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Checking Database Integrity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Re-Indexing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Rebuilding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Reorganizing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Updating Statistics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Timing Your Maintenance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Third Party Job Schedulers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Planning and Reassessing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60258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pPr fontAlgn="base"/>
            <a:r>
              <a:rPr lang="en-US" sz="3500" b="1">
                <a:solidFill>
                  <a:srgbClr val="FFFFFF"/>
                </a:solidFill>
                <a:latin typeface="Gotham SSm A"/>
              </a:rPr>
              <a:t>Cutting My Maintenance by 80%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7EC9D-2B84-4871-98DF-0E89D4604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904" y="218424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My Contact Details</a:t>
            </a:r>
          </a:p>
          <a:p>
            <a:r>
              <a:rPr lang="en-US" dirty="0"/>
              <a:t>   	/in/</a:t>
            </a:r>
            <a:r>
              <a:rPr lang="en-US" dirty="0" err="1"/>
              <a:t>pareshmotiwala</a:t>
            </a:r>
            <a:endParaRPr lang="en-US" dirty="0"/>
          </a:p>
          <a:p>
            <a:r>
              <a:rPr lang="en-US" dirty="0"/>
              <a:t>      @pareshmotiwala</a:t>
            </a:r>
          </a:p>
          <a:p>
            <a:pPr marL="0" indent="0">
              <a:buNone/>
            </a:pPr>
            <a:r>
              <a:rPr lang="en-US" dirty="0"/>
              <a:t>      Leadership Team:</a:t>
            </a:r>
          </a:p>
          <a:p>
            <a:pPr lvl="1"/>
            <a:r>
              <a:rPr lang="en-US" sz="2400" dirty="0"/>
              <a:t>@Boston_BI -- Business Intelligence User Group</a:t>
            </a:r>
          </a:p>
          <a:p>
            <a:pPr lvl="1"/>
            <a:r>
              <a:rPr lang="en-US" sz="2400" dirty="0"/>
              <a:t>@DBA_VUG-- DBA Virtual User Group</a:t>
            </a:r>
          </a:p>
          <a:p>
            <a:pPr lvl="1"/>
            <a:r>
              <a:rPr lang="en-US" sz="2400" dirty="0"/>
              <a:t>@NESQLServer – New England SQL Server User Group</a:t>
            </a:r>
          </a:p>
          <a:p>
            <a:pPr lvl="1"/>
            <a:r>
              <a:rPr lang="en-US" sz="2400" dirty="0"/>
              <a:t>Circles of Growth </a:t>
            </a:r>
          </a:p>
          <a:p>
            <a:endParaRPr lang="en-US" dirty="0"/>
          </a:p>
        </p:txBody>
      </p:sp>
      <p:sp>
        <p:nvSpPr>
          <p:cNvPr id="3" name="AutoShape 2" descr="GroupBy">
            <a:extLst>
              <a:ext uri="{FF2B5EF4-FFF2-40B4-BE49-F238E27FC236}">
                <a16:creationId xmlns:a16="http://schemas.microsoft.com/office/drawing/2014/main" id="{31B16C29-8997-4A46-9B3B-48AAFA933F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97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pPr fontAlgn="base"/>
            <a:r>
              <a:rPr lang="en-US" sz="3500" b="1">
                <a:solidFill>
                  <a:srgbClr val="FFFFFF"/>
                </a:solidFill>
                <a:latin typeface="Gotham SSm A"/>
              </a:rPr>
              <a:t>Cutting My Maintenance by 80%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6FD7555-371B-41B9-85DC-8A3F4A16A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983" y="2271101"/>
            <a:ext cx="8229600" cy="776899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15" name="Picture 2" descr="Image result for sql backup jokes">
            <a:extLst>
              <a:ext uri="{FF2B5EF4-FFF2-40B4-BE49-F238E27FC236}">
                <a16:creationId xmlns:a16="http://schemas.microsoft.com/office/drawing/2014/main" id="{10E515DD-69EC-47CD-8A14-9FE3225AF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1" y="4038600"/>
            <a:ext cx="9062357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97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rgbClr val="FFFFFF"/>
                </a:solidFill>
                <a:latin typeface="Gotham SSm A"/>
              </a:rPr>
              <a:t>Cutting My Maintenance by 80%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718" y="2490436"/>
            <a:ext cx="7281746" cy="3567173"/>
          </a:xfrm>
        </p:spPr>
        <p:txBody>
          <a:bodyPr anchor="ctr">
            <a:normAutofit/>
          </a:bodyPr>
          <a:lstStyle/>
          <a:p>
            <a:r>
              <a:rPr lang="en-US" sz="2100" dirty="0"/>
              <a:t>Paresh Motiwala</a:t>
            </a:r>
          </a:p>
          <a:p>
            <a:r>
              <a:rPr lang="en-US" sz="2100" dirty="0">
                <a:hlinkClick r:id="rId2"/>
              </a:rPr>
              <a:t>http://www.linkedin.com/in/pareshmotiwala</a:t>
            </a:r>
            <a:endParaRPr lang="en-US" sz="2100" dirty="0"/>
          </a:p>
          <a:p>
            <a:r>
              <a:rPr lang="en-US" sz="2100" dirty="0"/>
              <a:t>Twitter: @pareshmotiwala</a:t>
            </a:r>
          </a:p>
          <a:p>
            <a:r>
              <a:rPr lang="en-US" sz="2100" dirty="0"/>
              <a:t>T H A N K   Y O U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38171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pPr fontAlgn="base"/>
            <a:r>
              <a:rPr lang="en-US" sz="3500" b="1">
                <a:solidFill>
                  <a:srgbClr val="FFFFFF"/>
                </a:solidFill>
                <a:latin typeface="Gotham SSm A"/>
              </a:rPr>
              <a:t>Cutting My Maintenance by 80%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733999"/>
            <a:ext cx="4079682" cy="3567173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Backups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Staggered Backups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Striped Backups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Parallel Backups with PS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Restores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Striped Restores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Snapshot Replications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Copy Data Virtualization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Checking Database Integrity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Re-Indexing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Rebuilding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Reorganizing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Updating Statistics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Timing Your Maintenance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Third Party Job Schedulers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Planning and Reassessing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62256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460" y="759805"/>
            <a:ext cx="7729890" cy="1325563"/>
          </a:xfrm>
        </p:spPr>
        <p:txBody>
          <a:bodyPr>
            <a:normAutofit/>
          </a:bodyPr>
          <a:lstStyle/>
          <a:p>
            <a:pPr fontAlgn="base"/>
            <a:r>
              <a:rPr lang="en-US" sz="3500" b="1" dirty="0">
                <a:solidFill>
                  <a:srgbClr val="FFFFFF"/>
                </a:solidFill>
                <a:latin typeface="Gotham SSm A"/>
              </a:rPr>
              <a:t>Cutting My Maintenance by 80%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678" y="2494450"/>
            <a:ext cx="3040158" cy="3563159"/>
          </a:xfrm>
        </p:spPr>
        <p:txBody>
          <a:bodyPr>
            <a:normAutofit/>
          </a:bodyPr>
          <a:lstStyle/>
          <a:p>
            <a:r>
              <a:rPr lang="en-US" sz="2100"/>
              <a:t>Backups - Staggered Backups</a:t>
            </a:r>
          </a:p>
          <a:p>
            <a:pPr lvl="1"/>
            <a:r>
              <a:rPr lang="en-US" sz="2100"/>
              <a:t>Full Weekly</a:t>
            </a:r>
          </a:p>
          <a:p>
            <a:pPr lvl="1"/>
            <a:r>
              <a:rPr lang="en-US" sz="2100"/>
              <a:t>Differential Daily</a:t>
            </a:r>
          </a:p>
          <a:p>
            <a:pPr lvl="1"/>
            <a:r>
              <a:rPr lang="en-US" sz="2100"/>
              <a:t>Transaction Logs</a:t>
            </a:r>
          </a:p>
          <a:p>
            <a:pPr lvl="1"/>
            <a:endParaRPr lang="en-US" sz="2100"/>
          </a:p>
        </p:txBody>
      </p:sp>
      <p:pic>
        <p:nvPicPr>
          <p:cNvPr id="7170" name="Picture 2" descr="Image result for Backup Jok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1" r="17525" b="1"/>
          <a:stretch/>
        </p:blipFill>
        <p:spPr bwMode="auto">
          <a:xfrm>
            <a:off x="5539911" y="3276600"/>
            <a:ext cx="3601803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GroupBy">
            <a:extLst>
              <a:ext uri="{FF2B5EF4-FFF2-40B4-BE49-F238E27FC236}">
                <a16:creationId xmlns:a16="http://schemas.microsoft.com/office/drawing/2014/main" id="{FDB0BD53-FCB4-4E08-9725-0B965960FF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7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460" y="759805"/>
            <a:ext cx="7729890" cy="1325563"/>
          </a:xfrm>
        </p:spPr>
        <p:txBody>
          <a:bodyPr>
            <a:normAutofit/>
          </a:bodyPr>
          <a:lstStyle/>
          <a:p>
            <a:pPr fontAlgn="base"/>
            <a:r>
              <a:rPr lang="en-US" sz="3500" b="1" dirty="0">
                <a:solidFill>
                  <a:srgbClr val="FFFFFF"/>
                </a:solidFill>
                <a:latin typeface="Gotham SSm A"/>
              </a:rPr>
              <a:t>Cutting My Maintenance by 80%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D41C9EC-F2D7-4069-8D86-6BEB8E18D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685" y="2354089"/>
            <a:ext cx="8229600" cy="4525963"/>
          </a:xfrm>
        </p:spPr>
        <p:txBody>
          <a:bodyPr/>
          <a:lstStyle/>
          <a:p>
            <a:r>
              <a:rPr lang="en-US" dirty="0"/>
              <a:t>Backups- Striped Backups – other parameters</a:t>
            </a:r>
          </a:p>
          <a:p>
            <a:r>
              <a:rPr lang="en-US" dirty="0"/>
              <a:t>Size of DB- 3 TB, compressed-280-GB</a:t>
            </a:r>
          </a:p>
          <a:p>
            <a:r>
              <a:rPr lang="en-US" dirty="0"/>
              <a:t>Backup Drives- RAID 5</a:t>
            </a:r>
          </a:p>
          <a:p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ED622EA-308E-4A87-B996-60F899E8A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900773"/>
              </p:ext>
            </p:extLst>
          </p:nvPr>
        </p:nvGraphicFramePr>
        <p:xfrm>
          <a:off x="1943151" y="4186968"/>
          <a:ext cx="7207134" cy="2640330"/>
        </p:xfrm>
        <a:graphic>
          <a:graphicData uri="http://schemas.openxmlformats.org/drawingml/2006/table">
            <a:tbl>
              <a:tblPr/>
              <a:tblGrid>
                <a:gridCol w="706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31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957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1624">
                <a:tc gridSpan="8"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4 </a:t>
                      </a:r>
                      <a:r>
                        <a:rPr lang="en-US" sz="1400" b="1" dirty="0">
                          <a:effectLst/>
                        </a:rPr>
                        <a:t>Cores</a:t>
                      </a:r>
                      <a:r>
                        <a:rPr lang="en-US" sz="1400" dirty="0">
                          <a:effectLst/>
                        </a:rPr>
                        <a:t> 8GB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1" kern="1200" dirty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Stripes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1" kern="1200" dirty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1" kern="1200" dirty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1" kern="1200" dirty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I/O MBPS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1" kern="1200" dirty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Buffer Count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1" kern="1200" dirty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US" sz="1400" b="1" kern="1200" dirty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1" kern="1200" dirty="0" err="1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MaxTransferSize</a:t>
                      </a:r>
                      <a:endParaRPr lang="en-US" sz="1400" b="1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1" kern="1200" dirty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Wait Types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97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634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500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effectLst/>
                          <a:latin typeface="+mn-lt"/>
                        </a:rPr>
                        <a:t>65536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2097152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effectLst/>
                        </a:rPr>
                        <a:t>BackupBuffer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Async</a:t>
                      </a:r>
                      <a:r>
                        <a:rPr lang="en-US" sz="1400" dirty="0">
                          <a:effectLst/>
                        </a:rPr>
                        <a:t> IO, </a:t>
                      </a:r>
                      <a:r>
                        <a:rPr lang="en-US" sz="1400" dirty="0" err="1">
                          <a:effectLst/>
                        </a:rPr>
                        <a:t>BackupIO</a:t>
                      </a:r>
                      <a:r>
                        <a:rPr lang="en-US" sz="1400" dirty="0">
                          <a:effectLst/>
                        </a:rPr>
                        <a:t>  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76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97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 575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800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65536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2097152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67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95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650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200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65536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4194304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71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615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400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65536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4194304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87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460" y="759805"/>
            <a:ext cx="7729890" cy="1325563"/>
          </a:xfrm>
        </p:spPr>
        <p:txBody>
          <a:bodyPr>
            <a:normAutofit/>
          </a:bodyPr>
          <a:lstStyle/>
          <a:p>
            <a:pPr fontAlgn="base"/>
            <a:r>
              <a:rPr lang="en-US" sz="3500" b="1" dirty="0">
                <a:solidFill>
                  <a:srgbClr val="FFFFFF"/>
                </a:solidFill>
                <a:latin typeface="Gotham SSm A"/>
              </a:rPr>
              <a:t>Cutting My Maintenance by 80%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8CF9A9CC-58CA-4E0D-A247-A45F476C5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915622"/>
              </p:ext>
            </p:extLst>
          </p:nvPr>
        </p:nvGraphicFramePr>
        <p:xfrm>
          <a:off x="1957291" y="4217670"/>
          <a:ext cx="7207134" cy="2640330"/>
        </p:xfrm>
        <a:graphic>
          <a:graphicData uri="http://schemas.openxmlformats.org/drawingml/2006/table">
            <a:tbl>
              <a:tblPr/>
              <a:tblGrid>
                <a:gridCol w="706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31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957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1624">
                <a:tc gridSpan="8"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4 </a:t>
                      </a:r>
                      <a:r>
                        <a:rPr lang="en-US" sz="1400" b="1" dirty="0">
                          <a:effectLst/>
                        </a:rPr>
                        <a:t>Cores</a:t>
                      </a:r>
                      <a:r>
                        <a:rPr lang="en-US" sz="1400" dirty="0">
                          <a:effectLst/>
                        </a:rPr>
                        <a:t> 8GB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1" kern="1200" dirty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Stripes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1" kern="1200" dirty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1" kern="1200" dirty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1" kern="1200" dirty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I/O MBPS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1" kern="1200" dirty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Buffer Count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1" kern="1200" dirty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US" sz="1400" b="1" kern="1200" dirty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1" kern="1200" dirty="0" err="1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MaxTransferSize</a:t>
                      </a:r>
                      <a:endParaRPr lang="en-US" sz="1400" b="1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1" kern="1200" dirty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Wait Types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97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634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500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effectLst/>
                          <a:latin typeface="+mn-lt"/>
                        </a:rPr>
                        <a:t>65536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2097152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effectLst/>
                        </a:rPr>
                        <a:t>BackupBuffer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Async</a:t>
                      </a:r>
                      <a:r>
                        <a:rPr lang="en-US" sz="1400" dirty="0">
                          <a:effectLst/>
                        </a:rPr>
                        <a:t> IO, </a:t>
                      </a:r>
                      <a:r>
                        <a:rPr lang="en-US" sz="1400" dirty="0" err="1">
                          <a:effectLst/>
                        </a:rPr>
                        <a:t>BackupIO</a:t>
                      </a:r>
                      <a:r>
                        <a:rPr lang="en-US" sz="1400" dirty="0">
                          <a:effectLst/>
                        </a:rPr>
                        <a:t>  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76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97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 575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800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65536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2097152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67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95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650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200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65536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4194304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71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615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400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65536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4194304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AB837E6-9F50-4DC2-88AA-F01F65DBB872}"/>
              </a:ext>
            </a:extLst>
          </p:cNvPr>
          <p:cNvSpPr txBox="1">
            <a:spLocks/>
          </p:cNvSpPr>
          <p:nvPr/>
        </p:nvSpPr>
        <p:spPr>
          <a:xfrm>
            <a:off x="948425" y="22546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Backups- Striped Backups – other parameters</a:t>
            </a:r>
          </a:p>
          <a:p>
            <a:r>
              <a:rPr lang="en-US"/>
              <a:t>Size of DB- 3 TB, compressed-280-GB</a:t>
            </a:r>
          </a:p>
          <a:p>
            <a:r>
              <a:rPr lang="en-US"/>
              <a:t>Backup Drives- RAID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5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460" y="759805"/>
            <a:ext cx="7729890" cy="1325563"/>
          </a:xfrm>
        </p:spPr>
        <p:txBody>
          <a:bodyPr>
            <a:normAutofit/>
          </a:bodyPr>
          <a:lstStyle/>
          <a:p>
            <a:pPr fontAlgn="base"/>
            <a:r>
              <a:rPr lang="en-US" sz="3500" b="1" dirty="0">
                <a:solidFill>
                  <a:srgbClr val="FFFFFF"/>
                </a:solidFill>
                <a:latin typeface="Gotham SSm A"/>
              </a:rPr>
              <a:t>Cutting My Maintenance by 80%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CB313D2-4464-4F8D-8A3D-B3E9AAFF2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91" y="2269974"/>
            <a:ext cx="8229600" cy="3856189"/>
          </a:xfrm>
        </p:spPr>
        <p:txBody>
          <a:bodyPr/>
          <a:lstStyle/>
          <a:p>
            <a:r>
              <a:rPr lang="en-US" dirty="0"/>
              <a:t>Striped Backups – More Powerful Machine</a:t>
            </a:r>
          </a:p>
          <a:p>
            <a:r>
              <a:rPr lang="en-US" dirty="0"/>
              <a:t>Size of DB- 3 TB, compressed-280-GB</a:t>
            </a:r>
          </a:p>
          <a:p>
            <a:r>
              <a:rPr lang="en-US" dirty="0"/>
              <a:t>Backup Drives- RAID 5</a:t>
            </a:r>
          </a:p>
          <a:p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6CFA73A-50EA-4B08-A4A0-0977E7E30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732816"/>
              </p:ext>
            </p:extLst>
          </p:nvPr>
        </p:nvGraphicFramePr>
        <p:xfrm>
          <a:off x="1934580" y="4144926"/>
          <a:ext cx="7207134" cy="2701290"/>
        </p:xfrm>
        <a:graphic>
          <a:graphicData uri="http://schemas.openxmlformats.org/drawingml/2006/table">
            <a:tbl>
              <a:tblPr/>
              <a:tblGrid>
                <a:gridCol w="706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31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957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1624">
                <a:tc gridSpan="8"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16 </a:t>
                      </a:r>
                      <a:r>
                        <a:rPr lang="en-US" sz="1800" b="1" dirty="0">
                          <a:effectLst/>
                        </a:rPr>
                        <a:t>Cores</a:t>
                      </a:r>
                      <a:r>
                        <a:rPr lang="en-US" sz="1800" dirty="0">
                          <a:effectLst/>
                        </a:rPr>
                        <a:t> 64GB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1" kern="1200" dirty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Stripes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1" kern="1200" dirty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1" kern="1200" dirty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1" kern="1200" dirty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I/O MBPS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1" kern="1200" dirty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Buffer Count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1" kern="1200" dirty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US" sz="1400" b="1" kern="1200" dirty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1" kern="1200" dirty="0" err="1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MaxTransferSize</a:t>
                      </a:r>
                      <a:endParaRPr lang="en-US" sz="1400" b="1" kern="1200" dirty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1" kern="1200" dirty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Wait Types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310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800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effectLst/>
                          <a:latin typeface="+mn-lt"/>
                        </a:rPr>
                        <a:t>65536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4194304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effectLst/>
                        </a:rPr>
                        <a:t>BackupBuffer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Async</a:t>
                      </a:r>
                      <a:r>
                        <a:rPr lang="en-US" sz="1400" dirty="0">
                          <a:effectLst/>
                        </a:rPr>
                        <a:t> IO, </a:t>
                      </a:r>
                      <a:r>
                        <a:rPr lang="en-US" sz="1400" dirty="0" err="1">
                          <a:effectLst/>
                        </a:rPr>
                        <a:t>BackupIO</a:t>
                      </a:r>
                      <a:r>
                        <a:rPr lang="en-US" sz="1400" dirty="0">
                          <a:effectLst/>
                        </a:rPr>
                        <a:t>  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2-5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800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59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2-5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613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l" fontAlgn="t"/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00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460" y="759805"/>
            <a:ext cx="7729890" cy="1325563"/>
          </a:xfrm>
        </p:spPr>
        <p:txBody>
          <a:bodyPr>
            <a:normAutofit/>
          </a:bodyPr>
          <a:lstStyle/>
          <a:p>
            <a:pPr fontAlgn="base"/>
            <a:r>
              <a:rPr lang="en-US" sz="3500" b="1" dirty="0">
                <a:solidFill>
                  <a:srgbClr val="FFFFFF"/>
                </a:solidFill>
                <a:latin typeface="Gotham SSm A"/>
              </a:rPr>
              <a:t>Cutting My Maintenance by 80%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CB313D2-4464-4F8D-8A3D-B3E9AAFF2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91" y="2269974"/>
            <a:ext cx="8229600" cy="3856189"/>
          </a:xfrm>
        </p:spPr>
        <p:txBody>
          <a:bodyPr/>
          <a:lstStyle/>
          <a:p>
            <a:r>
              <a:rPr lang="en-US" dirty="0"/>
              <a:t>Striped Backups – More Powerful Machine</a:t>
            </a:r>
          </a:p>
          <a:p>
            <a:r>
              <a:rPr lang="en-US" dirty="0"/>
              <a:t>Size of DB- 3 TB, compressed-280-GB</a:t>
            </a:r>
          </a:p>
          <a:p>
            <a:r>
              <a:rPr lang="en-US" dirty="0"/>
              <a:t>Backup Drives- RAID 5</a:t>
            </a:r>
          </a:p>
          <a:p>
            <a:endParaRPr lang="en-US" dirty="0"/>
          </a:p>
        </p:txBody>
      </p:sp>
      <p:pic>
        <p:nvPicPr>
          <p:cNvPr id="12" name="Picture 2" descr="Image result for backup jokes">
            <a:extLst>
              <a:ext uri="{FF2B5EF4-FFF2-40B4-BE49-F238E27FC236}">
                <a16:creationId xmlns:a16="http://schemas.microsoft.com/office/drawing/2014/main" id="{90A4942D-4A5B-4FBC-83F3-5E6EEBA10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342" y="4165364"/>
            <a:ext cx="2547657" cy="268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4556A9E-6F70-4BF6-99B0-2678ACD39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235631"/>
              </p:ext>
            </p:extLst>
          </p:nvPr>
        </p:nvGraphicFramePr>
        <p:xfrm>
          <a:off x="1071195" y="4208280"/>
          <a:ext cx="5105401" cy="229362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4 </a:t>
                      </a:r>
                      <a:r>
                        <a:rPr lang="en-US" sz="2000" b="1" dirty="0">
                          <a:effectLst/>
                        </a:rPr>
                        <a:t>Cores</a:t>
                      </a:r>
                      <a:r>
                        <a:rPr lang="en-US" sz="2400" dirty="0">
                          <a:effectLst/>
                        </a:rPr>
                        <a:t>  8GB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US" sz="1400" dirty="0">
                          <a:effectLst/>
                        </a:rPr>
                      </a:br>
                      <a:endParaRPr lang="en-US" sz="14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333333"/>
                          </a:solidFill>
                          <a:effectLst/>
                        </a:rPr>
                        <a:t>Stripes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333333"/>
                          </a:solidFill>
                          <a:effectLst/>
                        </a:rPr>
                        <a:t>Time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333333"/>
                          </a:solidFill>
                          <a:effectLst/>
                        </a:rPr>
                        <a:t>CPU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333333"/>
                          </a:solidFill>
                          <a:effectLst/>
                        </a:rPr>
                        <a:t>I/O MBPS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333333"/>
                          </a:solidFill>
                          <a:effectLst/>
                        </a:rPr>
                        <a:t>Wait Types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228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47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211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BackupBuffer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Async</a:t>
                      </a:r>
                      <a:r>
                        <a:rPr lang="en-US" sz="1400" dirty="0">
                          <a:effectLst/>
                        </a:rPr>
                        <a:t> IO, </a:t>
                      </a:r>
                      <a:r>
                        <a:rPr lang="en-US" sz="1400" dirty="0" err="1">
                          <a:effectLst/>
                        </a:rPr>
                        <a:t>BackupIO</a:t>
                      </a:r>
                      <a:r>
                        <a:rPr lang="en-US" sz="1400" dirty="0">
                          <a:effectLst/>
                        </a:rPr>
                        <a:t>  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170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70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270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150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65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310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137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70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336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71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pPr fontAlgn="base"/>
            <a:r>
              <a:rPr lang="en-US" sz="3500" b="1">
                <a:solidFill>
                  <a:srgbClr val="FFFFFF"/>
                </a:solidFill>
                <a:latin typeface="Gotham SSm A"/>
              </a:rPr>
              <a:t>Cutting My Maintenance by 80%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718" y="2490436"/>
            <a:ext cx="7281746" cy="3567173"/>
          </a:xfrm>
        </p:spPr>
        <p:txBody>
          <a:bodyPr anchor="ctr">
            <a:normAutofit/>
          </a:bodyPr>
          <a:lstStyle/>
          <a:p>
            <a:r>
              <a:rPr lang="en-US" sz="2100"/>
              <a:t>Parallel Backups </a:t>
            </a:r>
          </a:p>
          <a:p>
            <a:pPr lvl="1"/>
            <a:r>
              <a:rPr lang="en-US" sz="2100"/>
              <a:t>Multiple SQL Jobs? </a:t>
            </a:r>
          </a:p>
          <a:p>
            <a:pPr lvl="1"/>
            <a:r>
              <a:rPr lang="en-US" sz="2100"/>
              <a:t>Can this be portable?</a:t>
            </a:r>
          </a:p>
          <a:p>
            <a:pPr lvl="1"/>
            <a:r>
              <a:rPr lang="en-US" sz="2100"/>
              <a:t>Check the capacity of NIC</a:t>
            </a:r>
          </a:p>
          <a:p>
            <a:r>
              <a:rPr lang="en-US" sz="2100"/>
              <a:t>PowerShell</a:t>
            </a:r>
          </a:p>
          <a:p>
            <a:pPr lvl="1"/>
            <a:r>
              <a:rPr lang="en-US" sz="2100"/>
              <a:t>https://www.mssqltips.com/sqlservertip/4974/backup-sql-server-databases-in-parallel-with-powershell/#comments</a:t>
            </a:r>
          </a:p>
        </p:txBody>
      </p:sp>
    </p:spTree>
    <p:extLst>
      <p:ext uri="{BB962C8B-B14F-4D97-AF65-F5344CB8AC3E}">
        <p14:creationId xmlns:p14="http://schemas.microsoft.com/office/powerpoint/2010/main" val="315888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880</Words>
  <Application>Microsoft Office PowerPoint</Application>
  <PresentationFormat>On-screen Show (4:3)</PresentationFormat>
  <Paragraphs>351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Gotham SSm A</vt:lpstr>
      <vt:lpstr>Office Theme</vt:lpstr>
      <vt:lpstr>Cutting My Maintenance by 80%</vt:lpstr>
      <vt:lpstr>Cutting My Maintenance by 80%</vt:lpstr>
      <vt:lpstr>Cutting My Maintenance by 80%</vt:lpstr>
      <vt:lpstr>Cutting My Maintenance by 80%</vt:lpstr>
      <vt:lpstr>Cutting My Maintenance by 80%</vt:lpstr>
      <vt:lpstr>Cutting My Maintenance by 80%</vt:lpstr>
      <vt:lpstr>Cutting My Maintenance by 80%</vt:lpstr>
      <vt:lpstr>Cutting My Maintenance by 80%</vt:lpstr>
      <vt:lpstr>Cutting My Maintenance by 80%</vt:lpstr>
      <vt:lpstr>Cutting My Maintenance by 80%</vt:lpstr>
      <vt:lpstr>Cutting My Maintenance by 80%</vt:lpstr>
      <vt:lpstr>Cutting My Maintenance by 80%</vt:lpstr>
      <vt:lpstr>Cutting My Maintenance by 80%</vt:lpstr>
      <vt:lpstr>Cutting My Maintenance by 80%</vt:lpstr>
      <vt:lpstr>Cutting My Maintenance by 80%</vt:lpstr>
      <vt:lpstr>Cutting My Maintenance by 80%</vt:lpstr>
      <vt:lpstr>Cutting My Maintenance by 80%</vt:lpstr>
      <vt:lpstr>Cutting My Maintenance by 80%</vt:lpstr>
      <vt:lpstr>Cutting My Maintenance by 80%</vt:lpstr>
      <vt:lpstr>Cutting My Maintenance by 80%</vt:lpstr>
      <vt:lpstr>Cutting My Maintenance by 80%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Cutting My Maintenance Window by 80%</dc:title>
  <dc:creator>Paresh Motiwala</dc:creator>
  <cp:lastModifiedBy>Motiwala, Paresh</cp:lastModifiedBy>
  <cp:revision>6</cp:revision>
  <dcterms:created xsi:type="dcterms:W3CDTF">2021-05-04T20:26:09Z</dcterms:created>
  <dcterms:modified xsi:type="dcterms:W3CDTF">2022-02-17T14:40:48Z</dcterms:modified>
</cp:coreProperties>
</file>