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0" r:id="rId4"/>
    <p:sldId id="259" r:id="rId5"/>
    <p:sldId id="260" r:id="rId6"/>
    <p:sldId id="267" r:id="rId7"/>
    <p:sldId id="268" r:id="rId8"/>
    <p:sldId id="261" r:id="rId9"/>
    <p:sldId id="263" r:id="rId10"/>
    <p:sldId id="262" r:id="rId11"/>
    <p:sldId id="264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C5AB2-A6D5-5D4F-9115-C9669A0DB7CE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C7819-EFC5-354C-A810-6879E8D68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C7819-EFC5-354C-A810-6879E8D686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63A7-7540-E240-8B9A-E86F26B24AD0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6FFE-FB79-B547-89EF-F40B42CE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63A7-7540-E240-8B9A-E86F26B24AD0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6FFE-FB79-B547-89EF-F40B42CE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0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63A7-7540-E240-8B9A-E86F26B24AD0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6FFE-FB79-B547-89EF-F40B42CE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63A7-7540-E240-8B9A-E86F26B24AD0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6FFE-FB79-B547-89EF-F40B42CE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63A7-7540-E240-8B9A-E86F26B24AD0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6FFE-FB79-B547-89EF-F40B42CE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3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63A7-7540-E240-8B9A-E86F26B24AD0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6FFE-FB79-B547-89EF-F40B42CE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6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63A7-7540-E240-8B9A-E86F26B24AD0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6FFE-FB79-B547-89EF-F40B42CE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3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63A7-7540-E240-8B9A-E86F26B24AD0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6FFE-FB79-B547-89EF-F40B42CE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3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63A7-7540-E240-8B9A-E86F26B24AD0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6FFE-FB79-B547-89EF-F40B42CE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63A7-7540-E240-8B9A-E86F26B24AD0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6FFE-FB79-B547-89EF-F40B42CE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0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63A7-7540-E240-8B9A-E86F26B24AD0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6FFE-FB79-B547-89EF-F40B42CE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0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63A7-7540-E240-8B9A-E86F26B24AD0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6FFE-FB79-B547-89EF-F40B42CE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97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73A928-D76E-3D4B-F20F-431A07949F43}"/>
              </a:ext>
            </a:extLst>
          </p:cNvPr>
          <p:cNvSpPr/>
          <p:nvPr/>
        </p:nvSpPr>
        <p:spPr>
          <a:xfrm>
            <a:off x="501234" y="365356"/>
            <a:ext cx="4646295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+mj-ea"/>
                <a:cs typeface="+mj-cs"/>
              </a:rPr>
              <a:t>Meaningful Insights and Recommendations for Data Science Initiatives 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ECE5F-8515-95EC-BE83-A7896EFDA19C}"/>
              </a:ext>
            </a:extLst>
          </p:cNvPr>
          <p:cNvSpPr txBox="1"/>
          <p:nvPr/>
        </p:nvSpPr>
        <p:spPr>
          <a:xfrm>
            <a:off x="638192" y="3421570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MSCA 32018 NLP Final Project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02/27/2023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By: Paresh Raut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 </a:t>
            </a:r>
          </a:p>
        </p:txBody>
      </p:sp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95A31ED6-998D-5F20-9135-50369A02B5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4000"/>
          </a:blip>
          <a:srcRect l="8362" t="1" r="3861" b="11822"/>
          <a:stretch/>
        </p:blipFill>
        <p:spPr>
          <a:xfrm>
            <a:off x="5648762" y="0"/>
            <a:ext cx="6543238" cy="685800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1025" name="Picture 1" descr="page1image20714992">
            <a:extLst>
              <a:ext uri="{FF2B5EF4-FFF2-40B4-BE49-F238E27FC236}">
                <a16:creationId xmlns:a16="http://schemas.microsoft.com/office/drawing/2014/main" id="{034F2CED-D15D-969A-1B9F-40E829323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50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8AA04D-6D6F-A485-BF62-42E947D9A09B}"/>
              </a:ext>
            </a:extLst>
          </p:cNvPr>
          <p:cNvSpPr txBox="1"/>
          <p:nvPr/>
        </p:nvSpPr>
        <p:spPr>
          <a:xfrm>
            <a:off x="167296" y="177838"/>
            <a:ext cx="79081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Analysis of failing AI projects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0B2401-9665-1B6F-7089-D047B6973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15" y="3514613"/>
            <a:ext cx="11545029" cy="29712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42D558-20B7-76BC-2C9A-88FADBFFF801}"/>
              </a:ext>
            </a:extLst>
          </p:cNvPr>
          <p:cNvSpPr txBox="1"/>
          <p:nvPr/>
        </p:nvSpPr>
        <p:spPr>
          <a:xfrm>
            <a:off x="385456" y="1306285"/>
            <a:ext cx="108881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analyzed what were the major topics in news articles which had a negative sentiment, I got the following results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Declining Market health and stock prices was a reason.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Projects focused on intelligence in diabetes management were failing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Projects related to shielding materials related to dicing were failing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texting features were not a great project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4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A065C-4FB4-C0BC-1E3E-519371F4B86E}"/>
              </a:ext>
            </a:extLst>
          </p:cNvPr>
          <p:cNvSpPr txBox="1"/>
          <p:nvPr/>
        </p:nvSpPr>
        <p:spPr>
          <a:xfrm>
            <a:off x="269302" y="166873"/>
            <a:ext cx="72509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Targeted Sentiment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32568A-C832-F2EF-A221-E2B9959C32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02" r="-4417"/>
          <a:stretch/>
        </p:blipFill>
        <p:spPr>
          <a:xfrm>
            <a:off x="570173" y="1885941"/>
            <a:ext cx="1574800" cy="3086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0F656C-7C7E-D900-C43A-ADEDA25CA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783" y="1885941"/>
            <a:ext cx="1464701" cy="28349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4E187E-7126-0FF7-A58A-F457E9FE262B}"/>
              </a:ext>
            </a:extLst>
          </p:cNvPr>
          <p:cNvSpPr txBox="1"/>
          <p:nvPr/>
        </p:nvSpPr>
        <p:spPr>
          <a:xfrm>
            <a:off x="1977656" y="103228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Organizations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26D15-F37B-8DE5-E6D1-D6462EB23B4C}"/>
              </a:ext>
            </a:extLst>
          </p:cNvPr>
          <p:cNvSpPr txBox="1"/>
          <p:nvPr/>
        </p:nvSpPr>
        <p:spPr>
          <a:xfrm>
            <a:off x="570173" y="1516609"/>
            <a:ext cx="1575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Positive sentiment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C5821F-BA5E-40E2-9807-B173CFA9F7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876" t="12970" r="1"/>
          <a:stretch/>
        </p:blipFill>
        <p:spPr>
          <a:xfrm>
            <a:off x="3281917" y="4719910"/>
            <a:ext cx="1464702" cy="26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E2DF1D-79A8-7D97-4E04-B31C6FCAF79D}"/>
              </a:ext>
            </a:extLst>
          </p:cNvPr>
          <p:cNvSpPr txBox="1"/>
          <p:nvPr/>
        </p:nvSpPr>
        <p:spPr>
          <a:xfrm>
            <a:off x="3228751" y="1516609"/>
            <a:ext cx="1650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Negative sentiment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79B782-E347-7125-6DC8-0A5FCF3EA1AE}"/>
              </a:ext>
            </a:extLst>
          </p:cNvPr>
          <p:cNvSpPr txBox="1"/>
          <p:nvPr/>
        </p:nvSpPr>
        <p:spPr>
          <a:xfrm>
            <a:off x="507558" y="5179385"/>
            <a:ext cx="4936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General, I observed that companies were discussed in negative sentiment more than positive sentiment. To Highlight some major findings </a:t>
            </a:r>
            <a:r>
              <a:rPr lang="en-US" sz="1600" b="1" dirty="0" err="1">
                <a:solidFill>
                  <a:schemeClr val="bg1"/>
                </a:solidFill>
                <a:highlight>
                  <a:srgbClr val="FFFF00"/>
                </a:highlight>
              </a:rPr>
              <a:t>ChatGPT</a:t>
            </a:r>
            <a:r>
              <a:rPr lang="en-US" sz="1600" dirty="0"/>
              <a:t> has 77% articles with negative sentiments and </a:t>
            </a:r>
            <a:r>
              <a:rPr lang="en-US" sz="1600" b="1" dirty="0">
                <a:solidFill>
                  <a:schemeClr val="bg1"/>
                </a:solidFill>
                <a:highlight>
                  <a:srgbClr val="FFFF00"/>
                </a:highlight>
              </a:rPr>
              <a:t>Amazon</a:t>
            </a:r>
            <a:r>
              <a:rPr lang="en-US" sz="1600" dirty="0"/>
              <a:t> had the highest percentage of negative articles compared to any other organization.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83DC6D-FAB5-5A1F-370A-C71B6AE885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20" r="-710"/>
          <a:stretch/>
        </p:blipFill>
        <p:spPr>
          <a:xfrm>
            <a:off x="9207796" y="1824386"/>
            <a:ext cx="2837349" cy="2260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17982-1C00-F5A4-ADDB-78DCF4182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4706" y="1824386"/>
            <a:ext cx="2974564" cy="1955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ABF64B-C8FE-8449-034C-C0F1488AF01A}"/>
              </a:ext>
            </a:extLst>
          </p:cNvPr>
          <p:cNvSpPr txBox="1"/>
          <p:nvPr/>
        </p:nvSpPr>
        <p:spPr>
          <a:xfrm>
            <a:off x="8794766" y="980241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People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06F2CE-54DF-497B-F641-7255DEA0DC54}"/>
              </a:ext>
            </a:extLst>
          </p:cNvPr>
          <p:cNvSpPr txBox="1"/>
          <p:nvPr/>
        </p:nvSpPr>
        <p:spPr>
          <a:xfrm>
            <a:off x="6724431" y="1456349"/>
            <a:ext cx="2096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Positive sentiment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73798E-7BCA-F841-4313-23765F201328}"/>
              </a:ext>
            </a:extLst>
          </p:cNvPr>
          <p:cNvSpPr txBox="1"/>
          <p:nvPr/>
        </p:nvSpPr>
        <p:spPr>
          <a:xfrm>
            <a:off x="9370508" y="1456349"/>
            <a:ext cx="2197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Negative sentiment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045A27-6EAF-C527-3CE4-FDBFF2186EE6}"/>
              </a:ext>
            </a:extLst>
          </p:cNvPr>
          <p:cNvSpPr txBox="1"/>
          <p:nvPr/>
        </p:nvSpPr>
        <p:spPr>
          <a:xfrm>
            <a:off x="6316356" y="4448477"/>
            <a:ext cx="5525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the Distribution of people , again I saw people being discussed in negative sentiments more than positive sentiments. </a:t>
            </a:r>
            <a:r>
              <a:rPr lang="en-US" sz="1600" b="1" dirty="0">
                <a:solidFill>
                  <a:schemeClr val="bg1"/>
                </a:solidFill>
                <a:highlight>
                  <a:srgbClr val="FFFF00"/>
                </a:highlight>
              </a:rPr>
              <a:t>Trump and Elon Musk</a:t>
            </a:r>
            <a:r>
              <a:rPr lang="en-US" sz="1600" dirty="0"/>
              <a:t> were </a:t>
            </a:r>
            <a:r>
              <a:rPr lang="en-US" sz="1600" dirty="0" err="1"/>
              <a:t>disscused</a:t>
            </a:r>
            <a:r>
              <a:rPr lang="en-US" sz="1600" dirty="0"/>
              <a:t> much more in negative articles than anyone else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82BB19D-3673-49C4-1869-F826B92F93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780186"/>
            <a:ext cx="298327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6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A065C-4FB4-C0BC-1E3E-519371F4B86E}"/>
              </a:ext>
            </a:extLst>
          </p:cNvPr>
          <p:cNvSpPr txBox="1"/>
          <p:nvPr/>
        </p:nvSpPr>
        <p:spPr>
          <a:xfrm>
            <a:off x="269302" y="166873"/>
            <a:ext cx="72509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Targeted Sentiment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4D9724-2331-5026-3068-7A888778EDBF}"/>
              </a:ext>
            </a:extLst>
          </p:cNvPr>
          <p:cNvSpPr txBox="1"/>
          <p:nvPr/>
        </p:nvSpPr>
        <p:spPr>
          <a:xfrm>
            <a:off x="2264735" y="1038565"/>
            <a:ext cx="101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Location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91F69-F620-6EBE-9E2A-7D563DA0E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32" y="1739900"/>
            <a:ext cx="2235200" cy="332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0051D-1F11-B5C6-E848-B54C3FD5F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82" y="1739900"/>
            <a:ext cx="2184400" cy="3378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9BB5D5-4A3E-2C2A-FDFB-7BBF3C27D0D8}"/>
              </a:ext>
            </a:extLst>
          </p:cNvPr>
          <p:cNvSpPr txBox="1"/>
          <p:nvPr/>
        </p:nvSpPr>
        <p:spPr>
          <a:xfrm>
            <a:off x="574939" y="1452811"/>
            <a:ext cx="1650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Negative sentiment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9F00A-9DAD-ECD2-A1C7-DC037D7D9EE3}"/>
              </a:ext>
            </a:extLst>
          </p:cNvPr>
          <p:cNvSpPr txBox="1"/>
          <p:nvPr/>
        </p:nvSpPr>
        <p:spPr>
          <a:xfrm>
            <a:off x="3309050" y="1452811"/>
            <a:ext cx="1575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Positive sentiment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A74FE-E39E-1480-493B-1E442B557A8F}"/>
              </a:ext>
            </a:extLst>
          </p:cNvPr>
          <p:cNvSpPr txBox="1"/>
          <p:nvPr/>
        </p:nvSpPr>
        <p:spPr>
          <a:xfrm>
            <a:off x="269302" y="5440473"/>
            <a:ext cx="11065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Locations also follow a higher percentage discussion in negative articles. Almost all locations had an equal split of discussion in negative and positive articles.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53B5AA-8354-E3FA-EAE4-02D870D29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804" y="2043357"/>
            <a:ext cx="5319761" cy="272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6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7BE9C2-5C1A-D13C-AD11-342853433ECE}"/>
              </a:ext>
            </a:extLst>
          </p:cNvPr>
          <p:cNvSpPr txBox="1"/>
          <p:nvPr/>
        </p:nvSpPr>
        <p:spPr>
          <a:xfrm>
            <a:off x="251027" y="127666"/>
            <a:ext cx="610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CAC34-1EDF-7851-B61A-592E731D1369}"/>
              </a:ext>
            </a:extLst>
          </p:cNvPr>
          <p:cNvSpPr txBox="1"/>
          <p:nvPr/>
        </p:nvSpPr>
        <p:spPr>
          <a:xfrm>
            <a:off x="251026" y="901548"/>
            <a:ext cx="116732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  <a:effectLst/>
              </a:rPr>
              <a:t>Actions to increase success rate of AI project, I analyzed words mostly discussed in Hype cycles/ Sentiment timelines and made a filter of possible things to improve from negative hype and things to be continued from positive hype. </a:t>
            </a:r>
          </a:p>
          <a:p>
            <a:r>
              <a:rPr lang="en-US" sz="1800" b="1" dirty="0">
                <a:solidFill>
                  <a:srgbClr val="FFFFFF"/>
                </a:solidFill>
                <a:effectLst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0347E-525D-781C-2A10-97F27548C746}"/>
              </a:ext>
            </a:extLst>
          </p:cNvPr>
          <p:cNvSpPr txBox="1"/>
          <p:nvPr/>
        </p:nvSpPr>
        <p:spPr>
          <a:xfrm>
            <a:off x="7816401" y="1739814"/>
            <a:ext cx="4166299" cy="484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sz="1800" dirty="0">
                <a:effectLst/>
              </a:rPr>
              <a:t>nvest in R&amp;D for new product innovation using newer technology like </a:t>
            </a:r>
            <a:r>
              <a:rPr lang="en-US" sz="1800" dirty="0" err="1">
                <a:effectLst/>
              </a:rPr>
              <a:t>ChatGPT</a:t>
            </a:r>
            <a:r>
              <a:rPr lang="en-US" sz="1800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Develop cutting edge </a:t>
            </a:r>
            <a:r>
              <a:rPr lang="en-US" dirty="0"/>
              <a:t>t</a:t>
            </a:r>
            <a:r>
              <a:rPr lang="en-US" sz="1800" dirty="0">
                <a:effectLst/>
              </a:rPr>
              <a:t>echnology for market research.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Improve cybersecurity and maintain ethics using the new tech.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Promote integrating projects with cloud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Boost real-time projects and Healthcare projects.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Improve employee benefits.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0AF7C8-081A-6A13-BD9E-A0E8E9C7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15" y="2167873"/>
            <a:ext cx="3542294" cy="1816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A18DE0-A030-010C-D800-D05EAF34D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350" y="2167873"/>
            <a:ext cx="3542294" cy="181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D23F55-0B50-8050-8C19-4BB4F66E9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20" y="4180061"/>
            <a:ext cx="3530600" cy="181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1E1F7-54D4-2E4B-F442-0044FBE12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350" y="4180061"/>
            <a:ext cx="3542294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9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12BF59-E8F3-3EE8-0711-39A28115ED79}"/>
              </a:ext>
            </a:extLst>
          </p:cNvPr>
          <p:cNvSpPr txBox="1"/>
          <p:nvPr/>
        </p:nvSpPr>
        <p:spPr>
          <a:xfrm>
            <a:off x="4795291" y="2659559"/>
            <a:ext cx="2601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3944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CFF452-45AD-7841-4EF4-053924CFB857}"/>
              </a:ext>
            </a:extLst>
          </p:cNvPr>
          <p:cNvSpPr txBox="1"/>
          <p:nvPr/>
        </p:nvSpPr>
        <p:spPr>
          <a:xfrm>
            <a:off x="749300" y="499793"/>
            <a:ext cx="610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 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541CFC-5F6C-2772-E979-011DF070EA7E}"/>
              </a:ext>
            </a:extLst>
          </p:cNvPr>
          <p:cNvSpPr txBox="1"/>
          <p:nvPr/>
        </p:nvSpPr>
        <p:spPr>
          <a:xfrm>
            <a:off x="585019" y="1972391"/>
            <a:ext cx="475376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1) Executive Summary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r>
              <a:rPr lang="en-US" sz="2800" dirty="0"/>
              <a:t>2) Methodology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3) Detect Topics</a:t>
            </a:r>
          </a:p>
          <a:p>
            <a:endParaRPr lang="en-US" sz="2800" dirty="0"/>
          </a:p>
          <a:p>
            <a:r>
              <a:rPr lang="en-US" sz="2800" dirty="0"/>
              <a:t>4) Sentiment Analysis -              Timeline</a:t>
            </a:r>
          </a:p>
          <a:p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064064-BDD7-420D-2996-99E12520B1EF}"/>
              </a:ext>
            </a:extLst>
          </p:cNvPr>
          <p:cNvSpPr txBox="1"/>
          <p:nvPr/>
        </p:nvSpPr>
        <p:spPr>
          <a:xfrm>
            <a:off x="6348406" y="1972391"/>
            <a:ext cx="566975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5) Analysis of successful AI projects</a:t>
            </a:r>
          </a:p>
          <a:p>
            <a:endParaRPr lang="en-US" sz="2800" dirty="0"/>
          </a:p>
          <a:p>
            <a:r>
              <a:rPr lang="en-US" sz="2800" dirty="0"/>
              <a:t>6) Analysis of failing AI projects</a:t>
            </a:r>
          </a:p>
          <a:p>
            <a:endParaRPr lang="en-US" sz="2800" dirty="0"/>
          </a:p>
          <a:p>
            <a:r>
              <a:rPr lang="en-US" sz="2800" dirty="0"/>
              <a:t>7) Targeted Sentiment Analysis</a:t>
            </a:r>
          </a:p>
          <a:p>
            <a:endParaRPr lang="en-US" sz="2800" dirty="0"/>
          </a:p>
          <a:p>
            <a:r>
              <a:rPr lang="en-US" sz="2800" dirty="0"/>
              <a:t>8) Recommendations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21CFC0-846B-FA01-2C88-968BEBEECF9E}"/>
              </a:ext>
            </a:extLst>
          </p:cNvPr>
          <p:cNvCxnSpPr>
            <a:cxnSpLocks/>
          </p:cNvCxnSpPr>
          <p:nvPr/>
        </p:nvCxnSpPr>
        <p:spPr>
          <a:xfrm>
            <a:off x="5843595" y="1457325"/>
            <a:ext cx="0" cy="47148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49" name="Picture 1" descr="page2image20868896">
            <a:extLst>
              <a:ext uri="{FF2B5EF4-FFF2-40B4-BE49-F238E27FC236}">
                <a16:creationId xmlns:a16="http://schemas.microsoft.com/office/drawing/2014/main" id="{DBE8933C-4333-4DAE-0270-011298097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089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age2image20867024">
            <a:extLst>
              <a:ext uri="{FF2B5EF4-FFF2-40B4-BE49-F238E27FC236}">
                <a16:creationId xmlns:a16="http://schemas.microsoft.com/office/drawing/2014/main" id="{3EAFD2DA-292C-4CBB-93D2-ACF0C2CE3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86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0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DE1F91-72D3-59F6-42D7-F2B2BCE38C0A}"/>
              </a:ext>
            </a:extLst>
          </p:cNvPr>
          <p:cNvSpPr txBox="1"/>
          <p:nvPr/>
        </p:nvSpPr>
        <p:spPr>
          <a:xfrm>
            <a:off x="153008" y="164879"/>
            <a:ext cx="610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 Executive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D0B10-72C8-AE17-C992-1A2E39C67D58}"/>
              </a:ext>
            </a:extLst>
          </p:cNvPr>
          <p:cNvSpPr txBox="1"/>
          <p:nvPr/>
        </p:nvSpPr>
        <p:spPr>
          <a:xfrm>
            <a:off x="1689248" y="1568599"/>
            <a:ext cx="2309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FFFF"/>
                </a:solidFill>
                <a:effectLst/>
              </a:rPr>
              <a:t>Business Problem </a:t>
            </a:r>
            <a:endParaRPr lang="en-US" b="1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5E096-471C-8048-2876-2DB3ED7F7E3F}"/>
              </a:ext>
            </a:extLst>
          </p:cNvPr>
          <p:cNvSpPr txBox="1"/>
          <p:nvPr/>
        </p:nvSpPr>
        <p:spPr>
          <a:xfrm>
            <a:off x="6974958" y="1576425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FFFF"/>
                </a:solidFill>
                <a:effectLst/>
              </a:rPr>
              <a:t>Insights &amp; Recommendation </a:t>
            </a:r>
            <a:endParaRPr lang="en-US" b="1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2EE43-6998-330F-C640-E0A697F60DF3}"/>
              </a:ext>
            </a:extLst>
          </p:cNvPr>
          <p:cNvSpPr txBox="1"/>
          <p:nvPr/>
        </p:nvSpPr>
        <p:spPr>
          <a:xfrm>
            <a:off x="1169581" y="2289819"/>
            <a:ext cx="37320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today's industries, automation is extensively employed, wherein AI is utilized by companies to minimize expenses, save time, and reduce waste, while also enhancing productivity, reducing errors, and managing business processes in real-time. Nonetheless, there are several potential hazards and downsides associated with AI that can have unfavorable effects on humans.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20680-658F-AB12-BB97-34471F126E7F}"/>
              </a:ext>
            </a:extLst>
          </p:cNvPr>
          <p:cNvSpPr txBox="1"/>
          <p:nvPr/>
        </p:nvSpPr>
        <p:spPr>
          <a:xfrm>
            <a:off x="7091916" y="2289819"/>
            <a:ext cx="35406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Invest in R&amp;D using new technology like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ChatGPT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to innovate new products. Companies can integrate projects with a cloud platforms. To improve cybersecurity and ethics, they can develop cutting-edge technology, perform market research, and focus on real-time and healthcare projects. Improving employee benefits 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will help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retain top talent.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99203E-2C32-801F-19C4-3C54E77214F2}"/>
              </a:ext>
            </a:extLst>
          </p:cNvPr>
          <p:cNvCxnSpPr/>
          <p:nvPr/>
        </p:nvCxnSpPr>
        <p:spPr>
          <a:xfrm>
            <a:off x="6096000" y="1275907"/>
            <a:ext cx="0" cy="46889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08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4E8634-D696-A570-ABFD-08FA013EFAF0}"/>
              </a:ext>
            </a:extLst>
          </p:cNvPr>
          <p:cNvSpPr txBox="1"/>
          <p:nvPr/>
        </p:nvSpPr>
        <p:spPr>
          <a:xfrm>
            <a:off x="187897" y="156573"/>
            <a:ext cx="610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Methodology </a:t>
            </a:r>
          </a:p>
        </p:txBody>
      </p:sp>
      <p:sp>
        <p:nvSpPr>
          <p:cNvPr id="2" name="Notched Right Arrow 1">
            <a:extLst>
              <a:ext uri="{FF2B5EF4-FFF2-40B4-BE49-F238E27FC236}">
                <a16:creationId xmlns:a16="http://schemas.microsoft.com/office/drawing/2014/main" id="{E502BE51-6EB4-16F3-2263-EF496194E110}"/>
              </a:ext>
            </a:extLst>
          </p:cNvPr>
          <p:cNvSpPr/>
          <p:nvPr/>
        </p:nvSpPr>
        <p:spPr>
          <a:xfrm>
            <a:off x="534843" y="3456115"/>
            <a:ext cx="2422213" cy="48260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E30B8038-82E2-8522-1950-EBA47D857325}"/>
              </a:ext>
            </a:extLst>
          </p:cNvPr>
          <p:cNvSpPr/>
          <p:nvPr/>
        </p:nvSpPr>
        <p:spPr>
          <a:xfrm>
            <a:off x="3468089" y="3456156"/>
            <a:ext cx="1996589" cy="48260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30C76138-29BD-4350-D6DE-29928C82F191}"/>
              </a:ext>
            </a:extLst>
          </p:cNvPr>
          <p:cNvSpPr/>
          <p:nvPr/>
        </p:nvSpPr>
        <p:spPr>
          <a:xfrm>
            <a:off x="4805554" y="3361691"/>
            <a:ext cx="1183170" cy="48260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Notched Right Arrow 5">
            <a:extLst>
              <a:ext uri="{FF2B5EF4-FFF2-40B4-BE49-F238E27FC236}">
                <a16:creationId xmlns:a16="http://schemas.microsoft.com/office/drawing/2014/main" id="{A123815B-2A3A-9BD0-9AA2-F901524F8EB9}"/>
              </a:ext>
            </a:extLst>
          </p:cNvPr>
          <p:cNvSpPr/>
          <p:nvPr/>
        </p:nvSpPr>
        <p:spPr>
          <a:xfrm>
            <a:off x="5864125" y="3456691"/>
            <a:ext cx="3285449" cy="48260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otched Right Arrow 6">
            <a:extLst>
              <a:ext uri="{FF2B5EF4-FFF2-40B4-BE49-F238E27FC236}">
                <a16:creationId xmlns:a16="http://schemas.microsoft.com/office/drawing/2014/main" id="{7A393368-48BB-4295-D021-C5ED01635E18}"/>
              </a:ext>
            </a:extLst>
          </p:cNvPr>
          <p:cNvSpPr/>
          <p:nvPr/>
        </p:nvSpPr>
        <p:spPr>
          <a:xfrm>
            <a:off x="9631798" y="3440569"/>
            <a:ext cx="2153801" cy="48260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ooks with solid fill">
            <a:extLst>
              <a:ext uri="{FF2B5EF4-FFF2-40B4-BE49-F238E27FC236}">
                <a16:creationId xmlns:a16="http://schemas.microsoft.com/office/drawing/2014/main" id="{837BBD39-7946-EA07-1FAF-67EC3C9BB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527" y="2951174"/>
            <a:ext cx="1334421" cy="1334421"/>
          </a:xfrm>
          <a:prstGeom prst="rect">
            <a:avLst/>
          </a:prstGeom>
        </p:spPr>
      </p:pic>
      <p:pic>
        <p:nvPicPr>
          <p:cNvPr id="10" name="Picture 6" descr="page3image26415376">
            <a:extLst>
              <a:ext uri="{FF2B5EF4-FFF2-40B4-BE49-F238E27FC236}">
                <a16:creationId xmlns:a16="http://schemas.microsoft.com/office/drawing/2014/main" id="{6A778B58-77C7-97F8-E9FE-6B9B10C40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797" y="3056010"/>
            <a:ext cx="1127182" cy="112718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Picture 8" descr="Standards Framework - National School Library Standards">
            <a:extLst>
              <a:ext uri="{FF2B5EF4-FFF2-40B4-BE49-F238E27FC236}">
                <a16:creationId xmlns:a16="http://schemas.microsoft.com/office/drawing/2014/main" id="{83F35AD1-478A-A4B5-CF19-62E6674CD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305" y="3007271"/>
            <a:ext cx="1393993" cy="119224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9" descr="page3image26411632">
            <a:extLst>
              <a:ext uri="{FF2B5EF4-FFF2-40B4-BE49-F238E27FC236}">
                <a16:creationId xmlns:a16="http://schemas.microsoft.com/office/drawing/2014/main" id="{9624D277-58B4-84CE-F3AC-F63D14026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907" y="3053784"/>
            <a:ext cx="1066601" cy="106660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3" name="Picture 10" descr="page3image26422864">
            <a:extLst>
              <a:ext uri="{FF2B5EF4-FFF2-40B4-BE49-F238E27FC236}">
                <a16:creationId xmlns:a16="http://schemas.microsoft.com/office/drawing/2014/main" id="{4C608E58-F5CF-9246-2FC9-95969A24E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712" y="3003250"/>
            <a:ext cx="1146270" cy="1146270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6FC69D-BF9D-572E-0BB9-919F6F01E9F7}"/>
              </a:ext>
            </a:extLst>
          </p:cNvPr>
          <p:cNvCxnSpPr>
            <a:stCxn id="8" idx="2"/>
          </p:cNvCxnSpPr>
          <p:nvPr/>
        </p:nvCxnSpPr>
        <p:spPr>
          <a:xfrm flipH="1">
            <a:off x="1480457" y="4285595"/>
            <a:ext cx="3281" cy="547662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3AFDFC-5439-B927-2300-458D3CBB6017}"/>
              </a:ext>
            </a:extLst>
          </p:cNvPr>
          <p:cNvCxnSpPr>
            <a:cxnSpLocks/>
          </p:cNvCxnSpPr>
          <p:nvPr/>
        </p:nvCxnSpPr>
        <p:spPr>
          <a:xfrm flipH="1">
            <a:off x="3275584" y="2291528"/>
            <a:ext cx="4804" cy="547662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26AA2-FC2C-AD9F-E378-1C2BE548A58C}"/>
              </a:ext>
            </a:extLst>
          </p:cNvPr>
          <p:cNvCxnSpPr/>
          <p:nvPr/>
        </p:nvCxnSpPr>
        <p:spPr>
          <a:xfrm flipH="1">
            <a:off x="5386357" y="4496973"/>
            <a:ext cx="3281" cy="547662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D801D5-57D9-C897-0A40-1332EB3CFA61}"/>
              </a:ext>
            </a:extLst>
          </p:cNvPr>
          <p:cNvCxnSpPr/>
          <p:nvPr/>
        </p:nvCxnSpPr>
        <p:spPr>
          <a:xfrm flipH="1">
            <a:off x="9149574" y="4223142"/>
            <a:ext cx="3281" cy="547662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379F9F-2CAF-2F03-E27E-FF633E278514}"/>
              </a:ext>
            </a:extLst>
          </p:cNvPr>
          <p:cNvCxnSpPr/>
          <p:nvPr/>
        </p:nvCxnSpPr>
        <p:spPr>
          <a:xfrm flipH="1">
            <a:off x="10699818" y="2323271"/>
            <a:ext cx="3281" cy="547662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754296-9A95-408C-6A51-47505F8E0992}"/>
              </a:ext>
            </a:extLst>
          </p:cNvPr>
          <p:cNvSpPr txBox="1"/>
          <p:nvPr/>
        </p:nvSpPr>
        <p:spPr>
          <a:xfrm>
            <a:off x="386390" y="5023784"/>
            <a:ext cx="2178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News articles related to trends in Data Science were collected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D155D-AF4C-5322-1DC0-0C560C03AF38}"/>
              </a:ext>
            </a:extLst>
          </p:cNvPr>
          <p:cNvSpPr txBox="1"/>
          <p:nvPr/>
        </p:nvSpPr>
        <p:spPr>
          <a:xfrm>
            <a:off x="1927084" y="1355600"/>
            <a:ext cx="2706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HelveticaNeue" panose="02000503000000020004" pitchFamily="2" charset="0"/>
              </a:rPr>
              <a:t>Clean up noise and</a:t>
            </a:r>
          </a:p>
          <a:p>
            <a:pPr algn="ctr"/>
            <a:r>
              <a:rPr lang="en-US" sz="1800" dirty="0">
                <a:effectLst/>
                <a:latin typeface="HelveticaNeue" panose="02000503000000020004" pitchFamily="2" charset="0"/>
              </a:rPr>
              <a:t> Remove remnants of web crawls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D99CA6-1FE3-9FD4-8BC9-AC21DBE12288}"/>
              </a:ext>
            </a:extLst>
          </p:cNvPr>
          <p:cNvSpPr txBox="1"/>
          <p:nvPr/>
        </p:nvSpPr>
        <p:spPr>
          <a:xfrm>
            <a:off x="7375847" y="4901286"/>
            <a:ext cx="37787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</a:rPr>
              <a:t>Analyze who was</a:t>
            </a:r>
          </a:p>
          <a:p>
            <a:pPr algn="ctr"/>
            <a:r>
              <a:rPr lang="en-US" sz="1800" dirty="0">
                <a:effectLst/>
              </a:rPr>
              <a:t> spreading what sentiment </a:t>
            </a:r>
          </a:p>
          <a:p>
            <a:pPr algn="ctr"/>
            <a:r>
              <a:rPr lang="en-US" sz="1800" dirty="0">
                <a:effectLst/>
              </a:rPr>
              <a:t>and when were they doing so</a:t>
            </a:r>
            <a:endParaRPr lang="en-US" dirty="0">
              <a:effectLst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4768AA-216C-0DB6-1365-AC380A8A7ECB}"/>
              </a:ext>
            </a:extLst>
          </p:cNvPr>
          <p:cNvSpPr txBox="1"/>
          <p:nvPr/>
        </p:nvSpPr>
        <p:spPr>
          <a:xfrm>
            <a:off x="8729009" y="1086612"/>
            <a:ext cx="39593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</a:rPr>
              <a:t>Analyze why</a:t>
            </a:r>
            <a:r>
              <a:rPr lang="en-US" dirty="0"/>
              <a:t> </a:t>
            </a:r>
            <a:r>
              <a:rPr lang="en-US" sz="1800" dirty="0">
                <a:effectLst/>
              </a:rPr>
              <a:t>initiatives</a:t>
            </a:r>
          </a:p>
          <a:p>
            <a:pPr algn="ctr"/>
            <a:r>
              <a:rPr lang="en-US" dirty="0"/>
              <a:t>were</a:t>
            </a:r>
            <a:r>
              <a:rPr lang="en-US" sz="1800" dirty="0">
                <a:effectLst/>
              </a:rPr>
              <a:t> failing or succeeding </a:t>
            </a:r>
          </a:p>
          <a:p>
            <a:pPr algn="ctr"/>
            <a:r>
              <a:rPr lang="en-US" sz="1800" dirty="0">
                <a:effectLst/>
              </a:rPr>
              <a:t>and suggest</a:t>
            </a:r>
          </a:p>
          <a:p>
            <a:pPr algn="ctr"/>
            <a:r>
              <a:rPr lang="en-US" sz="1800" dirty="0">
                <a:effectLst/>
              </a:rPr>
              <a:t> recommendation </a:t>
            </a:r>
            <a:endParaRPr lang="en-US" dirty="0">
              <a:effectLst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25BF78-8942-B829-86B3-454DDEC97103}"/>
              </a:ext>
            </a:extLst>
          </p:cNvPr>
          <p:cNvSpPr txBox="1"/>
          <p:nvPr/>
        </p:nvSpPr>
        <p:spPr>
          <a:xfrm>
            <a:off x="3860832" y="5092920"/>
            <a:ext cx="32723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Filter to relevant articles related to Data Science.</a:t>
            </a:r>
          </a:p>
          <a:p>
            <a:pPr algn="ctr"/>
            <a:r>
              <a:rPr lang="en-US" dirty="0"/>
              <a:t>(used the </a:t>
            </a:r>
            <a:r>
              <a:rPr lang="en-US" dirty="0" err="1"/>
              <a:t>Gartener</a:t>
            </a:r>
            <a:r>
              <a:rPr lang="en-US" dirty="0"/>
              <a:t> hype cycle)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8361C6-5153-8FC5-706B-74B2D12ABFE1}"/>
              </a:ext>
            </a:extLst>
          </p:cNvPr>
          <p:cNvCxnSpPr/>
          <p:nvPr/>
        </p:nvCxnSpPr>
        <p:spPr>
          <a:xfrm flipH="1">
            <a:off x="7376452" y="2323271"/>
            <a:ext cx="3281" cy="547662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719F8CB-E084-B816-8CAA-13441573AB66}"/>
              </a:ext>
            </a:extLst>
          </p:cNvPr>
          <p:cNvSpPr txBox="1"/>
          <p:nvPr/>
        </p:nvSpPr>
        <p:spPr>
          <a:xfrm>
            <a:off x="5580276" y="1216794"/>
            <a:ext cx="35350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</a:rPr>
              <a:t>Analyze the topics </a:t>
            </a:r>
          </a:p>
          <a:p>
            <a:pPr algn="ctr"/>
            <a:r>
              <a:rPr lang="en-US" sz="1800" dirty="0">
                <a:effectLst/>
              </a:rPr>
              <a:t>and sentiments</a:t>
            </a:r>
          </a:p>
          <a:p>
            <a:pPr algn="ctr"/>
            <a:r>
              <a:rPr lang="en-US" sz="1800" dirty="0">
                <a:effectLst/>
              </a:rPr>
              <a:t> trend in the data </a:t>
            </a:r>
            <a:endParaRPr lang="en-US" dirty="0">
              <a:effectLst/>
            </a:endParaRPr>
          </a:p>
        </p:txBody>
      </p:sp>
      <p:pic>
        <p:nvPicPr>
          <p:cNvPr id="3074" name="Picture 2" descr="Down, thumbs, up icon">
            <a:extLst>
              <a:ext uri="{FF2B5EF4-FFF2-40B4-BE49-F238E27FC236}">
                <a16:creationId xmlns:a16="http://schemas.microsoft.com/office/drawing/2014/main" id="{B81D0E2E-0578-65DD-9FFE-F584527A0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433" y="2982863"/>
            <a:ext cx="1200329" cy="12003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073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1EBB7C-E11B-634F-4FCE-D0FC2FD4E34A}"/>
              </a:ext>
            </a:extLst>
          </p:cNvPr>
          <p:cNvSpPr txBox="1"/>
          <p:nvPr/>
        </p:nvSpPr>
        <p:spPr>
          <a:xfrm>
            <a:off x="240727" y="116700"/>
            <a:ext cx="610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Detect Topics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20A56B-781B-0F95-048D-273D129407EA}"/>
              </a:ext>
            </a:extLst>
          </p:cNvPr>
          <p:cNvSpPr txBox="1"/>
          <p:nvPr/>
        </p:nvSpPr>
        <p:spPr>
          <a:xfrm>
            <a:off x="485049" y="949859"/>
            <a:ext cx="720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analyzed topic distribution using 2 techniques LDA and </a:t>
            </a:r>
            <a:r>
              <a:rPr lang="en-US" dirty="0" err="1"/>
              <a:t>BerTopic</a:t>
            </a:r>
            <a:r>
              <a:rPr lang="en-US" dirty="0"/>
              <a:t> modelling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061F4-83E5-69F1-2973-A83555DCB068}"/>
              </a:ext>
            </a:extLst>
          </p:cNvPr>
          <p:cNvSpPr txBox="1"/>
          <p:nvPr/>
        </p:nvSpPr>
        <p:spPr>
          <a:xfrm>
            <a:off x="485049" y="1595517"/>
            <a:ext cx="3125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1] LDA Results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AFCAC-F4D7-6A5B-975E-E8EAD4D0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49" y="2274788"/>
            <a:ext cx="7772400" cy="39652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B86EA-4BAB-1139-76BA-7717CF983955}"/>
              </a:ext>
            </a:extLst>
          </p:cNvPr>
          <p:cNvSpPr txBox="1"/>
          <p:nvPr/>
        </p:nvSpPr>
        <p:spPr>
          <a:xfrm>
            <a:off x="8371143" y="2200019"/>
            <a:ext cx="358731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186913 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Articles related to 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Data Science were about:</a:t>
            </a:r>
          </a:p>
          <a:p>
            <a:pPr algn="ctr"/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C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53.9%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Using AI technology in their Business (combined with news about it)</a:t>
            </a:r>
          </a:p>
          <a:p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20.7%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Product growth and using AI for forecasting industry reports</a:t>
            </a:r>
          </a:p>
          <a:p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14.1%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Using cloud services and 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Including AI in their business</a:t>
            </a:r>
          </a:p>
          <a:p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11.2%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: AI being used in trade/stock markets to provide overview of market shares</a:t>
            </a:r>
          </a:p>
          <a:p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algn="ctr"/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algn="ctr"/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algn="ctr"/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algn="ctr"/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algn="ctr"/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algn="ctr"/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algn="ctr"/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3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2CFF19-E7F7-2470-F8EA-16B356FE71D2}"/>
              </a:ext>
            </a:extLst>
          </p:cNvPr>
          <p:cNvSpPr txBox="1"/>
          <p:nvPr/>
        </p:nvSpPr>
        <p:spPr>
          <a:xfrm>
            <a:off x="318794" y="265480"/>
            <a:ext cx="3611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2] </a:t>
            </a:r>
            <a:r>
              <a:rPr lang="en-US" sz="3200" b="1" dirty="0" err="1"/>
              <a:t>BerTopic</a:t>
            </a:r>
            <a:r>
              <a:rPr lang="en-US" sz="3200" b="1" dirty="0"/>
              <a:t> Results </a:t>
            </a:r>
          </a:p>
        </p:txBody>
      </p:sp>
      <p:pic>
        <p:nvPicPr>
          <p:cNvPr id="5" name="Picture 4" descr="Chart, table&#10;&#10;Description automatically generated">
            <a:extLst>
              <a:ext uri="{FF2B5EF4-FFF2-40B4-BE49-F238E27FC236}">
                <a16:creationId xmlns:a16="http://schemas.microsoft.com/office/drawing/2014/main" id="{BBC409F1-F6BD-2BCE-02D5-CECDFBB35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4" y="1414153"/>
            <a:ext cx="7958307" cy="4511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3A9032-0DAA-7BAD-33E3-82E4428A0F03}"/>
              </a:ext>
            </a:extLst>
          </p:cNvPr>
          <p:cNvSpPr txBox="1"/>
          <p:nvPr/>
        </p:nvSpPr>
        <p:spPr>
          <a:xfrm>
            <a:off x="8440275" y="1414153"/>
            <a:ext cx="358731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186913 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Articles related to 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Data Science were about:</a:t>
            </a:r>
          </a:p>
          <a:p>
            <a:pPr algn="ctr"/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Topic 0 : Market news about technology is the major topic in this collection of articles. </a:t>
            </a:r>
          </a:p>
          <a:p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Topic 1 : Browser related issues</a:t>
            </a:r>
          </a:p>
          <a:p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Topic 2 : Electrical Shielding Tape Market Analysis and Size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Topic 3 : Covid Related Info</a:t>
            </a:r>
          </a:p>
          <a:p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Topic 4 : HVAC software market entry dates  </a:t>
            </a:r>
          </a:p>
          <a:p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Topic 5 :Business texting features</a:t>
            </a:r>
          </a:p>
          <a:p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Topic 6 : Election results </a:t>
            </a:r>
          </a:p>
          <a:p>
            <a:pPr algn="ctr"/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algn="ctr"/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algn="ctr"/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algn="ctr"/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algn="ctr"/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algn="ctr"/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algn="ctr"/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2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714061-D1FC-95EA-F1D2-6F6A66B7E117}"/>
              </a:ext>
            </a:extLst>
          </p:cNvPr>
          <p:cNvSpPr txBox="1"/>
          <p:nvPr/>
        </p:nvSpPr>
        <p:spPr>
          <a:xfrm>
            <a:off x="222663" y="230970"/>
            <a:ext cx="70569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Sentiment Analysis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DDA2C-C3C8-3F1E-2620-C34EDDF9E54B}"/>
              </a:ext>
            </a:extLst>
          </p:cNvPr>
          <p:cNvSpPr txBox="1"/>
          <p:nvPr/>
        </p:nvSpPr>
        <p:spPr>
          <a:xfrm>
            <a:off x="222663" y="1128155"/>
            <a:ext cx="11880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trained multiple classifier models using Yelp data and found Logistic model to be most accurate. Further I applied the model</a:t>
            </a:r>
          </a:p>
          <a:p>
            <a:r>
              <a:rPr lang="en-US" dirty="0"/>
              <a:t>to the 186913 news articles to find following results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19F61-519D-E2F1-42CD-030486FBC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17" y="2553195"/>
            <a:ext cx="5434147" cy="32890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D50F01-969C-AF6F-95CA-2A9E1B44303E}"/>
              </a:ext>
            </a:extLst>
          </p:cNvPr>
          <p:cNvSpPr txBox="1"/>
          <p:nvPr/>
        </p:nvSpPr>
        <p:spPr>
          <a:xfrm>
            <a:off x="6460175" y="2553195"/>
            <a:ext cx="54341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To understand the sentiments by topics I also did some analysis there to find:</a:t>
            </a:r>
          </a:p>
          <a:p>
            <a:pPr algn="just"/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Articles related to Market news were in general of negative sentiment.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Even companies, people and locations were discussed majorly in negative sentiments. </a:t>
            </a:r>
          </a:p>
        </p:txBody>
      </p:sp>
    </p:spTree>
    <p:extLst>
      <p:ext uri="{BB962C8B-B14F-4D97-AF65-F5344CB8AC3E}">
        <p14:creationId xmlns:p14="http://schemas.microsoft.com/office/powerpoint/2010/main" val="66547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9B842-79F5-422B-AF15-C5A22E229962}"/>
              </a:ext>
            </a:extLst>
          </p:cNvPr>
          <p:cNvSpPr txBox="1"/>
          <p:nvPr/>
        </p:nvSpPr>
        <p:spPr>
          <a:xfrm>
            <a:off x="227437" y="135641"/>
            <a:ext cx="7379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Sentiment Analysis - Timeline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E3AF5C-CE6D-9280-9D9B-34DCC1B8F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37" y="1376715"/>
            <a:ext cx="7772400" cy="2323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1401BF-FA17-38EA-77BC-A78C8776E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37" y="4096164"/>
            <a:ext cx="7772400" cy="2323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6EF990-39B6-39A3-ACEB-4CD98803E64C}"/>
              </a:ext>
            </a:extLst>
          </p:cNvPr>
          <p:cNvSpPr txBox="1"/>
          <p:nvPr/>
        </p:nvSpPr>
        <p:spPr>
          <a:xfrm>
            <a:off x="8122722" y="1991826"/>
            <a:ext cx="38418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As you can see the positive and negative sentiments varied in hype almost during the same time.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might be happening because of some stock fluctuation or discussion of some new technology</a:t>
            </a:r>
          </a:p>
        </p:txBody>
      </p:sp>
    </p:spTree>
    <p:extLst>
      <p:ext uri="{BB962C8B-B14F-4D97-AF65-F5344CB8AC3E}">
        <p14:creationId xmlns:p14="http://schemas.microsoft.com/office/powerpoint/2010/main" val="208882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F3CCD2-E6F3-CCD2-376C-75821CB54144}"/>
              </a:ext>
            </a:extLst>
          </p:cNvPr>
          <p:cNvSpPr txBox="1"/>
          <p:nvPr/>
        </p:nvSpPr>
        <p:spPr>
          <a:xfrm>
            <a:off x="252358" y="139294"/>
            <a:ext cx="73937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Analysis of successful AI projects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47B1CE-2B25-128D-4241-0DF361AE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5" y="3514061"/>
            <a:ext cx="11727949" cy="3035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FA3E0B-915B-231D-5098-0DFDEE7165E1}"/>
              </a:ext>
            </a:extLst>
          </p:cNvPr>
          <p:cNvSpPr txBox="1"/>
          <p:nvPr/>
        </p:nvSpPr>
        <p:spPr>
          <a:xfrm>
            <a:off x="349102" y="1034952"/>
            <a:ext cx="115274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 analyzed what were the major topics in news articles which had Positive sentiment, I got the following results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Brest cancer detection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 </a:t>
            </a:r>
            <a:r>
              <a:rPr lang="en-US" dirty="0" err="1"/>
              <a:t>Cerebrus</a:t>
            </a:r>
            <a:r>
              <a:rPr lang="en-US" dirty="0"/>
              <a:t> Image recognition systems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Temperature Measurement tools using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done by </a:t>
            </a:r>
            <a:r>
              <a:rPr lang="en-US" dirty="0" err="1"/>
              <a:t>Renalytix</a:t>
            </a:r>
            <a:r>
              <a:rPr lang="en-US" dirty="0"/>
              <a:t> AI(Kidney Disease Identification) led to stock price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News about the </a:t>
            </a:r>
            <a:r>
              <a:rPr lang="en-US" dirty="0" err="1"/>
              <a:t>rfi</a:t>
            </a:r>
            <a:r>
              <a:rPr lang="en-US" dirty="0"/>
              <a:t> shielding material as an innovation</a:t>
            </a:r>
          </a:p>
        </p:txBody>
      </p:sp>
    </p:spTree>
    <p:extLst>
      <p:ext uri="{BB962C8B-B14F-4D97-AF65-F5344CB8AC3E}">
        <p14:creationId xmlns:p14="http://schemas.microsoft.com/office/powerpoint/2010/main" val="70763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849</TotalTime>
  <Words>872</Words>
  <Application>Microsoft Macintosh PowerPoint</Application>
  <PresentationFormat>Widescreen</PresentationFormat>
  <Paragraphs>143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HelveticaNeue</vt:lpstr>
      <vt:lpstr>Menlo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Paresh Raut</dc:creator>
  <cp:lastModifiedBy>Paresh Raut</cp:lastModifiedBy>
  <cp:revision>19</cp:revision>
  <dcterms:created xsi:type="dcterms:W3CDTF">2023-02-27T17:26:11Z</dcterms:created>
  <dcterms:modified xsi:type="dcterms:W3CDTF">2023-03-09T23:17:53Z</dcterms:modified>
</cp:coreProperties>
</file>