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9144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a tito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ottotitolo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C790A91-0F3D-9944-94EF-F5C93CDE0643}" type="datetimeFigureOut">
              <a:rPr lang="it-IT"/>
              <a:t/>
            </a:fld>
            <a:endParaRPr lang="it-IT"/>
          </a:p>
        </p:txBody>
      </p:sp>
      <p:sp>
        <p:nvSpPr>
          <p:cNvPr id="5" name="Segnaposto piè di pa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D9A2948-A980-434D-BAB3-FF8DF2F4692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olo e testo vertica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egnaposto testo verticale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C790A91-0F3D-9944-94EF-F5C93CDE0643}" type="datetimeFigureOut">
              <a:rPr lang="it-IT"/>
              <a:t/>
            </a:fld>
            <a:endParaRPr lang="it-IT"/>
          </a:p>
        </p:txBody>
      </p:sp>
      <p:sp>
        <p:nvSpPr>
          <p:cNvPr id="5" name="Segnaposto piè di pa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D9A2948-A980-434D-BAB3-FF8DF2F4692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olo verticale e test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egnaposto testo verticale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C790A91-0F3D-9944-94EF-F5C93CDE0643}" type="datetimeFigureOut">
              <a:rPr lang="it-IT"/>
              <a:t/>
            </a:fld>
            <a:endParaRPr lang="it-IT"/>
          </a:p>
        </p:txBody>
      </p:sp>
      <p:sp>
        <p:nvSpPr>
          <p:cNvPr id="5" name="Segnaposto piè di pa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D9A2948-A980-434D-BAB3-FF8DF2F4692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olo e contenut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egnaposto contenut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C790A91-0F3D-9944-94EF-F5C93CDE0643}" type="datetimeFigureOut">
              <a:rPr lang="it-IT"/>
              <a:t/>
            </a:fld>
            <a:endParaRPr lang="it-IT"/>
          </a:p>
        </p:txBody>
      </p:sp>
      <p:sp>
        <p:nvSpPr>
          <p:cNvPr id="5" name="Segnaposto piè di pa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D9A2948-A980-434D-BAB3-FF8DF2F4692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Intestazione sezion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egnaposto tes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4" name="Segnaposto dat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C790A91-0F3D-9944-94EF-F5C93CDE0643}" type="datetimeFigureOut">
              <a:rPr lang="it-IT"/>
              <a:t/>
            </a:fld>
            <a:endParaRPr lang="it-IT"/>
          </a:p>
        </p:txBody>
      </p:sp>
      <p:sp>
        <p:nvSpPr>
          <p:cNvPr id="5" name="Segnaposto piè di pa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D9A2948-A980-434D-BAB3-FF8DF2F4692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Contenuto 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egnaposto contenuto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C790A91-0F3D-9944-94EF-F5C93CDE0643}" type="datetimeFigureOut">
              <a:rPr lang="it-IT"/>
              <a:t/>
            </a:fld>
            <a:endParaRPr lang="it-IT"/>
          </a:p>
        </p:txBody>
      </p:sp>
      <p:sp>
        <p:nvSpPr>
          <p:cNvPr id="6" name="Segnaposto piè di pagina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D9A2948-A980-434D-BAB3-FF8DF2F4692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nfront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egnaposto tes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4" name="Segnaposto contenuto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6" name="Segnaposto contenuto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C790A91-0F3D-9944-94EF-F5C93CDE0643}" type="datetimeFigureOut">
              <a:rPr lang="it-IT"/>
              <a:t/>
            </a:fld>
            <a:endParaRPr lang="it-IT"/>
          </a:p>
        </p:txBody>
      </p:sp>
      <p:sp>
        <p:nvSpPr>
          <p:cNvPr id="8" name="Segnaposto piè di pagina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Segnaposto numero diapositiva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D9A2948-A980-434D-BAB3-FF8DF2F4692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olo tito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egnaposto data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C790A91-0F3D-9944-94EF-F5C93CDE0643}" type="datetimeFigureOut">
              <a:rPr lang="it-IT"/>
              <a:t/>
            </a:fld>
            <a:endParaRPr lang="it-IT"/>
          </a:p>
        </p:txBody>
      </p:sp>
      <p:sp>
        <p:nvSpPr>
          <p:cNvPr id="4" name="Segnaposto piè di pagina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" name="Segnaposto numero diapositiva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D9A2948-A980-434D-BAB3-FF8DF2F4692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uot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C790A91-0F3D-9944-94EF-F5C93CDE0643}" type="datetimeFigureOut">
              <a:rPr lang="it-IT"/>
              <a:t/>
            </a:fld>
            <a:endParaRPr lang="it-IT"/>
          </a:p>
        </p:txBody>
      </p:sp>
      <p:sp>
        <p:nvSpPr>
          <p:cNvPr id="3" name="Segnaposto piè di pagina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" name="Segnaposto numero diapositiva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D9A2948-A980-434D-BAB3-FF8DF2F4692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to con didascali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egnaposto contenuto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5" name="Segnaposto data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C790A91-0F3D-9944-94EF-F5C93CDE0643}" type="datetimeFigureOut">
              <a:rPr lang="it-IT"/>
              <a:t/>
            </a:fld>
            <a:endParaRPr lang="it-IT"/>
          </a:p>
        </p:txBody>
      </p:sp>
      <p:sp>
        <p:nvSpPr>
          <p:cNvPr id="6" name="Segnaposto piè di pagina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D9A2948-A980-434D-BAB3-FF8DF2F4692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magine con didascali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egnaposto immagine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it-IT"/>
          </a:p>
        </p:txBody>
      </p:sp>
      <p:sp>
        <p:nvSpPr>
          <p:cNvPr id="4" name="Segnaposto testo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5" name="Segnaposto data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C790A91-0F3D-9944-94EF-F5C93CDE0643}" type="datetimeFigureOut">
              <a:rPr lang="it-IT"/>
              <a:t/>
            </a:fld>
            <a:endParaRPr lang="it-IT"/>
          </a:p>
        </p:txBody>
      </p:sp>
      <p:sp>
        <p:nvSpPr>
          <p:cNvPr id="6" name="Segnaposto piè di pagina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D9A2948-A980-434D-BAB3-FF8DF2F4692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stile</a:t>
            </a:r>
            <a:endParaRPr lang="it-IT"/>
          </a:p>
        </p:txBody>
      </p:sp>
      <p:sp>
        <p:nvSpPr>
          <p:cNvPr id="3" name="Segnaposto tes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790A91-0F3D-9944-94EF-F5C93CDE0643}" type="datetimeFigureOut">
              <a:rPr lang="it-IT"/>
              <a:t/>
            </a:fld>
            <a:endParaRPr lang="it-IT"/>
          </a:p>
        </p:txBody>
      </p:sp>
      <p:sp>
        <p:nvSpPr>
          <p:cNvPr id="5" name="Segnaposto piè di pagina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9A2948-A980-434D-BAB3-FF8DF2F4692E}" type="slidenum">
              <a:rPr lang="it-IT"/>
              <a:t/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9144000" cy="787790"/>
          </a:xfrm>
          <a:prstGeom prst="rect">
            <a:avLst/>
          </a:prstGeom>
        </p:spPr>
      </p:pic>
      <p:sp>
        <p:nvSpPr>
          <p:cNvPr id="10" name="CasellaDiTesto 9" hidden="0"/>
          <p:cNvSpPr txBox="1"/>
          <p:nvPr isPhoto="0" userDrawn="0"/>
        </p:nvSpPr>
        <p:spPr bwMode="auto">
          <a:xfrm>
            <a:off x="0" y="902137"/>
            <a:ext cx="8632818" cy="838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it-IT" sz="2600">
                <a:solidFill>
                  <a:srgbClr val="971720"/>
                </a:solidFill>
                <a:latin typeface="Century Gothic"/>
                <a:cs typeface="Century Gothic"/>
              </a:rPr>
              <a:t>D</a:t>
            </a:r>
            <a:r>
              <a:rPr lang="it-IT" sz="1600">
                <a:solidFill>
                  <a:srgbClr val="162230"/>
                </a:solidFill>
                <a:latin typeface="Century Gothic"/>
                <a:cs typeface="Century Gothic"/>
              </a:rPr>
              <a:t>IPARTIMENTO DI </a:t>
            </a:r>
            <a:r>
              <a:rPr lang="it-IT" sz="260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sz="1600">
                <a:solidFill>
                  <a:srgbClr val="162230"/>
                </a:solidFill>
                <a:latin typeface="Century Gothic"/>
                <a:cs typeface="Century Gothic"/>
              </a:rPr>
              <a:t>NGEGNERIA</a:t>
            </a:r>
            <a:r>
              <a:rPr lang="it-IT" sz="1600">
                <a:latin typeface="Century Gothic"/>
                <a:cs typeface="Century Gothic"/>
              </a:rPr>
              <a:t> </a:t>
            </a:r>
            <a:r>
              <a:rPr lang="it-IT" sz="2600">
                <a:solidFill>
                  <a:srgbClr val="971720"/>
                </a:solidFill>
                <a:latin typeface="Century Gothic"/>
                <a:cs typeface="Century Gothic"/>
              </a:rPr>
              <a:t>E</a:t>
            </a:r>
            <a:r>
              <a:rPr lang="it-IT" sz="1600">
                <a:solidFill>
                  <a:srgbClr val="162230"/>
                </a:solidFill>
                <a:latin typeface="Century Gothic"/>
                <a:cs typeface="Century Gothic"/>
              </a:rPr>
              <a:t>LETTRICA</a:t>
            </a:r>
            <a:r>
              <a:rPr lang="it-IT" sz="1600">
                <a:solidFill>
                  <a:srgbClr val="162230"/>
                </a:solidFill>
                <a:latin typeface="Century Gothic"/>
                <a:cs typeface="Century Gothic"/>
              </a:rPr>
              <a:t> E </a:t>
            </a:r>
            <a:r>
              <a:rPr lang="it-IT" sz="2600">
                <a:solidFill>
                  <a:srgbClr val="971720"/>
                </a:solidFill>
                <a:latin typeface="Century Gothic"/>
                <a:cs typeface="Century Gothic"/>
              </a:rPr>
              <a:t>T</a:t>
            </a:r>
            <a:r>
              <a:rPr lang="it-IT" sz="1600">
                <a:solidFill>
                  <a:srgbClr val="162230"/>
                </a:solidFill>
                <a:latin typeface="Century Gothic"/>
                <a:cs typeface="Century Gothic"/>
              </a:rPr>
              <a:t>ECNOLOGIE DEL</a:t>
            </a:r>
            <a:r>
              <a:rPr lang="it-IT" sz="1600">
                <a:latin typeface="Century Gothic"/>
                <a:cs typeface="Century Gothic"/>
              </a:rPr>
              <a:t>L’</a:t>
            </a:r>
            <a:r>
              <a:rPr lang="it-IT" sz="260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sz="1600">
                <a:solidFill>
                  <a:srgbClr val="162230"/>
                </a:solidFill>
                <a:latin typeface="Century Gothic"/>
                <a:cs typeface="Century Gothic"/>
              </a:rPr>
              <a:t>NFORMAZIONE</a:t>
            </a:r>
            <a:endParaRPr sz="1600"/>
          </a:p>
          <a:p>
            <a:pPr>
              <a:defRPr/>
            </a:pPr>
            <a:endParaRPr lang="it-IT" sz="700">
              <a:solidFill>
                <a:srgbClr val="162230"/>
              </a:solidFill>
              <a:latin typeface="Century Gothic"/>
              <a:cs typeface="Century Gothic"/>
            </a:endParaRPr>
          </a:p>
          <a:p>
            <a:pPr>
              <a:defRPr/>
            </a:pPr>
            <a:r>
              <a:rPr lang="it-IT" sz="1600">
                <a:solidFill>
                  <a:srgbClr val="162230"/>
                </a:solidFill>
                <a:latin typeface="Century Gothic"/>
                <a:cs typeface="Century Gothic"/>
              </a:rPr>
              <a:t>SCUOLA POLITECNICA E DELLE SCIENZE DI BASE</a:t>
            </a:r>
            <a:endParaRPr lang="it-IT" sz="1600">
              <a:solidFill>
                <a:srgbClr val="162230"/>
              </a:solidFill>
              <a:latin typeface="Century Gothic"/>
              <a:cs typeface="Century Gothic"/>
            </a:endParaRPr>
          </a:p>
        </p:txBody>
      </p:sp>
      <p:sp>
        <p:nvSpPr>
          <p:cNvPr id="12" name="CasellaDiTesto 11" hidden="0"/>
          <p:cNvSpPr txBox="1"/>
          <p:nvPr isPhoto="0" userDrawn="0"/>
        </p:nvSpPr>
        <p:spPr bwMode="auto">
          <a:xfrm>
            <a:off x="-1911" y="2114442"/>
            <a:ext cx="9075945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MASTER’S COURSE IN AUTOMATION 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ENGINEERING 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AND ROBOTICS</a:t>
            </a:r>
            <a:endParaRPr sz="2400" b="1">
              <a:solidFill>
                <a:srgbClr val="16223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3" name="CasellaDiTesto 12" hidden="0"/>
          <p:cNvSpPr txBox="1"/>
          <p:nvPr isPhoto="0" userDrawn="0"/>
        </p:nvSpPr>
        <p:spPr bwMode="auto">
          <a:xfrm>
            <a:off x="-4296" y="2884456"/>
            <a:ext cx="9157548" cy="308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2400">
                <a:solidFill>
                  <a:srgbClr val="971720"/>
                </a:solidFill>
                <a:latin typeface="Century Gothic"/>
                <a:cs typeface="Century Gothic"/>
              </a:rPr>
              <a:t>Field and Service Robotic Project</a:t>
            </a:r>
            <a:endParaRPr lang="it-IT" sz="240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Bef>
                <a:spcPts val="1749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it-IT" sz="3600" b="0" i="0" u="none" strike="noStrike" cap="none" spc="0">
                <a:solidFill>
                  <a:srgbClr val="971720"/>
                </a:solidFill>
                <a:latin typeface="Century Gothic"/>
                <a:ea typeface="Century Gothic"/>
                <a:cs typeface="Century Gothic"/>
              </a:rPr>
              <a:t>Geometric Tracking Controller and APF Planner</a:t>
            </a:r>
            <a:endParaRPr lang="it-IT" sz="720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>
              <a:spcBef>
                <a:spcPts val="1749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it-IT" sz="2800">
                <a:latin typeface="Century Gothic"/>
                <a:cs typeface="Century Gothic"/>
              </a:rPr>
              <a:t>Pasquale Costanzo</a:t>
            </a:r>
            <a:endParaRPr lang="it-IT" sz="2800">
              <a:latin typeface="Century Gothic"/>
              <a:cs typeface="Century Gothic"/>
            </a:endParaRPr>
          </a:p>
          <a:p>
            <a:pPr>
              <a:spcBef>
                <a:spcPts val="1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2800">
                <a:latin typeface="Century Gothic"/>
                <a:cs typeface="Century Gothic"/>
              </a:rPr>
              <a:t>P38/44</a:t>
            </a: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6246560" name="Rettangolo 10" hidden="0"/>
          <p:cNvSpPr/>
          <p:nvPr isPhoto="0" userDrawn="0"/>
        </p:nvSpPr>
        <p:spPr bwMode="auto">
          <a:xfrm>
            <a:off x="0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it-IT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295855563" name="Picture 2" descr="C:\Bruno\campus\unina\Stationery\Dipartimenti\DIETI\Logo_DIETI_Porte.pn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8125344" y="6522318"/>
            <a:ext cx="988443" cy="320573"/>
          </a:xfrm>
          <a:prstGeom prst="rect">
            <a:avLst/>
          </a:prstGeom>
          <a:noFill/>
        </p:spPr>
      </p:pic>
      <p:sp>
        <p:nvSpPr>
          <p:cNvPr id="418153593" name="Rectangle 3" hidden="0"/>
          <p:cNvSpPr/>
          <p:nvPr isPhoto="0" userDrawn="0"/>
        </p:nvSpPr>
        <p:spPr bwMode="auto">
          <a:xfrm>
            <a:off x="111612" y="122439"/>
            <a:ext cx="8926119" cy="57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98"/>
              </a:spcAft>
              <a:defRPr/>
            </a:pPr>
            <a:r>
              <a:rPr lang="it-IT" sz="3200">
                <a:solidFill>
                  <a:srgbClr val="971720"/>
                </a:solidFill>
                <a:latin typeface="Century Gothic"/>
                <a:cs typeface="Century Gothic"/>
              </a:rPr>
              <a:t>Simulation 2/4 Position Error</a:t>
            </a:r>
            <a:endParaRPr/>
          </a:p>
        </p:txBody>
      </p:sp>
      <p:pic>
        <p:nvPicPr>
          <p:cNvPr id="105422936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65666" y="1072583"/>
            <a:ext cx="6415666" cy="4811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5976323" name="Rettangolo 10" hidden="0"/>
          <p:cNvSpPr/>
          <p:nvPr isPhoto="0" userDrawn="0"/>
        </p:nvSpPr>
        <p:spPr bwMode="auto">
          <a:xfrm>
            <a:off x="0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it-IT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06827192" name="Picture 2" descr="C:\Bruno\campus\unina\Stationery\Dipartimenti\DIETI\Logo_DIETI_Porte.pn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8125344" y="6522318"/>
            <a:ext cx="988443" cy="320572"/>
          </a:xfrm>
          <a:prstGeom prst="rect">
            <a:avLst/>
          </a:prstGeom>
          <a:noFill/>
        </p:spPr>
      </p:pic>
      <p:sp>
        <p:nvSpPr>
          <p:cNvPr id="1818441924" name="Rectangle 3" hidden="0"/>
          <p:cNvSpPr/>
          <p:nvPr isPhoto="0" userDrawn="0"/>
        </p:nvSpPr>
        <p:spPr bwMode="auto">
          <a:xfrm>
            <a:off x="111612" y="122439"/>
            <a:ext cx="8927019" cy="57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97"/>
              </a:spcAft>
              <a:defRPr/>
            </a:pPr>
            <a:r>
              <a:rPr lang="it-IT" sz="3200">
                <a:solidFill>
                  <a:srgbClr val="971720"/>
                </a:solidFill>
                <a:latin typeface="Century Gothic"/>
                <a:cs typeface="Century Gothic"/>
              </a:rPr>
              <a:t>Simulation 3/4 Total </a:t>
            </a:r>
            <a:r>
              <a:rPr lang="it-IT" sz="3200" b="0" i="0" u="none" strike="noStrike" cap="none" spc="0">
                <a:solidFill>
                  <a:srgbClr val="971720"/>
                </a:solidFill>
                <a:latin typeface="Century Gothic"/>
                <a:ea typeface="Century Gothic"/>
                <a:cs typeface="Century Gothic"/>
              </a:rPr>
              <a:t>thrust</a:t>
            </a:r>
            <a:endParaRPr/>
          </a:p>
        </p:txBody>
      </p:sp>
      <p:pic>
        <p:nvPicPr>
          <p:cNvPr id="159749425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65666" y="1072583"/>
            <a:ext cx="6415666" cy="4811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7284975" name="Rettangolo 10" hidden="0"/>
          <p:cNvSpPr/>
          <p:nvPr isPhoto="0" userDrawn="0"/>
        </p:nvSpPr>
        <p:spPr bwMode="auto">
          <a:xfrm>
            <a:off x="0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it-IT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50101665" name="Picture 2" descr="C:\Bruno\campus\unina\Stationery\Dipartimenti\DIETI\Logo_DIETI_Porte.pn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8125344" y="6522318"/>
            <a:ext cx="988443" cy="320572"/>
          </a:xfrm>
          <a:prstGeom prst="rect">
            <a:avLst/>
          </a:prstGeom>
          <a:noFill/>
        </p:spPr>
      </p:pic>
      <p:sp>
        <p:nvSpPr>
          <p:cNvPr id="768517398" name="Rectangle 3" hidden="0"/>
          <p:cNvSpPr/>
          <p:nvPr isPhoto="0" userDrawn="0"/>
        </p:nvSpPr>
        <p:spPr bwMode="auto">
          <a:xfrm>
            <a:off x="111612" y="122439"/>
            <a:ext cx="8926083" cy="57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97"/>
              </a:spcAft>
              <a:defRPr/>
            </a:pPr>
            <a:r>
              <a:rPr lang="it-IT" sz="3200">
                <a:solidFill>
                  <a:srgbClr val="971720"/>
                </a:solidFill>
                <a:latin typeface="Century Gothic"/>
                <a:cs typeface="Century Gothic"/>
              </a:rPr>
              <a:t>Simulation 4/4 Torques</a:t>
            </a:r>
            <a:endParaRPr/>
          </a:p>
        </p:txBody>
      </p:sp>
      <p:pic>
        <p:nvPicPr>
          <p:cNvPr id="178476398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65666" y="1072583"/>
            <a:ext cx="6415666" cy="4811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ttangolo 10" hidden="0"/>
          <p:cNvSpPr/>
          <p:nvPr isPhoto="0" userDrawn="0"/>
        </p:nvSpPr>
        <p:spPr bwMode="auto"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it-IT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2" descr="C:\Bruno\campus\unina\Stationery\Dipartimenti\DIETI\Logo_DIETI_Porte.pn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</p:spPr>
      </p:pic>
      <p:sp>
        <p:nvSpPr>
          <p:cNvPr id="4" name="Rectangle 3" hidden="0"/>
          <p:cNvSpPr/>
          <p:nvPr isPhoto="0" userDrawn="0"/>
        </p:nvSpPr>
        <p:spPr bwMode="auto">
          <a:xfrm>
            <a:off x="111612" y="122439"/>
            <a:ext cx="8929179" cy="435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080" indent="-438080">
              <a:spcAft>
                <a:spcPts val="600"/>
              </a:spcAft>
              <a:buFont typeface="Wingdings"/>
              <a:buChar char="§"/>
              <a:defRPr/>
            </a:pPr>
            <a:r>
              <a:rPr lang="it-IT" sz="3200">
                <a:solidFill>
                  <a:srgbClr val="971720"/>
                </a:solidFill>
                <a:latin typeface="Century Gothic"/>
                <a:cs typeface="Century Gothic"/>
              </a:rPr>
              <a:t>SOMMARIO</a:t>
            </a:r>
            <a:endParaRPr/>
          </a:p>
          <a:p>
            <a:pPr marL="349965" lvl="0" indent="-349965">
              <a:lnSpc>
                <a:spcPct val="150000"/>
              </a:lnSpc>
              <a:spcBef>
                <a:spcPts val="0"/>
              </a:spcBef>
              <a:buClr>
                <a:srgbClr val="FFDC00"/>
              </a:buClr>
              <a:buSzPct val="70000"/>
              <a:buFont typeface="Wingdings"/>
              <a:buChar char="§"/>
              <a:defRPr/>
            </a:pPr>
            <a:r>
              <a:rPr lang="it-IT" sz="2400">
                <a:solidFill>
                  <a:srgbClr val="162230"/>
                </a:solidFill>
                <a:latin typeface="Century Gothic"/>
              </a:rPr>
              <a:t>Description of the scene</a:t>
            </a:r>
            <a:endParaRPr/>
          </a:p>
          <a:p>
            <a:pPr marL="349965" lvl="0" indent="-349965">
              <a:lnSpc>
                <a:spcPct val="150000"/>
              </a:lnSpc>
              <a:spcBef>
                <a:spcPts val="0"/>
              </a:spcBef>
              <a:buClr>
                <a:srgbClr val="FFDC00"/>
              </a:buClr>
              <a:buSzPct val="70000"/>
              <a:buFont typeface="Wingdings"/>
              <a:buChar char="§"/>
              <a:defRPr/>
            </a:pPr>
            <a:r>
              <a:rPr lang="it-IT" sz="2400">
                <a:solidFill>
                  <a:srgbClr val="162230"/>
                </a:solidFill>
                <a:latin typeface="Century Gothic"/>
              </a:rPr>
              <a:t>Description of the simulation</a:t>
            </a:r>
            <a:endParaRPr/>
          </a:p>
          <a:p>
            <a:pPr marL="349965" lvl="0" indent="-349965">
              <a:lnSpc>
                <a:spcPct val="150000"/>
              </a:lnSpc>
              <a:spcBef>
                <a:spcPts val="0"/>
              </a:spcBef>
              <a:buClr>
                <a:srgbClr val="FFDC00"/>
              </a:buClr>
              <a:buSzPct val="70000"/>
              <a:buFont typeface="Wingdings"/>
              <a:buChar char="§"/>
              <a:defRPr/>
            </a:pPr>
            <a:r>
              <a:rPr lang="it-IT" sz="2400">
                <a:solidFill>
                  <a:srgbClr val="162230"/>
                </a:solidFill>
                <a:latin typeface="Century Gothic"/>
              </a:rPr>
              <a:t>Artificial Potential Planner</a:t>
            </a:r>
            <a:endParaRPr lang="it-IT" sz="2400">
              <a:solidFill>
                <a:srgbClr val="162230"/>
              </a:solidFill>
              <a:latin typeface="Century Gothic"/>
            </a:endParaRPr>
          </a:p>
          <a:p>
            <a:pPr marL="349965" lvl="0" indent="-349965">
              <a:lnSpc>
                <a:spcPct val="150000"/>
              </a:lnSpc>
              <a:spcBef>
                <a:spcPts val="0"/>
              </a:spcBef>
              <a:buClr>
                <a:srgbClr val="FFDC00"/>
              </a:buClr>
              <a:buSzPct val="70000"/>
              <a:buFont typeface="Wingdings"/>
              <a:buChar char="§"/>
              <a:defRPr/>
            </a:pPr>
            <a:r>
              <a:rPr lang="it-IT" sz="2400">
                <a:solidFill>
                  <a:srgbClr val="162230"/>
                </a:solidFill>
                <a:latin typeface="Century Gothic"/>
              </a:rPr>
              <a:t>Geometric Controller</a:t>
            </a:r>
            <a:endParaRPr lang="it-IT" sz="2400">
              <a:solidFill>
                <a:srgbClr val="162230"/>
              </a:solidFill>
              <a:latin typeface="Century Gothic"/>
            </a:endParaRPr>
          </a:p>
          <a:p>
            <a:pPr marL="349965" lvl="0" indent="-349965">
              <a:lnSpc>
                <a:spcPct val="150000"/>
              </a:lnSpc>
              <a:spcBef>
                <a:spcPts val="0"/>
              </a:spcBef>
              <a:buClr>
                <a:srgbClr val="FFDC00"/>
              </a:buClr>
              <a:buSzPct val="70000"/>
              <a:buFont typeface="Wingdings"/>
              <a:buChar char="§"/>
              <a:defRPr/>
            </a:pPr>
            <a:r>
              <a:rPr lang="it-IT" sz="2400">
                <a:solidFill>
                  <a:srgbClr val="162230"/>
                </a:solidFill>
                <a:latin typeface="Century Gothic"/>
              </a:rPr>
              <a:t>Simulation</a:t>
            </a:r>
            <a:endParaRPr lang="it-IT" sz="2400">
              <a:solidFill>
                <a:srgbClr val="162230"/>
              </a:solidFill>
              <a:latin typeface="Century Gothic"/>
            </a:endParaRPr>
          </a:p>
          <a:p>
            <a:pPr marL="349965" lvl="0" indent="-349965">
              <a:lnSpc>
                <a:spcPct val="150000"/>
              </a:lnSpc>
              <a:spcBef>
                <a:spcPts val="0"/>
              </a:spcBef>
              <a:buClr>
                <a:srgbClr val="FFDC00"/>
              </a:buClr>
              <a:buSzPct val="70000"/>
              <a:buFont typeface="Wingdings"/>
              <a:buChar char="§"/>
              <a:defRPr/>
            </a:pPr>
            <a:endParaRPr lang="it-IT" sz="2400">
              <a:solidFill>
                <a:srgbClr val="162230"/>
              </a:solidFill>
              <a:latin typeface="Century Gothic"/>
            </a:endParaRPr>
          </a:p>
          <a:p>
            <a:pPr marL="349965" lvl="0" indent="-349965">
              <a:lnSpc>
                <a:spcPct val="150000"/>
              </a:lnSpc>
              <a:spcBef>
                <a:spcPts val="0"/>
              </a:spcBef>
              <a:buClr>
                <a:srgbClr val="FFDC00"/>
              </a:buClr>
              <a:buSzPct val="70000"/>
              <a:buFont typeface="Wingdings"/>
              <a:buChar char="§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3186928" name="Rettangolo 10" hidden="0"/>
          <p:cNvSpPr/>
          <p:nvPr isPhoto="0" userDrawn="0"/>
        </p:nvSpPr>
        <p:spPr bwMode="auto">
          <a:xfrm>
            <a:off x="0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it-IT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43117843" name="Picture 2" descr="C:\Bruno\campus\unina\Stationery\Dipartimenti\DIETI\Logo_DIETI_Porte.pn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8125345" y="6522319"/>
            <a:ext cx="988443" cy="320575"/>
          </a:xfrm>
          <a:prstGeom prst="rect">
            <a:avLst/>
          </a:prstGeom>
          <a:noFill/>
        </p:spPr>
      </p:pic>
      <p:sp>
        <p:nvSpPr>
          <p:cNvPr id="126757767" name="Rectangle 3" hidden="0"/>
          <p:cNvSpPr/>
          <p:nvPr isPhoto="0" userDrawn="0"/>
        </p:nvSpPr>
        <p:spPr bwMode="auto">
          <a:xfrm>
            <a:off x="111615" y="122441"/>
            <a:ext cx="8922447" cy="57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99"/>
              </a:spcAft>
              <a:defRPr/>
            </a:pPr>
            <a:r>
              <a:rPr lang="it-IT" sz="3200">
                <a:solidFill>
                  <a:srgbClr val="971720"/>
                </a:solidFill>
                <a:latin typeface="Century Gothic"/>
                <a:cs typeface="Century Gothic"/>
              </a:rPr>
              <a:t>Description of the scene</a:t>
            </a:r>
            <a:endParaRPr/>
          </a:p>
        </p:txBody>
      </p:sp>
      <p:sp>
        <p:nvSpPr>
          <p:cNvPr id="1718615644" name="" hidden="0"/>
          <p:cNvSpPr txBox="1"/>
          <p:nvPr isPhoto="0" userDrawn="0"/>
        </p:nvSpPr>
        <p:spPr bwMode="auto">
          <a:xfrm flipH="0" flipV="0">
            <a:off x="306747" y="1028697"/>
            <a:ext cx="3597823" cy="25603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Robots employed: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marL="283879" indent="-283879">
              <a:buFont typeface="Wingdings"/>
              <a:buChar char="§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Hummingbird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Sensors Used: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marL="283879" indent="-283879">
              <a:buFont typeface="Wingdings"/>
              <a:buChar char="§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IMU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marL="283878" indent="-283878">
              <a:buFont typeface="Wingdings"/>
              <a:buChar char="§"/>
              <a:defRPr/>
            </a:pPr>
            <a:endParaRPr>
              <a:latin typeface="Century Gothic"/>
              <a:ea typeface="Century Gothic"/>
              <a:cs typeface="Century Gothic"/>
            </a:endParaRPr>
          </a:p>
          <a:p>
            <a:pPr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The arena have static object.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I create a map with turtlebot3 and gmapping. The map is in 2D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52855600" name="" hidden="0"/>
          <p:cNvPicPr>
            <a:picLocks noChangeAspect="1"/>
          </p:cNvPicPr>
          <p:nvPr isPhoto="0" userDrawn="0"/>
        </p:nvPicPr>
        <p:blipFill>
          <a:blip r:embed="rId3"/>
          <a:srcRect l="13386" t="0" r="-1218" b="0"/>
          <a:stretch/>
        </p:blipFill>
        <p:spPr bwMode="auto">
          <a:xfrm flipH="0" flipV="0">
            <a:off x="4235499" y="618674"/>
            <a:ext cx="4798561" cy="5121490"/>
          </a:xfrm>
          <a:prstGeom prst="rect">
            <a:avLst/>
          </a:prstGeom>
        </p:spPr>
      </p:pic>
      <p:pic>
        <p:nvPicPr>
          <p:cNvPr id="908334646" name="" hidden="0"/>
          <p:cNvPicPr>
            <a:picLocks noChangeAspect="1"/>
          </p:cNvPicPr>
          <p:nvPr isPhoto="0" userDrawn="0"/>
        </p:nvPicPr>
        <p:blipFill>
          <a:blip r:embed="rId4"/>
          <a:srcRect l="28996" t="26349" r="28722" b="24152"/>
          <a:stretch/>
        </p:blipFill>
        <p:spPr bwMode="auto">
          <a:xfrm flipH="0" flipV="0">
            <a:off x="652730" y="3863374"/>
            <a:ext cx="2460936" cy="2311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407752" name="Rettangolo 10" hidden="0"/>
          <p:cNvSpPr/>
          <p:nvPr isPhoto="0" userDrawn="0"/>
        </p:nvSpPr>
        <p:spPr bwMode="auto">
          <a:xfrm>
            <a:off x="0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it-IT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799469441" name="Picture 2" descr="C:\Bruno\campus\unina\Stationery\Dipartimenti\DIETI\Logo_DIETI_Porte.pn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8125345" y="6522319"/>
            <a:ext cx="988443" cy="320575"/>
          </a:xfrm>
          <a:prstGeom prst="rect">
            <a:avLst/>
          </a:prstGeom>
          <a:noFill/>
        </p:spPr>
      </p:pic>
      <p:sp>
        <p:nvSpPr>
          <p:cNvPr id="1105193625" name="Rectangle 3" hidden="0"/>
          <p:cNvSpPr/>
          <p:nvPr isPhoto="0" userDrawn="0"/>
        </p:nvSpPr>
        <p:spPr bwMode="auto">
          <a:xfrm>
            <a:off x="111615" y="122441"/>
            <a:ext cx="8922951" cy="57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99"/>
              </a:spcAft>
              <a:defRPr/>
            </a:pPr>
            <a:r>
              <a:rPr lang="it-IT" sz="3200">
                <a:solidFill>
                  <a:srgbClr val="971720"/>
                </a:solidFill>
                <a:latin typeface="Century Gothic"/>
                <a:cs typeface="Century Gothic"/>
              </a:rPr>
              <a:t>Description of the simulation 1/2</a:t>
            </a:r>
            <a:endParaRPr/>
          </a:p>
        </p:txBody>
      </p:sp>
      <p:sp>
        <p:nvSpPr>
          <p:cNvPr id="223230476" name="" hidden="0"/>
          <p:cNvSpPr txBox="1"/>
          <p:nvPr isPhoto="0" userDrawn="0"/>
        </p:nvSpPr>
        <p:spPr bwMode="auto">
          <a:xfrm flipH="0" flipV="0">
            <a:off x="306747" y="1028697"/>
            <a:ext cx="5349730" cy="47549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§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Phase 1: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lvl="1"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The map_server node loads the previously created map on the </a:t>
            </a:r>
            <a:r>
              <a:rPr lang="it-IT" sz="18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/map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 topic.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marL="283879" indent="-283879">
              <a:buFont typeface="Wingdings"/>
              <a:buChar char="§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Phase 2: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lvl="1"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The planner will read the map from the </a:t>
            </a:r>
            <a:r>
              <a:rPr lang="it-IT" sz="18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/map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 topic and position from odometry on topic </a:t>
            </a:r>
            <a:r>
              <a:rPr lang="it-IT" sz="18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hummingbird/ground_truth/odometry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.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There will always be an attractive force trying to bring it to the desired position. In case there is an obstacle around the drone, a repulsive force will be added to the attractive force. The planner publishes on the topic </a:t>
            </a:r>
            <a:r>
              <a:rPr lang="it-IT" sz="18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hummingbird/command/trajectory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  with frequency 1000hz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>
              <a:defRPr/>
            </a:pP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71722" name="Rettangolo 10" hidden="0"/>
          <p:cNvSpPr/>
          <p:nvPr isPhoto="0" userDrawn="0"/>
        </p:nvSpPr>
        <p:spPr bwMode="auto">
          <a:xfrm>
            <a:off x="0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it-IT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8034647" name="Picture 2" descr="C:\Bruno\campus\unina\Stationery\Dipartimenti\DIETI\Logo_DIETI_Porte.pn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8125345" y="6522319"/>
            <a:ext cx="988443" cy="320575"/>
          </a:xfrm>
          <a:prstGeom prst="rect">
            <a:avLst/>
          </a:prstGeom>
          <a:noFill/>
        </p:spPr>
      </p:pic>
      <p:sp>
        <p:nvSpPr>
          <p:cNvPr id="2067160183" name="Rectangle 3" hidden="0"/>
          <p:cNvSpPr/>
          <p:nvPr isPhoto="0" userDrawn="0"/>
        </p:nvSpPr>
        <p:spPr bwMode="auto">
          <a:xfrm>
            <a:off x="111614" y="122440"/>
            <a:ext cx="8923023" cy="57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99"/>
              </a:spcAft>
              <a:defRPr/>
            </a:pPr>
            <a:r>
              <a:rPr lang="it-IT" sz="3200">
                <a:solidFill>
                  <a:srgbClr val="971720"/>
                </a:solidFill>
                <a:latin typeface="Century Gothic"/>
                <a:cs typeface="Century Gothic"/>
              </a:rPr>
              <a:t>Description of the simulation 2/2</a:t>
            </a:r>
            <a:endParaRPr/>
          </a:p>
        </p:txBody>
      </p:sp>
      <p:sp>
        <p:nvSpPr>
          <p:cNvPr id="1689187120" name="" hidden="0"/>
          <p:cNvSpPr txBox="1"/>
          <p:nvPr isPhoto="0" userDrawn="0"/>
        </p:nvSpPr>
        <p:spPr bwMode="auto">
          <a:xfrm flipH="0" flipV="0">
            <a:off x="306747" y="1028697"/>
            <a:ext cx="5360962" cy="25603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§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Phase 3: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lvl="1"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The controller read on topic </a:t>
            </a:r>
            <a:r>
              <a:rPr lang="it-IT" sz="18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hummingbird/command/trajectory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.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 the trajectory with 1000 frequency.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lvl="1"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The rotor velocities are published on </a:t>
            </a:r>
            <a:r>
              <a:rPr lang="it-IT" sz="18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hummingbird/command/motor_speed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.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lvl="1"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If we are near the final position the planner send the final position to the tracking controller.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8133440" name="Rettangolo 10" hidden="0"/>
          <p:cNvSpPr/>
          <p:nvPr isPhoto="0" userDrawn="0"/>
        </p:nvSpPr>
        <p:spPr bwMode="auto">
          <a:xfrm>
            <a:off x="0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it-IT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32964897" name="Picture 2" descr="C:\Bruno\campus\unina\Stationery\Dipartimenti\DIETI\Logo_DIETI_Porte.pn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8125345" y="6522319"/>
            <a:ext cx="988443" cy="320575"/>
          </a:xfrm>
          <a:prstGeom prst="rect">
            <a:avLst/>
          </a:prstGeom>
          <a:noFill/>
        </p:spPr>
      </p:pic>
      <p:sp>
        <p:nvSpPr>
          <p:cNvPr id="35039254" name="Rectangle 3" hidden="0"/>
          <p:cNvSpPr/>
          <p:nvPr isPhoto="0" userDrawn="0"/>
        </p:nvSpPr>
        <p:spPr bwMode="auto">
          <a:xfrm>
            <a:off x="111614" y="122440"/>
            <a:ext cx="8925219" cy="57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99"/>
              </a:spcAft>
              <a:defRPr/>
            </a:pPr>
            <a:r>
              <a:rPr lang="it-IT" sz="3200">
                <a:solidFill>
                  <a:srgbClr val="971720"/>
                </a:solidFill>
                <a:latin typeface="Century Gothic"/>
                <a:cs typeface="Century Gothic"/>
              </a:rPr>
              <a:t>Artificial Potential Planner</a:t>
            </a:r>
            <a:endParaRPr/>
          </a:p>
        </p:txBody>
      </p:sp>
      <p:sp>
        <p:nvSpPr>
          <p:cNvPr id="1413744062" name="" hidden="0"/>
          <p:cNvSpPr txBox="1"/>
          <p:nvPr isPhoto="0" userDrawn="0"/>
        </p:nvSpPr>
        <p:spPr bwMode="auto">
          <a:xfrm flipH="0" flipV="0">
            <a:off x="306747" y="1028695"/>
            <a:ext cx="8736853" cy="597826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§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Attraction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Force: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2200"/>
                            <m:t>f</m:t>
                          </m:r>
                        </m:e>
                        <m:sub>
                          <m:r>
                            <m:rPr/>
                            <a:rPr sz="2200"/>
                            <m:t>a</m:t>
                          </m:r>
                        </m:sub>
                      </m:sSub>
                      <m:r>
                        <m:rPr/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2200"/>
                            <m:t>K</m:t>
                          </m:r>
                        </m:e>
                        <m:sub>
                          <m:r>
                            <m:rPr/>
                            <a:rPr sz="2200"/>
                            <m:t>a</m:t>
                          </m:r>
                        </m:sub>
                      </m:sSub>
                      <m:r>
                        <m:rPr/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(p-</m:t>
                      </m:r>
                      <m:sSub>
                        <m:sSubPr>
                          <m:ctrl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2200"/>
                            <m:t>p</m:t>
                          </m:r>
                        </m:e>
                        <m:sub>
                          <m:r>
                            <m:rPr/>
                            <a:rPr sz="2200"/>
                            <m:t>d</m:t>
                          </m:r>
                        </m:sub>
                      </m:sSub>
                      <m:r>
                        <m:rPr/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sz="22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marL="283879" lvl="0" indent="-283879">
              <a:buFont typeface="Wingdings"/>
              <a:buChar char="§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Repulsion Force: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lvl="1"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If the obstacles is near drone (distance lesser 0.3),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we add  the repulsive forces with this formula: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lvl="0" algn="ctr">
              <a:defRPr/>
            </a:pPr>
            <a:endParaRPr lang="it-IT" sz="24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lvl="0"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200"/>
                          </m:ctrlPr>
                        </m:sSubPr>
                        <m:e>
                          <m:r>
                            <m:rPr/>
                            <a:rPr sz="2200"/>
                            <m:t>f</m:t>
                          </m:r>
                        </m:e>
                        <m:sub>
                          <m:r>
                            <m:rPr/>
                            <a:rPr sz="2200"/>
                            <m:t>r</m:t>
                          </m:r>
                        </m:sub>
                      </m:sSub>
                      <m:r>
                        <m:rPr/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2200"/>
                          </m:ctrlPr>
                        </m:sSubPr>
                        <m:e>
                          <m:r>
                            <m:rPr/>
                            <a:rPr sz="2200"/>
                            <m:t>f</m:t>
                          </m:r>
                        </m:e>
                        <m:sub>
                          <m:r>
                            <m:rPr/>
                            <a:rPr sz="2200"/>
                            <m:t>r</m:t>
                          </m:r>
                        </m:sub>
                      </m:sSub>
                      <m:r>
                        <m:rPr/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  <m:f>
                        <m:fPr>
                          <m:ctrlPr>
                            <a:rPr sz="2200"/>
                          </m:ctrlPr>
                        </m:fPr>
                        <m:num>
                          <m:sSub>
                            <m:sSubPr>
                              <m:ctrlPr>
                                <a:rPr sz="2200"/>
                              </m:ctrlPr>
                            </m:sSubPr>
                            <m:e>
                              <m:r>
                                <m:rPr/>
                                <a:rPr sz="2200"/>
                                <m:t>k</m:t>
                              </m:r>
                            </m:e>
                            <m:sub>
                              <m:r>
                                <m:rPr/>
                                <a:rPr sz="2200"/>
                                <m:t>r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sz="2200"/>
                              </m:ctrlPr>
                            </m:sSupPr>
                            <m:e>
                              <m:r>
                                <m:rPr/>
                                <a:rPr sz="2200"/>
                                <m:t>d</m:t>
                              </m:r>
                            </m:e>
                            <m:sup>
                              <m:r>
                                <m:rPr/>
                                <a:rPr sz="2200"/>
                                <m:t>2</m:t>
                              </m:r>
                            </m:sup>
                          </m:sSup>
                        </m:den>
                      </m:f>
                      <m:r>
                        <m:rPr/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(</m:t>
                      </m:r>
                      <m:f>
                        <m:fPr>
                          <m:ctrlPr>
                            <a:rPr sz="2200"/>
                          </m:ctrlPr>
                        </m:fPr>
                        <m:num>
                          <m:r>
                            <m:rPr/>
                            <a:rPr sz="2200"/>
                            <m:t>1</m:t>
                          </m:r>
                        </m:num>
                        <m:den>
                          <m:r>
                            <m:rPr/>
                            <a:rPr sz="2200"/>
                            <m:t>d</m:t>
                          </m:r>
                        </m:den>
                      </m:f>
                      <m:r>
                        <m:rPr/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f>
                        <m:fPr>
                          <m:ctrlPr>
                            <a:rPr sz="2200"/>
                          </m:ctrlPr>
                        </m:fPr>
                        <m:num>
                          <m:r>
                            <m:rPr/>
                            <a:rPr sz="2200"/>
                            <m:t>1</m:t>
                          </m:r>
                        </m:num>
                        <m:den>
                          <m:r>
                            <m:rPr/>
                            <a:rPr sz="2200"/>
                            <m:t>r</m:t>
                          </m:r>
                        </m:den>
                      </m:f>
                      <m:r>
                        <m:rPr/>
                        <a:rPr sz="2200"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sz="2200"/>
          </a:p>
          <a:p>
            <a:pPr lvl="0">
              <a:defRPr/>
            </a:pP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lvl="0"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In the topic if the value are -1 we don’t know if there are a osbtacles, if the value is 0 is free and if value are 1-100 , there are a obstacles.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lvl="0"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For trajectory i don’t transfrom the force in velocities or other, i transfrome force in near position. This isn’t the perfect choice but is functional for testing geometric controller. The drone avoide the obstacles.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lvl="0"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The map is in 2D, so where is the obstacles the quadrotor don’t go in z axis.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lvl="0">
              <a:defRPr/>
            </a:pP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lvl="0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200"/>
                          </m:ctrlPr>
                        </m:sSubPr>
                        <m:e>
                          <m:r>
                            <m:rPr/>
                            <a:rPr sz="2200"/>
                            <m:t>p</m:t>
                          </m:r>
                        </m:e>
                        <m:sub>
                          <m:r>
                            <m:rPr/>
                            <a:rPr sz="2200"/>
                            <m:t>sent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0.</m:t>
                          </m:r>
                          <m:sSub>
                            <m:sSubPr>
                              <m:ctrlPr>
                                <a:rPr sz="22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sz="2200"/>
                                <m:t>2f</m:t>
                              </m:r>
                            </m:e>
                            <m:sub>
                              <m:r>
                                <m:rPr/>
                                <a:rPr sz="2200"/>
                                <m:t>t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||</m:t>
                          </m:r>
                          <m:sSub>
                            <m:sSubPr>
                              <m:ctrlPr>
                                <a:rPr sz="22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sz="2200"/>
                                <m:t>f</m:t>
                              </m:r>
                            </m:e>
                            <m:sub>
                              <m:r>
                                <m:rPr/>
                                <a:rPr sz="2200"/>
                                <m:t>t</m:t>
                              </m:r>
                            </m:sub>
                          </m:sSub>
                          <m:r>
                            <m:rPr/>
                            <a:rPr sz="2200">
                              <a:latin typeface="Cambria Math"/>
                              <a:ea typeface="Cambria Math"/>
                              <a:cs typeface="Cambria Math"/>
                            </a:rPr>
                            <m:t>||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+p </m:t>
                      </m:r>
                    </m:oMath>
                  </m:oMathPara>
                </a14:m>
              </mc:Choice>
              <mc:Fallback/>
            </mc:AlternateContent>
            <a:endParaRPr lang="it-IT" sz="22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lvl="0">
              <a:defRPr/>
            </a:pP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	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2117242" name="Rettangolo 10" hidden="0"/>
          <p:cNvSpPr/>
          <p:nvPr isPhoto="0" userDrawn="0"/>
        </p:nvSpPr>
        <p:spPr bwMode="auto">
          <a:xfrm>
            <a:off x="0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it-IT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07386916" name="Picture 2" descr="C:\Bruno\campus\unina\Stationery\Dipartimenti\DIETI\Logo_DIETI_Porte.pn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8125345" y="6522319"/>
            <a:ext cx="988443" cy="320575"/>
          </a:xfrm>
          <a:prstGeom prst="rect">
            <a:avLst/>
          </a:prstGeom>
          <a:noFill/>
        </p:spPr>
      </p:pic>
      <p:sp>
        <p:nvSpPr>
          <p:cNvPr id="1616793613" name="Rectangle 3" hidden="0"/>
          <p:cNvSpPr/>
          <p:nvPr isPhoto="0" userDrawn="0"/>
        </p:nvSpPr>
        <p:spPr bwMode="auto">
          <a:xfrm>
            <a:off x="111613" y="122439"/>
            <a:ext cx="8925111" cy="57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99"/>
              </a:spcAft>
              <a:defRPr/>
            </a:pPr>
            <a:r>
              <a:rPr lang="it-IT" sz="3200">
                <a:solidFill>
                  <a:srgbClr val="971720"/>
                </a:solidFill>
                <a:latin typeface="Century Gothic"/>
                <a:cs typeface="Century Gothic"/>
              </a:rPr>
              <a:t>Geometric Controller 1/2</a:t>
            </a:r>
            <a:endParaRPr/>
          </a:p>
        </p:txBody>
      </p:sp>
      <p:sp>
        <p:nvSpPr>
          <p:cNvPr id="1177568607" name="" hidden="0"/>
          <p:cNvSpPr txBox="1"/>
          <p:nvPr isPhoto="0" userDrawn="0"/>
        </p:nvSpPr>
        <p:spPr bwMode="auto">
          <a:xfrm flipH="0" flipV="0">
            <a:off x="306745" y="1028695"/>
            <a:ext cx="8391505" cy="400339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Initially the controller read position and desired trajectory from the topics: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marL="283879" indent="-283879">
              <a:buFont typeface="Wingdings"/>
              <a:buChar char="§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/</a:t>
            </a:r>
            <a:r>
              <a:rPr lang="it-IT" sz="18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hummingbird/command/trajectory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marL="283879" indent="-283879">
              <a:buFont typeface="Wingdings"/>
              <a:buChar char="§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/</a:t>
            </a:r>
            <a:r>
              <a:rPr lang="it-IT" sz="18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hummingbird/ground_truth/odometry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.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>
              <a:defRPr/>
            </a:pP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>
              <a:defRPr/>
            </a:pP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After I followed Lee's paper[1].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So initially I calculated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 b</m:t>
                          </m:r>
                        </m:e>
                        <m:sub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3d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 from equation (</a:t>
            </a:r>
            <a:r>
              <a:rPr>
                <a:latin typeface="Century Gothic"/>
                <a:ea typeface="Century Gothic"/>
                <a:cs typeface="Century Gothic"/>
              </a:rPr>
              <a:t>12) [1</a:t>
            </a:r>
            <a:r>
              <a:rPr>
                <a:latin typeface="Century Gothic"/>
                <a:ea typeface="Century Gothic"/>
                <a:cs typeface="Century Gothic"/>
              </a:rPr>
              <a:t>]</a:t>
            </a:r>
            <a:endParaRPr>
              <a:latin typeface="Century Gothic"/>
              <a:ea typeface="Century Gothic"/>
              <a:cs typeface="Century Gothic"/>
            </a:endParaRPr>
          </a:p>
          <a:p>
            <a:pPr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Then I compute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800"/>
                            <m:t> Proj(b</m:t>
                          </m:r>
                        </m:e>
                        <m:sub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1d</m:t>
                          </m:r>
                        </m:sub>
                      </m:sSub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: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["/>
                          <m:endChr m:val="]"/>
                          <m:ctrlPr>
                            <a:rPr/>
                          </m:ctrlPr>
                        </m:dPr>
                        <m:e>
                          <m:func>
                            <m:funcPr>
                              <m:ctrlPr>
                                <a:rPr/>
                              </m:ctrlPr>
                            </m:funcPr>
                            <m:fName>
                              <m:r>
                                <m:rPr/>
                                <a:rPr/>
                                <m:t>cos</m:t>
                              </m:r>
                            </m:fName>
                            <m:e>
                              <m:d>
                                <m:dPr>
                                  <m:begChr m:val="("/>
                                  <m:endChr m:val=")"/>
                                  <m:ctrlPr>
                                    <a:rPr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/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/>
                                        <m:t>yaw</m:t>
                                      </m:r>
                                    </m:e>
                                    <m:sub>
                                      <m:r>
                                        <m:rPr/>
                                        <a:rPr/>
                                        <m:t>d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/>
                            <a:rPr/>
                            <m:t> </m:t>
                          </m:r>
                          <m:func>
                            <m:funcPr>
                              <m:ctrlPr>
                                <a:rPr/>
                              </m:ctrlPr>
                            </m:funcPr>
                            <m:fName>
                              <m:r>
                                <m:rPr/>
                                <a:rPr/>
                                <m:t>sin</m:t>
                              </m:r>
                            </m:fName>
                            <m:e>
                              <m:d>
                                <m:dPr>
                                  <m:begChr m:val="("/>
                                  <m:endChr m:val=")"/>
                                  <m:ctrlPr>
                                    <a:rPr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/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/>
                                        <m:t>yaw</m:t>
                                      </m:r>
                                    </m:e>
                                    <m:sub>
                                      <m:r>
                                        <m:rPr/>
                                        <a:rPr/>
                                        <m:t>d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/>
                            <a:rPr/>
                            <m:t> 0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>
              <a:defRPr/>
            </a:pP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And finally I calculate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b</m:t>
                          </m:r>
                        </m:e>
                        <m:sub>
                          <m:r>
                            <m:rPr/>
                            <a:rPr/>
                            <m:t>2d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/>
                            <m:t>b</m:t>
                          </m:r>
                        </m:e>
                        <m:sub>
                          <m:r>
                            <m:rPr/>
                            <a:rPr/>
                            <m:t>1d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>
              <a:defRPr/>
            </a:pP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Now I have the rotation matrix so using the formula (15) and (16) from [1] for calculate total thrust and torques.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7067215" name="Rettangolo 10" hidden="0"/>
          <p:cNvSpPr/>
          <p:nvPr isPhoto="0" userDrawn="0"/>
        </p:nvSpPr>
        <p:spPr bwMode="auto">
          <a:xfrm>
            <a:off x="0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it-IT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753366086" name="Picture 2" descr="C:\Bruno\campus\unina\Stationery\Dipartimenti\DIETI\Logo_DIETI_Porte.pn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8125344" y="6522318"/>
            <a:ext cx="988443" cy="320574"/>
          </a:xfrm>
          <a:prstGeom prst="rect">
            <a:avLst/>
          </a:prstGeom>
          <a:noFill/>
        </p:spPr>
      </p:pic>
      <p:sp>
        <p:nvSpPr>
          <p:cNvPr id="1421285863" name="Rectangle 3" hidden="0"/>
          <p:cNvSpPr/>
          <p:nvPr isPhoto="0" userDrawn="0"/>
        </p:nvSpPr>
        <p:spPr bwMode="auto">
          <a:xfrm>
            <a:off x="111613" y="122439"/>
            <a:ext cx="8925183" cy="57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98"/>
              </a:spcAft>
              <a:defRPr/>
            </a:pPr>
            <a:r>
              <a:rPr lang="it-IT" sz="3200">
                <a:solidFill>
                  <a:srgbClr val="971720"/>
                </a:solidFill>
                <a:latin typeface="Century Gothic"/>
                <a:cs typeface="Century Gothic"/>
              </a:rPr>
              <a:t>Geometric Controller 2/2</a:t>
            </a:r>
            <a:endParaRPr/>
          </a:p>
        </p:txBody>
      </p:sp>
      <p:pic>
        <p:nvPicPr>
          <p:cNvPr id="204883834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11613" y="1470553"/>
            <a:ext cx="5705474" cy="1419224"/>
          </a:xfrm>
          <a:prstGeom prst="rect">
            <a:avLst/>
          </a:prstGeom>
        </p:spPr>
      </p:pic>
      <p:sp>
        <p:nvSpPr>
          <p:cNvPr id="119352918" name="" hidden="0"/>
          <p:cNvSpPr txBox="1"/>
          <p:nvPr isPhoto="0" userDrawn="0"/>
        </p:nvSpPr>
        <p:spPr bwMode="auto">
          <a:xfrm flipH="0" flipV="0">
            <a:off x="306746" y="1028696"/>
            <a:ext cx="8312927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Afterwards I transformed the total thrust and torques into rotor speeds :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lvl="1"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 </a:t>
            </a: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50054748" name="" hidden="0"/>
          <p:cNvSpPr txBox="1"/>
          <p:nvPr isPhoto="0" userDrawn="0"/>
        </p:nvSpPr>
        <p:spPr bwMode="auto">
          <a:xfrm flipH="0" flipV="0">
            <a:off x="306746" y="3141133"/>
            <a:ext cx="6701694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After the velocities were published on:</a:t>
            </a:r>
            <a:endParaRPr/>
          </a:p>
          <a:p>
            <a:pPr marL="283879" indent="-283879" algn="l">
              <a:buFont typeface="Wingdings"/>
              <a:buChar char="§"/>
              <a:defRPr/>
            </a:pPr>
            <a:r>
              <a:rPr lang="it-IT" sz="1800" b="0" i="1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hummingbird/command/motor_speed</a:t>
            </a:r>
            <a:endParaRPr lang="it-IT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  <a:p>
            <a:pPr algn="l">
              <a:defRPr/>
            </a:pPr>
            <a:endParaRPr lang="it-IT"/>
          </a:p>
          <a:p>
            <a:pPr algn="l">
              <a:defRPr/>
            </a:pPr>
            <a:endParaRPr lang="it-IT" sz="1800" b="0" i="0" u="none" strike="noStrike" cap="none" spc="0">
              <a:solidFill>
                <a:schemeClr val="tx1"/>
              </a:solidFill>
              <a:latin typeface="Century Gothic"/>
              <a:ea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5820073" name="Rettangolo 10" hidden="0"/>
          <p:cNvSpPr/>
          <p:nvPr isPhoto="0" userDrawn="0"/>
        </p:nvSpPr>
        <p:spPr bwMode="auto">
          <a:xfrm>
            <a:off x="0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it-IT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13341861" name="Picture 2" descr="C:\Bruno\campus\unina\Stationery\Dipartimenti\DIETI\Logo_DIETI_Porte.pn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8125344" y="6522318"/>
            <a:ext cx="988443" cy="320573"/>
          </a:xfrm>
          <a:prstGeom prst="rect">
            <a:avLst/>
          </a:prstGeom>
          <a:noFill/>
        </p:spPr>
      </p:pic>
      <p:sp>
        <p:nvSpPr>
          <p:cNvPr id="1052673153" name="Rectangle 3" hidden="0"/>
          <p:cNvSpPr/>
          <p:nvPr isPhoto="0" userDrawn="0"/>
        </p:nvSpPr>
        <p:spPr bwMode="auto">
          <a:xfrm>
            <a:off x="111612" y="122439"/>
            <a:ext cx="8925579" cy="57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98"/>
              </a:spcAft>
              <a:defRPr/>
            </a:pPr>
            <a:r>
              <a:rPr lang="it-IT" sz="3200">
                <a:solidFill>
                  <a:srgbClr val="971720"/>
                </a:solidFill>
                <a:latin typeface="Century Gothic"/>
                <a:cs typeface="Century Gothic"/>
              </a:rPr>
              <a:t>Simulation 1/4</a:t>
            </a:r>
            <a:endParaRPr/>
          </a:p>
        </p:txBody>
      </p:sp>
      <p:pic>
        <p:nvPicPr>
          <p:cNvPr id="1663725808" name="" hidden="0"/>
          <p:cNvPicPr>
            <a:picLocks noChangeAspect="1"/>
          </p:cNvPicPr>
          <p:nvPr isPhoto="0" userDrawn="0"/>
        </p:nvPicPr>
        <p:blipFill>
          <a:blip r:embed="rId3"/>
          <a:srcRect l="7522" t="0" r="6439" b="0"/>
          <a:stretch/>
        </p:blipFill>
        <p:spPr bwMode="auto">
          <a:xfrm flipH="0" flipV="0">
            <a:off x="368647" y="1067391"/>
            <a:ext cx="2286000" cy="2918565"/>
          </a:xfrm>
          <a:prstGeom prst="rect">
            <a:avLst/>
          </a:prstGeom>
        </p:spPr>
      </p:pic>
      <p:pic>
        <p:nvPicPr>
          <p:cNvPr id="187101222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4401608" y="1250289"/>
            <a:ext cx="3840315" cy="2307166"/>
          </a:xfrm>
          <a:prstGeom prst="rect">
            <a:avLst/>
          </a:prstGeom>
        </p:spPr>
      </p:pic>
      <p:pic>
        <p:nvPicPr>
          <p:cNvPr id="1260145295" name="" hidden="0"/>
          <p:cNvPicPr>
            <a:picLocks noChangeAspect="1"/>
          </p:cNvPicPr>
          <p:nvPr isPhoto="0" userDrawn="0"/>
        </p:nvPicPr>
        <p:blipFill>
          <a:blip r:embed="rId5"/>
          <a:srcRect l="6499" t="0" r="5653" b="0"/>
          <a:stretch/>
        </p:blipFill>
        <p:spPr bwMode="auto">
          <a:xfrm flipH="0" flipV="0">
            <a:off x="368647" y="4538196"/>
            <a:ext cx="2286000" cy="1893887"/>
          </a:xfrm>
          <a:prstGeom prst="rect">
            <a:avLst/>
          </a:prstGeom>
        </p:spPr>
      </p:pic>
      <p:sp>
        <p:nvSpPr>
          <p:cNvPr id="1878568598" name="" hidden="0"/>
          <p:cNvSpPr txBox="1"/>
          <p:nvPr isPhoto="0" userDrawn="0"/>
        </p:nvSpPr>
        <p:spPr bwMode="auto">
          <a:xfrm flipH="0" flipV="0">
            <a:off x="0" y="884493"/>
            <a:ext cx="4018573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§"/>
              <a:defRPr/>
            </a:pPr>
            <a:r>
              <a:rPr>
                <a:latin typeface="Century Gothic"/>
                <a:ea typeface="Century Gothic"/>
                <a:cs typeface="Century Gothic"/>
              </a:rPr>
              <a:t>Hummingbird </a:t>
            </a:r>
            <a:r>
              <a:rPr>
                <a:latin typeface="Century Gothic"/>
                <a:ea typeface="Century Gothic"/>
                <a:cs typeface="Century Gothic"/>
              </a:rPr>
              <a:t>parameter</a:t>
            </a:r>
            <a:endParaRPr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0002532" name="" hidden="0"/>
          <p:cNvSpPr txBox="1"/>
          <p:nvPr isPhoto="0" userDrawn="0"/>
        </p:nvSpPr>
        <p:spPr bwMode="auto">
          <a:xfrm flipH="0" flipV="0">
            <a:off x="0" y="4172400"/>
            <a:ext cx="5934907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§"/>
              <a:defRPr/>
            </a:pPr>
            <a:r>
              <a:rPr>
                <a:latin typeface="Century Gothic"/>
                <a:ea typeface="Century Gothic"/>
                <a:cs typeface="Century Gothic"/>
              </a:rPr>
              <a:t>Artifical Potentintial Planner </a:t>
            </a:r>
            <a:r>
              <a:rPr>
                <a:latin typeface="Century Gothic"/>
                <a:ea typeface="Century Gothic"/>
                <a:cs typeface="Century Gothic"/>
              </a:rPr>
              <a:t>parameter</a:t>
            </a:r>
            <a:endParaRPr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585855536" name="" hidden="0"/>
          <p:cNvSpPr txBox="1"/>
          <p:nvPr isPhoto="0" userDrawn="0"/>
        </p:nvSpPr>
        <p:spPr bwMode="auto">
          <a:xfrm flipH="0" flipV="0">
            <a:off x="4401608" y="884493"/>
            <a:ext cx="3907714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§"/>
              <a:defRPr/>
            </a:pPr>
            <a:r>
              <a:rPr>
                <a:latin typeface="Century Gothic"/>
                <a:ea typeface="Century Gothic"/>
                <a:cs typeface="Century Gothic"/>
              </a:rPr>
              <a:t>Controller parameter</a:t>
            </a:r>
            <a:endParaRPr>
              <a:latin typeface="Century Gothic"/>
              <a:ea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ONLYOFFICE/7.1.0.215</Application>
  <DocSecurity>0</DocSecurity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>Università degli Studi Federico II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studi in Ingegneria dell'Automazione</dc:title>
  <dc:subject>Presentazione</dc:subject>
  <dc:creator>Bruno Siciliano</dc:creator>
  <cp:keywords/>
  <dc:description/>
  <dc:identifier/>
  <dc:language/>
  <cp:lastModifiedBy/>
  <cp:revision>82</cp:revision>
  <dcterms:created xsi:type="dcterms:W3CDTF">2013-09-05T14:27:33Z</dcterms:created>
  <dcterms:modified xsi:type="dcterms:W3CDTF">2022-07-15T14:25:47Z</dcterms:modified>
  <cp:category/>
  <cp:contentStatus/>
  <cp:version/>
</cp:coreProperties>
</file>