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305" r:id="rId3"/>
    <p:sldId id="306" r:id="rId4"/>
    <p:sldId id="308" r:id="rId5"/>
    <p:sldId id="309" r:id="rId6"/>
    <p:sldId id="331" r:id="rId7"/>
    <p:sldId id="310" r:id="rId8"/>
    <p:sldId id="311" r:id="rId9"/>
    <p:sldId id="314" r:id="rId10"/>
    <p:sldId id="346" r:id="rId11"/>
    <p:sldId id="345" r:id="rId12"/>
    <p:sldId id="344" r:id="rId13"/>
    <p:sldId id="343" r:id="rId14"/>
    <p:sldId id="342" r:id="rId15"/>
    <p:sldId id="341" r:id="rId16"/>
    <p:sldId id="340" r:id="rId17"/>
    <p:sldId id="339" r:id="rId18"/>
    <p:sldId id="338" r:id="rId19"/>
    <p:sldId id="337" r:id="rId20"/>
    <p:sldId id="333" r:id="rId21"/>
    <p:sldId id="335" r:id="rId22"/>
    <p:sldId id="334"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7C7"/>
    <a:srgbClr val="D000C6"/>
    <a:srgbClr val="CB0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1278" y="3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588B7-B567-490C-8204-14D9141399C5}" type="datetimeFigureOut">
              <a:rPr lang="en-US" smtClean="0"/>
              <a:t>9/25/2021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3DFFB-8B42-4C62-80B3-9BBDC2028934}" type="slidenum">
              <a:rPr lang="en-US" smtClean="0"/>
              <a:t>‹#›</a:t>
            </a:fld>
            <a:endParaRPr lang="en-US"/>
          </a:p>
        </p:txBody>
      </p:sp>
    </p:spTree>
    <p:extLst>
      <p:ext uri="{BB962C8B-B14F-4D97-AF65-F5344CB8AC3E}">
        <p14:creationId xmlns:p14="http://schemas.microsoft.com/office/powerpoint/2010/main" val="9216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002-757B-4E81-AD89-728283857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8A54E2-B714-457B-90EF-D8111F51C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B0E635-9027-46C7-A3D6-322D0E3D8D4C}"/>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CBA1CED0-12B2-4AE5-AD78-219EA102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37D36-AB4A-47FF-882D-DA06AF1A2526}"/>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41659501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A698-1919-48FF-AD7A-9BF920691A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442C7-2962-4EEB-A1A4-F0CD7BE51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13191-178D-49E0-A9A1-DEA4916C287D}"/>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3C4DB1DE-1A5E-4DE9-B7E0-28061AC5C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88811-2ACF-4222-B641-D6842D831881}"/>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80706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B4D8E-69D5-49AB-94A4-469C7F2250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7A33ED-5079-4036-8D0C-C60867188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EE5A3-363B-4D15-9E90-3C37E9A1E19B}"/>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634AD10F-53EA-4257-97C1-AE65BFD6C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7DBE1-A97E-4C48-A2BB-61A96FEFC1FA}"/>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20387550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FE37-3976-4A59-A47E-C43E54AE6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7E835-976C-40F6-BAA3-8AC63F09D8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BD82B-4FB5-488B-879B-C5014588FD1A}"/>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CB2FA936-A0FF-4BB3-B730-36022093C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F5EBB-BD2E-435C-AA33-AE9DD4BD6F49}"/>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21744302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B6B2-E865-42B7-9CF6-B37B1D3AB5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AEE14-5C26-4BFA-AB37-894AC9BB2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41DBC2-F2F8-4F9E-AC33-C0A61BF9165F}"/>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4A8112BE-7293-46B5-A5C2-C077A165C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DA259-3066-4C32-84E3-EEB7C6562FB4}"/>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3500186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F1DD-5CDB-4220-9ECB-DA295EA2A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38B7E-3A8C-4757-BDAC-D6B97DD5C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F41909-98C9-4DB2-A6A0-C6E4A5E20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1D06E3-5EC6-4BC2-91D0-8CB88CCCEE83}"/>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6" name="Footer Placeholder 5">
            <a:extLst>
              <a:ext uri="{FF2B5EF4-FFF2-40B4-BE49-F238E27FC236}">
                <a16:creationId xmlns:a16="http://schemas.microsoft.com/office/drawing/2014/main" id="{58948846-2ECA-4BF6-BAE7-5436A15DF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4665F-BBE6-4C2A-9DB0-D3C8B96E3A2C}"/>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11335934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A856-3C8C-4F8D-903E-FBCEF22E1B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C34F3-7398-4A0B-AE67-5AE8F6154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8C38F-366F-4FEC-A65D-15BE19D3D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62D32F-F386-4557-86F2-340A9AE03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7BF34B-84D3-4D96-8B86-BCED507B9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C583C-AA94-4B55-87EB-17BDA67D77FB}"/>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8" name="Footer Placeholder 7">
            <a:extLst>
              <a:ext uri="{FF2B5EF4-FFF2-40B4-BE49-F238E27FC236}">
                <a16:creationId xmlns:a16="http://schemas.microsoft.com/office/drawing/2014/main" id="{B1E3C555-FF93-449B-BE9F-5248D6ECB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41D12-875A-49D5-8737-2CEA468D1EC2}"/>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13398198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1D95-FC3A-4654-9F41-840AE3E2A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99A1D8-BF8F-47DA-B5BC-1CDB54D5D254}"/>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4" name="Footer Placeholder 3">
            <a:extLst>
              <a:ext uri="{FF2B5EF4-FFF2-40B4-BE49-F238E27FC236}">
                <a16:creationId xmlns:a16="http://schemas.microsoft.com/office/drawing/2014/main" id="{342D4AA1-C80B-4F35-AEF8-A3041A016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0F3350-B98C-40F3-BEB9-BA084BFBBD5F}"/>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3409371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B7DFC3-50A4-49A0-AF72-C3CDE88D5627}"/>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3" name="Footer Placeholder 2">
            <a:extLst>
              <a:ext uri="{FF2B5EF4-FFF2-40B4-BE49-F238E27FC236}">
                <a16:creationId xmlns:a16="http://schemas.microsoft.com/office/drawing/2014/main" id="{B45275BF-27F3-46E4-91C0-74453DBF1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CE218-39F1-4283-8E26-5424868EDFA2}"/>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2098374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B079-EE80-45D6-9881-3478963B9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40F61-F468-4E5A-A0B2-7FB82BD42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EB39C-84C8-427C-913E-C19277023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9CA62-EAAF-4528-A999-3DFBFFEAEB3E}"/>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6" name="Footer Placeholder 5">
            <a:extLst>
              <a:ext uri="{FF2B5EF4-FFF2-40B4-BE49-F238E27FC236}">
                <a16:creationId xmlns:a16="http://schemas.microsoft.com/office/drawing/2014/main" id="{0B262DF0-810F-464E-B3D4-0A2C40335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4D876-802C-4FF7-A7AA-3D7B7B775043}"/>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32785028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848442D-DDB9-4DAD-BF8D-AB6C67CC1FFA}"/>
              </a:ext>
            </a:extLst>
          </p:cNvPr>
          <p:cNvSpPr/>
          <p:nvPr userDrawn="1"/>
        </p:nvSpPr>
        <p:spPr>
          <a:xfrm>
            <a:off x="0" y="0"/>
            <a:ext cx="3053080" cy="6858000"/>
          </a:xfrm>
          <a:prstGeom prst="rect">
            <a:avLst/>
          </a:prstGeom>
          <a:solidFill>
            <a:schemeClr val="accent1">
              <a:lumMod val="20000"/>
              <a:lumOff val="80000"/>
            </a:schemeClr>
          </a:solidFill>
          <a:effectLst>
            <a:glow rad="635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5117FFA-0288-4DEF-B3AC-E2F18B91900F}"/>
              </a:ext>
            </a:extLst>
          </p:cNvPr>
          <p:cNvSpPr>
            <a:spLocks noGrp="1"/>
          </p:cNvSpPr>
          <p:nvPr>
            <p:ph type="title"/>
          </p:nvPr>
        </p:nvSpPr>
        <p:spPr>
          <a:xfrm>
            <a:off x="839788" y="457200"/>
            <a:ext cx="2086291" cy="1600200"/>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7EC4F42-6058-4324-A8BB-FAF994584308}"/>
              </a:ext>
            </a:extLst>
          </p:cNvPr>
          <p:cNvSpPr>
            <a:spLocks noGrp="1"/>
          </p:cNvSpPr>
          <p:nvPr>
            <p:ph type="pic" idx="1"/>
          </p:nvPr>
        </p:nvSpPr>
        <p:spPr>
          <a:xfrm>
            <a:off x="3342640" y="457200"/>
            <a:ext cx="8493759" cy="57251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44B74F-AE80-4F30-B57E-0E41540BD0E9}"/>
              </a:ext>
            </a:extLst>
          </p:cNvPr>
          <p:cNvSpPr>
            <a:spLocks noGrp="1"/>
          </p:cNvSpPr>
          <p:nvPr>
            <p:ph type="body" sz="half" idx="2"/>
          </p:nvPr>
        </p:nvSpPr>
        <p:spPr>
          <a:xfrm>
            <a:off x="839789" y="2057400"/>
            <a:ext cx="208629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EDC4D8-76E7-4B8C-85CC-B34AEB28D165}"/>
              </a:ext>
            </a:extLst>
          </p:cNvPr>
          <p:cNvSpPr>
            <a:spLocks noGrp="1"/>
          </p:cNvSpPr>
          <p:nvPr>
            <p:ph type="dt" sz="half" idx="10"/>
          </p:nvPr>
        </p:nvSpPr>
        <p:spPr/>
        <p:txBody>
          <a:bodyPr/>
          <a:lstStyle/>
          <a:p>
            <a:fld id="{07354BF5-67DC-4D47-B602-2FAE0340E81E}" type="datetimeFigureOut">
              <a:rPr lang="en-US" smtClean="0"/>
              <a:t>9/25/2021</a:t>
            </a:fld>
            <a:endParaRPr lang="en-US"/>
          </a:p>
        </p:txBody>
      </p:sp>
      <p:sp>
        <p:nvSpPr>
          <p:cNvPr id="6" name="Footer Placeholder 5">
            <a:extLst>
              <a:ext uri="{FF2B5EF4-FFF2-40B4-BE49-F238E27FC236}">
                <a16:creationId xmlns:a16="http://schemas.microsoft.com/office/drawing/2014/main" id="{7403F5DF-87A7-405A-BB01-2DB973A2F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3B034-EBDD-4C97-B7BA-F11394F5E516}"/>
              </a:ext>
            </a:extLst>
          </p:cNvPr>
          <p:cNvSpPr>
            <a:spLocks noGrp="1"/>
          </p:cNvSpPr>
          <p:nvPr>
            <p:ph type="sldNum" sz="quarter" idx="12"/>
          </p:nvPr>
        </p:nvSpPr>
        <p:spPr/>
        <p:txBody>
          <a:bodyPr/>
          <a:lstStyle/>
          <a:p>
            <a:fld id="{56CF5175-3996-498C-9C2B-099F6A1078C0}" type="slidenum">
              <a:rPr lang="en-US" smtClean="0"/>
              <a:t>‹#›</a:t>
            </a:fld>
            <a:endParaRPr lang="en-US"/>
          </a:p>
        </p:txBody>
      </p:sp>
    </p:spTree>
    <p:extLst>
      <p:ext uri="{BB962C8B-B14F-4D97-AF65-F5344CB8AC3E}">
        <p14:creationId xmlns:p14="http://schemas.microsoft.com/office/powerpoint/2010/main" val="1221109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EC784-2368-47FE-8934-8D55D12E5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AB955A-D1D8-44DB-8CCC-4F9826524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7D9D9-3C94-4CEF-8CE2-EB4688982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4BF5-67DC-4D47-B602-2FAE0340E81E}" type="datetimeFigureOut">
              <a:rPr lang="en-US" smtClean="0"/>
              <a:t>9/25/2021</a:t>
            </a:fld>
            <a:endParaRPr lang="en-US"/>
          </a:p>
        </p:txBody>
      </p:sp>
      <p:sp>
        <p:nvSpPr>
          <p:cNvPr id="5" name="Footer Placeholder 4">
            <a:extLst>
              <a:ext uri="{FF2B5EF4-FFF2-40B4-BE49-F238E27FC236}">
                <a16:creationId xmlns:a16="http://schemas.microsoft.com/office/drawing/2014/main" id="{9208D7FD-453D-474E-A650-EAA78A773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4FFE32-AF92-41EC-AEDA-6E4B5A180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F5175-3996-498C-9C2B-099F6A1078C0}" type="slidenum">
              <a:rPr lang="en-US" smtClean="0"/>
              <a:t>‹#›</a:t>
            </a:fld>
            <a:endParaRPr lang="en-US"/>
          </a:p>
        </p:txBody>
      </p:sp>
    </p:spTree>
    <p:extLst>
      <p:ext uri="{BB962C8B-B14F-4D97-AF65-F5344CB8AC3E}">
        <p14:creationId xmlns:p14="http://schemas.microsoft.com/office/powerpoint/2010/main" val="2194617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0A97-AA9F-4AB1-8A6D-E1B1E5AEE2B0}"/>
              </a:ext>
            </a:extLst>
          </p:cNvPr>
          <p:cNvSpPr>
            <a:spLocks noGrp="1"/>
          </p:cNvSpPr>
          <p:nvPr>
            <p:ph type="ctrTitle"/>
          </p:nvPr>
        </p:nvSpPr>
        <p:spPr/>
        <p:txBody>
          <a:bodyPr/>
          <a:lstStyle/>
          <a:p>
            <a:r>
              <a:rPr lang="en-US" dirty="0"/>
              <a:t>Huntington-Hill</a:t>
            </a:r>
          </a:p>
        </p:txBody>
      </p:sp>
      <p:sp>
        <p:nvSpPr>
          <p:cNvPr id="3" name="Subtitle 2">
            <a:extLst>
              <a:ext uri="{FF2B5EF4-FFF2-40B4-BE49-F238E27FC236}">
                <a16:creationId xmlns:a16="http://schemas.microsoft.com/office/drawing/2014/main" id="{68E2D712-73F1-4923-BB19-39AB9604FD78}"/>
              </a:ext>
            </a:extLst>
          </p:cNvPr>
          <p:cNvSpPr>
            <a:spLocks noGrp="1"/>
          </p:cNvSpPr>
          <p:nvPr>
            <p:ph type="subTitle" idx="1"/>
          </p:nvPr>
        </p:nvSpPr>
        <p:spPr/>
        <p:txBody>
          <a:bodyPr/>
          <a:lstStyle/>
          <a:p>
            <a:r>
              <a:rPr lang="en-US" dirty="0"/>
              <a:t>Like Webster but with Logs</a:t>
            </a:r>
          </a:p>
        </p:txBody>
      </p:sp>
    </p:spTree>
    <p:extLst>
      <p:ext uri="{BB962C8B-B14F-4D97-AF65-F5344CB8AC3E}">
        <p14:creationId xmlns:p14="http://schemas.microsoft.com/office/powerpoint/2010/main" val="1148258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3620262"/>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2966B75C-2089-46C4-BF7D-FDBDCB56AC7B}"/>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38CFD53A-B3E2-4C93-AD62-228AFDFD4D02}"/>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907010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3/1</a:t>
            </a:r>
          </a:p>
          <a:p>
            <a:r>
              <a:rPr lang="en-US" dirty="0"/>
              <a:t>3</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3041142"/>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72A4928A-D343-480D-B9E4-430CF8EA715F}"/>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831082A4-A53D-4375-9004-AF99FD35FE52}"/>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22284472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3/2</a:t>
            </a:r>
          </a:p>
          <a:p>
            <a:r>
              <a:rPr lang="en-US" dirty="0"/>
              <a:t>1.5</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2894838"/>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4FD617BA-092B-47EC-AA9A-6E7E2A1FE700}"/>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1B2BBF65-8AD1-4BD0-8782-A94CA2A7B5E6}"/>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3455382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4/2</a:t>
            </a:r>
          </a:p>
          <a:p>
            <a:r>
              <a:rPr lang="en-US" dirty="0"/>
              <a:t>2</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2675382"/>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5A9ADC09-BF58-4F23-BC41-5D59367F7881}"/>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6416456A-2DC6-48F2-9175-B622C872E18E}"/>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4286466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5/2</a:t>
            </a:r>
          </a:p>
          <a:p>
            <a:r>
              <a:rPr lang="en-US" dirty="0"/>
              <a:t>2.5</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240411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524BE3CF-176C-4359-9DC5-826C30B7274D}"/>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92A8F75A-356E-42E3-98D8-81F682D09F93}"/>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15139735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5/3</a:t>
            </a:r>
          </a:p>
          <a:p>
            <a:r>
              <a:rPr lang="en-US" dirty="0"/>
              <a:t>2.7</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2315718"/>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77A4CE26-2A7F-494B-A6F2-9394A9CBB308}"/>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8B68884E-6603-4A59-9A07-0AF2D68F5D0D}"/>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14204178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6/3</a:t>
            </a:r>
          </a:p>
          <a:p>
            <a:r>
              <a:rPr lang="en-US" dirty="0"/>
              <a:t>2</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219075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0872511E-B339-4F50-BC70-F5866DAFACD6}"/>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700E3B79-E69A-4AE8-9F0C-1B6D3C9FB5AD}"/>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13777332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7/3</a:t>
            </a:r>
          </a:p>
          <a:p>
            <a:r>
              <a:rPr lang="en-US" dirty="0"/>
              <a:t>2.3</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2020062"/>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01BF897D-219B-4E09-B5A6-E8D89249A5CE}"/>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0714551E-32A0-4868-89B5-B8BF072C498D}"/>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931582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7/4</a:t>
            </a:r>
          </a:p>
          <a:p>
            <a:r>
              <a:rPr lang="en-US" dirty="0"/>
              <a:t>1.75</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194691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5B5183D4-AF80-4BF6-96B5-023A9A9D5DD9}"/>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6EFFD150-EC68-4D34-9AD9-29F48EAC432E}"/>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29730428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8/4</a:t>
            </a:r>
          </a:p>
          <a:p>
            <a:r>
              <a:rPr lang="en-US" dirty="0"/>
              <a:t>2</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1864614"/>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5001D2B0-FB57-4104-858E-939254D6B146}"/>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3115EF8F-C4E8-43FB-BFC2-25B469D72DBE}"/>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35045886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5BDB-2BC8-42D5-9CCE-4D05AA49CBD0}"/>
              </a:ext>
            </a:extLst>
          </p:cNvPr>
          <p:cNvSpPr>
            <a:spLocks noGrp="1"/>
          </p:cNvSpPr>
          <p:nvPr>
            <p:ph type="title"/>
          </p:nvPr>
        </p:nvSpPr>
        <p:spPr/>
        <p:txBody>
          <a:bodyPr/>
          <a:lstStyle/>
          <a:p>
            <a:r>
              <a:rPr lang="en-US" dirty="0"/>
              <a:t>Log</a:t>
            </a:r>
          </a:p>
        </p:txBody>
      </p:sp>
      <p:sp>
        <p:nvSpPr>
          <p:cNvPr id="4" name="Text Placeholder 3">
            <a:extLst>
              <a:ext uri="{FF2B5EF4-FFF2-40B4-BE49-F238E27FC236}">
                <a16:creationId xmlns:a16="http://schemas.microsoft.com/office/drawing/2014/main" id="{6CBC3553-C2C2-45DB-90FD-FF12300FD41E}"/>
              </a:ext>
            </a:extLst>
          </p:cNvPr>
          <p:cNvSpPr>
            <a:spLocks noGrp="1"/>
          </p:cNvSpPr>
          <p:nvPr>
            <p:ph type="body" sz="half" idx="2"/>
          </p:nvPr>
        </p:nvSpPr>
        <p:spPr/>
        <p:txBody>
          <a:bodyPr/>
          <a:lstStyle/>
          <a:p>
            <a:r>
              <a:rPr lang="en-US" dirty="0"/>
              <a:t>Log base 10, to be exact.</a:t>
            </a:r>
          </a:p>
          <a:p>
            <a:r>
              <a:rPr lang="en-US" dirty="0"/>
              <a:t>Log(10) = 1</a:t>
            </a:r>
          </a:p>
          <a:p>
            <a:r>
              <a:rPr lang="en-US" dirty="0"/>
              <a:t>Log(1) = 0</a:t>
            </a:r>
          </a:p>
          <a:p>
            <a:r>
              <a:rPr lang="en-US" dirty="0"/>
              <a:t>Log (.1) = -1</a:t>
            </a:r>
          </a:p>
          <a:p>
            <a:endParaRPr lang="en-US" dirty="0"/>
          </a:p>
          <a:p>
            <a:r>
              <a:rPr lang="en-US" dirty="0"/>
              <a:t>10</a:t>
            </a:r>
            <a:r>
              <a:rPr lang="en-US" baseline="30000" dirty="0"/>
              <a:t>1</a:t>
            </a:r>
            <a:r>
              <a:rPr lang="en-US" dirty="0"/>
              <a:t> = 10</a:t>
            </a:r>
          </a:p>
          <a:p>
            <a:r>
              <a:rPr lang="en-US" dirty="0"/>
              <a:t>10</a:t>
            </a:r>
            <a:r>
              <a:rPr lang="en-US" baseline="30000" dirty="0"/>
              <a:t>0</a:t>
            </a:r>
            <a:r>
              <a:rPr lang="en-US" dirty="0"/>
              <a:t> = 1</a:t>
            </a:r>
          </a:p>
          <a:p>
            <a:r>
              <a:rPr lang="en-US" dirty="0"/>
              <a:t>10</a:t>
            </a:r>
            <a:r>
              <a:rPr lang="en-US" baseline="30000" dirty="0"/>
              <a:t>-1</a:t>
            </a:r>
            <a:r>
              <a:rPr lang="en-US" dirty="0"/>
              <a:t> = 0.1</a:t>
            </a:r>
          </a:p>
          <a:p>
            <a:endParaRPr lang="en-US" dirty="0"/>
          </a:p>
        </p:txBody>
      </p:sp>
      <p:pic>
        <p:nvPicPr>
          <p:cNvPr id="7" name="Picture 6">
            <a:extLst>
              <a:ext uri="{FF2B5EF4-FFF2-40B4-BE49-F238E27FC236}">
                <a16:creationId xmlns:a16="http://schemas.microsoft.com/office/drawing/2014/main" id="{FDC8E00A-B446-49CB-8978-4CBF0C4065F3}"/>
              </a:ext>
            </a:extLst>
          </p:cNvPr>
          <p:cNvPicPr>
            <a:picLocks noChangeAspect="1"/>
          </p:cNvPicPr>
          <p:nvPr/>
        </p:nvPicPr>
        <p:blipFill rotWithShape="1">
          <a:blip r:embed="rId2"/>
          <a:srcRect t="46803"/>
          <a:stretch/>
        </p:blipFill>
        <p:spPr>
          <a:xfrm>
            <a:off x="4023360" y="731520"/>
            <a:ext cx="3302649" cy="6196089"/>
          </a:xfrm>
          <a:prstGeom prst="rect">
            <a:avLst/>
          </a:prstGeom>
        </p:spPr>
      </p:pic>
    </p:spTree>
    <p:extLst>
      <p:ext uri="{BB962C8B-B14F-4D97-AF65-F5344CB8AC3E}">
        <p14:creationId xmlns:p14="http://schemas.microsoft.com/office/powerpoint/2010/main" val="34994877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9/4</a:t>
            </a:r>
          </a:p>
          <a:p>
            <a:r>
              <a:rPr lang="en-US" dirty="0"/>
              <a:t>2.25</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1727454"/>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3" name="TextBox 32">
            <a:extLst>
              <a:ext uri="{FF2B5EF4-FFF2-40B4-BE49-F238E27FC236}">
                <a16:creationId xmlns:a16="http://schemas.microsoft.com/office/drawing/2014/main" id="{4BFADBD2-A826-4C6D-A2E4-65B1C1E2EFC2}"/>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34" name="TextBox 33">
            <a:extLst>
              <a:ext uri="{FF2B5EF4-FFF2-40B4-BE49-F238E27FC236}">
                <a16:creationId xmlns:a16="http://schemas.microsoft.com/office/drawing/2014/main" id="{7F9F2518-2D05-4956-9CCC-EDBF3FED4176}"/>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2204558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9/5</a:t>
            </a:r>
          </a:p>
          <a:p>
            <a:r>
              <a:rPr lang="en-US" dirty="0"/>
              <a:t>2.2</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1666494"/>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7" name="TextBox 26">
            <a:extLst>
              <a:ext uri="{FF2B5EF4-FFF2-40B4-BE49-F238E27FC236}">
                <a16:creationId xmlns:a16="http://schemas.microsoft.com/office/drawing/2014/main" id="{72027EA5-CCBE-43A4-B161-779167850836}"/>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BA94FF09-9F64-4B82-9C93-F043F777FF8F}"/>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516660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CEB-E825-4979-9BE2-A37034BE3936}"/>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FD6F7840-F8F4-46EF-BED8-E58472F79395}"/>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a:p>
            <a:r>
              <a:rPr lang="en-US" dirty="0"/>
              <a:t>This ratio is raised until all the seats are filled.</a:t>
            </a:r>
          </a:p>
          <a:p>
            <a:r>
              <a:rPr lang="en-US" dirty="0"/>
              <a:t>Ratio</a:t>
            </a:r>
          </a:p>
          <a:p>
            <a:r>
              <a:rPr lang="en-US" dirty="0"/>
              <a:t>10/5</a:t>
            </a:r>
          </a:p>
          <a:p>
            <a:r>
              <a:rPr lang="en-US" dirty="0"/>
              <a:t>2</a:t>
            </a:r>
          </a:p>
          <a:p>
            <a:endParaRPr lang="en-US" dirty="0"/>
          </a:p>
        </p:txBody>
      </p:sp>
      <p:cxnSp>
        <p:nvCxnSpPr>
          <p:cNvPr id="63" name="Straight Connector 62">
            <a:extLst>
              <a:ext uri="{FF2B5EF4-FFF2-40B4-BE49-F238E27FC236}">
                <a16:creationId xmlns:a16="http://schemas.microsoft.com/office/drawing/2014/main" id="{A1DBFD73-3800-4CCB-87CC-0BEB96D38B53}"/>
              </a:ext>
            </a:extLst>
          </p:cNvPr>
          <p:cNvCxnSpPr>
            <a:cxnSpLocks/>
          </p:cNvCxnSpPr>
          <p:nvPr/>
        </p:nvCxnSpPr>
        <p:spPr>
          <a:xfrm>
            <a:off x="3817620" y="161163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pic>
        <p:nvPicPr>
          <p:cNvPr id="64" name="Picture 63">
            <a:extLst>
              <a:ext uri="{FF2B5EF4-FFF2-40B4-BE49-F238E27FC236}">
                <a16:creationId xmlns:a16="http://schemas.microsoft.com/office/drawing/2014/main" id="{C78CB3C5-5BD4-40F2-AE92-FF3DA160B77E}"/>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5" name="Picture 64">
            <a:extLst>
              <a:ext uri="{FF2B5EF4-FFF2-40B4-BE49-F238E27FC236}">
                <a16:creationId xmlns:a16="http://schemas.microsoft.com/office/drawing/2014/main" id="{6C334668-F67B-48C0-8267-FB9220B3CA5B}"/>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66" name="Freeform: Shape 65">
            <a:extLst>
              <a:ext uri="{FF2B5EF4-FFF2-40B4-BE49-F238E27FC236}">
                <a16:creationId xmlns:a16="http://schemas.microsoft.com/office/drawing/2014/main" id="{2E404930-46F1-483F-AF08-97BB727E95B4}"/>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DFC1429B-8BC1-40D6-8250-6D9C8F38CBE0}"/>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851C1FC4-F6D9-4BA4-A8CC-6C93C1F6081C}"/>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69" name="Freeform: Shape 68">
            <a:extLst>
              <a:ext uri="{FF2B5EF4-FFF2-40B4-BE49-F238E27FC236}">
                <a16:creationId xmlns:a16="http://schemas.microsoft.com/office/drawing/2014/main" id="{82EE03DC-0FDE-4A7F-9865-841278E28F4D}"/>
              </a:ext>
            </a:extLst>
          </p:cNvPr>
          <p:cNvSpPr/>
          <p:nvPr/>
        </p:nvSpPr>
        <p:spPr>
          <a:xfrm>
            <a:off x="7704455" y="2822258"/>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6" name="Freeform: Shape 75">
            <a:extLst>
              <a:ext uri="{FF2B5EF4-FFF2-40B4-BE49-F238E27FC236}">
                <a16:creationId xmlns:a16="http://schemas.microsoft.com/office/drawing/2014/main" id="{BCE88FA4-A5C3-409A-A8E2-8BE3A9F93E00}"/>
              </a:ext>
            </a:extLst>
          </p:cNvPr>
          <p:cNvSpPr/>
          <p:nvPr/>
        </p:nvSpPr>
        <p:spPr>
          <a:xfrm>
            <a:off x="7703820" y="2521268"/>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7" name="Freeform: Shape 76">
            <a:extLst>
              <a:ext uri="{FF2B5EF4-FFF2-40B4-BE49-F238E27FC236}">
                <a16:creationId xmlns:a16="http://schemas.microsoft.com/office/drawing/2014/main" id="{02DAC43A-D655-4DFE-B256-54F4EF74AFC7}"/>
              </a:ext>
            </a:extLst>
          </p:cNvPr>
          <p:cNvSpPr/>
          <p:nvPr/>
        </p:nvSpPr>
        <p:spPr>
          <a:xfrm>
            <a:off x="7705725" y="2284095"/>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8" name="Freeform: Shape 77">
            <a:extLst>
              <a:ext uri="{FF2B5EF4-FFF2-40B4-BE49-F238E27FC236}">
                <a16:creationId xmlns:a16="http://schemas.microsoft.com/office/drawing/2014/main" id="{2F59E7E8-3DDA-423E-84A0-DB815074E797}"/>
              </a:ext>
            </a:extLst>
          </p:cNvPr>
          <p:cNvSpPr/>
          <p:nvPr/>
        </p:nvSpPr>
        <p:spPr>
          <a:xfrm>
            <a:off x="7703820" y="2095500"/>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9" name="Freeform: Shape 78">
            <a:extLst>
              <a:ext uri="{FF2B5EF4-FFF2-40B4-BE49-F238E27FC236}">
                <a16:creationId xmlns:a16="http://schemas.microsoft.com/office/drawing/2014/main" id="{A1FCC0D6-33BA-453C-BC34-7976960F929F}"/>
              </a:ext>
            </a:extLst>
          </p:cNvPr>
          <p:cNvSpPr/>
          <p:nvPr/>
        </p:nvSpPr>
        <p:spPr>
          <a:xfrm>
            <a:off x="7705725" y="1935480"/>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0" name="Freeform: Shape 79">
            <a:extLst>
              <a:ext uri="{FF2B5EF4-FFF2-40B4-BE49-F238E27FC236}">
                <a16:creationId xmlns:a16="http://schemas.microsoft.com/office/drawing/2014/main" id="{B5D26A6E-0CBB-456C-9C95-17FCC8B5F2B9}"/>
              </a:ext>
            </a:extLst>
          </p:cNvPr>
          <p:cNvSpPr/>
          <p:nvPr/>
        </p:nvSpPr>
        <p:spPr>
          <a:xfrm>
            <a:off x="7702868" y="1790700"/>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1" name="Freeform: Shape 80">
            <a:extLst>
              <a:ext uri="{FF2B5EF4-FFF2-40B4-BE49-F238E27FC236}">
                <a16:creationId xmlns:a16="http://schemas.microsoft.com/office/drawing/2014/main" id="{D10B9844-FE2B-4AFD-802F-3081E3262D79}"/>
              </a:ext>
            </a:extLst>
          </p:cNvPr>
          <p:cNvSpPr/>
          <p:nvPr/>
        </p:nvSpPr>
        <p:spPr>
          <a:xfrm>
            <a:off x="7701915" y="1664970"/>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2" name="Freeform: Shape 81">
            <a:extLst>
              <a:ext uri="{FF2B5EF4-FFF2-40B4-BE49-F238E27FC236}">
                <a16:creationId xmlns:a16="http://schemas.microsoft.com/office/drawing/2014/main" id="{217CFAA1-2E2F-40F6-8D4B-3715FA6D859F}"/>
              </a:ext>
            </a:extLst>
          </p:cNvPr>
          <p:cNvSpPr/>
          <p:nvPr/>
        </p:nvSpPr>
        <p:spPr>
          <a:xfrm>
            <a:off x="7706678" y="1547813"/>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3" name="Freeform: Shape 82">
            <a:extLst>
              <a:ext uri="{FF2B5EF4-FFF2-40B4-BE49-F238E27FC236}">
                <a16:creationId xmlns:a16="http://schemas.microsoft.com/office/drawing/2014/main" id="{8CA4CE51-81F5-4DBC-85A2-60F6AE3FD483}"/>
              </a:ext>
            </a:extLst>
          </p:cNvPr>
          <p:cNvSpPr/>
          <p:nvPr/>
        </p:nvSpPr>
        <p:spPr>
          <a:xfrm>
            <a:off x="4704136" y="2509202"/>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84" name="Freeform: Shape 83">
            <a:extLst>
              <a:ext uri="{FF2B5EF4-FFF2-40B4-BE49-F238E27FC236}">
                <a16:creationId xmlns:a16="http://schemas.microsoft.com/office/drawing/2014/main" id="{CA4DE623-0E56-43E5-B474-D096C90E0AFD}"/>
              </a:ext>
            </a:extLst>
          </p:cNvPr>
          <p:cNvSpPr/>
          <p:nvPr/>
        </p:nvSpPr>
        <p:spPr>
          <a:xfrm>
            <a:off x="4702231" y="2087880"/>
            <a:ext cx="725805" cy="427672"/>
          </a:xfrm>
          <a:custGeom>
            <a:avLst/>
            <a:gdLst>
              <a:gd name="connsiteX0" fmla="*/ 487680 w 725805"/>
              <a:gd name="connsiteY0" fmla="*/ 421005 h 427672"/>
              <a:gd name="connsiteX1" fmla="*/ 606743 w 725805"/>
              <a:gd name="connsiteY1" fmla="*/ 197167 h 427672"/>
              <a:gd name="connsiteX2" fmla="*/ 725805 w 725805"/>
              <a:gd name="connsiteY2" fmla="*/ 0 h 427672"/>
              <a:gd name="connsiteX3" fmla="*/ 4763 w 725805"/>
              <a:gd name="connsiteY3" fmla="*/ 3810 h 427672"/>
              <a:gd name="connsiteX4" fmla="*/ 0 w 725805"/>
              <a:gd name="connsiteY4" fmla="*/ 427672 h 427672"/>
              <a:gd name="connsiteX5" fmla="*/ 487680 w 725805"/>
              <a:gd name="connsiteY5" fmla="*/ 421005 h 42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805" h="427672">
                <a:moveTo>
                  <a:pt x="487680" y="421005"/>
                </a:moveTo>
                <a:lnTo>
                  <a:pt x="606743" y="197167"/>
                </a:lnTo>
                <a:lnTo>
                  <a:pt x="725805" y="0"/>
                </a:lnTo>
                <a:lnTo>
                  <a:pt x="4763" y="3810"/>
                </a:lnTo>
                <a:cubicBezTo>
                  <a:pt x="3175" y="145097"/>
                  <a:pt x="1588" y="286385"/>
                  <a:pt x="0" y="427672"/>
                </a:cubicBezTo>
                <a:lnTo>
                  <a:pt x="487680" y="42100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5" name="Freeform: Shape 84">
            <a:extLst>
              <a:ext uri="{FF2B5EF4-FFF2-40B4-BE49-F238E27FC236}">
                <a16:creationId xmlns:a16="http://schemas.microsoft.com/office/drawing/2014/main" id="{6D13AD38-7DFC-41E8-B4D0-2615DB02EFCF}"/>
              </a:ext>
            </a:extLst>
          </p:cNvPr>
          <p:cNvSpPr/>
          <p:nvPr/>
        </p:nvSpPr>
        <p:spPr>
          <a:xfrm>
            <a:off x="4701596" y="1786890"/>
            <a:ext cx="963930" cy="302895"/>
          </a:xfrm>
          <a:custGeom>
            <a:avLst/>
            <a:gdLst>
              <a:gd name="connsiteX0" fmla="*/ 3810 w 963930"/>
              <a:gd name="connsiteY0" fmla="*/ 2857 h 302895"/>
              <a:gd name="connsiteX1" fmla="*/ 963930 w 963930"/>
              <a:gd name="connsiteY1" fmla="*/ 0 h 302895"/>
              <a:gd name="connsiteX2" fmla="*/ 792480 w 963930"/>
              <a:gd name="connsiteY2" fmla="*/ 204787 h 302895"/>
              <a:gd name="connsiteX3" fmla="*/ 723900 w 963930"/>
              <a:gd name="connsiteY3" fmla="*/ 300990 h 302895"/>
              <a:gd name="connsiteX4" fmla="*/ 0 w 963930"/>
              <a:gd name="connsiteY4" fmla="*/ 302895 h 302895"/>
              <a:gd name="connsiteX5" fmla="*/ 3810 w 963930"/>
              <a:gd name="connsiteY5" fmla="*/ 2857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930" h="302895">
                <a:moveTo>
                  <a:pt x="3810" y="2857"/>
                </a:moveTo>
                <a:lnTo>
                  <a:pt x="963930" y="0"/>
                </a:lnTo>
                <a:lnTo>
                  <a:pt x="792480" y="204787"/>
                </a:lnTo>
                <a:lnTo>
                  <a:pt x="723900" y="300990"/>
                </a:lnTo>
                <a:lnTo>
                  <a:pt x="0" y="302895"/>
                </a:lnTo>
                <a:lnTo>
                  <a:pt x="3810" y="285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6" name="Freeform: Shape 85">
            <a:extLst>
              <a:ext uri="{FF2B5EF4-FFF2-40B4-BE49-F238E27FC236}">
                <a16:creationId xmlns:a16="http://schemas.microsoft.com/office/drawing/2014/main" id="{CACDA84B-DEF8-4A3A-A7E9-A4E85FFB221C}"/>
              </a:ext>
            </a:extLst>
          </p:cNvPr>
          <p:cNvSpPr/>
          <p:nvPr/>
        </p:nvSpPr>
        <p:spPr>
          <a:xfrm>
            <a:off x="4703501" y="1549717"/>
            <a:ext cx="1200150" cy="237173"/>
          </a:xfrm>
          <a:custGeom>
            <a:avLst/>
            <a:gdLst>
              <a:gd name="connsiteX0" fmla="*/ 0 w 1200150"/>
              <a:gd name="connsiteY0" fmla="*/ 3810 h 237173"/>
              <a:gd name="connsiteX1" fmla="*/ 1200150 w 1200150"/>
              <a:gd name="connsiteY1" fmla="*/ 0 h 237173"/>
              <a:gd name="connsiteX2" fmla="*/ 962025 w 1200150"/>
              <a:gd name="connsiteY2" fmla="*/ 237173 h 237173"/>
              <a:gd name="connsiteX3" fmla="*/ 2858 w 1200150"/>
              <a:gd name="connsiteY3" fmla="*/ 235268 h 237173"/>
              <a:gd name="connsiteX4" fmla="*/ 0 w 1200150"/>
              <a:gd name="connsiteY4" fmla="*/ 3810 h 237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0" h="237173">
                <a:moveTo>
                  <a:pt x="0" y="3810"/>
                </a:moveTo>
                <a:lnTo>
                  <a:pt x="1200150" y="0"/>
                </a:lnTo>
                <a:lnTo>
                  <a:pt x="962025" y="237173"/>
                </a:lnTo>
                <a:lnTo>
                  <a:pt x="2858" y="235268"/>
                </a:lnTo>
                <a:cubicBezTo>
                  <a:pt x="1905" y="159068"/>
                  <a:pt x="953" y="82868"/>
                  <a:pt x="0" y="381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7" name="Freeform: Shape 86">
            <a:extLst>
              <a:ext uri="{FF2B5EF4-FFF2-40B4-BE49-F238E27FC236}">
                <a16:creationId xmlns:a16="http://schemas.microsoft.com/office/drawing/2014/main" id="{E0AC4A26-9C91-4014-A4BB-3B3979E67D64}"/>
              </a:ext>
            </a:extLst>
          </p:cNvPr>
          <p:cNvSpPr/>
          <p:nvPr/>
        </p:nvSpPr>
        <p:spPr>
          <a:xfrm>
            <a:off x="4701596" y="1361122"/>
            <a:ext cx="1440180" cy="192405"/>
          </a:xfrm>
          <a:custGeom>
            <a:avLst/>
            <a:gdLst>
              <a:gd name="connsiteX0" fmla="*/ 0 w 1440180"/>
              <a:gd name="connsiteY0" fmla="*/ 1905 h 192405"/>
              <a:gd name="connsiteX1" fmla="*/ 1440180 w 1440180"/>
              <a:gd name="connsiteY1" fmla="*/ 0 h 192405"/>
              <a:gd name="connsiteX2" fmla="*/ 1197293 w 1440180"/>
              <a:gd name="connsiteY2" fmla="*/ 192405 h 192405"/>
              <a:gd name="connsiteX3" fmla="*/ 1905 w 1440180"/>
              <a:gd name="connsiteY3" fmla="*/ 192405 h 192405"/>
              <a:gd name="connsiteX4" fmla="*/ 0 w 1440180"/>
              <a:gd name="connsiteY4" fmla="*/ 1905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 h="192405">
                <a:moveTo>
                  <a:pt x="0" y="1905"/>
                </a:moveTo>
                <a:lnTo>
                  <a:pt x="1440180" y="0"/>
                </a:lnTo>
                <a:lnTo>
                  <a:pt x="1197293" y="192405"/>
                </a:lnTo>
                <a:lnTo>
                  <a:pt x="1905" y="192405"/>
                </a:lnTo>
                <a:lnTo>
                  <a:pt x="0" y="1905"/>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8" name="Freeform: Shape 87">
            <a:extLst>
              <a:ext uri="{FF2B5EF4-FFF2-40B4-BE49-F238E27FC236}">
                <a16:creationId xmlns:a16="http://schemas.microsoft.com/office/drawing/2014/main" id="{D79D602F-7BA1-4A57-8D8C-7B67ACA15B06}"/>
              </a:ext>
            </a:extLst>
          </p:cNvPr>
          <p:cNvSpPr/>
          <p:nvPr/>
        </p:nvSpPr>
        <p:spPr>
          <a:xfrm>
            <a:off x="4703501" y="1201102"/>
            <a:ext cx="1674495" cy="160020"/>
          </a:xfrm>
          <a:custGeom>
            <a:avLst/>
            <a:gdLst>
              <a:gd name="connsiteX0" fmla="*/ 0 w 1674495"/>
              <a:gd name="connsiteY0" fmla="*/ 953 h 160020"/>
              <a:gd name="connsiteX1" fmla="*/ 1674495 w 1674495"/>
              <a:gd name="connsiteY1" fmla="*/ 0 h 160020"/>
              <a:gd name="connsiteX2" fmla="*/ 1438275 w 1674495"/>
              <a:gd name="connsiteY2" fmla="*/ 160020 h 160020"/>
              <a:gd name="connsiteX3" fmla="*/ 0 w 1674495"/>
              <a:gd name="connsiteY3" fmla="*/ 158115 h 160020"/>
              <a:gd name="connsiteX4" fmla="*/ 0 w 1674495"/>
              <a:gd name="connsiteY4" fmla="*/ 953 h 16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495" h="160020">
                <a:moveTo>
                  <a:pt x="0" y="953"/>
                </a:moveTo>
                <a:lnTo>
                  <a:pt x="1674495" y="0"/>
                </a:lnTo>
                <a:lnTo>
                  <a:pt x="1438275" y="160020"/>
                </a:lnTo>
                <a:lnTo>
                  <a:pt x="0" y="158115"/>
                </a:lnTo>
                <a:lnTo>
                  <a:pt x="0" y="953"/>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9" name="Freeform: Shape 88">
            <a:extLst>
              <a:ext uri="{FF2B5EF4-FFF2-40B4-BE49-F238E27FC236}">
                <a16:creationId xmlns:a16="http://schemas.microsoft.com/office/drawing/2014/main" id="{729766E7-671A-4B3F-996C-E857AFD78EA9}"/>
              </a:ext>
            </a:extLst>
          </p:cNvPr>
          <p:cNvSpPr/>
          <p:nvPr/>
        </p:nvSpPr>
        <p:spPr>
          <a:xfrm>
            <a:off x="4700644" y="1056322"/>
            <a:ext cx="1925002" cy="144780"/>
          </a:xfrm>
          <a:custGeom>
            <a:avLst/>
            <a:gdLst>
              <a:gd name="connsiteX0" fmla="*/ 0 w 1925002"/>
              <a:gd name="connsiteY0" fmla="*/ 0 h 144780"/>
              <a:gd name="connsiteX1" fmla="*/ 1925002 w 1925002"/>
              <a:gd name="connsiteY1" fmla="*/ 0 h 144780"/>
              <a:gd name="connsiteX2" fmla="*/ 1679257 w 1925002"/>
              <a:gd name="connsiteY2" fmla="*/ 142875 h 144780"/>
              <a:gd name="connsiteX3" fmla="*/ 2857 w 1925002"/>
              <a:gd name="connsiteY3" fmla="*/ 144780 h 144780"/>
              <a:gd name="connsiteX4" fmla="*/ 0 w 1925002"/>
              <a:gd name="connsiteY4" fmla="*/ 0 h 14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02" h="144780">
                <a:moveTo>
                  <a:pt x="0" y="0"/>
                </a:moveTo>
                <a:lnTo>
                  <a:pt x="1925002" y="0"/>
                </a:lnTo>
                <a:lnTo>
                  <a:pt x="1679257" y="142875"/>
                </a:lnTo>
                <a:lnTo>
                  <a:pt x="2857" y="144780"/>
                </a:lnTo>
                <a:cubicBezTo>
                  <a:pt x="1905" y="96520"/>
                  <a:pt x="952" y="48260"/>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0" name="Freeform: Shape 89">
            <a:extLst>
              <a:ext uri="{FF2B5EF4-FFF2-40B4-BE49-F238E27FC236}">
                <a16:creationId xmlns:a16="http://schemas.microsoft.com/office/drawing/2014/main" id="{4797A798-F482-4BF7-8DF9-C02DEE02ACCC}"/>
              </a:ext>
            </a:extLst>
          </p:cNvPr>
          <p:cNvSpPr/>
          <p:nvPr/>
        </p:nvSpPr>
        <p:spPr>
          <a:xfrm>
            <a:off x="4699691" y="930592"/>
            <a:ext cx="2162175" cy="125730"/>
          </a:xfrm>
          <a:custGeom>
            <a:avLst/>
            <a:gdLst>
              <a:gd name="connsiteX0" fmla="*/ 0 w 2162175"/>
              <a:gd name="connsiteY0" fmla="*/ 0 h 125730"/>
              <a:gd name="connsiteX1" fmla="*/ 2162175 w 2162175"/>
              <a:gd name="connsiteY1" fmla="*/ 1905 h 125730"/>
              <a:gd name="connsiteX2" fmla="*/ 1924050 w 2162175"/>
              <a:gd name="connsiteY2" fmla="*/ 125730 h 125730"/>
              <a:gd name="connsiteX3" fmla="*/ 2858 w 2162175"/>
              <a:gd name="connsiteY3" fmla="*/ 122873 h 125730"/>
              <a:gd name="connsiteX4" fmla="*/ 0 w 2162175"/>
              <a:gd name="connsiteY4" fmla="*/ 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75" h="125730">
                <a:moveTo>
                  <a:pt x="0" y="0"/>
                </a:moveTo>
                <a:lnTo>
                  <a:pt x="2162175" y="1905"/>
                </a:lnTo>
                <a:lnTo>
                  <a:pt x="1924050" y="125730"/>
                </a:lnTo>
                <a:lnTo>
                  <a:pt x="2858" y="122873"/>
                </a:lnTo>
                <a:cubicBezTo>
                  <a:pt x="1905" y="81915"/>
                  <a:pt x="953" y="40958"/>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Freeform: Shape 90">
            <a:extLst>
              <a:ext uri="{FF2B5EF4-FFF2-40B4-BE49-F238E27FC236}">
                <a16:creationId xmlns:a16="http://schemas.microsoft.com/office/drawing/2014/main" id="{3D73CBFE-6ABD-4BF0-A05F-83A0483BE9E6}"/>
              </a:ext>
            </a:extLst>
          </p:cNvPr>
          <p:cNvSpPr/>
          <p:nvPr/>
        </p:nvSpPr>
        <p:spPr>
          <a:xfrm>
            <a:off x="4704454" y="813435"/>
            <a:ext cx="2407920" cy="116205"/>
          </a:xfrm>
          <a:custGeom>
            <a:avLst/>
            <a:gdLst>
              <a:gd name="connsiteX0" fmla="*/ 952 w 2407920"/>
              <a:gd name="connsiteY0" fmla="*/ 0 h 116205"/>
              <a:gd name="connsiteX1" fmla="*/ 2407920 w 2407920"/>
              <a:gd name="connsiteY1" fmla="*/ 2857 h 116205"/>
              <a:gd name="connsiteX2" fmla="*/ 2160270 w 2407920"/>
              <a:gd name="connsiteY2" fmla="*/ 116205 h 116205"/>
              <a:gd name="connsiteX3" fmla="*/ 0 w 2407920"/>
              <a:gd name="connsiteY3" fmla="*/ 116205 h 116205"/>
              <a:gd name="connsiteX4" fmla="*/ 952 w 2407920"/>
              <a:gd name="connsiteY4" fmla="*/ 0 h 1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7920" h="116205">
                <a:moveTo>
                  <a:pt x="952" y="0"/>
                </a:moveTo>
                <a:lnTo>
                  <a:pt x="2407920" y="2857"/>
                </a:lnTo>
                <a:lnTo>
                  <a:pt x="2160270" y="116205"/>
                </a:lnTo>
                <a:lnTo>
                  <a:pt x="0" y="116205"/>
                </a:lnTo>
                <a:cubicBezTo>
                  <a:pt x="317" y="77470"/>
                  <a:pt x="635" y="38735"/>
                  <a:pt x="95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 name="TextBox 2">
            <a:extLst>
              <a:ext uri="{FF2B5EF4-FFF2-40B4-BE49-F238E27FC236}">
                <a16:creationId xmlns:a16="http://schemas.microsoft.com/office/drawing/2014/main" id="{613F257E-887C-46B6-9B6D-A62290E38EBF}"/>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28" name="TextBox 27">
            <a:extLst>
              <a:ext uri="{FF2B5EF4-FFF2-40B4-BE49-F238E27FC236}">
                <a16:creationId xmlns:a16="http://schemas.microsoft.com/office/drawing/2014/main" id="{6CD76FBA-50D5-4DFB-81D9-D0B7B45E61A8}"/>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28369172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3962-34B9-4957-BDB0-DDA74F5BA661}"/>
              </a:ext>
            </a:extLst>
          </p:cNvPr>
          <p:cNvSpPr>
            <a:spLocks noGrp="1"/>
          </p:cNvSpPr>
          <p:nvPr>
            <p:ph type="title"/>
          </p:nvPr>
        </p:nvSpPr>
        <p:spPr/>
        <p:txBody>
          <a:bodyPr/>
          <a:lstStyle/>
          <a:p>
            <a:r>
              <a:rPr lang="en-US" dirty="0"/>
              <a:t>End</a:t>
            </a:r>
          </a:p>
        </p:txBody>
      </p:sp>
      <p:sp>
        <p:nvSpPr>
          <p:cNvPr id="3" name="Text Placeholder 2">
            <a:extLst>
              <a:ext uri="{FF2B5EF4-FFF2-40B4-BE49-F238E27FC236}">
                <a16:creationId xmlns:a16="http://schemas.microsoft.com/office/drawing/2014/main" id="{A28E4F70-5F0B-4281-9EA1-23B0B27854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638076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5BDB-2BC8-42D5-9CCE-4D05AA49CBD0}"/>
              </a:ext>
            </a:extLst>
          </p:cNvPr>
          <p:cNvSpPr>
            <a:spLocks noGrp="1"/>
          </p:cNvSpPr>
          <p:nvPr>
            <p:ph type="title"/>
          </p:nvPr>
        </p:nvSpPr>
        <p:spPr/>
        <p:txBody>
          <a:bodyPr/>
          <a:lstStyle/>
          <a:p>
            <a:r>
              <a:rPr lang="en-US" dirty="0" err="1"/>
              <a:t>Semilog</a:t>
            </a:r>
            <a:r>
              <a:rPr lang="en-US" dirty="0"/>
              <a:t> Paper</a:t>
            </a:r>
          </a:p>
        </p:txBody>
      </p:sp>
      <p:sp>
        <p:nvSpPr>
          <p:cNvPr id="4" name="Text Placeholder 3">
            <a:extLst>
              <a:ext uri="{FF2B5EF4-FFF2-40B4-BE49-F238E27FC236}">
                <a16:creationId xmlns:a16="http://schemas.microsoft.com/office/drawing/2014/main" id="{6CBC3553-C2C2-45DB-90FD-FF12300FD41E}"/>
              </a:ext>
            </a:extLst>
          </p:cNvPr>
          <p:cNvSpPr>
            <a:spLocks noGrp="1"/>
          </p:cNvSpPr>
          <p:nvPr>
            <p:ph type="body" sz="half" idx="2"/>
          </p:nvPr>
        </p:nvSpPr>
        <p:spPr/>
        <p:txBody>
          <a:bodyPr/>
          <a:lstStyle/>
          <a:p>
            <a:r>
              <a:rPr lang="en-US" dirty="0"/>
              <a:t>Different Labels</a:t>
            </a:r>
          </a:p>
          <a:p>
            <a:r>
              <a:rPr lang="en-US" dirty="0"/>
              <a:t>We still see the shape of the curve, but we label it using the input.</a:t>
            </a:r>
          </a:p>
        </p:txBody>
      </p:sp>
      <p:pic>
        <p:nvPicPr>
          <p:cNvPr id="5" name="Picture 4">
            <a:extLst>
              <a:ext uri="{FF2B5EF4-FFF2-40B4-BE49-F238E27FC236}">
                <a16:creationId xmlns:a16="http://schemas.microsoft.com/office/drawing/2014/main" id="{9C4052FA-2392-4D7E-8978-955DA6A2A0EC}"/>
              </a:ext>
            </a:extLst>
          </p:cNvPr>
          <p:cNvPicPr>
            <a:picLocks noChangeAspect="1"/>
          </p:cNvPicPr>
          <p:nvPr/>
        </p:nvPicPr>
        <p:blipFill rotWithShape="1">
          <a:blip r:embed="rId2"/>
          <a:srcRect t="47159"/>
          <a:stretch/>
        </p:blipFill>
        <p:spPr>
          <a:xfrm>
            <a:off x="4023360" y="731520"/>
            <a:ext cx="3305349" cy="6103451"/>
          </a:xfrm>
          <a:prstGeom prst="rect">
            <a:avLst/>
          </a:prstGeom>
        </p:spPr>
      </p:pic>
    </p:spTree>
    <p:extLst>
      <p:ext uri="{BB962C8B-B14F-4D97-AF65-F5344CB8AC3E}">
        <p14:creationId xmlns:p14="http://schemas.microsoft.com/office/powerpoint/2010/main" val="40362290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Two Parties</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Same population</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731520"/>
            <a:ext cx="3357917" cy="6180618"/>
          </a:xfrm>
          <a:prstGeom prst="rect">
            <a:avLst/>
          </a:prstGeom>
        </p:spPr>
      </p:pic>
      <p:sp>
        <p:nvSpPr>
          <p:cNvPr id="7" name="TextBox 6">
            <a:extLst>
              <a:ext uri="{FF2B5EF4-FFF2-40B4-BE49-F238E27FC236}">
                <a16:creationId xmlns:a16="http://schemas.microsoft.com/office/drawing/2014/main" id="{1507BBF0-62FB-47B6-893B-B4C0E40CD27E}"/>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8" name="TextBox 7">
            <a:extLst>
              <a:ext uri="{FF2B5EF4-FFF2-40B4-BE49-F238E27FC236}">
                <a16:creationId xmlns:a16="http://schemas.microsoft.com/office/drawing/2014/main" id="{84E14F9A-9CCD-447C-8E39-3AFCECD4E6DB}"/>
              </a:ext>
            </a:extLst>
          </p:cNvPr>
          <p:cNvSpPr txBox="1"/>
          <p:nvPr/>
        </p:nvSpPr>
        <p:spPr>
          <a:xfrm>
            <a:off x="8246333" y="272534"/>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2006368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Two Parties</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Second party has twice the population</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7" name="TextBox 6">
            <a:extLst>
              <a:ext uri="{FF2B5EF4-FFF2-40B4-BE49-F238E27FC236}">
                <a16:creationId xmlns:a16="http://schemas.microsoft.com/office/drawing/2014/main" id="{6DDC6B9F-965E-487C-99C7-5D4033D70DE6}"/>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8" name="TextBox 7">
            <a:extLst>
              <a:ext uri="{FF2B5EF4-FFF2-40B4-BE49-F238E27FC236}">
                <a16:creationId xmlns:a16="http://schemas.microsoft.com/office/drawing/2014/main" id="{FE5B4866-DE05-40CB-BA24-7D85AE141B8F}"/>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16694488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Two Parties</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Second party has twice the population</a:t>
            </a:r>
          </a:p>
          <a:p>
            <a:r>
              <a:rPr lang="en-US" dirty="0"/>
              <a:t>The interesting thing about logs is all you have to do to multiply or divide is to shift up or down. So, to account for the factor of two, all we have to do is line up the first seat for the less populous party with the second seat for the more populous party.</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7" name="TextBox 6">
            <a:extLst>
              <a:ext uri="{FF2B5EF4-FFF2-40B4-BE49-F238E27FC236}">
                <a16:creationId xmlns:a16="http://schemas.microsoft.com/office/drawing/2014/main" id="{71A7CCF4-C36D-430F-8B13-DD4761C6B2E5}"/>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8" name="TextBox 7">
            <a:extLst>
              <a:ext uri="{FF2B5EF4-FFF2-40B4-BE49-F238E27FC236}">
                <a16:creationId xmlns:a16="http://schemas.microsoft.com/office/drawing/2014/main" id="{03BB66A3-B3EB-474D-8F7E-13451BE40BA1}"/>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36157960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Fill from bottom</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3" name="Freeform: Shape 2">
            <a:extLst>
              <a:ext uri="{FF2B5EF4-FFF2-40B4-BE49-F238E27FC236}">
                <a16:creationId xmlns:a16="http://schemas.microsoft.com/office/drawing/2014/main" id="{3B667F2C-B1A5-4C9A-8C4F-E4C330D1E421}"/>
              </a:ext>
            </a:extLst>
          </p:cNvPr>
          <p:cNvSpPr/>
          <p:nvPr/>
        </p:nvSpPr>
        <p:spPr>
          <a:xfrm>
            <a:off x="7705724" y="398319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63528B-048E-4A9C-A284-81A47D44A569}"/>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8" name="TextBox 7">
            <a:extLst>
              <a:ext uri="{FF2B5EF4-FFF2-40B4-BE49-F238E27FC236}">
                <a16:creationId xmlns:a16="http://schemas.microsoft.com/office/drawing/2014/main" id="{9638D630-AC04-472B-B4C2-49D38051E3E6}"/>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25292753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Fill from bottom</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3" name="Freeform: Shape 2">
            <a:extLst>
              <a:ext uri="{FF2B5EF4-FFF2-40B4-BE49-F238E27FC236}">
                <a16:creationId xmlns:a16="http://schemas.microsoft.com/office/drawing/2014/main" id="{3B667F2C-B1A5-4C9A-8C4F-E4C330D1E421}"/>
              </a:ext>
            </a:extLst>
          </p:cNvPr>
          <p:cNvSpPr/>
          <p:nvPr/>
        </p:nvSpPr>
        <p:spPr>
          <a:xfrm>
            <a:off x="7705724" y="398319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46F7E12-7EBC-428D-A973-9F6A87750A86}"/>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15D42B-4E35-4D40-8A39-A63E988A36CA}"/>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9" name="TextBox 8">
            <a:extLst>
              <a:ext uri="{FF2B5EF4-FFF2-40B4-BE49-F238E27FC236}">
                <a16:creationId xmlns:a16="http://schemas.microsoft.com/office/drawing/2014/main" id="{1E94699A-9FB1-4DB3-A95A-DE46979F7F78}"/>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3064346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5588BB6-9DA4-43CF-9112-D9B158BAC864}"/>
              </a:ext>
            </a:extLst>
          </p:cNvPr>
          <p:cNvCxnSpPr>
            <a:cxnSpLocks/>
          </p:cNvCxnSpPr>
          <p:nvPr/>
        </p:nvCxnSpPr>
        <p:spPr>
          <a:xfrm>
            <a:off x="3817620" y="3630930"/>
            <a:ext cx="6859274" cy="0"/>
          </a:xfrm>
          <a:prstGeom prst="line">
            <a:avLst/>
          </a:prstGeom>
          <a:ln w="53975">
            <a:solidFill>
              <a:schemeClr val="accent6">
                <a:alpha val="55000"/>
              </a:schemeClr>
            </a:solidFill>
            <a:prstDash val="lgDash"/>
          </a:ln>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AF04C328-4736-4650-B180-9835B1C5DF87}"/>
              </a:ext>
            </a:extLst>
          </p:cNvPr>
          <p:cNvSpPr>
            <a:spLocks noGrp="1"/>
          </p:cNvSpPr>
          <p:nvPr>
            <p:ph type="title"/>
          </p:nvPr>
        </p:nvSpPr>
        <p:spPr/>
        <p:txBody>
          <a:bodyPr/>
          <a:lstStyle/>
          <a:p>
            <a:r>
              <a:rPr lang="en-US" dirty="0"/>
              <a:t>Algorithm</a:t>
            </a:r>
          </a:p>
        </p:txBody>
      </p:sp>
      <p:sp>
        <p:nvSpPr>
          <p:cNvPr id="4" name="Text Placeholder 3">
            <a:extLst>
              <a:ext uri="{FF2B5EF4-FFF2-40B4-BE49-F238E27FC236}">
                <a16:creationId xmlns:a16="http://schemas.microsoft.com/office/drawing/2014/main" id="{C256A895-9DE6-46E4-A40F-74E93371599E}"/>
              </a:ext>
            </a:extLst>
          </p:cNvPr>
          <p:cNvSpPr>
            <a:spLocks noGrp="1"/>
          </p:cNvSpPr>
          <p:nvPr>
            <p:ph type="body" sz="half" idx="2"/>
          </p:nvPr>
        </p:nvSpPr>
        <p:spPr/>
        <p:txBody>
          <a:bodyPr/>
          <a:lstStyle/>
          <a:p>
            <a:r>
              <a:rPr lang="en-US" dirty="0"/>
              <a:t>Fill from bottom</a:t>
            </a:r>
          </a:p>
          <a:p>
            <a:r>
              <a:rPr lang="en-US" dirty="0"/>
              <a:t>Use midpoint between top and bottom to determine seats/vote ratio. </a:t>
            </a:r>
          </a:p>
        </p:txBody>
      </p:sp>
      <p:pic>
        <p:nvPicPr>
          <p:cNvPr id="5" name="Picture 4">
            <a:extLst>
              <a:ext uri="{FF2B5EF4-FFF2-40B4-BE49-F238E27FC236}">
                <a16:creationId xmlns:a16="http://schemas.microsoft.com/office/drawing/2014/main" id="{8313631A-F93A-437F-A583-057671087429}"/>
              </a:ext>
            </a:extLst>
          </p:cNvPr>
          <p:cNvPicPr>
            <a:picLocks noChangeAspect="1"/>
          </p:cNvPicPr>
          <p:nvPr/>
        </p:nvPicPr>
        <p:blipFill rotWithShape="1">
          <a:blip r:embed="rId2"/>
          <a:srcRect t="47329"/>
          <a:stretch/>
        </p:blipFill>
        <p:spPr>
          <a:xfrm>
            <a:off x="4023360" y="731520"/>
            <a:ext cx="3357917" cy="6180618"/>
          </a:xfrm>
          <a:prstGeom prst="rect">
            <a:avLst/>
          </a:prstGeom>
        </p:spPr>
      </p:pic>
      <p:pic>
        <p:nvPicPr>
          <p:cNvPr id="6" name="Picture 5">
            <a:extLst>
              <a:ext uri="{FF2B5EF4-FFF2-40B4-BE49-F238E27FC236}">
                <a16:creationId xmlns:a16="http://schemas.microsoft.com/office/drawing/2014/main" id="{C511F0F3-6463-431F-8F03-17018A38E580}"/>
              </a:ext>
            </a:extLst>
          </p:cNvPr>
          <p:cNvPicPr>
            <a:picLocks noChangeAspect="1"/>
          </p:cNvPicPr>
          <p:nvPr/>
        </p:nvPicPr>
        <p:blipFill rotWithShape="1">
          <a:blip r:embed="rId2"/>
          <a:srcRect t="47329"/>
          <a:stretch/>
        </p:blipFill>
        <p:spPr>
          <a:xfrm>
            <a:off x="7024575" y="1460720"/>
            <a:ext cx="3357917" cy="6180618"/>
          </a:xfrm>
          <a:prstGeom prst="rect">
            <a:avLst/>
          </a:prstGeom>
        </p:spPr>
      </p:pic>
      <p:sp>
        <p:nvSpPr>
          <p:cNvPr id="3" name="Freeform: Shape 2">
            <a:extLst>
              <a:ext uri="{FF2B5EF4-FFF2-40B4-BE49-F238E27FC236}">
                <a16:creationId xmlns:a16="http://schemas.microsoft.com/office/drawing/2014/main" id="{3B667F2C-B1A5-4C9A-8C4F-E4C330D1E421}"/>
              </a:ext>
            </a:extLst>
          </p:cNvPr>
          <p:cNvSpPr/>
          <p:nvPr/>
        </p:nvSpPr>
        <p:spPr>
          <a:xfrm>
            <a:off x="7705724" y="3987006"/>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46F7E12-7EBC-428D-A973-9F6A87750A86}"/>
              </a:ext>
            </a:extLst>
          </p:cNvPr>
          <p:cNvSpPr/>
          <p:nvPr/>
        </p:nvSpPr>
        <p:spPr>
          <a:xfrm>
            <a:off x="4705348" y="3252629"/>
            <a:ext cx="242570" cy="2435860"/>
          </a:xfrm>
          <a:custGeom>
            <a:avLst/>
            <a:gdLst>
              <a:gd name="connsiteX0" fmla="*/ 0 w 242570"/>
              <a:gd name="connsiteY0" fmla="*/ 0 h 2435860"/>
              <a:gd name="connsiteX1" fmla="*/ 242570 w 242570"/>
              <a:gd name="connsiteY1" fmla="*/ 1270 h 2435860"/>
              <a:gd name="connsiteX2" fmla="*/ 168910 w 242570"/>
              <a:gd name="connsiteY2" fmla="*/ 391160 h 2435860"/>
              <a:gd name="connsiteX3" fmla="*/ 105410 w 242570"/>
              <a:gd name="connsiteY3" fmla="*/ 952500 h 2435860"/>
              <a:gd name="connsiteX4" fmla="*/ 67310 w 242570"/>
              <a:gd name="connsiteY4" fmla="*/ 1447800 h 2435860"/>
              <a:gd name="connsiteX5" fmla="*/ 54610 w 242570"/>
              <a:gd name="connsiteY5" fmla="*/ 1680210 h 2435860"/>
              <a:gd name="connsiteX6" fmla="*/ 29210 w 242570"/>
              <a:gd name="connsiteY6" fmla="*/ 2423160 h 2435860"/>
              <a:gd name="connsiteX7" fmla="*/ 29210 w 242570"/>
              <a:gd name="connsiteY7" fmla="*/ 2435860 h 2435860"/>
              <a:gd name="connsiteX8" fmla="*/ 0 w 242570"/>
              <a:gd name="connsiteY8" fmla="*/ 2435860 h 2435860"/>
              <a:gd name="connsiteX9" fmla="*/ 0 w 242570"/>
              <a:gd name="connsiteY9" fmla="*/ 0 h 243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570" h="2435860">
                <a:moveTo>
                  <a:pt x="0" y="0"/>
                </a:moveTo>
                <a:lnTo>
                  <a:pt x="242570" y="1270"/>
                </a:lnTo>
                <a:lnTo>
                  <a:pt x="168910" y="391160"/>
                </a:lnTo>
                <a:lnTo>
                  <a:pt x="105410" y="952500"/>
                </a:lnTo>
                <a:lnTo>
                  <a:pt x="67310" y="1447800"/>
                </a:lnTo>
                <a:lnTo>
                  <a:pt x="54610" y="1680210"/>
                </a:lnTo>
                <a:lnTo>
                  <a:pt x="29210" y="2423160"/>
                </a:lnTo>
                <a:lnTo>
                  <a:pt x="29210" y="2435860"/>
                </a:lnTo>
                <a:lnTo>
                  <a:pt x="0" y="2435860"/>
                </a:lnTo>
                <a:cubicBezTo>
                  <a:pt x="423" y="1623483"/>
                  <a:pt x="847" y="811107"/>
                  <a:pt x="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CF27B68-F936-47F5-8C6F-63930FEA03E3}"/>
              </a:ext>
            </a:extLst>
          </p:cNvPr>
          <p:cNvSpPr/>
          <p:nvPr/>
        </p:nvSpPr>
        <p:spPr>
          <a:xfrm>
            <a:off x="7706360" y="3243580"/>
            <a:ext cx="485140" cy="742950"/>
          </a:xfrm>
          <a:custGeom>
            <a:avLst/>
            <a:gdLst>
              <a:gd name="connsiteX0" fmla="*/ 485140 w 485140"/>
              <a:gd name="connsiteY0" fmla="*/ 0 h 742950"/>
              <a:gd name="connsiteX1" fmla="*/ 2540 w 485140"/>
              <a:gd name="connsiteY1" fmla="*/ 6350 h 742950"/>
              <a:gd name="connsiteX2" fmla="*/ 0 w 485140"/>
              <a:gd name="connsiteY2" fmla="*/ 742950 h 742950"/>
              <a:gd name="connsiteX3" fmla="*/ 245110 w 485140"/>
              <a:gd name="connsiteY3" fmla="*/ 740410 h 742950"/>
              <a:gd name="connsiteX4" fmla="*/ 336550 w 485140"/>
              <a:gd name="connsiteY4" fmla="*/ 393700 h 742950"/>
              <a:gd name="connsiteX5" fmla="*/ 425450 w 485140"/>
              <a:gd name="connsiteY5" fmla="*/ 133350 h 742950"/>
              <a:gd name="connsiteX6" fmla="*/ 485140 w 485140"/>
              <a:gd name="connsiteY6"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140" h="742950">
                <a:moveTo>
                  <a:pt x="485140" y="0"/>
                </a:moveTo>
                <a:lnTo>
                  <a:pt x="2540" y="6350"/>
                </a:lnTo>
                <a:cubicBezTo>
                  <a:pt x="1693" y="251883"/>
                  <a:pt x="847" y="497417"/>
                  <a:pt x="0" y="742950"/>
                </a:cubicBezTo>
                <a:lnTo>
                  <a:pt x="245110" y="740410"/>
                </a:lnTo>
                <a:lnTo>
                  <a:pt x="336550" y="393700"/>
                </a:lnTo>
                <a:lnTo>
                  <a:pt x="425450" y="133350"/>
                </a:lnTo>
                <a:lnTo>
                  <a:pt x="48514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p>
        </p:txBody>
      </p:sp>
      <p:sp>
        <p:nvSpPr>
          <p:cNvPr id="11" name="TextBox 10">
            <a:extLst>
              <a:ext uri="{FF2B5EF4-FFF2-40B4-BE49-F238E27FC236}">
                <a16:creationId xmlns:a16="http://schemas.microsoft.com/office/drawing/2014/main" id="{1AF3C42E-CAD9-42F2-B7C1-586A6414DC65}"/>
              </a:ext>
            </a:extLst>
          </p:cNvPr>
          <p:cNvSpPr txBox="1"/>
          <p:nvPr/>
        </p:nvSpPr>
        <p:spPr>
          <a:xfrm>
            <a:off x="5245118" y="257412"/>
            <a:ext cx="914400" cy="369332"/>
          </a:xfrm>
          <a:prstGeom prst="rect">
            <a:avLst/>
          </a:prstGeom>
          <a:noFill/>
        </p:spPr>
        <p:txBody>
          <a:bodyPr wrap="square" rtlCol="0">
            <a:spAutoFit/>
          </a:bodyPr>
          <a:lstStyle/>
          <a:p>
            <a:pPr algn="ctr"/>
            <a:r>
              <a:rPr lang="en-US" dirty="0"/>
              <a:t>A</a:t>
            </a:r>
          </a:p>
        </p:txBody>
      </p:sp>
      <p:sp>
        <p:nvSpPr>
          <p:cNvPr id="12" name="TextBox 11">
            <a:extLst>
              <a:ext uri="{FF2B5EF4-FFF2-40B4-BE49-F238E27FC236}">
                <a16:creationId xmlns:a16="http://schemas.microsoft.com/office/drawing/2014/main" id="{A6AD8BBC-D664-4054-9448-B59BC27175E9}"/>
              </a:ext>
            </a:extLst>
          </p:cNvPr>
          <p:cNvSpPr txBox="1"/>
          <p:nvPr/>
        </p:nvSpPr>
        <p:spPr>
          <a:xfrm>
            <a:off x="8246333" y="925036"/>
            <a:ext cx="914400" cy="369332"/>
          </a:xfrm>
          <a:prstGeom prst="rect">
            <a:avLst/>
          </a:prstGeom>
          <a:noFill/>
        </p:spPr>
        <p:txBody>
          <a:bodyPr wrap="square" rtlCol="0">
            <a:spAutoFit/>
          </a:bodyPr>
          <a:lstStyle/>
          <a:p>
            <a:pPr algn="ctr"/>
            <a:r>
              <a:rPr lang="en-US" dirty="0"/>
              <a:t>B</a:t>
            </a:r>
          </a:p>
        </p:txBody>
      </p:sp>
    </p:spTree>
    <p:extLst>
      <p:ext uri="{BB962C8B-B14F-4D97-AF65-F5344CB8AC3E}">
        <p14:creationId xmlns:p14="http://schemas.microsoft.com/office/powerpoint/2010/main" val="2505699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Widescreen</PresentationFormat>
  <Paragraphs>389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Huntington-Hill</vt:lpstr>
      <vt:lpstr>Log</vt:lpstr>
      <vt:lpstr>Semilog Paper</vt:lpstr>
      <vt:lpstr>Two Parties</vt:lpstr>
      <vt:lpstr>Two Parties</vt:lpstr>
      <vt:lpstr>Two Parties</vt:lpstr>
      <vt:lpstr>Algorithm</vt:lpstr>
      <vt:lpstr>Algorithm</vt:lpstr>
      <vt:lpstr>Algorithm</vt:lpstr>
      <vt:lpstr>Algorithm</vt:lpstr>
      <vt:lpstr>Algorithm</vt:lpstr>
      <vt:lpstr>Algorithm</vt:lpstr>
      <vt:lpstr>Algorithm</vt:lpstr>
      <vt:lpstr>Algorithm</vt:lpstr>
      <vt:lpstr>Algorithm</vt:lpstr>
      <vt:lpstr>Algorithm</vt:lpstr>
      <vt:lpstr>Algorithm</vt:lpstr>
      <vt:lpstr>Algorithm</vt:lpstr>
      <vt:lpstr>Algorithm</vt:lpstr>
      <vt:lpstr>Algorithm</vt:lpstr>
      <vt:lpstr>Algorithm</vt:lpstr>
      <vt:lpstr>Algorithm</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2021-09-25T15:13:53Z</dcterms:created>
  <dcterms:modified xsi:type="dcterms:W3CDTF">2021-09-25T15:14:04Z</dcterms:modified>
</cp:coreProperties>
</file>