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9" r:id="rId6"/>
    <p:sldId id="264" r:id="rId7"/>
    <p:sldId id="265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5"/>
    <p:restoredTop sz="83449"/>
  </p:normalViewPr>
  <p:slideViewPr>
    <p:cSldViewPr snapToGrid="0" snapToObjects="1">
      <p:cViewPr>
        <p:scale>
          <a:sx n="89" d="100"/>
          <a:sy n="89" d="100"/>
        </p:scale>
        <p:origin x="1064" y="-128"/>
      </p:cViewPr>
      <p:guideLst/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Deduplication Result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MD5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458.55</c:v>
                </c:pt>
                <c:pt idx="1">
                  <c:v>430.02</c:v>
                </c:pt>
                <c:pt idx="2">
                  <c:v>420.24</c:v>
                </c:pt>
                <c:pt idx="3">
                  <c:v>416.53</c:v>
                </c:pt>
                <c:pt idx="4">
                  <c:v>416.53</c:v>
                </c:pt>
                <c:pt idx="5">
                  <c:v>409.55</c:v>
                </c:pt>
                <c:pt idx="6">
                  <c:v>413.86</c:v>
                </c:pt>
                <c:pt idx="7">
                  <c:v>430.58</c:v>
                </c:pt>
                <c:pt idx="8">
                  <c:v>457.0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459.38</c:v>
                </c:pt>
                <c:pt idx="1">
                  <c:v>430.5</c:v>
                </c:pt>
                <c:pt idx="2">
                  <c:v>420.55</c:v>
                </c:pt>
                <c:pt idx="3">
                  <c:v>416.76</c:v>
                </c:pt>
                <c:pt idx="4">
                  <c:v>416.73</c:v>
                </c:pt>
                <c:pt idx="5">
                  <c:v>409.73</c:v>
                </c:pt>
                <c:pt idx="6">
                  <c:v>414.03</c:v>
                </c:pt>
                <c:pt idx="7">
                  <c:v>430.76</c:v>
                </c:pt>
                <c:pt idx="8">
                  <c:v>457.17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SHA-256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9"/>
                <c:pt idx="0">
                  <c:v>512B</c:v>
                </c:pt>
                <c:pt idx="1">
                  <c:v>1KB</c:v>
                </c:pt>
                <c:pt idx="2">
                  <c:v>2KB</c:v>
                </c:pt>
                <c:pt idx="3">
                  <c:v>4KB</c:v>
                </c:pt>
                <c:pt idx="4">
                  <c:v>8KB</c:v>
                </c:pt>
                <c:pt idx="5">
                  <c:v>16KB</c:v>
                </c:pt>
                <c:pt idx="6">
                  <c:v>32KB</c:v>
                </c:pt>
                <c:pt idx="7">
                  <c:v>64KB</c:v>
                </c:pt>
                <c:pt idx="8">
                  <c:v>128KB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461.85</c:v>
                </c:pt>
                <c:pt idx="1">
                  <c:v>431.9299999999998</c:v>
                </c:pt>
                <c:pt idx="2">
                  <c:v>421.47</c:v>
                </c:pt>
                <c:pt idx="3">
                  <c:v>417.4299999999998</c:v>
                </c:pt>
                <c:pt idx="4">
                  <c:v>417.3</c:v>
                </c:pt>
                <c:pt idx="5">
                  <c:v>410.27</c:v>
                </c:pt>
                <c:pt idx="6">
                  <c:v>414.57</c:v>
                </c:pt>
                <c:pt idx="7">
                  <c:v>431.29</c:v>
                </c:pt>
                <c:pt idx="8">
                  <c:v>457.7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838704"/>
        <c:axId val="2138842512"/>
      </c:lineChart>
      <c:catAx>
        <c:axId val="213883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842512"/>
        <c:crosses val="autoZero"/>
        <c:auto val="1"/>
        <c:lblAlgn val="ctr"/>
        <c:lblOffset val="100"/>
        <c:noMultiLvlLbl val="0"/>
      </c:catAx>
      <c:valAx>
        <c:axId val="213884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83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Deduplication Result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SHA-256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12.5KB</c:v>
                </c:pt>
                <c:pt idx="1">
                  <c:v>13KB</c:v>
                </c:pt>
                <c:pt idx="2">
                  <c:v>13.5KB</c:v>
                </c:pt>
                <c:pt idx="3">
                  <c:v>14KB</c:v>
                </c:pt>
                <c:pt idx="4">
                  <c:v>14.5KB</c:v>
                </c:pt>
                <c:pt idx="5">
                  <c:v>15KB</c:v>
                </c:pt>
                <c:pt idx="6">
                  <c:v>15.5KB</c:v>
                </c:pt>
                <c:pt idx="7">
                  <c:v>16KB</c:v>
                </c:pt>
                <c:pt idx="8">
                  <c:v>16.5KB</c:v>
                </c:pt>
                <c:pt idx="9">
                  <c:v>17KB</c:v>
                </c:pt>
                <c:pt idx="10">
                  <c:v>17.5KB</c:v>
                </c:pt>
                <c:pt idx="11">
                  <c:v>18KB</c:v>
                </c:pt>
                <c:pt idx="12">
                  <c:v>18.5KB</c:v>
                </c:pt>
                <c:pt idx="13">
                  <c:v>19KB</c:v>
                </c:pt>
                <c:pt idx="14">
                  <c:v>19.5KB</c:v>
                </c:pt>
                <c:pt idx="15">
                  <c:v>20KB</c:v>
                </c:pt>
              </c:strCache>
            </c:strRef>
          </c:cat>
          <c:val>
            <c:numRef>
              <c:f>Sheet1!$B$2:$B$17</c:f>
              <c:numCache>
                <c:formatCode>0.0</c:formatCode>
                <c:ptCount val="16"/>
                <c:pt idx="0">
                  <c:v>411.2794666290283</c:v>
                </c:pt>
                <c:pt idx="1">
                  <c:v>411.0586462020872</c:v>
                </c:pt>
                <c:pt idx="2">
                  <c:v>410.8270883560181</c:v>
                </c:pt>
                <c:pt idx="3">
                  <c:v>410.8648853302001</c:v>
                </c:pt>
                <c:pt idx="4">
                  <c:v>410.0560503005981</c:v>
                </c:pt>
                <c:pt idx="5">
                  <c:v>409.4663248062132</c:v>
                </c:pt>
                <c:pt idx="6">
                  <c:v>409.7906064987183</c:v>
                </c:pt>
                <c:pt idx="7">
                  <c:v>410.2724494934082</c:v>
                </c:pt>
                <c:pt idx="8">
                  <c:v>410.2696685791015</c:v>
                </c:pt>
                <c:pt idx="9">
                  <c:v>409.6626539230346</c:v>
                </c:pt>
                <c:pt idx="10">
                  <c:v>410.0184259414672</c:v>
                </c:pt>
                <c:pt idx="11">
                  <c:v>410.4479427337647</c:v>
                </c:pt>
                <c:pt idx="12">
                  <c:v>410.7285499572746</c:v>
                </c:pt>
                <c:pt idx="13">
                  <c:v>410.4996967315674</c:v>
                </c:pt>
                <c:pt idx="14">
                  <c:v>411.0859365463256</c:v>
                </c:pt>
                <c:pt idx="15">
                  <c:v>411.9210996627804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8591872"/>
        <c:axId val="2138595264"/>
      </c:barChart>
      <c:catAx>
        <c:axId val="213859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595264"/>
        <c:crosses val="autoZero"/>
        <c:auto val="1"/>
        <c:lblAlgn val="ctr"/>
        <c:lblOffset val="100"/>
        <c:noMultiLvlLbl val="0"/>
      </c:catAx>
      <c:valAx>
        <c:axId val="213859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59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0.36919</cdr:x>
      <cdr:y>0.53648</cdr:y>
    </cdr:from>
    <cdr:to>
      <cdr:x>0.4154</cdr:x>
      <cdr:y>0.58667</cdr:y>
    </cdr:to>
    <cdr:sp macro="" textlink="">
      <cdr:nvSpPr>
        <cdr:cNvPr id="2" name="5-Point Star 1"/>
        <cdr:cNvSpPr/>
      </cdr:nvSpPr>
      <cdr:spPr>
        <a:xfrm xmlns:a="http://schemas.openxmlformats.org/drawingml/2006/main">
          <a:off x="2282822" y="2596275"/>
          <a:ext cx="285731" cy="242894"/>
        </a:xfrm>
        <a:prstGeom xmlns:a="http://schemas.openxmlformats.org/drawingml/2006/main" prst="star5">
          <a:avLst/>
        </a:prstGeom>
        <a:solidFill xmlns:a="http://schemas.openxmlformats.org/drawingml/2006/main">
          <a:srgbClr val="FFC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B8C7C-19B8-AA4A-9229-63F288829E7D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2225-1D3D-9A41-9148-5975BCFF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 everyone, my name is </a:t>
            </a:r>
            <a:r>
              <a:rPr lang="en-US" dirty="0" err="1" smtClean="0"/>
              <a:t>Pramudita</a:t>
            </a:r>
            <a:r>
              <a:rPr lang="en-US" dirty="0" smtClean="0"/>
              <a:t> </a:t>
            </a:r>
            <a:r>
              <a:rPr lang="en-US" dirty="0" err="1" smtClean="0"/>
              <a:t>Santoso</a:t>
            </a:r>
            <a:r>
              <a:rPr lang="en-US" dirty="0" smtClean="0"/>
              <a:t>.</a:t>
            </a:r>
            <a:r>
              <a:rPr lang="en-US" baseline="0" dirty="0" smtClean="0"/>
              <a:t> Ill be presenting my computing project : Data Deduplication.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9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 pretty straightforward so lets</a:t>
            </a:r>
            <a:r>
              <a:rPr lang="en-US" baseline="0" dirty="0" smtClean="0"/>
              <a:t> take it easy</a:t>
            </a:r>
            <a:r>
              <a:rPr lang="en-US" dirty="0" smtClean="0"/>
              <a:t>:</a:t>
            </a:r>
          </a:p>
          <a:p>
            <a:r>
              <a:rPr lang="en-US" dirty="0" smtClean="0"/>
              <a:t>-ill be introducing the project</a:t>
            </a:r>
          </a:p>
          <a:p>
            <a:r>
              <a:rPr lang="en-US" dirty="0" smtClean="0"/>
              <a:t>-why on earth </a:t>
            </a:r>
            <a:r>
              <a:rPr lang="en-US" dirty="0" err="1" smtClean="0"/>
              <a:t>im</a:t>
            </a:r>
            <a:r>
              <a:rPr lang="en-US" dirty="0" smtClean="0"/>
              <a:t> doing this project</a:t>
            </a:r>
          </a:p>
          <a:p>
            <a:r>
              <a:rPr lang="en-US" dirty="0" smtClean="0"/>
              <a:t>-then ill talk about</a:t>
            </a:r>
            <a:r>
              <a:rPr lang="en-US" baseline="0" dirty="0" smtClean="0"/>
              <a:t> how do I get there</a:t>
            </a:r>
          </a:p>
          <a:p>
            <a:r>
              <a:rPr lang="en-US" baseline="0" dirty="0" smtClean="0"/>
              <a:t>-followed by a sneak peek of the result so far</a:t>
            </a:r>
          </a:p>
          <a:p>
            <a:r>
              <a:rPr lang="en-US" dirty="0" smtClean="0"/>
              <a:t>-then discussion – ill try my best to answer the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What</a:t>
            </a:r>
            <a:r>
              <a:rPr lang="en-US" b="0" baseline="0" dirty="0" smtClean="0"/>
              <a:t> is </a:t>
            </a:r>
            <a:r>
              <a:rPr lang="en-US" b="0" dirty="0" smtClean="0"/>
              <a:t>Data</a:t>
            </a:r>
            <a:r>
              <a:rPr lang="en-US" b="0" baseline="0" dirty="0" smtClean="0"/>
              <a:t> deduplication? Data deduplication is basically a elimination process of duplicated or repeating data.</a:t>
            </a:r>
          </a:p>
          <a:p>
            <a:r>
              <a:rPr lang="en-US" b="0" baseline="0" dirty="0" smtClean="0"/>
              <a:t>Suppose there are 6 data, as we can see by the color 1=4 and 2=5. Instead of storing repeating data we just store green once and purple once, then 4 and 5 only store the pointer to 1 and 2 respectively.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In the elimination granularity there are 3 levels :file, block, and byte. In this project, I am focusing on block-level as block-level is most balanced and suitable for general purpose storage system.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Lastly, the execution time of deduplication Asynchronous is typically employed on storage system that has limited power, in order to </a:t>
            </a:r>
            <a:r>
              <a:rPr lang="en-US" b="0" baseline="0" dirty="0" err="1" smtClean="0"/>
              <a:t>minimise</a:t>
            </a:r>
            <a:r>
              <a:rPr lang="en-US" b="0" baseline="0" dirty="0" smtClean="0"/>
              <a:t> impact on daytime performance, therefore the deduplication process is executed later (usually at night). On the other hand, given a great performance of computer nowadays synchronous is an ideal choice because it never wastes space.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come a question, why would</a:t>
            </a:r>
            <a:r>
              <a:rPr lang="en-US" baseline="0" dirty="0" smtClean="0"/>
              <a:t> I do data deduplication as my project?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utilisation</a:t>
            </a:r>
            <a:r>
              <a:rPr lang="en-US" baseline="0" dirty="0" smtClean="0"/>
              <a:t> – Elimination of repeating data makes it possible to SAVE so much less data.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Bandwidth Saving – reduce the number of bytes</a:t>
            </a:r>
            <a:r>
              <a:rPr lang="en-US" baseline="0" dirty="0" smtClean="0"/>
              <a:t> that must be sent.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Green Bytes ( how many of you have heard of green bytes)? It is an American company that provides inline deduplication data storage, and it had been acquired by oracle on 15</a:t>
            </a:r>
            <a:r>
              <a:rPr lang="en-US" baseline="30000" dirty="0" smtClean="0"/>
              <a:t>th</a:t>
            </a:r>
            <a:r>
              <a:rPr lang="en-US" baseline="0" dirty="0" smtClean="0"/>
              <a:t> may 2014. See the date? Yes, It was only 2 years ago. It clearly suggests that data deduplication is still a hot topic and has a bright potential in the future.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also some room of improvement that I can work 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Most of data deduplication system is specific to one OS, my aim is to create a multiplatform data deduplication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There are a</a:t>
            </a:r>
            <a:r>
              <a:rPr lang="en-US" baseline="0" dirty="0" smtClean="0"/>
              <a:t> wide range of parameters that affect deduplication, I would like to investigate further of to potentially find an optimal parameter.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Deduplication is a part of file system. So how about an independent system.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a File called “</a:t>
            </a:r>
            <a:r>
              <a:rPr lang="en-US" baseline="0" dirty="0" err="1" smtClean="0"/>
              <a:t>FileA</a:t>
            </a:r>
            <a:r>
              <a:rPr lang="en-US" baseline="0" dirty="0" smtClean="0"/>
              <a:t>”.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FileA</a:t>
            </a:r>
            <a:r>
              <a:rPr lang="en-US" baseline="0" dirty="0" smtClean="0"/>
              <a:t>” is divided into blocks, then for each block, it gets hashed. Hashed block is to be stored to deduplication table</a:t>
            </a:r>
          </a:p>
          <a:p>
            <a:r>
              <a:rPr lang="en-US" baseline="0" dirty="0" smtClean="0"/>
              <a:t>-if it </a:t>
            </a:r>
            <a:r>
              <a:rPr lang="en-US" baseline="0" dirty="0" err="1" smtClean="0"/>
              <a:t>doesn</a:t>
            </a:r>
            <a:r>
              <a:rPr lang="uk-UA" baseline="0" dirty="0" smtClean="0"/>
              <a:t>’</a:t>
            </a:r>
            <a:r>
              <a:rPr lang="en-US" baseline="0" dirty="0" smtClean="0"/>
              <a:t>t exist meaning its not duplicated, write the block into the storage file and store the offset to deduplication table</a:t>
            </a:r>
          </a:p>
          <a:p>
            <a:r>
              <a:rPr lang="en-US" baseline="0" dirty="0" smtClean="0"/>
              <a:t>-if it exist grab the offset</a:t>
            </a:r>
          </a:p>
          <a:p>
            <a:r>
              <a:rPr lang="en-US" baseline="0" dirty="0" smtClean="0"/>
              <a:t>After that write the offset into record. A record of file determines which block needed from the storage to mold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approach in terms of methodology</a:t>
            </a:r>
            <a:r>
              <a:rPr lang="en-US" baseline="0" dirty="0" smtClean="0"/>
              <a:t> is using iterative and incremental development.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I did initial planning with an influence from ZFS Deduplication as the role model,</a:t>
            </a:r>
          </a:p>
          <a:p>
            <a:r>
              <a:rPr lang="en-US" baseline="0" dirty="0" smtClean="0"/>
              <a:t>Then goes to requirements, analysis design and implementation and during the analysis I found out a peculiar structure of ZFS that is storing </a:t>
            </a:r>
            <a:r>
              <a:rPr lang="en-US" baseline="0" dirty="0" err="1" smtClean="0"/>
              <a:t>hashcode</a:t>
            </a:r>
            <a:r>
              <a:rPr lang="en-US" baseline="0" dirty="0" smtClean="0"/>
              <a:t> into AVL tree instead of hash table. Frankly speaking, I still cant figure out the intention of doing so.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Thus, I experiment with linked list as a data structure and turned out its not efficient and not scalable.</a:t>
            </a:r>
          </a:p>
          <a:p>
            <a:r>
              <a:rPr lang="en-US" dirty="0" smtClean="0"/>
              <a:t>In the next iteration, I changed the data structure into record ( that will be discussed </a:t>
            </a:r>
            <a:r>
              <a:rPr lang="en-US" baseline="0" dirty="0" smtClean="0"/>
              <a:t>in the next slide ).</a:t>
            </a:r>
          </a:p>
          <a:p>
            <a:r>
              <a:rPr lang="en-US" baseline="0" dirty="0" smtClean="0"/>
              <a:t>And last iteration of development compression is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 on! Time for the</a:t>
            </a:r>
            <a:r>
              <a:rPr lang="en-US" baseline="0" dirty="0" smtClean="0"/>
              <a:t>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-For the test I am using Linux 2.4 kernel source which is around 10.8 GB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block size is varied from 512b to 128kb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 Hash functions used for fingerprinting is SHA-256 | SHA-1 | MD5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Memory usage less than 200mb, </a:t>
            </a:r>
            <a:r>
              <a:rPr lang="en-US" baseline="0" dirty="0" err="1" smtClean="0"/>
              <a:t>apologise</a:t>
            </a:r>
            <a:r>
              <a:rPr lang="en-US" baseline="0" dirty="0" smtClean="0"/>
              <a:t> as the observation is still on progress I am not able to give the exact number</a:t>
            </a:r>
            <a:br>
              <a:rPr lang="en-US" baseline="0" dirty="0" smtClean="0"/>
            </a:br>
            <a:r>
              <a:rPr lang="en-US" baseline="0" dirty="0" smtClean="0"/>
              <a:t>however to give a better picture of 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 going on in the professional industry, ZFS is promising 50mb ram is enough for 10gb data with assumption of 64KB block-size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 my case, yes I admit mine is using 2 to 4 times more than ZFS and I am still working on it. However, the memory usage is dependent on these 3 factors.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The fewer number of files leads to less memory usage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The larger block size leads to less memory usage</a:t>
            </a:r>
          </a:p>
          <a:p>
            <a:pPr marL="0" indent="0">
              <a:buFontTx/>
              <a:buNone/>
            </a:pPr>
            <a:r>
              <a:rPr lang="en-US" dirty="0" smtClean="0"/>
              <a:t>- The </a:t>
            </a:r>
            <a:r>
              <a:rPr lang="en-US" dirty="0" err="1" smtClean="0"/>
              <a:t>shorther</a:t>
            </a:r>
            <a:r>
              <a:rPr lang="en-US" dirty="0" smtClean="0"/>
              <a:t> the </a:t>
            </a:r>
            <a:r>
              <a:rPr lang="en-US" dirty="0" err="1" smtClean="0"/>
              <a:t>hashcode</a:t>
            </a:r>
            <a:r>
              <a:rPr lang="en-US" dirty="0" smtClean="0"/>
              <a:t> leads to less memory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lets</a:t>
            </a:r>
            <a:r>
              <a:rPr lang="en-US" baseline="0" dirty="0" smtClean="0"/>
              <a:t> see the result.</a:t>
            </a:r>
          </a:p>
          <a:p>
            <a:r>
              <a:rPr lang="en-US" baseline="0" dirty="0" smtClean="0"/>
              <a:t>From almost 11gb, it goes drastically to what? 500-400mb only.</a:t>
            </a:r>
          </a:p>
          <a:p>
            <a:r>
              <a:rPr lang="en-US" baseline="0" dirty="0" smtClean="0"/>
              <a:t>Lets focus on the lowest point 16KB </a:t>
            </a:r>
            <a:r>
              <a:rPr lang="en-US" baseline="0" dirty="0" err="1" smtClean="0"/>
              <a:t>blockSize</a:t>
            </a:r>
            <a:r>
              <a:rPr lang="en-US" baseline="0" dirty="0" smtClean="0"/>
              <a:t>, it produces around 410mb and to be blunt , the shorter </a:t>
            </a:r>
            <a:r>
              <a:rPr lang="en-AU" baseline="0" dirty="0" smtClean="0"/>
              <a:t>save us about 1mb which 0.01%</a:t>
            </a:r>
            <a:r>
              <a:rPr lang="en-US" baseline="0" dirty="0" smtClean="0"/>
              <a:t>, me personally prefer to pay 1mb more rather than risking the collision.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from this point, I did a more details observation to break it down closer the block-size around 16KB, turning out 15KB is the most efficient block-size. That comes to a summary of the 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- 10.8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gb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deduped</a:t>
            </a:r>
            <a:r>
              <a:rPr lang="en-US" baseline="0" dirty="0" smtClean="0"/>
              <a:t> into 409.5 </a:t>
            </a:r>
            <a:r>
              <a:rPr lang="en-US" baseline="0" dirty="0" err="1" smtClean="0"/>
              <a:t>mb</a:t>
            </a:r>
            <a:endParaRPr lang="en-US" baseline="0" dirty="0" smtClean="0"/>
          </a:p>
          <a:p>
            <a:r>
              <a:rPr lang="en-US" baseline="0" dirty="0" smtClean="0"/>
              <a:t>- That is (1 to 26.4 ratio)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Using the optimal parameter of 15kb block-size, sha-256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total blocks are 896,788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Which the duplicated blocks are 849,390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That concludes 94.72% hit rate of deduplication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A2225-1D3D-9A41-9148-5975BCFF3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0272-8BA8-6145-81CD-7C116DD2B6ED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4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4249-C406-114E-BD0A-A329387F4511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CF4B-23DA-5545-B2B5-250FDF217E2A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3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734-6197-AA47-95FE-5056446AFDF1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72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2E7E-B1DA-144F-83C1-4214D1C60734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22D2-8C63-BF44-A58B-C86FF09A4413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5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A49-2D66-C746-9C1B-77BF2F44845B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6AB-F576-E14A-928E-7BB0FB39322B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1FEE-16CF-6E4D-B08B-A504B05F582A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2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583E-C7C1-A248-AA8C-4F5488583B4F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358-FCBE-6E47-ADFD-6F615E50FD91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556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5775-D814-D544-9EEE-7E4C3727BC25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4966-BB46-1549-8C71-31DFAF051E77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FFF-2C07-CB43-A199-548CE3BFECA0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D2A0-0D69-4649-BD56-7954F3F6A94C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CCFA-CF72-E241-8BDD-9906160C8446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1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5F0-2EC9-1F4A-A559-C4EEAA107A34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C68A87-3AE5-3E48-A7C4-97B12105BE67}" type="datetime1">
              <a:rPr lang="en-AU" smtClean="0"/>
              <a:t>30/05/2016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3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Deduplication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Pramudita</a:t>
            </a:r>
            <a:r>
              <a:rPr lang="en-US" dirty="0" smtClean="0"/>
              <a:t> </a:t>
            </a:r>
            <a:r>
              <a:rPr lang="en-US" dirty="0" err="1" smtClean="0"/>
              <a:t>Santoso</a:t>
            </a:r>
            <a:r>
              <a:rPr lang="en-US" dirty="0" smtClean="0"/>
              <a:t> (</a:t>
            </a:r>
            <a:r>
              <a:rPr lang="en-US" dirty="0" err="1" smtClean="0"/>
              <a:t>psantoso@student.unimelb.edu.au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36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Agenda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Data Deduplication</a:t>
            </a:r>
          </a:p>
          <a:p>
            <a:r>
              <a:rPr lang="en-US" dirty="0" smtClean="0"/>
              <a:t>Software – Design &amp; Development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Discussion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88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703278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is Data Deduplication? </a:t>
            </a:r>
          </a:p>
          <a:p>
            <a:pPr lvl="1"/>
            <a:r>
              <a:rPr lang="en-US" dirty="0" smtClean="0"/>
              <a:t>Elimination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Granularity </a:t>
            </a:r>
            <a:endParaRPr lang="en-US" dirty="0"/>
          </a:p>
          <a:p>
            <a:pPr lvl="1"/>
            <a:r>
              <a:rPr lang="en-US" dirty="0" smtClean="0"/>
              <a:t>File-Level</a:t>
            </a:r>
          </a:p>
          <a:p>
            <a:pPr lvl="1"/>
            <a:r>
              <a:rPr lang="en-US" b="1" u="sng" dirty="0" smtClean="0"/>
              <a:t>Block-Level</a:t>
            </a:r>
            <a:endParaRPr lang="en-US" dirty="0"/>
          </a:p>
          <a:p>
            <a:pPr lvl="1"/>
            <a:r>
              <a:rPr lang="en-US" dirty="0" smtClean="0"/>
              <a:t>Byte-Level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3100" y="2827604"/>
            <a:ext cx="725891" cy="67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66200" y="2827603"/>
            <a:ext cx="725891" cy="672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89300" y="2827602"/>
            <a:ext cx="725891" cy="672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2400" y="2827602"/>
            <a:ext cx="725891" cy="67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35500" y="2827601"/>
            <a:ext cx="725891" cy="672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58600" y="2827600"/>
            <a:ext cx="725891" cy="672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5973225" y="2671764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Multiply 28"/>
          <p:cNvSpPr/>
          <p:nvPr/>
        </p:nvSpPr>
        <p:spPr>
          <a:xfrm>
            <a:off x="4327025" y="2671764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Curved Connector 15"/>
          <p:cNvCxnSpPr>
            <a:stCxn id="24" idx="2"/>
            <a:endCxn id="5" idx="2"/>
          </p:cNvCxnSpPr>
          <p:nvPr/>
        </p:nvCxnSpPr>
        <p:spPr>
          <a:xfrm rot="5400000">
            <a:off x="3540695" y="2265799"/>
            <a:ext cx="2" cy="2469300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2"/>
            <a:endCxn id="5" idx="2"/>
          </p:cNvCxnSpPr>
          <p:nvPr/>
        </p:nvCxnSpPr>
        <p:spPr>
          <a:xfrm rot="5400000">
            <a:off x="4363794" y="1442698"/>
            <a:ext cx="4" cy="4115500"/>
          </a:xfrm>
          <a:prstGeom prst="curvedConnector3">
            <a:avLst>
              <a:gd name="adj1" fmla="val 5715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17" name="Multiply 16"/>
          <p:cNvSpPr/>
          <p:nvPr/>
        </p:nvSpPr>
        <p:spPr>
          <a:xfrm>
            <a:off x="5112261" y="2664616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3504275" y="2671764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2671537" y="2671764"/>
            <a:ext cx="927638" cy="964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2" name="Curved Connector 21"/>
          <p:cNvCxnSpPr>
            <a:stCxn id="23" idx="2"/>
            <a:endCxn id="5" idx="2"/>
          </p:cNvCxnSpPr>
          <p:nvPr/>
        </p:nvCxnSpPr>
        <p:spPr>
          <a:xfrm rot="5400000">
            <a:off x="3129145" y="2677349"/>
            <a:ext cx="2" cy="1646200"/>
          </a:xfrm>
          <a:prstGeom prst="curvedConnector3">
            <a:avLst>
              <a:gd name="adj1" fmla="val 1143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2"/>
            <a:endCxn id="5" idx="2"/>
          </p:cNvCxnSpPr>
          <p:nvPr/>
        </p:nvCxnSpPr>
        <p:spPr>
          <a:xfrm rot="5400000">
            <a:off x="3952245" y="1854248"/>
            <a:ext cx="3" cy="3292400"/>
          </a:xfrm>
          <a:prstGeom prst="curved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1" idx="2"/>
            <a:endCxn id="5" idx="2"/>
          </p:cNvCxnSpPr>
          <p:nvPr/>
        </p:nvCxnSpPr>
        <p:spPr>
          <a:xfrm rot="5400000">
            <a:off x="2717596" y="3088899"/>
            <a:ext cx="1" cy="823100"/>
          </a:xfrm>
          <a:prstGeom prst="curved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6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3" grpId="0" animBg="1"/>
      <p:bldP spid="24" grpId="0" animBg="1"/>
      <p:bldP spid="27" grpId="0" animBg="1"/>
      <p:bldP spid="28" grpId="0" animBg="1"/>
      <p:bldP spid="12" grpId="0" animBg="1"/>
      <p:bldP spid="29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Deduplication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Storage Utilisation</a:t>
            </a:r>
          </a:p>
          <a:p>
            <a:pPr lvl="1"/>
            <a:r>
              <a:rPr lang="en-US" dirty="0" smtClean="0"/>
              <a:t>Bandwidth Saving</a:t>
            </a:r>
          </a:p>
          <a:p>
            <a:pPr lvl="1"/>
            <a:r>
              <a:rPr lang="en-US" dirty="0" smtClean="0"/>
              <a:t>Green Bytes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 smtClean="0">
                <a:solidFill>
                  <a:srgbClr val="FFC000"/>
                </a:solidFill>
              </a:rPr>
              <a:t>cquired by 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 smtClean="0">
                <a:solidFill>
                  <a:srgbClr val="FFC000"/>
                </a:solidFill>
              </a:rPr>
              <a:t>racle </a:t>
            </a:r>
            <a:r>
              <a:rPr lang="en-US" dirty="0">
                <a:solidFill>
                  <a:srgbClr val="FFC000"/>
                </a:solidFill>
              </a:rPr>
              <a:t>on 15</a:t>
            </a:r>
            <a:r>
              <a:rPr lang="en-US" baseline="30000" dirty="0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 May </a:t>
            </a:r>
            <a:r>
              <a:rPr lang="en-US" dirty="0" smtClean="0">
                <a:solidFill>
                  <a:srgbClr val="FFC000"/>
                </a:solidFill>
              </a:rPr>
              <a:t>2014</a:t>
            </a:r>
            <a:endParaRPr lang="en-US" dirty="0">
              <a:solidFill>
                <a:srgbClr val="FFC000"/>
              </a:solidFill>
            </a:endParaRP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Room for Improvement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Single Platform </a:t>
            </a:r>
            <a:r>
              <a:rPr lang="en-US" dirty="0" smtClean="0">
                <a:solidFill>
                  <a:srgbClr val="FFC000"/>
                </a:solidFill>
              </a:rPr>
              <a:t>-&gt;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Multiplatform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Various Parameter </a:t>
            </a:r>
            <a:r>
              <a:rPr lang="en-US" dirty="0" smtClean="0">
                <a:solidFill>
                  <a:srgbClr val="FFC000"/>
                </a:solidFill>
              </a:rPr>
              <a:t>-&gt;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Optimal Parameter Exploration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9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Software – How does it work?</a:t>
            </a:r>
            <a:endParaRPr lang="en-US" sz="4700" dirty="0"/>
          </a:p>
        </p:txBody>
      </p:sp>
      <p:sp>
        <p:nvSpPr>
          <p:cNvPr id="4" name="Data 3"/>
          <p:cNvSpPr/>
          <p:nvPr/>
        </p:nvSpPr>
        <p:spPr>
          <a:xfrm>
            <a:off x="1841025" y="1688843"/>
            <a:ext cx="1176338" cy="1000125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 rot="5400000">
            <a:off x="1347668" y="2299098"/>
            <a:ext cx="2133840" cy="3371849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30968" y="3856553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Block1</a:t>
            </a:r>
            <a:endParaRPr lang="en-US" sz="1300" dirty="0"/>
          </a:p>
        </p:txBody>
      </p:sp>
      <p:sp>
        <p:nvSpPr>
          <p:cNvPr id="9" name="Rounded Rectangle 8"/>
          <p:cNvSpPr/>
          <p:nvPr/>
        </p:nvSpPr>
        <p:spPr>
          <a:xfrm>
            <a:off x="2195387" y="3863696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...</a:t>
            </a:r>
            <a:endParaRPr lang="en-US" sz="1300" dirty="0"/>
          </a:p>
        </p:txBody>
      </p:sp>
      <p:sp>
        <p:nvSpPr>
          <p:cNvPr id="10" name="Rounded Rectangle 9"/>
          <p:cNvSpPr/>
          <p:nvPr/>
        </p:nvSpPr>
        <p:spPr>
          <a:xfrm>
            <a:off x="3259806" y="3856553"/>
            <a:ext cx="728662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BlockN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1800" y="3302018"/>
            <a:ext cx="1015054" cy="80589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Hashed Block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55915" y="3785670"/>
            <a:ext cx="175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5309" y="1934458"/>
            <a:ext cx="1866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</a:rPr>
              <a:t>For each block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23" name="Decision 22"/>
          <p:cNvSpPr/>
          <p:nvPr/>
        </p:nvSpPr>
        <p:spPr>
          <a:xfrm>
            <a:off x="7916602" y="3243816"/>
            <a:ext cx="1565935" cy="1101477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Exist?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94807" y="4365369"/>
            <a:ext cx="4762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10866850" y="1426123"/>
            <a:ext cx="1034479" cy="111335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482537" y="3794554"/>
            <a:ext cx="10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615132" y="3344303"/>
            <a:ext cx="1286197" cy="1136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</a:t>
            </a:r>
            <a:r>
              <a:rPr lang="en-US" dirty="0" smtClean="0"/>
              <a:t> the block into </a:t>
            </a:r>
            <a:r>
              <a:rPr lang="en-US" dirty="0" smtClean="0">
                <a:solidFill>
                  <a:srgbClr val="FFC000"/>
                </a:solidFill>
              </a:rPr>
              <a:t>Storage </a:t>
            </a:r>
            <a:r>
              <a:rPr lang="en-US" dirty="0" smtClean="0"/>
              <a:t>and 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DDT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2768" y="331764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into blocks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2" idx="2"/>
          </p:cNvCxnSpPr>
          <p:nvPr/>
        </p:nvCxnSpPr>
        <p:spPr>
          <a:xfrm flipH="1">
            <a:off x="5633510" y="2365345"/>
            <a:ext cx="14908" cy="93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93802" y="261229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hash function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6854" y="3478793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into DDT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1513" y="6443663"/>
            <a:ext cx="277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*DDT : Deduplication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63184" y="34906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94807" y="4480740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53563"/>
              </p:ext>
            </p:extLst>
          </p:nvPr>
        </p:nvGraphicFramePr>
        <p:xfrm>
          <a:off x="7819444" y="2087650"/>
          <a:ext cx="184374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1870"/>
                <a:gridCol w="921870"/>
              </a:tblGrid>
              <a:tr h="3316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Hash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Offset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Hash1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Hash2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 flipV="1">
            <a:off x="10014746" y="2688968"/>
            <a:ext cx="1201391" cy="6103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9" idx="3"/>
          </p:cNvCxnSpPr>
          <p:nvPr/>
        </p:nvCxnSpPr>
        <p:spPr>
          <a:xfrm flipV="1">
            <a:off x="11335200" y="2539474"/>
            <a:ext cx="48890" cy="779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5" idx="2"/>
            <a:endCxn id="60" idx="3"/>
          </p:cNvCxnSpPr>
          <p:nvPr/>
        </p:nvCxnSpPr>
        <p:spPr>
          <a:xfrm rot="5400000">
            <a:off x="9739818" y="4078827"/>
            <a:ext cx="1116500" cy="1920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051708" y="5029021"/>
            <a:ext cx="1286197" cy="1136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offset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Record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09850" y="174740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DDT</a:t>
            </a:r>
            <a:endParaRPr lang="en-US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0938"/>
              </p:ext>
            </p:extLst>
          </p:nvPr>
        </p:nvGraphicFramePr>
        <p:xfrm>
          <a:off x="5044640" y="5051943"/>
          <a:ext cx="222255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1275"/>
                <a:gridCol w="1111275"/>
              </a:tblGrid>
              <a:tr h="331633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File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{0</a:t>
                      </a:r>
                      <a:r>
                        <a:rPr lang="en-US" baseline="0" dirty="0" smtClean="0"/>
                        <a:t>, </a:t>
                      </a:r>
                      <a:r>
                        <a:rPr lang="is-IS" baseline="0" dirty="0" smtClean="0"/>
                        <a:t>… , </a:t>
                      </a:r>
                      <a:r>
                        <a:rPr lang="en-US" dirty="0" smtClean="0"/>
                        <a:t>30720}</a:t>
                      </a:r>
                      <a:endParaRPr lang="en-US" dirty="0"/>
                    </a:p>
                  </a:txBody>
                  <a:tcPr/>
                </a:tc>
              </a:tr>
              <a:tr h="353588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{0,</a:t>
                      </a:r>
                      <a:r>
                        <a:rPr lang="en-US" baseline="0" dirty="0" smtClean="0"/>
                        <a:t> 15360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317447" y="5636230"/>
            <a:ext cx="684004" cy="3036"/>
          </a:xfrm>
          <a:prstGeom prst="straightConnector1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635018" y="2730366"/>
            <a:ext cx="161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Apply Compression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6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8" grpId="0" animBg="1"/>
      <p:bldP spid="22" grpId="0"/>
      <p:bldP spid="23" grpId="0" animBg="1"/>
      <p:bldP spid="29" grpId="0" animBg="1"/>
      <p:bldP spid="35" grpId="0" animBg="1"/>
      <p:bldP spid="37" grpId="0"/>
      <p:bldP spid="39" grpId="0"/>
      <p:bldP spid="40" grpId="0"/>
      <p:bldP spid="42" grpId="0"/>
      <p:bldP spid="44" grpId="0"/>
      <p:bldP spid="45" grpId="0"/>
      <p:bldP spid="60" grpId="0" animBg="1"/>
      <p:bldP spid="6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Iterative and Incremental Development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Pentagon 3"/>
          <p:cNvSpPr/>
          <p:nvPr/>
        </p:nvSpPr>
        <p:spPr>
          <a:xfrm>
            <a:off x="833794" y="4253043"/>
            <a:ext cx="1742595" cy="33166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Planning</a:t>
            </a:r>
            <a:endParaRPr lang="en-US" dirty="0"/>
          </a:p>
        </p:txBody>
      </p:sp>
      <p:sp>
        <p:nvSpPr>
          <p:cNvPr id="5" name="Right Arrow Callout 4"/>
          <p:cNvSpPr>
            <a:spLocks/>
          </p:cNvSpPr>
          <p:nvPr/>
        </p:nvSpPr>
        <p:spPr>
          <a:xfrm>
            <a:off x="2255543" y="2837720"/>
            <a:ext cx="2384286" cy="1368702"/>
          </a:xfrm>
          <a:prstGeom prst="rightArrowCallout">
            <a:avLst>
              <a:gd name="adj1" fmla="val 50000"/>
              <a:gd name="adj2" fmla="val 25000"/>
              <a:gd name="adj3" fmla="val 31263"/>
              <a:gd name="adj4" fmla="val 83631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4639829" y="2822777"/>
            <a:ext cx="1894307" cy="1761935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&amp; 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Left Arrow Callout 6"/>
          <p:cNvSpPr/>
          <p:nvPr/>
        </p:nvSpPr>
        <p:spPr>
          <a:xfrm>
            <a:off x="4188062" y="4634559"/>
            <a:ext cx="2409831" cy="1325416"/>
          </a:xfrm>
          <a:prstGeom prst="leftArrowCallout">
            <a:avLst>
              <a:gd name="adj1" fmla="val 50000"/>
              <a:gd name="adj2" fmla="val 25000"/>
              <a:gd name="adj3" fmla="val 31771"/>
              <a:gd name="adj4" fmla="val 8218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2255543" y="4241326"/>
            <a:ext cx="1932519" cy="1718649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774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6429173" y="4232069"/>
            <a:ext cx="1500390" cy="352643"/>
          </a:xfrm>
          <a:prstGeom prst="homePlat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1013" y="1928813"/>
            <a:ext cx="39147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Role Model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ZFS Deduplication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Existing Data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Using AVL Tree – </a:t>
            </a:r>
            <a:r>
              <a:rPr lang="en-US" dirty="0" smtClean="0">
                <a:solidFill>
                  <a:srgbClr val="FF0000"/>
                </a:solidFill>
              </a:rPr>
              <a:t>odd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baseline="30000" dirty="0" smtClean="0">
                <a:solidFill>
                  <a:srgbClr val="00B0F0"/>
                </a:solidFill>
              </a:rPr>
              <a:t>st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Linked List data structure – </a:t>
            </a:r>
            <a:r>
              <a:rPr lang="en-US" dirty="0" smtClean="0">
                <a:solidFill>
                  <a:srgbClr val="FF0000"/>
                </a:solidFill>
              </a:rPr>
              <a:t>not scalable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baseline="30000" dirty="0" smtClean="0">
                <a:solidFill>
                  <a:srgbClr val="00B0F0"/>
                </a:solidFill>
              </a:rPr>
              <a:t>nd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‘Record’ data structure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3</a:t>
            </a:r>
            <a:r>
              <a:rPr lang="en-US" baseline="30000" dirty="0" smtClean="0">
                <a:solidFill>
                  <a:srgbClr val="00B0F0"/>
                </a:solidFill>
              </a:rPr>
              <a:t>rd</a:t>
            </a:r>
            <a:r>
              <a:rPr lang="en-US" dirty="0" smtClean="0">
                <a:solidFill>
                  <a:srgbClr val="00B0F0"/>
                </a:solidFill>
              </a:rPr>
              <a:t> Iteration</a:t>
            </a:r>
          </a:p>
          <a:p>
            <a:r>
              <a:rPr lang="en-US" dirty="0" smtClean="0"/>
              <a:t>Adding compression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80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: </a:t>
            </a:r>
            <a:r>
              <a:rPr lang="en-US" dirty="0" smtClean="0">
                <a:solidFill>
                  <a:srgbClr val="FFC000"/>
                </a:solidFill>
              </a:rPr>
              <a:t>Linux 2.4 Kernel Source (~10.8 GB)</a:t>
            </a:r>
          </a:p>
          <a:p>
            <a:r>
              <a:rPr lang="en-US" dirty="0" smtClean="0"/>
              <a:t>Block Size : </a:t>
            </a:r>
            <a:r>
              <a:rPr lang="en-US" dirty="0" smtClean="0">
                <a:solidFill>
                  <a:srgbClr val="FFC000"/>
                </a:solidFill>
              </a:rPr>
              <a:t>512B – 128KB</a:t>
            </a:r>
          </a:p>
          <a:p>
            <a:r>
              <a:rPr lang="en-US" dirty="0" smtClean="0"/>
              <a:t>Hash Function : </a:t>
            </a:r>
            <a:r>
              <a:rPr lang="en-US" dirty="0" smtClean="0">
                <a:solidFill>
                  <a:srgbClr val="FFC000"/>
                </a:solidFill>
              </a:rPr>
              <a:t>SHA-256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C000"/>
                </a:solidFill>
              </a:rPr>
              <a:t>SHA-1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C000"/>
                </a:solidFill>
              </a:rPr>
              <a:t>MD5</a:t>
            </a:r>
          </a:p>
          <a:p>
            <a:r>
              <a:rPr lang="en-US" dirty="0" smtClean="0"/>
              <a:t>Memory Usage : </a:t>
            </a:r>
            <a:r>
              <a:rPr lang="en-US" dirty="0" smtClean="0">
                <a:solidFill>
                  <a:srgbClr val="FFC000"/>
                </a:solidFill>
              </a:rPr>
              <a:t>&lt; 200MB</a:t>
            </a:r>
          </a:p>
          <a:p>
            <a:pPr lvl="1"/>
            <a:r>
              <a:rPr lang="en-US" dirty="0" smtClean="0"/>
              <a:t>ZFS : </a:t>
            </a:r>
            <a:r>
              <a:rPr lang="en-US" dirty="0" smtClean="0">
                <a:solidFill>
                  <a:srgbClr val="FFC000"/>
                </a:solidFill>
              </a:rPr>
              <a:t>5GB RAM for 1TB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FFC000"/>
                </a:solidFill>
              </a:rPr>
              <a:t>50MB RAM for 10 GB </a:t>
            </a:r>
            <a:r>
              <a:rPr lang="en-US" dirty="0" smtClean="0">
                <a:solidFill>
                  <a:schemeClr val="tx1"/>
                </a:solidFill>
              </a:rPr>
              <a:t>(64 KB Block size)</a:t>
            </a:r>
          </a:p>
          <a:p>
            <a:r>
              <a:rPr lang="en-US" dirty="0" smtClean="0"/>
              <a:t>Memory Factors </a:t>
            </a:r>
            <a:r>
              <a:rPr lang="en-US" u="sng" dirty="0" smtClean="0"/>
              <a:t>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Number of Files </a:t>
            </a:r>
            <a:r>
              <a:rPr lang="en-US" dirty="0" smtClean="0"/>
              <a:t>(Fewer– Less Memory)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Block Size (Larger – Less Memory)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Hashcode</a:t>
            </a:r>
            <a:r>
              <a:rPr lang="en-US" dirty="0" smtClean="0"/>
              <a:t> (Shorter – Less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09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270063"/>
              </p:ext>
            </p:extLst>
          </p:nvPr>
        </p:nvGraphicFramePr>
        <p:xfrm>
          <a:off x="1120775" y="1825625"/>
          <a:ext cx="64944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3014" y="586918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BlockSize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87798" y="3171825"/>
            <a:ext cx="93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Size (MB)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3004"/>
              </p:ext>
            </p:extLst>
          </p:nvPr>
        </p:nvGraphicFramePr>
        <p:xfrm>
          <a:off x="7615237" y="2394903"/>
          <a:ext cx="4314826" cy="330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/>
                <a:gridCol w="1619250"/>
                <a:gridCol w="1438275"/>
              </a:tblGrid>
              <a:tr h="8264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Size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MD5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(128</a:t>
                      </a:r>
                      <a:r>
                        <a:rPr lang="en-US" baseline="0" dirty="0" smtClean="0"/>
                        <a:t>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409.55 MB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SHA-1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(160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409.73 MB</a:t>
                      </a:r>
                      <a:endParaRPr lang="en-US" dirty="0"/>
                    </a:p>
                  </a:txBody>
                  <a:tcPr/>
                </a:tc>
              </a:tr>
              <a:tr h="826452">
                <a:tc>
                  <a:txBody>
                    <a:bodyPr/>
                    <a:lstStyle/>
                    <a:p>
                      <a:r>
                        <a:rPr lang="en-US" dirty="0" smtClean="0"/>
                        <a:t>16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SHA-256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(256 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410.27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638355" y="1064259"/>
            <a:ext cx="6383338" cy="5093493"/>
          </a:xfrm>
          <a:prstGeom prst="wedgeRectCallout">
            <a:avLst>
              <a:gd name="adj1" fmla="val -62396"/>
              <a:gd name="adj2" fmla="val 16457"/>
            </a:avLst>
          </a:prstGeom>
          <a:solidFill>
            <a:schemeClr val="tx1">
              <a:lumMod val="5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44190747"/>
              </p:ext>
            </p:extLst>
          </p:nvPr>
        </p:nvGraphicFramePr>
        <p:xfrm>
          <a:off x="6008687" y="1248409"/>
          <a:ext cx="6183313" cy="4839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5-Point Star 9"/>
          <p:cNvSpPr/>
          <p:nvPr/>
        </p:nvSpPr>
        <p:spPr>
          <a:xfrm>
            <a:off x="4610099" y="4298950"/>
            <a:ext cx="285750" cy="242888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37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Graphic spid="9" grpId="0">
        <p:bldAsOne/>
      </p:bldGraphic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5388240"/>
            <a:ext cx="720000" cy="720000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4132272"/>
            <a:ext cx="720000" cy="72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4307606"/>
            <a:ext cx="720000" cy="72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3114061"/>
            <a:ext cx="720000" cy="72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3" y="3054360"/>
            <a:ext cx="720000" cy="72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1976448"/>
            <a:ext cx="720000" cy="72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" y="5212906"/>
            <a:ext cx="720000" cy="720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47" y="1933363"/>
            <a:ext cx="720000" cy="72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731079" y="2102804"/>
            <a:ext cx="1384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Original Size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10.81 GB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34379" y="3184583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Size</a:t>
            </a:r>
            <a:br>
              <a:rPr lang="en-US" u="sng" dirty="0" smtClean="0"/>
            </a:br>
            <a:r>
              <a:rPr lang="en-US" dirty="0" smtClean="0"/>
              <a:t>409.5 MB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3102410" y="2389275"/>
            <a:ext cx="253928" cy="101018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91828" y="2691530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Deduplication Ratio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26.4x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31079" y="4299305"/>
            <a:ext cx="114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Block Size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15 KB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9818" y="5381084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Hash Function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SHA-256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00938" y="2128848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Total Blocks</a:t>
            </a:r>
            <a:endParaRPr lang="en-US" dirty="0" smtClean="0"/>
          </a:p>
          <a:p>
            <a:r>
              <a:rPr lang="en-US" dirty="0" smtClean="0"/>
              <a:t>896,788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00938" y="3184582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Duplicated Blocks</a:t>
            </a:r>
            <a:br>
              <a:rPr lang="en-US" u="sng" dirty="0" smtClean="0"/>
            </a:br>
            <a:r>
              <a:rPr lang="en-US" dirty="0" smtClean="0"/>
              <a:t>849,390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00938" y="5461909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Duration</a:t>
            </a:r>
            <a:br>
              <a:rPr lang="en-US" u="sng" dirty="0" smtClean="0"/>
            </a:br>
            <a:r>
              <a:rPr lang="en-US" dirty="0" smtClean="0"/>
              <a:t>~10 </a:t>
            </a:r>
            <a:r>
              <a:rPr lang="en-US" dirty="0" err="1" smtClean="0"/>
              <a:t>mins</a:t>
            </a:r>
            <a:endParaRPr lang="en-US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500938" y="4392716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Hit Rate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94.72%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31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 animBg="1"/>
      <p:bldP spid="46" grpId="0"/>
      <p:bldP spid="47" grpId="0"/>
      <p:bldP spid="48" grpId="0"/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2932</TotalTime>
  <Words>1175</Words>
  <Application>Microsoft Macintosh PowerPoint</Application>
  <PresentationFormat>Widescreen</PresentationFormat>
  <Paragraphs>217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Depth</vt:lpstr>
      <vt:lpstr>Data Deduplication</vt:lpstr>
      <vt:lpstr>Agenda</vt:lpstr>
      <vt:lpstr>Introduction</vt:lpstr>
      <vt:lpstr>Why Data Deduplication ?</vt:lpstr>
      <vt:lpstr>Software – How does it work?</vt:lpstr>
      <vt:lpstr>Software Development Methodology</vt:lpstr>
      <vt:lpstr>Test Case</vt:lpstr>
      <vt:lpstr>Result</vt:lpstr>
      <vt:lpstr>Result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Deduplication</dc:title>
  <dc:creator>pramudita santoso</dc:creator>
  <cp:lastModifiedBy>pramudita santoso</cp:lastModifiedBy>
  <cp:revision>118</cp:revision>
  <dcterms:created xsi:type="dcterms:W3CDTF">2016-05-12T05:13:29Z</dcterms:created>
  <dcterms:modified xsi:type="dcterms:W3CDTF">2016-05-30T05:23:42Z</dcterms:modified>
</cp:coreProperties>
</file>