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3" r:id="rId1"/>
  </p:sldMasterIdLst>
  <p:notesMasterIdLst>
    <p:notesMasterId r:id="rId12"/>
  </p:notesMasterIdLst>
  <p:sldIdLst>
    <p:sldId id="256" r:id="rId2"/>
    <p:sldId id="258" r:id="rId3"/>
    <p:sldId id="260" r:id="rId4"/>
    <p:sldId id="259" r:id="rId5"/>
    <p:sldId id="261" r:id="rId6"/>
    <p:sldId id="264" r:id="rId7"/>
    <p:sldId id="265" r:id="rId8"/>
    <p:sldId id="263"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3449"/>
  </p:normalViewPr>
  <p:slideViewPr>
    <p:cSldViewPr snapToGrid="0" snapToObjects="1">
      <p:cViewPr>
        <p:scale>
          <a:sx n="89" d="100"/>
          <a:sy n="89" d="100"/>
        </p:scale>
        <p:origin x="89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4" Type="http://schemas.openxmlformats.org/officeDocument/2006/relationships/chartUserShapes" Target="../drawings/drawing1.xml"/><Relationship Id="rId1" Type="http://schemas.microsoft.com/office/2011/relationships/chartStyle" Target="style2.xml"/><Relationship Id="rId2"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Deduplication Result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MD5</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4096.0</c:v>
                </c:pt>
                <c:pt idx="1">
                  <c:v>8192.0</c:v>
                </c:pt>
                <c:pt idx="2">
                  <c:v>16384.0</c:v>
                </c:pt>
                <c:pt idx="3">
                  <c:v>32768.0</c:v>
                </c:pt>
                <c:pt idx="4">
                  <c:v>65536.0</c:v>
                </c:pt>
                <c:pt idx="5">
                  <c:v>131072.0</c:v>
                </c:pt>
                <c:pt idx="6">
                  <c:v>262144.0</c:v>
                </c:pt>
                <c:pt idx="7">
                  <c:v>524288.0</c:v>
                </c:pt>
                <c:pt idx="8">
                  <c:v>1.048576E6</c:v>
                </c:pt>
                <c:pt idx="9">
                  <c:v>2.097152E6</c:v>
                </c:pt>
              </c:numCache>
            </c:numRef>
          </c:cat>
          <c:val>
            <c:numRef>
              <c:f>Sheet1!$B$2:$B$11</c:f>
              <c:numCache>
                <c:formatCode>General</c:formatCode>
                <c:ptCount val="10"/>
                <c:pt idx="0">
                  <c:v>458.55</c:v>
                </c:pt>
                <c:pt idx="1">
                  <c:v>430.02</c:v>
                </c:pt>
                <c:pt idx="2">
                  <c:v>420.24</c:v>
                </c:pt>
                <c:pt idx="3">
                  <c:v>416.53</c:v>
                </c:pt>
                <c:pt idx="4">
                  <c:v>416.53</c:v>
                </c:pt>
                <c:pt idx="5">
                  <c:v>409.55</c:v>
                </c:pt>
                <c:pt idx="6">
                  <c:v>413.86</c:v>
                </c:pt>
                <c:pt idx="7">
                  <c:v>430.58</c:v>
                </c:pt>
                <c:pt idx="8">
                  <c:v>457.0</c:v>
                </c:pt>
              </c:numCache>
            </c:numRef>
          </c:val>
          <c:smooth val="0"/>
        </c:ser>
        <c:ser>
          <c:idx val="1"/>
          <c:order val="1"/>
          <c:tx>
            <c:strRef>
              <c:f>Sheet1!$C$1</c:f>
              <c:strCache>
                <c:ptCount val="1"/>
                <c:pt idx="0">
                  <c:v>SHA-1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4096.0</c:v>
                </c:pt>
                <c:pt idx="1">
                  <c:v>8192.0</c:v>
                </c:pt>
                <c:pt idx="2">
                  <c:v>16384.0</c:v>
                </c:pt>
                <c:pt idx="3">
                  <c:v>32768.0</c:v>
                </c:pt>
                <c:pt idx="4">
                  <c:v>65536.0</c:v>
                </c:pt>
                <c:pt idx="5">
                  <c:v>131072.0</c:v>
                </c:pt>
                <c:pt idx="6">
                  <c:v>262144.0</c:v>
                </c:pt>
                <c:pt idx="7">
                  <c:v>524288.0</c:v>
                </c:pt>
                <c:pt idx="8">
                  <c:v>1.048576E6</c:v>
                </c:pt>
                <c:pt idx="9">
                  <c:v>2.097152E6</c:v>
                </c:pt>
              </c:numCache>
            </c:numRef>
          </c:cat>
          <c:val>
            <c:numRef>
              <c:f>Sheet1!$C$2:$C$11</c:f>
              <c:numCache>
                <c:formatCode>General</c:formatCode>
                <c:ptCount val="10"/>
                <c:pt idx="0">
                  <c:v>459.38</c:v>
                </c:pt>
                <c:pt idx="1">
                  <c:v>430.5</c:v>
                </c:pt>
                <c:pt idx="2">
                  <c:v>420.55</c:v>
                </c:pt>
                <c:pt idx="3">
                  <c:v>416.76</c:v>
                </c:pt>
                <c:pt idx="4">
                  <c:v>416.73</c:v>
                </c:pt>
                <c:pt idx="5">
                  <c:v>409.73</c:v>
                </c:pt>
                <c:pt idx="6">
                  <c:v>414.03</c:v>
                </c:pt>
                <c:pt idx="7">
                  <c:v>430.76</c:v>
                </c:pt>
                <c:pt idx="8">
                  <c:v>457.17</c:v>
                </c:pt>
              </c:numCache>
            </c:numRef>
          </c:val>
          <c:smooth val="0"/>
        </c:ser>
        <c:ser>
          <c:idx val="2"/>
          <c:order val="2"/>
          <c:tx>
            <c:strRef>
              <c:f>Sheet1!$D$1</c:f>
              <c:strCache>
                <c:ptCount val="1"/>
                <c:pt idx="0">
                  <c:v>SHA-256</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4096.0</c:v>
                </c:pt>
                <c:pt idx="1">
                  <c:v>8192.0</c:v>
                </c:pt>
                <c:pt idx="2">
                  <c:v>16384.0</c:v>
                </c:pt>
                <c:pt idx="3">
                  <c:v>32768.0</c:v>
                </c:pt>
                <c:pt idx="4">
                  <c:v>65536.0</c:v>
                </c:pt>
                <c:pt idx="5">
                  <c:v>131072.0</c:v>
                </c:pt>
                <c:pt idx="6">
                  <c:v>262144.0</c:v>
                </c:pt>
                <c:pt idx="7">
                  <c:v>524288.0</c:v>
                </c:pt>
                <c:pt idx="8">
                  <c:v>1.048576E6</c:v>
                </c:pt>
                <c:pt idx="9">
                  <c:v>2.097152E6</c:v>
                </c:pt>
              </c:numCache>
            </c:numRef>
          </c:cat>
          <c:val>
            <c:numRef>
              <c:f>Sheet1!$D$2:$D$11</c:f>
              <c:numCache>
                <c:formatCode>General</c:formatCode>
                <c:ptCount val="10"/>
                <c:pt idx="0">
                  <c:v>461.85</c:v>
                </c:pt>
                <c:pt idx="1">
                  <c:v>431.93</c:v>
                </c:pt>
                <c:pt idx="2">
                  <c:v>421.47</c:v>
                </c:pt>
                <c:pt idx="3">
                  <c:v>417.43</c:v>
                </c:pt>
                <c:pt idx="4">
                  <c:v>417.3</c:v>
                </c:pt>
                <c:pt idx="5">
                  <c:v>410.27</c:v>
                </c:pt>
                <c:pt idx="6">
                  <c:v>414.57</c:v>
                </c:pt>
                <c:pt idx="7">
                  <c:v>431.29</c:v>
                </c:pt>
                <c:pt idx="8">
                  <c:v>457.7</c:v>
                </c:pt>
              </c:numCache>
            </c:numRef>
          </c:val>
          <c:smooth val="0"/>
        </c:ser>
        <c:dLbls>
          <c:showLegendKey val="0"/>
          <c:showVal val="0"/>
          <c:showCatName val="0"/>
          <c:showSerName val="0"/>
          <c:showPercent val="0"/>
          <c:showBubbleSize val="0"/>
        </c:dLbls>
        <c:marker val="1"/>
        <c:smooth val="0"/>
        <c:axId val="-2089866608"/>
        <c:axId val="-2089863808"/>
      </c:lineChart>
      <c:catAx>
        <c:axId val="-208986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9863808"/>
        <c:crosses val="autoZero"/>
        <c:auto val="1"/>
        <c:lblAlgn val="ctr"/>
        <c:lblOffset val="100"/>
        <c:noMultiLvlLbl val="0"/>
      </c:catAx>
      <c:valAx>
        <c:axId val="-208986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9866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Deduplication Result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SHA-256</c:v>
                </c:pt>
              </c:strCache>
            </c:strRef>
          </c:tx>
          <c:spPr>
            <a:solidFill>
              <a:schemeClr val="accent1"/>
            </a:solidFill>
            <a:ln>
              <a:noFill/>
            </a:ln>
            <a:effectLst/>
          </c:spPr>
          <c:invertIfNegative val="0"/>
          <c:cat>
            <c:numRef>
              <c:f>Sheet1!$A$2:$A$17</c:f>
              <c:numCache>
                <c:formatCode>General</c:formatCode>
                <c:ptCount val="16"/>
                <c:pt idx="0">
                  <c:v>102400.0</c:v>
                </c:pt>
                <c:pt idx="1">
                  <c:v>106496.0</c:v>
                </c:pt>
                <c:pt idx="2">
                  <c:v>110592.0</c:v>
                </c:pt>
                <c:pt idx="3">
                  <c:v>114688.0</c:v>
                </c:pt>
                <c:pt idx="4">
                  <c:v>118784.0</c:v>
                </c:pt>
                <c:pt idx="5">
                  <c:v>122880.0</c:v>
                </c:pt>
                <c:pt idx="6">
                  <c:v>126976.0</c:v>
                </c:pt>
                <c:pt idx="7">
                  <c:v>131072.0</c:v>
                </c:pt>
                <c:pt idx="8">
                  <c:v>135168.0</c:v>
                </c:pt>
                <c:pt idx="9">
                  <c:v>139264.0</c:v>
                </c:pt>
                <c:pt idx="10">
                  <c:v>143360.0</c:v>
                </c:pt>
                <c:pt idx="11">
                  <c:v>147456.0</c:v>
                </c:pt>
                <c:pt idx="12">
                  <c:v>151552.0</c:v>
                </c:pt>
                <c:pt idx="13">
                  <c:v>155648.0</c:v>
                </c:pt>
                <c:pt idx="14">
                  <c:v>159744.0</c:v>
                </c:pt>
                <c:pt idx="15">
                  <c:v>163840.0</c:v>
                </c:pt>
              </c:numCache>
            </c:numRef>
          </c:cat>
          <c:val>
            <c:numRef>
              <c:f>Sheet1!$B$2:$B$17</c:f>
              <c:numCache>
                <c:formatCode>General</c:formatCode>
                <c:ptCount val="16"/>
                <c:pt idx="0">
                  <c:v>4.31257778E8</c:v>
                </c:pt>
                <c:pt idx="1">
                  <c:v>4.31026231E8</c:v>
                </c:pt>
                <c:pt idx="2">
                  <c:v>4.30783425E8</c:v>
                </c:pt>
                <c:pt idx="3">
                  <c:v>4.30823058E8</c:v>
                </c:pt>
                <c:pt idx="4">
                  <c:v>4.29974933E8</c:v>
                </c:pt>
                <c:pt idx="5">
                  <c:v>4.29356561E8</c:v>
                </c:pt>
                <c:pt idx="6">
                  <c:v>4.29696595E8</c:v>
                </c:pt>
                <c:pt idx="7">
                  <c:v>4.30201844E8</c:v>
                </c:pt>
                <c:pt idx="8">
                  <c:v>4.30198928E8</c:v>
                </c:pt>
                <c:pt idx="9">
                  <c:v>4.29562427E8</c:v>
                </c:pt>
                <c:pt idx="10">
                  <c:v>4.29935481E8</c:v>
                </c:pt>
                <c:pt idx="11">
                  <c:v>4.30385862E8</c:v>
                </c:pt>
                <c:pt idx="12">
                  <c:v>4.306801E8</c:v>
                </c:pt>
                <c:pt idx="13">
                  <c:v>4.3044013E8</c:v>
                </c:pt>
                <c:pt idx="14">
                  <c:v>4.31054847E8</c:v>
                </c:pt>
                <c:pt idx="15">
                  <c:v>4.31930579E8</c:v>
                </c:pt>
              </c:numCache>
            </c:numRef>
          </c:val>
        </c:ser>
        <c:dLbls>
          <c:showLegendKey val="0"/>
          <c:showVal val="0"/>
          <c:showCatName val="0"/>
          <c:showSerName val="0"/>
          <c:showPercent val="0"/>
          <c:showBubbleSize val="0"/>
        </c:dLbls>
        <c:gapWidth val="219"/>
        <c:overlap val="-27"/>
        <c:axId val="-2073953312"/>
        <c:axId val="-2071098448"/>
      </c:barChart>
      <c:catAx>
        <c:axId val="-207395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1098448"/>
        <c:crosses val="autoZero"/>
        <c:auto val="1"/>
        <c:lblAlgn val="ctr"/>
        <c:lblOffset val="100"/>
        <c:noMultiLvlLbl val="0"/>
      </c:catAx>
      <c:valAx>
        <c:axId val="-207109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39533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09C41-5A88-0D4B-A917-11D22124E457}" type="doc">
      <dgm:prSet loTypeId="urn:microsoft.com/office/officeart/2005/8/layout/process1" loCatId="" qsTypeId="urn:microsoft.com/office/officeart/2005/8/quickstyle/3D3" qsCatId="3D" csTypeId="urn:microsoft.com/office/officeart/2005/8/colors/accent3_2" csCatId="accent3" phldr="1"/>
      <dgm:spPr/>
    </dgm:pt>
    <dgm:pt modelId="{832BBC81-7EC1-674D-9E59-3FA0A42F8425}">
      <dgm:prSet phldrT="[Text]"/>
      <dgm:spPr/>
      <dgm:t>
        <a:bodyPr/>
        <a:lstStyle/>
        <a:p>
          <a:r>
            <a:rPr lang="en-US" dirty="0" smtClean="0"/>
            <a:t>2009</a:t>
          </a:r>
          <a:br>
            <a:rPr lang="en-US" dirty="0" smtClean="0"/>
          </a:br>
          <a:r>
            <a:rPr lang="en-US" dirty="0" smtClean="0"/>
            <a:t> Deduplication was added into ZFS</a:t>
          </a:r>
          <a:endParaRPr lang="en-US" dirty="0"/>
        </a:p>
      </dgm:t>
    </dgm:pt>
    <dgm:pt modelId="{93BEE007-0C11-BD41-9B32-3C47F521C111}" type="parTrans" cxnId="{9CC93275-156A-8B41-A23B-7CEB44A8B5A1}">
      <dgm:prSet/>
      <dgm:spPr/>
      <dgm:t>
        <a:bodyPr/>
        <a:lstStyle/>
        <a:p>
          <a:endParaRPr lang="en-US"/>
        </a:p>
      </dgm:t>
    </dgm:pt>
    <dgm:pt modelId="{6283976F-1CFC-194A-B3EC-8175407D7E19}" type="sibTrans" cxnId="{9CC93275-156A-8B41-A23B-7CEB44A8B5A1}">
      <dgm:prSet/>
      <dgm:spPr/>
      <dgm:t>
        <a:bodyPr/>
        <a:lstStyle/>
        <a:p>
          <a:endParaRPr lang="en-US"/>
        </a:p>
      </dgm:t>
    </dgm:pt>
    <dgm:pt modelId="{63144622-F295-7D49-98F9-D54B304D8109}">
      <dgm:prSet phldrT="[Text]"/>
      <dgm:spPr/>
      <dgm:t>
        <a:bodyPr/>
        <a:lstStyle/>
        <a:p>
          <a:r>
            <a:rPr lang="en-US" dirty="0" smtClean="0"/>
            <a:t>2010</a:t>
          </a:r>
          <a:br>
            <a:rPr lang="en-US" dirty="0" smtClean="0"/>
          </a:br>
          <a:r>
            <a:rPr lang="en-US" dirty="0" smtClean="0"/>
            <a:t>ZFS Open Source Dev. stopped</a:t>
          </a:r>
          <a:endParaRPr lang="en-US" dirty="0"/>
        </a:p>
      </dgm:t>
    </dgm:pt>
    <dgm:pt modelId="{BED37B60-85B7-B14D-878C-2F82B1F3BCC8}" type="parTrans" cxnId="{DD25FE3D-75D2-714C-B4B7-81D8B2FBD48C}">
      <dgm:prSet/>
      <dgm:spPr/>
      <dgm:t>
        <a:bodyPr/>
        <a:lstStyle/>
        <a:p>
          <a:endParaRPr lang="en-US"/>
        </a:p>
      </dgm:t>
    </dgm:pt>
    <dgm:pt modelId="{CEDD8B15-EF02-7B49-A2E1-EFB8C27F1378}" type="sibTrans" cxnId="{DD25FE3D-75D2-714C-B4B7-81D8B2FBD48C}">
      <dgm:prSet/>
      <dgm:spPr/>
      <dgm:t>
        <a:bodyPr/>
        <a:lstStyle/>
        <a:p>
          <a:endParaRPr lang="en-US"/>
        </a:p>
      </dgm:t>
    </dgm:pt>
    <dgm:pt modelId="{91A6D25B-641B-374E-9F20-6A687618B961}">
      <dgm:prSet phldrT="[Text]"/>
      <dgm:spPr/>
      <dgm:t>
        <a:bodyPr/>
        <a:lstStyle/>
        <a:p>
          <a:r>
            <a:rPr lang="en-US" dirty="0" smtClean="0"/>
            <a:t>2014</a:t>
          </a:r>
          <a:br>
            <a:rPr lang="en-US" dirty="0" smtClean="0"/>
          </a:br>
          <a:r>
            <a:rPr lang="en-US" dirty="0" smtClean="0"/>
            <a:t>Oracle acquired </a:t>
          </a:r>
          <a:r>
            <a:rPr lang="en-US" dirty="0" err="1" smtClean="0"/>
            <a:t>GreenBytes</a:t>
          </a:r>
          <a:endParaRPr lang="en-US" dirty="0"/>
        </a:p>
      </dgm:t>
    </dgm:pt>
    <dgm:pt modelId="{53672A71-2A60-544A-8A7D-97E861EEE754}" type="parTrans" cxnId="{DB589A84-73B6-A549-AF84-9A8D960C96B8}">
      <dgm:prSet/>
      <dgm:spPr/>
      <dgm:t>
        <a:bodyPr/>
        <a:lstStyle/>
        <a:p>
          <a:endParaRPr lang="en-US"/>
        </a:p>
      </dgm:t>
    </dgm:pt>
    <dgm:pt modelId="{A12DF1C7-4539-C544-B806-16C9C16CF738}" type="sibTrans" cxnId="{DB589A84-73B6-A549-AF84-9A8D960C96B8}">
      <dgm:prSet/>
      <dgm:spPr/>
      <dgm:t>
        <a:bodyPr/>
        <a:lstStyle/>
        <a:p>
          <a:endParaRPr lang="en-US"/>
        </a:p>
      </dgm:t>
    </dgm:pt>
    <dgm:pt modelId="{56417CD0-600F-944F-A3E9-CB8FE81A28D8}">
      <dgm:prSet/>
      <dgm:spPr/>
      <dgm:t>
        <a:bodyPr/>
        <a:lstStyle/>
        <a:p>
          <a:r>
            <a:rPr lang="en-US" dirty="0" smtClean="0"/>
            <a:t>2005</a:t>
          </a:r>
          <a:br>
            <a:rPr lang="en-US" dirty="0" smtClean="0"/>
          </a:br>
          <a:r>
            <a:rPr lang="en-US" dirty="0" smtClean="0"/>
            <a:t>ZFS was introduced</a:t>
          </a:r>
          <a:endParaRPr lang="en-US" dirty="0"/>
        </a:p>
      </dgm:t>
    </dgm:pt>
    <dgm:pt modelId="{9D06EE02-44F4-A242-9707-DC40DC1C153C}" type="parTrans" cxnId="{35A52E11-3B12-3342-8561-B31337C975FD}">
      <dgm:prSet/>
      <dgm:spPr/>
      <dgm:t>
        <a:bodyPr/>
        <a:lstStyle/>
        <a:p>
          <a:endParaRPr lang="en-US"/>
        </a:p>
      </dgm:t>
    </dgm:pt>
    <dgm:pt modelId="{B336D33A-53F0-9D41-959E-68E1BAA3D04C}" type="sibTrans" cxnId="{35A52E11-3B12-3342-8561-B31337C975FD}">
      <dgm:prSet/>
      <dgm:spPr/>
      <dgm:t>
        <a:bodyPr/>
        <a:lstStyle/>
        <a:p>
          <a:endParaRPr lang="en-US"/>
        </a:p>
      </dgm:t>
    </dgm:pt>
    <dgm:pt modelId="{D0BEB715-5ED6-CC4D-B07D-99E7799D60E9}" type="pres">
      <dgm:prSet presAssocID="{9D209C41-5A88-0D4B-A917-11D22124E457}" presName="Name0" presStyleCnt="0">
        <dgm:presLayoutVars>
          <dgm:dir/>
          <dgm:resizeHandles val="exact"/>
        </dgm:presLayoutVars>
      </dgm:prSet>
      <dgm:spPr/>
    </dgm:pt>
    <dgm:pt modelId="{641B802B-DCB4-9141-8945-6A2DFC616F5A}" type="pres">
      <dgm:prSet presAssocID="{56417CD0-600F-944F-A3E9-CB8FE81A28D8}" presName="node" presStyleLbl="node1" presStyleIdx="0" presStyleCnt="4">
        <dgm:presLayoutVars>
          <dgm:bulletEnabled val="1"/>
        </dgm:presLayoutVars>
      </dgm:prSet>
      <dgm:spPr/>
      <dgm:t>
        <a:bodyPr/>
        <a:lstStyle/>
        <a:p>
          <a:endParaRPr lang="en-US"/>
        </a:p>
      </dgm:t>
    </dgm:pt>
    <dgm:pt modelId="{F2292637-A542-444B-A9FF-BA4748A87DF4}" type="pres">
      <dgm:prSet presAssocID="{B336D33A-53F0-9D41-959E-68E1BAA3D04C}" presName="sibTrans" presStyleLbl="sibTrans2D1" presStyleIdx="0" presStyleCnt="3"/>
      <dgm:spPr/>
      <dgm:t>
        <a:bodyPr/>
        <a:lstStyle/>
        <a:p>
          <a:endParaRPr lang="en-US"/>
        </a:p>
      </dgm:t>
    </dgm:pt>
    <dgm:pt modelId="{AAC15038-AD46-4749-8372-CABA363CF7A9}" type="pres">
      <dgm:prSet presAssocID="{B336D33A-53F0-9D41-959E-68E1BAA3D04C}" presName="connectorText" presStyleLbl="sibTrans2D1" presStyleIdx="0" presStyleCnt="3"/>
      <dgm:spPr/>
      <dgm:t>
        <a:bodyPr/>
        <a:lstStyle/>
        <a:p>
          <a:endParaRPr lang="en-US"/>
        </a:p>
      </dgm:t>
    </dgm:pt>
    <dgm:pt modelId="{89081741-0489-474C-9BFC-420B61E66BEB}" type="pres">
      <dgm:prSet presAssocID="{832BBC81-7EC1-674D-9E59-3FA0A42F8425}" presName="node" presStyleLbl="node1" presStyleIdx="1" presStyleCnt="4">
        <dgm:presLayoutVars>
          <dgm:bulletEnabled val="1"/>
        </dgm:presLayoutVars>
      </dgm:prSet>
      <dgm:spPr/>
      <dgm:t>
        <a:bodyPr/>
        <a:lstStyle/>
        <a:p>
          <a:endParaRPr lang="en-US"/>
        </a:p>
      </dgm:t>
    </dgm:pt>
    <dgm:pt modelId="{8BF260E9-EBE4-BC48-806B-D86333612B4A}" type="pres">
      <dgm:prSet presAssocID="{6283976F-1CFC-194A-B3EC-8175407D7E19}" presName="sibTrans" presStyleLbl="sibTrans2D1" presStyleIdx="1" presStyleCnt="3"/>
      <dgm:spPr/>
      <dgm:t>
        <a:bodyPr/>
        <a:lstStyle/>
        <a:p>
          <a:endParaRPr lang="en-US"/>
        </a:p>
      </dgm:t>
    </dgm:pt>
    <dgm:pt modelId="{58E8C589-514A-8542-98E4-02479B02530E}" type="pres">
      <dgm:prSet presAssocID="{6283976F-1CFC-194A-B3EC-8175407D7E19}" presName="connectorText" presStyleLbl="sibTrans2D1" presStyleIdx="1" presStyleCnt="3"/>
      <dgm:spPr/>
      <dgm:t>
        <a:bodyPr/>
        <a:lstStyle/>
        <a:p>
          <a:endParaRPr lang="en-US"/>
        </a:p>
      </dgm:t>
    </dgm:pt>
    <dgm:pt modelId="{5EACBA5D-5997-7343-B03A-2A7796044FFC}" type="pres">
      <dgm:prSet presAssocID="{63144622-F295-7D49-98F9-D54B304D8109}" presName="node" presStyleLbl="node1" presStyleIdx="2" presStyleCnt="4">
        <dgm:presLayoutVars>
          <dgm:bulletEnabled val="1"/>
        </dgm:presLayoutVars>
      </dgm:prSet>
      <dgm:spPr/>
      <dgm:t>
        <a:bodyPr/>
        <a:lstStyle/>
        <a:p>
          <a:endParaRPr lang="en-US"/>
        </a:p>
      </dgm:t>
    </dgm:pt>
    <dgm:pt modelId="{9C081DC4-1072-794D-A056-0226D806040D}" type="pres">
      <dgm:prSet presAssocID="{CEDD8B15-EF02-7B49-A2E1-EFB8C27F1378}" presName="sibTrans" presStyleLbl="sibTrans2D1" presStyleIdx="2" presStyleCnt="3"/>
      <dgm:spPr/>
      <dgm:t>
        <a:bodyPr/>
        <a:lstStyle/>
        <a:p>
          <a:endParaRPr lang="en-US"/>
        </a:p>
      </dgm:t>
    </dgm:pt>
    <dgm:pt modelId="{61F5D7AC-142E-9544-AD30-05E2FAA46357}" type="pres">
      <dgm:prSet presAssocID="{CEDD8B15-EF02-7B49-A2E1-EFB8C27F1378}" presName="connectorText" presStyleLbl="sibTrans2D1" presStyleIdx="2" presStyleCnt="3"/>
      <dgm:spPr/>
      <dgm:t>
        <a:bodyPr/>
        <a:lstStyle/>
        <a:p>
          <a:endParaRPr lang="en-US"/>
        </a:p>
      </dgm:t>
    </dgm:pt>
    <dgm:pt modelId="{D5E51CBE-1A06-7D4F-B1CA-DC40DCD9474A}" type="pres">
      <dgm:prSet presAssocID="{91A6D25B-641B-374E-9F20-6A687618B961}" presName="node" presStyleLbl="node1" presStyleIdx="3" presStyleCnt="4">
        <dgm:presLayoutVars>
          <dgm:bulletEnabled val="1"/>
        </dgm:presLayoutVars>
      </dgm:prSet>
      <dgm:spPr/>
      <dgm:t>
        <a:bodyPr/>
        <a:lstStyle/>
        <a:p>
          <a:endParaRPr lang="en-US"/>
        </a:p>
      </dgm:t>
    </dgm:pt>
  </dgm:ptLst>
  <dgm:cxnLst>
    <dgm:cxn modelId="{A05575FB-9F45-3144-B0D8-27EFF35BAD69}" type="presOf" srcId="{832BBC81-7EC1-674D-9E59-3FA0A42F8425}" destId="{89081741-0489-474C-9BFC-420B61E66BEB}" srcOrd="0" destOrd="0" presId="urn:microsoft.com/office/officeart/2005/8/layout/process1"/>
    <dgm:cxn modelId="{642D8B82-0F45-B147-94F7-02C9EC3456F6}" type="presOf" srcId="{B336D33A-53F0-9D41-959E-68E1BAA3D04C}" destId="{F2292637-A542-444B-A9FF-BA4748A87DF4}" srcOrd="0" destOrd="0" presId="urn:microsoft.com/office/officeart/2005/8/layout/process1"/>
    <dgm:cxn modelId="{9CC93275-156A-8B41-A23B-7CEB44A8B5A1}" srcId="{9D209C41-5A88-0D4B-A917-11D22124E457}" destId="{832BBC81-7EC1-674D-9E59-3FA0A42F8425}" srcOrd="1" destOrd="0" parTransId="{93BEE007-0C11-BD41-9B32-3C47F521C111}" sibTransId="{6283976F-1CFC-194A-B3EC-8175407D7E19}"/>
    <dgm:cxn modelId="{D120A046-7D02-144C-9F23-A0565591FE58}" type="presOf" srcId="{6283976F-1CFC-194A-B3EC-8175407D7E19}" destId="{8BF260E9-EBE4-BC48-806B-D86333612B4A}" srcOrd="0" destOrd="0" presId="urn:microsoft.com/office/officeart/2005/8/layout/process1"/>
    <dgm:cxn modelId="{4656FF73-37AF-7A47-84F5-A7D9571E9278}" type="presOf" srcId="{CEDD8B15-EF02-7B49-A2E1-EFB8C27F1378}" destId="{61F5D7AC-142E-9544-AD30-05E2FAA46357}" srcOrd="1" destOrd="0" presId="urn:microsoft.com/office/officeart/2005/8/layout/process1"/>
    <dgm:cxn modelId="{31A4BB1E-41F5-1142-BD0B-0FBABAB09B35}" type="presOf" srcId="{B336D33A-53F0-9D41-959E-68E1BAA3D04C}" destId="{AAC15038-AD46-4749-8372-CABA363CF7A9}" srcOrd="1" destOrd="0" presId="urn:microsoft.com/office/officeart/2005/8/layout/process1"/>
    <dgm:cxn modelId="{ABC63534-2B01-5E48-92D2-288EF9635A75}" type="presOf" srcId="{56417CD0-600F-944F-A3E9-CB8FE81A28D8}" destId="{641B802B-DCB4-9141-8945-6A2DFC616F5A}" srcOrd="0" destOrd="0" presId="urn:microsoft.com/office/officeart/2005/8/layout/process1"/>
    <dgm:cxn modelId="{DB589A84-73B6-A549-AF84-9A8D960C96B8}" srcId="{9D209C41-5A88-0D4B-A917-11D22124E457}" destId="{91A6D25B-641B-374E-9F20-6A687618B961}" srcOrd="3" destOrd="0" parTransId="{53672A71-2A60-544A-8A7D-97E861EEE754}" sibTransId="{A12DF1C7-4539-C544-B806-16C9C16CF738}"/>
    <dgm:cxn modelId="{AF3F0755-6462-7447-B468-16324EFCD71A}" type="presOf" srcId="{CEDD8B15-EF02-7B49-A2E1-EFB8C27F1378}" destId="{9C081DC4-1072-794D-A056-0226D806040D}" srcOrd="0" destOrd="0" presId="urn:microsoft.com/office/officeart/2005/8/layout/process1"/>
    <dgm:cxn modelId="{35A52E11-3B12-3342-8561-B31337C975FD}" srcId="{9D209C41-5A88-0D4B-A917-11D22124E457}" destId="{56417CD0-600F-944F-A3E9-CB8FE81A28D8}" srcOrd="0" destOrd="0" parTransId="{9D06EE02-44F4-A242-9707-DC40DC1C153C}" sibTransId="{B336D33A-53F0-9D41-959E-68E1BAA3D04C}"/>
    <dgm:cxn modelId="{0BB03F91-6B7F-5344-9A02-ACA325250574}" type="presOf" srcId="{63144622-F295-7D49-98F9-D54B304D8109}" destId="{5EACBA5D-5997-7343-B03A-2A7796044FFC}" srcOrd="0" destOrd="0" presId="urn:microsoft.com/office/officeart/2005/8/layout/process1"/>
    <dgm:cxn modelId="{DD25FE3D-75D2-714C-B4B7-81D8B2FBD48C}" srcId="{9D209C41-5A88-0D4B-A917-11D22124E457}" destId="{63144622-F295-7D49-98F9-D54B304D8109}" srcOrd="2" destOrd="0" parTransId="{BED37B60-85B7-B14D-878C-2F82B1F3BCC8}" sibTransId="{CEDD8B15-EF02-7B49-A2E1-EFB8C27F1378}"/>
    <dgm:cxn modelId="{D3FE794C-7ED8-6940-8E9C-5CD7807EF6CE}" type="presOf" srcId="{6283976F-1CFC-194A-B3EC-8175407D7E19}" destId="{58E8C589-514A-8542-98E4-02479B02530E}" srcOrd="1" destOrd="0" presId="urn:microsoft.com/office/officeart/2005/8/layout/process1"/>
    <dgm:cxn modelId="{D8BF7639-1EFE-8442-8DC9-C5D125F03768}" type="presOf" srcId="{91A6D25B-641B-374E-9F20-6A687618B961}" destId="{D5E51CBE-1A06-7D4F-B1CA-DC40DCD9474A}" srcOrd="0" destOrd="0" presId="urn:microsoft.com/office/officeart/2005/8/layout/process1"/>
    <dgm:cxn modelId="{D0CB2495-1A13-3445-A8F7-FE90557F7E3C}" type="presOf" srcId="{9D209C41-5A88-0D4B-A917-11D22124E457}" destId="{D0BEB715-5ED6-CC4D-B07D-99E7799D60E9}" srcOrd="0" destOrd="0" presId="urn:microsoft.com/office/officeart/2005/8/layout/process1"/>
    <dgm:cxn modelId="{53E514E8-4FCB-6E47-9483-2B27308FD2EF}" type="presParOf" srcId="{D0BEB715-5ED6-CC4D-B07D-99E7799D60E9}" destId="{641B802B-DCB4-9141-8945-6A2DFC616F5A}" srcOrd="0" destOrd="0" presId="urn:microsoft.com/office/officeart/2005/8/layout/process1"/>
    <dgm:cxn modelId="{5C4A641E-C2C9-934D-B46C-59263449783A}" type="presParOf" srcId="{D0BEB715-5ED6-CC4D-B07D-99E7799D60E9}" destId="{F2292637-A542-444B-A9FF-BA4748A87DF4}" srcOrd="1" destOrd="0" presId="urn:microsoft.com/office/officeart/2005/8/layout/process1"/>
    <dgm:cxn modelId="{E7623063-2CC7-FA48-8662-9DA53424594C}" type="presParOf" srcId="{F2292637-A542-444B-A9FF-BA4748A87DF4}" destId="{AAC15038-AD46-4749-8372-CABA363CF7A9}" srcOrd="0" destOrd="0" presId="urn:microsoft.com/office/officeart/2005/8/layout/process1"/>
    <dgm:cxn modelId="{7310E052-1455-AC49-BF3F-DD6A7BD116BF}" type="presParOf" srcId="{D0BEB715-5ED6-CC4D-B07D-99E7799D60E9}" destId="{89081741-0489-474C-9BFC-420B61E66BEB}" srcOrd="2" destOrd="0" presId="urn:microsoft.com/office/officeart/2005/8/layout/process1"/>
    <dgm:cxn modelId="{9FC0A1FB-5C51-734A-864F-AC62B803B1AD}" type="presParOf" srcId="{D0BEB715-5ED6-CC4D-B07D-99E7799D60E9}" destId="{8BF260E9-EBE4-BC48-806B-D86333612B4A}" srcOrd="3" destOrd="0" presId="urn:microsoft.com/office/officeart/2005/8/layout/process1"/>
    <dgm:cxn modelId="{35870CA0-4A6A-304A-B190-143082E5ADF3}" type="presParOf" srcId="{8BF260E9-EBE4-BC48-806B-D86333612B4A}" destId="{58E8C589-514A-8542-98E4-02479B02530E}" srcOrd="0" destOrd="0" presId="urn:microsoft.com/office/officeart/2005/8/layout/process1"/>
    <dgm:cxn modelId="{F9590381-34E2-D84C-B9CF-59BDDAF08F81}" type="presParOf" srcId="{D0BEB715-5ED6-CC4D-B07D-99E7799D60E9}" destId="{5EACBA5D-5997-7343-B03A-2A7796044FFC}" srcOrd="4" destOrd="0" presId="urn:microsoft.com/office/officeart/2005/8/layout/process1"/>
    <dgm:cxn modelId="{751181DA-82A9-8A47-A48A-633D57921CEE}" type="presParOf" srcId="{D0BEB715-5ED6-CC4D-B07D-99E7799D60E9}" destId="{9C081DC4-1072-794D-A056-0226D806040D}" srcOrd="5" destOrd="0" presId="urn:microsoft.com/office/officeart/2005/8/layout/process1"/>
    <dgm:cxn modelId="{F55AE525-F1EA-C940-AE82-DE4D8660592B}" type="presParOf" srcId="{9C081DC4-1072-794D-A056-0226D806040D}" destId="{61F5D7AC-142E-9544-AD30-05E2FAA46357}" srcOrd="0" destOrd="0" presId="urn:microsoft.com/office/officeart/2005/8/layout/process1"/>
    <dgm:cxn modelId="{9E22A612-3782-B643-A2F7-05D06C073CA5}" type="presParOf" srcId="{D0BEB715-5ED6-CC4D-B07D-99E7799D60E9}" destId="{D5E51CBE-1A06-7D4F-B1CA-DC40DCD9474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B802B-DCB4-9141-8945-6A2DFC616F5A}">
      <dsp:nvSpPr>
        <dsp:cNvPr id="0" name=""/>
        <dsp:cNvSpPr/>
      </dsp:nvSpPr>
      <dsp:spPr>
        <a:xfrm>
          <a:off x="5152" y="624784"/>
          <a:ext cx="2252901" cy="1351741"/>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2005</a:t>
          </a:r>
          <a:br>
            <a:rPr lang="en-US" sz="2000" kern="1200" dirty="0" smtClean="0"/>
          </a:br>
          <a:r>
            <a:rPr lang="en-US" sz="2000" kern="1200" dirty="0" smtClean="0"/>
            <a:t>ZFS was introduced</a:t>
          </a:r>
          <a:endParaRPr lang="en-US" sz="2000" kern="1200" dirty="0"/>
        </a:p>
      </dsp:txBody>
      <dsp:txXfrm>
        <a:off x="44743" y="664375"/>
        <a:ext cx="2173719" cy="1272559"/>
      </dsp:txXfrm>
    </dsp:sp>
    <dsp:sp modelId="{F2292637-A542-444B-A9FF-BA4748A87DF4}">
      <dsp:nvSpPr>
        <dsp:cNvPr id="0" name=""/>
        <dsp:cNvSpPr/>
      </dsp:nvSpPr>
      <dsp:spPr>
        <a:xfrm>
          <a:off x="2483344" y="1021295"/>
          <a:ext cx="477615" cy="558719"/>
        </a:xfrm>
        <a:prstGeom prst="rightArrow">
          <a:avLst>
            <a:gd name="adj1" fmla="val 60000"/>
            <a:gd name="adj2" fmla="val 50000"/>
          </a:avLst>
        </a:prstGeom>
        <a:solidFill>
          <a:schemeClr val="accent3">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483344" y="1133039"/>
        <a:ext cx="334331" cy="335231"/>
      </dsp:txXfrm>
    </dsp:sp>
    <dsp:sp modelId="{89081741-0489-474C-9BFC-420B61E66BEB}">
      <dsp:nvSpPr>
        <dsp:cNvPr id="0" name=""/>
        <dsp:cNvSpPr/>
      </dsp:nvSpPr>
      <dsp:spPr>
        <a:xfrm>
          <a:off x="3159215" y="624784"/>
          <a:ext cx="2252901" cy="1351741"/>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2009</a:t>
          </a:r>
          <a:br>
            <a:rPr lang="en-US" sz="2000" kern="1200" dirty="0" smtClean="0"/>
          </a:br>
          <a:r>
            <a:rPr lang="en-US" sz="2000" kern="1200" dirty="0" smtClean="0"/>
            <a:t> Deduplication was added into ZFS</a:t>
          </a:r>
          <a:endParaRPr lang="en-US" sz="2000" kern="1200" dirty="0"/>
        </a:p>
      </dsp:txBody>
      <dsp:txXfrm>
        <a:off x="3198806" y="664375"/>
        <a:ext cx="2173719" cy="1272559"/>
      </dsp:txXfrm>
    </dsp:sp>
    <dsp:sp modelId="{8BF260E9-EBE4-BC48-806B-D86333612B4A}">
      <dsp:nvSpPr>
        <dsp:cNvPr id="0" name=""/>
        <dsp:cNvSpPr/>
      </dsp:nvSpPr>
      <dsp:spPr>
        <a:xfrm>
          <a:off x="5637407" y="1021295"/>
          <a:ext cx="477615" cy="558719"/>
        </a:xfrm>
        <a:prstGeom prst="rightArrow">
          <a:avLst>
            <a:gd name="adj1" fmla="val 60000"/>
            <a:gd name="adj2" fmla="val 50000"/>
          </a:avLst>
        </a:prstGeom>
        <a:solidFill>
          <a:schemeClr val="accent3">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637407" y="1133039"/>
        <a:ext cx="334331" cy="335231"/>
      </dsp:txXfrm>
    </dsp:sp>
    <dsp:sp modelId="{5EACBA5D-5997-7343-B03A-2A7796044FFC}">
      <dsp:nvSpPr>
        <dsp:cNvPr id="0" name=""/>
        <dsp:cNvSpPr/>
      </dsp:nvSpPr>
      <dsp:spPr>
        <a:xfrm>
          <a:off x="6313277" y="624784"/>
          <a:ext cx="2252901" cy="1351741"/>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2010</a:t>
          </a:r>
          <a:br>
            <a:rPr lang="en-US" sz="2000" kern="1200" dirty="0" smtClean="0"/>
          </a:br>
          <a:r>
            <a:rPr lang="en-US" sz="2000" kern="1200" dirty="0" smtClean="0"/>
            <a:t>ZFS Open Source Dev. stopped</a:t>
          </a:r>
          <a:endParaRPr lang="en-US" sz="2000" kern="1200" dirty="0"/>
        </a:p>
      </dsp:txBody>
      <dsp:txXfrm>
        <a:off x="6352868" y="664375"/>
        <a:ext cx="2173719" cy="1272559"/>
      </dsp:txXfrm>
    </dsp:sp>
    <dsp:sp modelId="{9C081DC4-1072-794D-A056-0226D806040D}">
      <dsp:nvSpPr>
        <dsp:cNvPr id="0" name=""/>
        <dsp:cNvSpPr/>
      </dsp:nvSpPr>
      <dsp:spPr>
        <a:xfrm>
          <a:off x="8791469" y="1021295"/>
          <a:ext cx="477615" cy="558719"/>
        </a:xfrm>
        <a:prstGeom prst="rightArrow">
          <a:avLst>
            <a:gd name="adj1" fmla="val 60000"/>
            <a:gd name="adj2" fmla="val 50000"/>
          </a:avLst>
        </a:prstGeom>
        <a:solidFill>
          <a:schemeClr val="accent3">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8791469" y="1133039"/>
        <a:ext cx="334331" cy="335231"/>
      </dsp:txXfrm>
    </dsp:sp>
    <dsp:sp modelId="{D5E51CBE-1A06-7D4F-B1CA-DC40DCD9474A}">
      <dsp:nvSpPr>
        <dsp:cNvPr id="0" name=""/>
        <dsp:cNvSpPr/>
      </dsp:nvSpPr>
      <dsp:spPr>
        <a:xfrm>
          <a:off x="9467340" y="624784"/>
          <a:ext cx="2252901" cy="1351741"/>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2014</a:t>
          </a:r>
          <a:br>
            <a:rPr lang="en-US" sz="2000" kern="1200" dirty="0" smtClean="0"/>
          </a:br>
          <a:r>
            <a:rPr lang="en-US" sz="2000" kern="1200" dirty="0" smtClean="0"/>
            <a:t>Oracle acquired </a:t>
          </a:r>
          <a:r>
            <a:rPr lang="en-US" sz="2000" kern="1200" dirty="0" err="1" smtClean="0"/>
            <a:t>GreenBytes</a:t>
          </a:r>
          <a:endParaRPr lang="en-US" sz="2000" kern="1200" dirty="0"/>
        </a:p>
      </dsp:txBody>
      <dsp:txXfrm>
        <a:off x="9506931" y="664375"/>
        <a:ext cx="2173719" cy="12725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0.40385</cdr:x>
      <cdr:y>0.55714</cdr:y>
    </cdr:from>
    <cdr:to>
      <cdr:x>0.45006</cdr:x>
      <cdr:y>0.60733</cdr:y>
    </cdr:to>
    <cdr:sp macro="" textlink="">
      <cdr:nvSpPr>
        <cdr:cNvPr id="2" name="5-Point Star 1"/>
        <cdr:cNvSpPr/>
      </cdr:nvSpPr>
      <cdr:spPr>
        <a:xfrm xmlns:a="http://schemas.openxmlformats.org/drawingml/2006/main">
          <a:off x="2497138" y="2696269"/>
          <a:ext cx="285750" cy="242888"/>
        </a:xfrm>
        <a:prstGeom xmlns:a="http://schemas.openxmlformats.org/drawingml/2006/main" prst="star5">
          <a:avLst/>
        </a:prstGeom>
        <a:solidFill xmlns:a="http://schemas.openxmlformats.org/drawingml/2006/main">
          <a:srgbClr val="FFC0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B8C7C-19B8-AA4A-9229-63F288829E7D}" type="datetimeFigureOut">
              <a:rPr lang="en-US" smtClean="0"/>
              <a:t>5/18/16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A2225-1D3D-9A41-9148-5975BCFF3C62}" type="slidenum">
              <a:rPr lang="en-US" smtClean="0"/>
              <a:t>‹#›</a:t>
            </a:fld>
            <a:endParaRPr lang="en-US"/>
          </a:p>
        </p:txBody>
      </p:sp>
    </p:spTree>
    <p:extLst>
      <p:ext uri="{BB962C8B-B14F-4D97-AF65-F5344CB8AC3E}">
        <p14:creationId xmlns:p14="http://schemas.microsoft.com/office/powerpoint/2010/main" val="2111950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*speech*</a:t>
            </a:r>
          </a:p>
          <a:p>
            <a:r>
              <a:rPr lang="en-US" b="0" dirty="0" smtClean="0"/>
              <a:t>Data</a:t>
            </a:r>
            <a:r>
              <a:rPr lang="en-US" b="0" baseline="0" dirty="0" smtClean="0"/>
              <a:t> deduplication is a elimination process of duplicated or repeating data.</a:t>
            </a:r>
          </a:p>
          <a:p>
            <a:r>
              <a:rPr lang="en-US" b="0" baseline="0" dirty="0" smtClean="0"/>
              <a:t>In terms of granularity there are three levels to </a:t>
            </a:r>
            <a:r>
              <a:rPr lang="en-US" b="0" baseline="0" dirty="0" err="1" smtClean="0"/>
              <a:t>categorise</a:t>
            </a:r>
            <a:r>
              <a:rPr lang="en-US" b="0" baseline="0" dirty="0" smtClean="0"/>
              <a:t> data deduplication :</a:t>
            </a:r>
            <a:r>
              <a:rPr lang="en-US" b="0" baseline="0" dirty="0" err="1" smtClean="0"/>
              <a:t>file,block,and</a:t>
            </a:r>
            <a:r>
              <a:rPr lang="en-US" b="0" baseline="0" dirty="0" smtClean="0"/>
              <a:t> byte. File level has the lowest overhead, but it also has a significant limitation, that only works on exactly identical files. In our case, I am focusing on block-level as block-level is most balanced and suitable for general purpose storage system. Choosing block-level means that there is a definition of how big is the block, therefore block size is one determinant factor of how efficient the deduplication is. The other determinant factor Is hash function, to give you a picture about the hash function, here is a simple scenario (show the pic): there is a file , divided into several blocks and for each block we hash it into a checksum then store the checksum as an identifier of a block, so next time instead of comparing the whole block we just compare the checksum of the block. Smaller checksum will take less space but higher possibility of collision. Lastly, the execution time of deduplication Asynchronous is typically employed on storage system that has limited power, in order to </a:t>
            </a:r>
            <a:r>
              <a:rPr lang="en-US" b="0" baseline="0" dirty="0" err="1" smtClean="0"/>
              <a:t>minimise</a:t>
            </a:r>
            <a:r>
              <a:rPr lang="en-US" b="0" baseline="0" dirty="0" smtClean="0"/>
              <a:t> impact on daytime performance, therefore the deduplication process is executed later (usually at night). On the other hand, given a great performance of computer nowadays synchronous is an ideal choice because it never wastes space.</a:t>
            </a:r>
            <a:endParaRPr lang="en-US" b="0" dirty="0"/>
          </a:p>
        </p:txBody>
      </p:sp>
      <p:sp>
        <p:nvSpPr>
          <p:cNvPr id="4" name="Slide Number Placeholder 3"/>
          <p:cNvSpPr>
            <a:spLocks noGrp="1"/>
          </p:cNvSpPr>
          <p:nvPr>
            <p:ph type="sldNum" sz="quarter" idx="10"/>
          </p:nvPr>
        </p:nvSpPr>
        <p:spPr/>
        <p:txBody>
          <a:bodyPr/>
          <a:lstStyle/>
          <a:p>
            <a:fld id="{5DBA2225-1D3D-9A41-9148-5975BCFF3C62}" type="slidenum">
              <a:rPr lang="en-US" smtClean="0"/>
              <a:t>3</a:t>
            </a:fld>
            <a:endParaRPr lang="en-US"/>
          </a:p>
        </p:txBody>
      </p:sp>
    </p:spTree>
    <p:extLst>
      <p:ext uri="{BB962C8B-B14F-4D97-AF65-F5344CB8AC3E}">
        <p14:creationId xmlns:p14="http://schemas.microsoft.com/office/powerpoint/2010/main" val="63692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Storage</a:t>
            </a:r>
            <a:r>
              <a:rPr lang="en-US" baseline="0" dirty="0" smtClean="0"/>
              <a:t> </a:t>
            </a:r>
            <a:r>
              <a:rPr lang="en-US" baseline="0" dirty="0" err="1" smtClean="0"/>
              <a:t>utilisation</a:t>
            </a:r>
            <a:r>
              <a:rPr lang="en-US" baseline="0" dirty="0" smtClean="0"/>
              <a:t> –Elimination of duplicate copies/repeating data.</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Bandwidth Saving – reduce the number of bytes</a:t>
            </a:r>
            <a:r>
              <a:rPr lang="en-US" baseline="0" dirty="0" smtClean="0"/>
              <a:t> that must be sent.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PROBLEM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-Specific to one platform or operating system.</a:t>
            </a:r>
            <a:endParaRPr lang="en-US" dirty="0" smtClean="0"/>
          </a:p>
          <a:p>
            <a:r>
              <a:rPr lang="en-US" dirty="0" smtClean="0"/>
              <a:t>-There are a</a:t>
            </a:r>
            <a:r>
              <a:rPr lang="en-US" baseline="0" dirty="0" smtClean="0"/>
              <a:t> wide range of parameters. Starting from block-size, hash-function, compression level,</a:t>
            </a:r>
            <a:endParaRPr lang="en-US" dirty="0" smtClean="0"/>
          </a:p>
          <a:p>
            <a:endParaRPr lang="en-US" dirty="0" smtClean="0"/>
          </a:p>
          <a:p>
            <a:r>
              <a:rPr lang="en-US" dirty="0" smtClean="0"/>
              <a:t>Multiplatform approach – using java implementation that is multiplatform and not bound</a:t>
            </a:r>
            <a:r>
              <a:rPr lang="en-US" baseline="0" dirty="0" smtClean="0"/>
              <a:t> to a specific OS</a:t>
            </a:r>
          </a:p>
          <a:p>
            <a:r>
              <a:rPr lang="en-US" dirty="0" smtClean="0"/>
              <a:t>Parameter</a:t>
            </a:r>
            <a:r>
              <a:rPr lang="en-US" baseline="0" dirty="0" smtClean="0"/>
              <a:t> research – as there are many factors in data deduplication. Further investigation is intriguing to be done to see the differences and possibly find the optimal parameter.</a:t>
            </a:r>
          </a:p>
          <a:p>
            <a:endParaRPr lang="en-US" baseline="0" dirty="0" smtClean="0"/>
          </a:p>
          <a:p>
            <a:r>
              <a:rPr lang="en-US" baseline="0" dirty="0" smtClean="0"/>
              <a:t>DESIRED OUTCOME : build a multiplatform software and find optimal parameters (although it is dependent on the dataset categories).</a:t>
            </a:r>
          </a:p>
          <a:p>
            <a:endParaRPr lang="en-US" baseline="0" dirty="0" smtClean="0"/>
          </a:p>
          <a:p>
            <a:r>
              <a:rPr lang="en-US" b="1" baseline="0" dirty="0" smtClean="0"/>
              <a:t>*speech*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ultimate majestic goal of data deduplication is primarily storage </a:t>
            </a:r>
            <a:r>
              <a:rPr lang="en-US" baseline="0" dirty="0" err="1" smtClean="0"/>
              <a:t>utilisation</a:t>
            </a:r>
            <a:r>
              <a:rPr lang="en-US" baseline="0" dirty="0" smtClean="0"/>
              <a:t>, again I </a:t>
            </a:r>
            <a:r>
              <a:rPr lang="en-US" baseline="0" dirty="0" err="1" smtClean="0"/>
              <a:t>repet</a:t>
            </a:r>
            <a:r>
              <a:rPr lang="en-US" baseline="0" dirty="0" smtClean="0"/>
              <a:t> it eliminate, eliminate and eliminate all the duplicate copies (that’s why the name is deduplication) and repeating data. In regards of </a:t>
            </a:r>
            <a:r>
              <a:rPr lang="en-US" baseline="0" dirty="0" err="1" smtClean="0"/>
              <a:t>badwidth</a:t>
            </a:r>
            <a:r>
              <a:rPr lang="en-US" baseline="0" dirty="0" smtClean="0"/>
              <a:t>, it </a:t>
            </a:r>
            <a:r>
              <a:rPr lang="en-US" dirty="0" smtClean="0"/>
              <a:t>reduces the number of bytes</a:t>
            </a:r>
            <a:r>
              <a:rPr lang="en-US" baseline="0" dirty="0" smtClean="0"/>
              <a:t> that must be sent. *Show picture*, Just imagine a 3mb file with 3x1mb block that is all identical. Instead of saving and stored 3mb, only 1mb block is being kept and sent. However, there are some interesting part that leads me to do this project.. First, deduplication system </a:t>
            </a:r>
            <a:r>
              <a:rPr lang="en-US" baseline="0" dirty="0" err="1" smtClean="0"/>
              <a:t>beis</a:t>
            </a:r>
            <a:r>
              <a:rPr lang="en-US" baseline="0" dirty="0" smtClean="0"/>
              <a:t> bound to a specific OS. Second, t</a:t>
            </a:r>
            <a:r>
              <a:rPr lang="en-US" dirty="0" smtClean="0"/>
              <a:t>here are a</a:t>
            </a:r>
            <a:r>
              <a:rPr lang="en-US" baseline="0" dirty="0" smtClean="0"/>
              <a:t> wide range of parameters that can be </a:t>
            </a:r>
            <a:r>
              <a:rPr lang="en-US" baseline="0" dirty="0" err="1" smtClean="0"/>
              <a:t>optimised</a:t>
            </a:r>
            <a:r>
              <a:rPr lang="en-US" baseline="0" dirty="0" smtClean="0"/>
              <a:t> (Starting from block-size, hash-function, compression level). Third, deduplication is within and limited to the file system. The aim is to support multiplatform by using Java, find the </a:t>
            </a:r>
            <a:r>
              <a:rPr lang="en-US" baseline="0" dirty="0" err="1" smtClean="0"/>
              <a:t>optimat</a:t>
            </a:r>
            <a:r>
              <a:rPr lang="en-US" baseline="0" dirty="0" smtClean="0"/>
              <a:t> parameter although its really tricky because it is dependent on what kind of dataset, and provide a deduplication as separated and stand alone program.</a:t>
            </a:r>
            <a:endParaRPr lang="en-US" dirty="0" smtClean="0"/>
          </a:p>
        </p:txBody>
      </p:sp>
      <p:sp>
        <p:nvSpPr>
          <p:cNvPr id="4" name="Slide Number Placeholder 3"/>
          <p:cNvSpPr>
            <a:spLocks noGrp="1"/>
          </p:cNvSpPr>
          <p:nvPr>
            <p:ph type="sldNum" sz="quarter" idx="10"/>
          </p:nvPr>
        </p:nvSpPr>
        <p:spPr/>
        <p:txBody>
          <a:bodyPr/>
          <a:lstStyle/>
          <a:p>
            <a:fld id="{5DBA2225-1D3D-9A41-9148-5975BCFF3C62}" type="slidenum">
              <a:rPr lang="en-US" smtClean="0"/>
              <a:t>4</a:t>
            </a:fld>
            <a:endParaRPr lang="en-US"/>
          </a:p>
        </p:txBody>
      </p:sp>
    </p:spTree>
    <p:extLst>
      <p:ext uri="{BB962C8B-B14F-4D97-AF65-F5344CB8AC3E}">
        <p14:creationId xmlns:p14="http://schemas.microsoft.com/office/powerpoint/2010/main" val="149989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In this project, altogether with the guidance from the supervisors, I am also looking up at the professional role model in the industry world out there, that is, ZFS Deduplication by Oracle. In order to get some hints and a good realistic guidance that is legitimate working.</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By 2005 ZFS was introduced by Oracle as a file System. In 2009 Deduplication capabilities were added into ZFS. By 2010, ZFS development as open-source project ended.</a:t>
            </a:r>
          </a:p>
          <a:p>
            <a:r>
              <a:rPr lang="en-US" sz="1200" b="0" i="0" kern="1200" baseline="0" dirty="0" smtClean="0">
                <a:solidFill>
                  <a:schemeClr val="tx1"/>
                </a:solidFill>
                <a:effectLst/>
                <a:latin typeface="+mn-lt"/>
                <a:ea typeface="+mn-ea"/>
                <a:cs typeface="+mn-cs"/>
              </a:rPr>
              <a:t>Then recently, in 2014 oracle acquired </a:t>
            </a:r>
            <a:r>
              <a:rPr lang="en-US" sz="1200" b="0" i="0" kern="1200" baseline="0" dirty="0" err="1" smtClean="0">
                <a:solidFill>
                  <a:schemeClr val="tx1"/>
                </a:solidFill>
                <a:effectLst/>
                <a:latin typeface="+mn-lt"/>
                <a:ea typeface="+mn-ea"/>
                <a:cs typeface="+mn-cs"/>
              </a:rPr>
              <a:t>greenbytes</a:t>
            </a:r>
            <a:r>
              <a:rPr lang="en-US" sz="1200" b="0" i="0" kern="1200" baseline="0" dirty="0" smtClean="0">
                <a:solidFill>
                  <a:schemeClr val="tx1"/>
                </a:solidFill>
                <a:effectLst/>
                <a:latin typeface="+mn-lt"/>
                <a:ea typeface="+mn-ea"/>
                <a:cs typeface="+mn-cs"/>
              </a:rPr>
              <a:t>. How many of you have heard of </a:t>
            </a:r>
            <a:r>
              <a:rPr lang="en-US" sz="1200" b="0" i="0" kern="1200" baseline="0" dirty="0" err="1" smtClean="0">
                <a:solidFill>
                  <a:schemeClr val="tx1"/>
                </a:solidFill>
                <a:effectLst/>
                <a:latin typeface="+mn-lt"/>
                <a:ea typeface="+mn-ea"/>
                <a:cs typeface="+mn-cs"/>
              </a:rPr>
              <a:t>greenbytes</a:t>
            </a:r>
            <a:r>
              <a:rPr lang="en-US" sz="1200" b="0" i="0" kern="1200" baseline="0" dirty="0" smtClean="0">
                <a:solidFill>
                  <a:schemeClr val="tx1"/>
                </a:solidFill>
                <a:effectLst/>
                <a:latin typeface="+mn-lt"/>
                <a:ea typeface="+mn-ea"/>
                <a:cs typeface="+mn-cs"/>
              </a:rPr>
              <a:t>? </a:t>
            </a:r>
            <a:r>
              <a:rPr lang="en-US" dirty="0" err="1" smtClean="0"/>
              <a:t>Greenbytes</a:t>
            </a:r>
            <a:r>
              <a:rPr lang="en-US" dirty="0" smtClean="0"/>
              <a:t> is </a:t>
            </a:r>
            <a:r>
              <a:rPr lang="en-US" dirty="0" err="1" smtClean="0"/>
              <a:t>american</a:t>
            </a:r>
            <a:r>
              <a:rPr lang="en-US" baseline="0" dirty="0" smtClean="0"/>
              <a:t> company that provides inline deduplication data storage.</a:t>
            </a:r>
          </a:p>
          <a:p>
            <a:r>
              <a:rPr lang="en-US" baseline="0" dirty="0" smtClean="0"/>
              <a:t>With this timeline, all these recent year’s figures, </a:t>
            </a:r>
            <a:r>
              <a:rPr lang="en-US" dirty="0" smtClean="0"/>
              <a:t>and the recent </a:t>
            </a:r>
            <a:r>
              <a:rPr lang="en-US" sz="1200" b="0" i="0" kern="1200" dirty="0" smtClean="0">
                <a:solidFill>
                  <a:schemeClr val="tx1"/>
                </a:solidFill>
                <a:effectLst/>
                <a:latin typeface="+mn-lt"/>
                <a:ea typeface="+mn-ea"/>
                <a:cs typeface="+mn-cs"/>
              </a:rPr>
              <a:t>acquisition of </a:t>
            </a:r>
            <a:r>
              <a:rPr lang="en-US" sz="1200" b="0" i="0" kern="1200" dirty="0" err="1" smtClean="0">
                <a:solidFill>
                  <a:schemeClr val="tx1"/>
                </a:solidFill>
                <a:effectLst/>
                <a:latin typeface="+mn-lt"/>
                <a:ea typeface="+mn-ea"/>
                <a:cs typeface="+mn-cs"/>
              </a:rPr>
              <a:t>greenbytes</a:t>
            </a:r>
            <a:r>
              <a:rPr lang="en-US" sz="1200" b="0" i="0" kern="1200" dirty="0" smtClean="0">
                <a:solidFill>
                  <a:schemeClr val="tx1"/>
                </a:solidFill>
                <a:effectLst/>
                <a:latin typeface="+mn-lt"/>
                <a:ea typeface="+mn-ea"/>
                <a:cs typeface="+mn-cs"/>
              </a:rPr>
              <a:t>, </a:t>
            </a:r>
            <a:r>
              <a:rPr lang="en-US" baseline="0" dirty="0" smtClean="0"/>
              <a:t>can you see the dots? It clearly</a:t>
            </a:r>
            <a:r>
              <a:rPr lang="en-US" sz="1200" b="0" i="0" kern="1200" dirty="0" smtClean="0">
                <a:solidFill>
                  <a:schemeClr val="tx1"/>
                </a:solidFill>
                <a:effectLst/>
                <a:latin typeface="+mn-lt"/>
                <a:ea typeface="+mn-ea"/>
                <a:cs typeface="+mn-cs"/>
              </a:rPr>
              <a:t> suggests</a:t>
            </a:r>
            <a:r>
              <a:rPr lang="en-US" sz="1200" b="0" i="0" kern="1200" baseline="0" dirty="0" smtClean="0">
                <a:solidFill>
                  <a:schemeClr val="tx1"/>
                </a:solidFill>
                <a:effectLst/>
                <a:latin typeface="+mn-lt"/>
                <a:ea typeface="+mn-ea"/>
                <a:cs typeface="+mn-cs"/>
              </a:rPr>
              <a:t> that data deduplication is still a hot topic/technology that remains unfinished and still developing. Thus, I am convinced this project has a bright potential both in the industry or </a:t>
            </a:r>
            <a:r>
              <a:rPr lang="en-US" sz="1200" b="0" i="0" kern="1200" baseline="0" dirty="0" err="1" smtClean="0">
                <a:solidFill>
                  <a:schemeClr val="tx1"/>
                </a:solidFill>
                <a:effectLst/>
                <a:latin typeface="+mn-lt"/>
                <a:ea typeface="+mn-ea"/>
                <a:cs typeface="+mn-cs"/>
              </a:rPr>
              <a:t>r&amp;d</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DBA2225-1D3D-9A41-9148-5975BCFF3C62}" type="slidenum">
              <a:rPr lang="en-US" smtClean="0"/>
              <a:t>5</a:t>
            </a:fld>
            <a:endParaRPr lang="en-US"/>
          </a:p>
        </p:txBody>
      </p:sp>
    </p:spTree>
    <p:extLst>
      <p:ext uri="{BB962C8B-B14F-4D97-AF65-F5344CB8AC3E}">
        <p14:creationId xmlns:p14="http://schemas.microsoft.com/office/powerpoint/2010/main" val="16892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BA2225-1D3D-9A41-9148-5975BCFF3C62}" type="slidenum">
              <a:rPr lang="en-US" smtClean="0"/>
              <a:t>8</a:t>
            </a:fld>
            <a:endParaRPr lang="en-US"/>
          </a:p>
        </p:txBody>
      </p:sp>
    </p:spTree>
    <p:extLst>
      <p:ext uri="{BB962C8B-B14F-4D97-AF65-F5344CB8AC3E}">
        <p14:creationId xmlns:p14="http://schemas.microsoft.com/office/powerpoint/2010/main" val="481625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AU"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AU" smtClean="0"/>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0246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AU"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93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AU"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733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AU"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4728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AU"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542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AU"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AU"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AU"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154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AU"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AU"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AU"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AU"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590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034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923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07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AU"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AU"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7556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24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AU"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AU"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29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3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1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351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AU"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215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5/18/16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1543708"/>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Deduplication</a:t>
            </a:r>
            <a:endParaRPr lang="en-US" dirty="0"/>
          </a:p>
        </p:txBody>
      </p:sp>
      <p:sp>
        <p:nvSpPr>
          <p:cNvPr id="3" name="Subtitle 2"/>
          <p:cNvSpPr>
            <a:spLocks noGrp="1"/>
          </p:cNvSpPr>
          <p:nvPr>
            <p:ph type="subTitle" idx="1"/>
          </p:nvPr>
        </p:nvSpPr>
        <p:spPr/>
        <p:txBody>
          <a:bodyPr>
            <a:normAutofit fontScale="92500"/>
          </a:bodyPr>
          <a:lstStyle/>
          <a:p>
            <a:r>
              <a:rPr lang="en-US" dirty="0" err="1" smtClean="0"/>
              <a:t>Pramudita</a:t>
            </a:r>
            <a:r>
              <a:rPr lang="en-US" dirty="0" smtClean="0"/>
              <a:t> </a:t>
            </a:r>
            <a:r>
              <a:rPr lang="en-US" dirty="0" err="1" smtClean="0"/>
              <a:t>Santoso</a:t>
            </a:r>
            <a:r>
              <a:rPr lang="en-US" dirty="0" smtClean="0"/>
              <a:t> (</a:t>
            </a:r>
            <a:r>
              <a:rPr lang="en-US" dirty="0" err="1" smtClean="0"/>
              <a:t>psantoso@student.unimelb.edu.au</a:t>
            </a:r>
            <a:r>
              <a:rPr lang="en-US" dirty="0" smtClean="0"/>
              <a:t>)</a:t>
            </a:r>
            <a:endParaRPr lang="en-US" dirty="0"/>
          </a:p>
        </p:txBody>
      </p:sp>
    </p:spTree>
    <p:extLst>
      <p:ext uri="{BB962C8B-B14F-4D97-AF65-F5344CB8AC3E}">
        <p14:creationId xmlns:p14="http://schemas.microsoft.com/office/powerpoint/2010/main" val="853679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Thank you </a:t>
            </a:r>
            <a:r>
              <a:rPr lang="en-US" dirty="0" smtClean="0">
                <a:sym typeface="Wingdings"/>
              </a:rPr>
              <a:t></a:t>
            </a:r>
            <a:endParaRPr lang="en-US" dirty="0"/>
          </a:p>
        </p:txBody>
      </p:sp>
    </p:spTree>
    <p:extLst>
      <p:ext uri="{BB962C8B-B14F-4D97-AF65-F5344CB8AC3E}">
        <p14:creationId xmlns:p14="http://schemas.microsoft.com/office/powerpoint/2010/main" val="112479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lstStyle/>
          <a:p>
            <a:r>
              <a:rPr lang="en-US" dirty="0" smtClean="0"/>
              <a:t>Introduction</a:t>
            </a:r>
          </a:p>
          <a:p>
            <a:r>
              <a:rPr lang="en-US" dirty="0" smtClean="0"/>
              <a:t>Motivation and Problem</a:t>
            </a:r>
          </a:p>
          <a:p>
            <a:r>
              <a:rPr lang="en-US" dirty="0" smtClean="0"/>
              <a:t>Background</a:t>
            </a:r>
          </a:p>
          <a:p>
            <a:r>
              <a:rPr lang="en-US" dirty="0" smtClean="0"/>
              <a:t>The Journey</a:t>
            </a:r>
          </a:p>
          <a:p>
            <a:r>
              <a:rPr lang="en-US" dirty="0" smtClean="0"/>
              <a:t>Result</a:t>
            </a:r>
          </a:p>
          <a:p>
            <a:r>
              <a:rPr lang="en-US" dirty="0" smtClean="0"/>
              <a:t>Discussion</a:t>
            </a:r>
            <a:endParaRPr lang="en-US" dirty="0" smtClean="0"/>
          </a:p>
          <a:p>
            <a:endParaRPr lang="en-US" dirty="0"/>
          </a:p>
        </p:txBody>
      </p:sp>
    </p:spTree>
    <p:extLst>
      <p:ext uri="{BB962C8B-B14F-4D97-AF65-F5344CB8AC3E}">
        <p14:creationId xmlns:p14="http://schemas.microsoft.com/office/powerpoint/2010/main" val="1618831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20000" y="1703278"/>
            <a:ext cx="10233800" cy="4351338"/>
          </a:xfrm>
        </p:spPr>
        <p:txBody>
          <a:bodyPr/>
          <a:lstStyle/>
          <a:p>
            <a:r>
              <a:rPr lang="en-US" dirty="0" smtClean="0"/>
              <a:t>Data Deduplication – Elimination</a:t>
            </a:r>
          </a:p>
          <a:p>
            <a:r>
              <a:rPr lang="en-US" dirty="0" smtClean="0"/>
              <a:t>Granularity – File-Level, </a:t>
            </a:r>
            <a:r>
              <a:rPr lang="en-US" b="1" u="sng" dirty="0" smtClean="0"/>
              <a:t>Block-Level</a:t>
            </a:r>
            <a:r>
              <a:rPr lang="en-US" dirty="0" smtClean="0"/>
              <a:t>, Byte-Level</a:t>
            </a:r>
          </a:p>
          <a:p>
            <a:r>
              <a:rPr lang="en-US" dirty="0" smtClean="0"/>
              <a:t>Parameter</a:t>
            </a:r>
          </a:p>
          <a:p>
            <a:pPr lvl="1"/>
            <a:r>
              <a:rPr lang="en-US" dirty="0" smtClean="0"/>
              <a:t>Block Size</a:t>
            </a:r>
          </a:p>
          <a:p>
            <a:pPr lvl="1"/>
            <a:r>
              <a:rPr lang="en-US" dirty="0" smtClean="0"/>
              <a:t>Hash Function</a:t>
            </a:r>
          </a:p>
          <a:p>
            <a:r>
              <a:rPr lang="en-US" dirty="0" smtClean="0"/>
              <a:t>Execution Time </a:t>
            </a:r>
            <a:r>
              <a:rPr lang="en-US" dirty="0"/>
              <a:t>– </a:t>
            </a:r>
            <a:r>
              <a:rPr lang="en-US" dirty="0" smtClean="0"/>
              <a:t>Asynchronous, </a:t>
            </a:r>
            <a:r>
              <a:rPr lang="en-US" b="1" u="sng" dirty="0" smtClean="0"/>
              <a:t>Synchronous</a:t>
            </a:r>
            <a:endParaRPr lang="en-US" dirty="0"/>
          </a:p>
        </p:txBody>
      </p:sp>
      <p:sp>
        <p:nvSpPr>
          <p:cNvPr id="4" name="Parallelogram 3"/>
          <p:cNvSpPr/>
          <p:nvPr/>
        </p:nvSpPr>
        <p:spPr>
          <a:xfrm>
            <a:off x="2002223" y="4903077"/>
            <a:ext cx="1182414" cy="898634"/>
          </a:xfrm>
          <a:prstGeom prst="parallelogram">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cxnSp>
        <p:nvCxnSpPr>
          <p:cNvPr id="6" name="Straight Arrow Connector 5"/>
          <p:cNvCxnSpPr>
            <a:stCxn id="4" idx="2"/>
          </p:cNvCxnSpPr>
          <p:nvPr/>
        </p:nvCxnSpPr>
        <p:spPr>
          <a:xfrm>
            <a:off x="3072308" y="5352394"/>
            <a:ext cx="585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Double Bracket 6"/>
          <p:cNvSpPr/>
          <p:nvPr/>
        </p:nvSpPr>
        <p:spPr>
          <a:xfrm>
            <a:off x="3832317" y="4652388"/>
            <a:ext cx="960401" cy="178563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128017" y="5394716"/>
            <a:ext cx="367408" cy="369332"/>
          </a:xfrm>
          <a:prstGeom prst="rect">
            <a:avLst/>
          </a:prstGeom>
          <a:noFill/>
        </p:spPr>
        <p:txBody>
          <a:bodyPr wrap="none" rtlCol="0">
            <a:spAutoFit/>
          </a:bodyPr>
          <a:lstStyle/>
          <a:p>
            <a:r>
              <a:rPr lang="is-IS" dirty="0" smtClean="0"/>
              <a:t>…</a:t>
            </a:r>
            <a:endParaRPr lang="en-US" dirty="0"/>
          </a:p>
        </p:txBody>
      </p:sp>
      <p:sp>
        <p:nvSpPr>
          <p:cNvPr id="9" name="Oval 8"/>
          <p:cNvSpPr/>
          <p:nvPr/>
        </p:nvSpPr>
        <p:spPr>
          <a:xfrm>
            <a:off x="3900215" y="4848126"/>
            <a:ext cx="768324" cy="449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Block</a:t>
            </a:r>
            <a:endParaRPr lang="en-US" sz="1200" dirty="0"/>
          </a:p>
        </p:txBody>
      </p:sp>
      <p:sp>
        <p:nvSpPr>
          <p:cNvPr id="10" name="Oval 9"/>
          <p:cNvSpPr/>
          <p:nvPr/>
        </p:nvSpPr>
        <p:spPr>
          <a:xfrm>
            <a:off x="3927559" y="5831516"/>
            <a:ext cx="768324" cy="449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Block</a:t>
            </a:r>
            <a:endParaRPr lang="en-US" sz="1200" dirty="0"/>
          </a:p>
        </p:txBody>
      </p:sp>
      <p:cxnSp>
        <p:nvCxnSpPr>
          <p:cNvPr id="13" name="Straight Arrow Connector 12"/>
          <p:cNvCxnSpPr/>
          <p:nvPr/>
        </p:nvCxnSpPr>
        <p:spPr>
          <a:xfrm>
            <a:off x="4918842" y="5394716"/>
            <a:ext cx="740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92718" y="4990244"/>
            <a:ext cx="907621" cy="369332"/>
          </a:xfrm>
          <a:prstGeom prst="rect">
            <a:avLst/>
          </a:prstGeom>
          <a:noFill/>
        </p:spPr>
        <p:txBody>
          <a:bodyPr wrap="none" rtlCol="0">
            <a:spAutoFit/>
          </a:bodyPr>
          <a:lstStyle/>
          <a:p>
            <a:r>
              <a:rPr lang="en-US" dirty="0" smtClean="0"/>
              <a:t>Hashed</a:t>
            </a:r>
            <a:endParaRPr lang="en-US" dirty="0"/>
          </a:p>
        </p:txBody>
      </p:sp>
      <p:sp>
        <p:nvSpPr>
          <p:cNvPr id="18" name="Double Bracket 17"/>
          <p:cNvSpPr/>
          <p:nvPr/>
        </p:nvSpPr>
        <p:spPr>
          <a:xfrm>
            <a:off x="6000092" y="4652388"/>
            <a:ext cx="1236281" cy="178563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6295792" y="5394716"/>
            <a:ext cx="367408" cy="369332"/>
          </a:xfrm>
          <a:prstGeom prst="rect">
            <a:avLst/>
          </a:prstGeom>
          <a:noFill/>
        </p:spPr>
        <p:txBody>
          <a:bodyPr wrap="none" rtlCol="0">
            <a:spAutoFit/>
          </a:bodyPr>
          <a:lstStyle/>
          <a:p>
            <a:r>
              <a:rPr lang="is-IS" dirty="0" smtClean="0"/>
              <a:t>…</a:t>
            </a:r>
            <a:endParaRPr lang="en-US" dirty="0"/>
          </a:p>
        </p:txBody>
      </p:sp>
      <p:sp>
        <p:nvSpPr>
          <p:cNvPr id="20" name="Oval 19"/>
          <p:cNvSpPr/>
          <p:nvPr/>
        </p:nvSpPr>
        <p:spPr>
          <a:xfrm>
            <a:off x="6067989" y="4652388"/>
            <a:ext cx="1010729" cy="64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Hashed Block</a:t>
            </a:r>
            <a:endParaRPr lang="en-US" sz="1200" dirty="0"/>
          </a:p>
        </p:txBody>
      </p:sp>
      <p:sp>
        <p:nvSpPr>
          <p:cNvPr id="22" name="Oval 21"/>
          <p:cNvSpPr/>
          <p:nvPr/>
        </p:nvSpPr>
        <p:spPr>
          <a:xfrm>
            <a:off x="6082502" y="5755305"/>
            <a:ext cx="1010729" cy="645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Hashed Block</a:t>
            </a:r>
            <a:endParaRPr lang="en-US" sz="1200" dirty="0"/>
          </a:p>
        </p:txBody>
      </p:sp>
      <p:cxnSp>
        <p:nvCxnSpPr>
          <p:cNvPr id="25" name="Curved Connector 24"/>
          <p:cNvCxnSpPr>
            <a:stCxn id="20" idx="6"/>
          </p:cNvCxnSpPr>
          <p:nvPr/>
        </p:nvCxnSpPr>
        <p:spPr>
          <a:xfrm flipV="1">
            <a:off x="7078718" y="4955436"/>
            <a:ext cx="1229711" cy="194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443748" y="4718411"/>
            <a:ext cx="1803840" cy="1200329"/>
          </a:xfrm>
          <a:prstGeom prst="rect">
            <a:avLst/>
          </a:prstGeom>
          <a:noFill/>
        </p:spPr>
        <p:txBody>
          <a:bodyPr wrap="square" rtlCol="0">
            <a:spAutoFit/>
          </a:bodyPr>
          <a:lstStyle/>
          <a:p>
            <a:r>
              <a:rPr lang="en-US" dirty="0" smtClean="0"/>
              <a:t>As a ‘much smaller’ identifier of the block</a:t>
            </a:r>
            <a:endParaRPr lang="en-US" dirty="0"/>
          </a:p>
        </p:txBody>
      </p:sp>
    </p:spTree>
    <p:extLst>
      <p:ext uri="{BB962C8B-B14F-4D97-AF65-F5344CB8AC3E}">
        <p14:creationId xmlns:p14="http://schemas.microsoft.com/office/powerpoint/2010/main" val="162356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72849" y="3055353"/>
            <a:ext cx="4004441" cy="140630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p:cNvSpPr/>
          <p:nvPr/>
        </p:nvSpPr>
        <p:spPr>
          <a:xfrm>
            <a:off x="7772395" y="1459916"/>
            <a:ext cx="3316296" cy="1330597"/>
          </a:xfrm>
          <a:prstGeom prst="clou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Motivation and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Motivation in General</a:t>
            </a:r>
          </a:p>
          <a:p>
            <a:pPr lvl="1"/>
            <a:r>
              <a:rPr lang="en-US" dirty="0" smtClean="0"/>
              <a:t>Storage Utilisation</a:t>
            </a:r>
          </a:p>
          <a:p>
            <a:pPr lvl="1"/>
            <a:r>
              <a:rPr lang="en-US" dirty="0" smtClean="0"/>
              <a:t>Bandwidth Saving</a:t>
            </a:r>
          </a:p>
          <a:p>
            <a:pPr lvl="1"/>
            <a:endParaRPr lang="en-US" dirty="0" smtClean="0"/>
          </a:p>
          <a:p>
            <a:r>
              <a:rPr lang="en-US" dirty="0" smtClean="0">
                <a:solidFill>
                  <a:srgbClr val="FF0000"/>
                </a:solidFill>
              </a:rPr>
              <a:t>Problem</a:t>
            </a:r>
          </a:p>
          <a:p>
            <a:pPr lvl="1"/>
            <a:r>
              <a:rPr lang="en-US" dirty="0" smtClean="0">
                <a:solidFill>
                  <a:srgbClr val="FF0000"/>
                </a:solidFill>
              </a:rPr>
              <a:t>One Platform</a:t>
            </a:r>
          </a:p>
          <a:p>
            <a:pPr lvl="1"/>
            <a:r>
              <a:rPr lang="en-US" dirty="0" smtClean="0">
                <a:solidFill>
                  <a:srgbClr val="FF0000"/>
                </a:solidFill>
              </a:rPr>
              <a:t>Various Parameter</a:t>
            </a:r>
          </a:p>
          <a:p>
            <a:pPr lvl="1"/>
            <a:r>
              <a:rPr lang="en-US" dirty="0" smtClean="0">
                <a:solidFill>
                  <a:srgbClr val="FF0000"/>
                </a:solidFill>
              </a:rPr>
              <a:t>Deduplication as part of File System</a:t>
            </a:r>
            <a:endParaRPr lang="en-US" dirty="0"/>
          </a:p>
          <a:p>
            <a:pPr marL="457200" lvl="1" indent="0">
              <a:buNone/>
            </a:pPr>
            <a:endParaRPr lang="en-US" dirty="0"/>
          </a:p>
          <a:p>
            <a:r>
              <a:rPr lang="en-US" dirty="0" smtClean="0"/>
              <a:t>Desired - Project Outcome</a:t>
            </a:r>
          </a:p>
          <a:p>
            <a:pPr lvl="1"/>
            <a:r>
              <a:rPr lang="en-US" dirty="0" smtClean="0"/>
              <a:t>Multiplatform</a:t>
            </a:r>
          </a:p>
          <a:p>
            <a:pPr lvl="1"/>
            <a:r>
              <a:rPr lang="en-US" dirty="0" smtClean="0"/>
              <a:t>Optimal Parameter</a:t>
            </a:r>
          </a:p>
          <a:p>
            <a:pPr lvl="1"/>
            <a:r>
              <a:rPr lang="en-US" dirty="0" smtClean="0"/>
              <a:t>Stand Alone Deduplication</a:t>
            </a:r>
          </a:p>
          <a:p>
            <a:pPr lvl="1"/>
            <a:endParaRPr lang="en-US" dirty="0" smtClean="0"/>
          </a:p>
        </p:txBody>
      </p:sp>
      <p:sp>
        <p:nvSpPr>
          <p:cNvPr id="7" name="Rounded Rectangle 6"/>
          <p:cNvSpPr/>
          <p:nvPr/>
        </p:nvSpPr>
        <p:spPr>
          <a:xfrm>
            <a:off x="8947490" y="1671225"/>
            <a:ext cx="1083212" cy="844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 MB</a:t>
            </a:r>
            <a:endParaRPr lang="en-US"/>
          </a:p>
        </p:txBody>
      </p:sp>
      <p:sp>
        <p:nvSpPr>
          <p:cNvPr id="8" name="Rounded Rectangle 7"/>
          <p:cNvSpPr/>
          <p:nvPr/>
        </p:nvSpPr>
        <p:spPr>
          <a:xfrm>
            <a:off x="7606975" y="3301796"/>
            <a:ext cx="1083212" cy="844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 MB</a:t>
            </a:r>
            <a:endParaRPr lang="en-US"/>
          </a:p>
        </p:txBody>
      </p:sp>
      <p:sp>
        <p:nvSpPr>
          <p:cNvPr id="9" name="Rounded Rectangle 8"/>
          <p:cNvSpPr/>
          <p:nvPr/>
        </p:nvSpPr>
        <p:spPr>
          <a:xfrm>
            <a:off x="8947490" y="3291424"/>
            <a:ext cx="1083212" cy="844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 MB</a:t>
            </a:r>
            <a:endParaRPr lang="en-US"/>
          </a:p>
        </p:txBody>
      </p:sp>
      <p:sp>
        <p:nvSpPr>
          <p:cNvPr id="10" name="Rounded Rectangle 9"/>
          <p:cNvSpPr/>
          <p:nvPr/>
        </p:nvSpPr>
        <p:spPr>
          <a:xfrm>
            <a:off x="10264558" y="3301796"/>
            <a:ext cx="1083212" cy="8440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1 MB</a:t>
            </a:r>
            <a:endParaRPr lang="en-US"/>
          </a:p>
        </p:txBody>
      </p:sp>
      <p:cxnSp>
        <p:nvCxnSpPr>
          <p:cNvPr id="14" name="Straight Arrow Connector 13"/>
          <p:cNvCxnSpPr/>
          <p:nvPr/>
        </p:nvCxnSpPr>
        <p:spPr>
          <a:xfrm flipV="1">
            <a:off x="10030702" y="2790513"/>
            <a:ext cx="0" cy="264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96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120000" y="1690688"/>
            <a:ext cx="10233800" cy="4351338"/>
          </a:xfrm>
        </p:spPr>
        <p:txBody>
          <a:bodyPr/>
          <a:lstStyle/>
          <a:p>
            <a:r>
              <a:rPr lang="en-US" dirty="0" smtClean="0"/>
              <a:t>Role Model : ZFS Deduplication (Oracle).</a:t>
            </a:r>
          </a:p>
          <a:p>
            <a:endParaRPr lang="en-US" dirty="0" smtClean="0"/>
          </a:p>
          <a:p>
            <a:r>
              <a:rPr lang="en-US" dirty="0" smtClean="0"/>
              <a:t>November 2005, Oracle introduced ZFS as open source project.</a:t>
            </a:r>
          </a:p>
          <a:p>
            <a:r>
              <a:rPr lang="en-US" dirty="0" smtClean="0"/>
              <a:t>Data Deduplication was added on ZFS by end of October 2009.</a:t>
            </a:r>
          </a:p>
          <a:p>
            <a:r>
              <a:rPr lang="en-US" dirty="0" smtClean="0"/>
              <a:t>By 2010, Oracle stopped Open Source development of ZFS.</a:t>
            </a:r>
          </a:p>
          <a:p>
            <a:r>
              <a:rPr lang="en-US" dirty="0" smtClean="0"/>
              <a:t>Green Bytes (Acquired by Oracle on 15</a:t>
            </a:r>
            <a:r>
              <a:rPr lang="en-US" baseline="30000" dirty="0" smtClean="0"/>
              <a:t>th</a:t>
            </a:r>
            <a:r>
              <a:rPr lang="en-US" dirty="0" smtClean="0"/>
              <a:t> May 2014).</a:t>
            </a:r>
            <a:endParaRPr lang="en-US" dirty="0"/>
          </a:p>
        </p:txBody>
      </p:sp>
      <p:graphicFrame>
        <p:nvGraphicFramePr>
          <p:cNvPr id="4" name="Diagram 3"/>
          <p:cNvGraphicFramePr/>
          <p:nvPr>
            <p:extLst>
              <p:ext uri="{D42A27DB-BD31-4B8C-83A1-F6EECF244321}">
                <p14:modId xmlns:p14="http://schemas.microsoft.com/office/powerpoint/2010/main" val="1812775611"/>
              </p:ext>
            </p:extLst>
          </p:nvPr>
        </p:nvGraphicFramePr>
        <p:xfrm>
          <a:off x="240632" y="4099035"/>
          <a:ext cx="11725395" cy="2601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695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ZFS Role Model: Using hashed AVL Tree – </a:t>
            </a:r>
            <a:r>
              <a:rPr lang="en-US" dirty="0" smtClean="0">
                <a:solidFill>
                  <a:srgbClr val="FF0000"/>
                </a:solidFill>
              </a:rPr>
              <a:t>Odd</a:t>
            </a:r>
            <a:r>
              <a:rPr lang="en-US" dirty="0" smtClean="0"/>
              <a:t>.</a:t>
            </a:r>
          </a:p>
          <a:p>
            <a:endParaRPr lang="en-US" dirty="0" smtClean="0"/>
          </a:p>
          <a:p>
            <a:r>
              <a:rPr lang="en-US" dirty="0" smtClean="0"/>
              <a:t>Data Deduplication</a:t>
            </a:r>
          </a:p>
          <a:p>
            <a:pPr lvl="1"/>
            <a:r>
              <a:rPr lang="en-US" dirty="0" smtClean="0"/>
              <a:t>Deduplication</a:t>
            </a:r>
          </a:p>
          <a:p>
            <a:pPr lvl="2"/>
            <a:r>
              <a:rPr lang="en-US" dirty="0" smtClean="0"/>
              <a:t>Deduplication Table = Hash Table. In average O(1).</a:t>
            </a:r>
          </a:p>
          <a:p>
            <a:pPr lvl="2"/>
            <a:r>
              <a:rPr lang="en-US" dirty="0" smtClean="0"/>
              <a:t>1</a:t>
            </a:r>
            <a:r>
              <a:rPr lang="en-US" baseline="30000" dirty="0" smtClean="0"/>
              <a:t>st</a:t>
            </a:r>
            <a:r>
              <a:rPr lang="en-US" dirty="0" smtClean="0"/>
              <a:t> Approach : Linked List – </a:t>
            </a:r>
            <a:r>
              <a:rPr lang="en-US" dirty="0" smtClean="0">
                <a:solidFill>
                  <a:srgbClr val="FF0000"/>
                </a:solidFill>
              </a:rPr>
              <a:t>not scalable</a:t>
            </a:r>
            <a:r>
              <a:rPr lang="en-US" dirty="0" smtClean="0"/>
              <a:t>.</a:t>
            </a:r>
          </a:p>
          <a:p>
            <a:pPr lvl="2"/>
            <a:r>
              <a:rPr lang="en-US" dirty="0" smtClean="0"/>
              <a:t>2</a:t>
            </a:r>
            <a:r>
              <a:rPr lang="en-US" baseline="30000" dirty="0" smtClean="0"/>
              <a:t>nd</a:t>
            </a:r>
            <a:r>
              <a:rPr lang="en-US" dirty="0" smtClean="0"/>
              <a:t> Approach : Record.</a:t>
            </a:r>
          </a:p>
          <a:p>
            <a:pPr lvl="1"/>
            <a:r>
              <a:rPr lang="en-US" dirty="0" smtClean="0"/>
              <a:t>Compression</a:t>
            </a:r>
          </a:p>
          <a:p>
            <a:pPr lvl="2"/>
            <a:r>
              <a:rPr lang="en-US" dirty="0" smtClean="0"/>
              <a:t>Balance compression of time and efficiency.</a:t>
            </a:r>
          </a:p>
          <a:p>
            <a:pPr lvl="2"/>
            <a:endParaRPr lang="en-US" dirty="0" smtClean="0"/>
          </a:p>
          <a:p>
            <a:r>
              <a:rPr lang="en-US" dirty="0" smtClean="0"/>
              <a:t>Java Application</a:t>
            </a:r>
          </a:p>
          <a:p>
            <a:pPr lvl="1"/>
            <a:r>
              <a:rPr lang="en-US" dirty="0" smtClean="0"/>
              <a:t>Read &amp; Write Interface.</a:t>
            </a:r>
            <a:endParaRPr lang="en-US" dirty="0"/>
          </a:p>
        </p:txBody>
      </p:sp>
    </p:spTree>
    <p:extLst>
      <p:ext uri="{BB962C8B-B14F-4D97-AF65-F5344CB8AC3E}">
        <p14:creationId xmlns:p14="http://schemas.microsoft.com/office/powerpoint/2010/main" val="44803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sp>
        <p:nvSpPr>
          <p:cNvPr id="3" name="Content Placeholder 2"/>
          <p:cNvSpPr>
            <a:spLocks noGrp="1"/>
          </p:cNvSpPr>
          <p:nvPr>
            <p:ph idx="1"/>
          </p:nvPr>
        </p:nvSpPr>
        <p:spPr/>
        <p:txBody>
          <a:bodyPr/>
          <a:lstStyle/>
          <a:p>
            <a:r>
              <a:rPr lang="en-US" dirty="0" smtClean="0"/>
              <a:t>File : Linux 2.4 (~11gb)</a:t>
            </a:r>
          </a:p>
          <a:p>
            <a:r>
              <a:rPr lang="en-US" dirty="0" smtClean="0"/>
              <a:t>Block Size : 512bytes – 512kilobytes</a:t>
            </a:r>
          </a:p>
          <a:p>
            <a:r>
              <a:rPr lang="en-US" dirty="0" smtClean="0"/>
              <a:t>Hash Function : SHA-256 | SHA-1 | MD5</a:t>
            </a:r>
          </a:p>
          <a:p>
            <a:r>
              <a:rPr lang="en-US" dirty="0" smtClean="0"/>
              <a:t>Expectation of Memory Usage : 200MB</a:t>
            </a:r>
          </a:p>
          <a:p>
            <a:pPr marL="457200" lvl="1" indent="0">
              <a:buNone/>
            </a:pPr>
            <a:r>
              <a:rPr lang="en-US" u="sng" dirty="0" smtClean="0"/>
              <a:t>Factors :</a:t>
            </a:r>
          </a:p>
          <a:p>
            <a:pPr lvl="1">
              <a:buFont typeface="Wingdings" charset="2"/>
              <a:buChar char="Ø"/>
            </a:pPr>
            <a:r>
              <a:rPr lang="en-US" dirty="0"/>
              <a:t>Number of Files (More – More Memory</a:t>
            </a:r>
            <a:r>
              <a:rPr lang="en-US" dirty="0" smtClean="0"/>
              <a:t>)</a:t>
            </a:r>
          </a:p>
          <a:p>
            <a:pPr lvl="1">
              <a:buFont typeface="Wingdings" charset="2"/>
              <a:buChar char="Ø"/>
            </a:pPr>
            <a:r>
              <a:rPr lang="en-US" dirty="0" smtClean="0"/>
              <a:t>Block Size (More – Less Memory)</a:t>
            </a:r>
          </a:p>
          <a:p>
            <a:pPr lvl="1">
              <a:buFont typeface="Wingdings" charset="2"/>
              <a:buChar char="Ø"/>
            </a:pPr>
            <a:r>
              <a:rPr lang="en-US" dirty="0" err="1" smtClean="0"/>
              <a:t>Hashcode</a:t>
            </a:r>
            <a:r>
              <a:rPr lang="en-US" dirty="0" smtClean="0"/>
              <a:t> (Shorter – Less Memory)</a:t>
            </a:r>
          </a:p>
        </p:txBody>
      </p:sp>
    </p:spTree>
    <p:extLst>
      <p:ext uri="{BB962C8B-B14F-4D97-AF65-F5344CB8AC3E}">
        <p14:creationId xmlns:p14="http://schemas.microsoft.com/office/powerpoint/2010/main" val="192096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3128110"/>
              </p:ext>
            </p:extLst>
          </p:nvPr>
        </p:nvGraphicFramePr>
        <p:xfrm>
          <a:off x="1120775" y="1825625"/>
          <a:ext cx="6494463"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243014" y="5869186"/>
            <a:ext cx="906017" cy="307777"/>
          </a:xfrm>
          <a:prstGeom prst="rect">
            <a:avLst/>
          </a:prstGeom>
          <a:noFill/>
        </p:spPr>
        <p:txBody>
          <a:bodyPr wrap="none" rtlCol="0">
            <a:spAutoFit/>
          </a:bodyPr>
          <a:lstStyle/>
          <a:p>
            <a:r>
              <a:rPr lang="en-US" sz="1400" dirty="0" err="1" smtClean="0"/>
              <a:t>BlockSize</a:t>
            </a:r>
            <a:endParaRPr lang="en-US" sz="1400" dirty="0"/>
          </a:p>
        </p:txBody>
      </p:sp>
      <p:sp>
        <p:nvSpPr>
          <p:cNvPr id="6" name="TextBox 5"/>
          <p:cNvSpPr txBox="1"/>
          <p:nvPr/>
        </p:nvSpPr>
        <p:spPr>
          <a:xfrm>
            <a:off x="187798" y="3171825"/>
            <a:ext cx="932978" cy="523220"/>
          </a:xfrm>
          <a:prstGeom prst="rect">
            <a:avLst/>
          </a:prstGeom>
          <a:noFill/>
        </p:spPr>
        <p:txBody>
          <a:bodyPr wrap="square" rtlCol="0">
            <a:spAutoFit/>
          </a:bodyPr>
          <a:lstStyle/>
          <a:p>
            <a:pPr algn="ctr"/>
            <a:r>
              <a:rPr lang="en-US" sz="1400" dirty="0" smtClean="0"/>
              <a:t>Total Size (MB)</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20293004"/>
              </p:ext>
            </p:extLst>
          </p:nvPr>
        </p:nvGraphicFramePr>
        <p:xfrm>
          <a:off x="7615237" y="2394903"/>
          <a:ext cx="4314826" cy="3305808"/>
        </p:xfrm>
        <a:graphic>
          <a:graphicData uri="http://schemas.openxmlformats.org/drawingml/2006/table">
            <a:tbl>
              <a:tblPr firstRow="1" bandRow="1">
                <a:tableStyleId>{5C22544A-7EE6-4342-B048-85BDC9FD1C3A}</a:tableStyleId>
              </a:tblPr>
              <a:tblGrid>
                <a:gridCol w="1257301"/>
                <a:gridCol w="1619250"/>
                <a:gridCol w="1438275"/>
              </a:tblGrid>
              <a:tr h="826452">
                <a:tc>
                  <a:txBody>
                    <a:bodyPr/>
                    <a:lstStyle/>
                    <a:p>
                      <a:r>
                        <a:rPr lang="en-US" dirty="0" err="1" smtClean="0"/>
                        <a:t>BlockSize</a:t>
                      </a:r>
                      <a:endParaRPr lang="en-US" dirty="0"/>
                    </a:p>
                  </a:txBody>
                  <a:tcPr/>
                </a:tc>
                <a:tc>
                  <a:txBody>
                    <a:bodyPr/>
                    <a:lstStyle/>
                    <a:p>
                      <a:r>
                        <a:rPr lang="en-US" dirty="0" err="1" smtClean="0"/>
                        <a:t>HashFunction</a:t>
                      </a:r>
                      <a:endParaRPr lang="en-US" dirty="0"/>
                    </a:p>
                  </a:txBody>
                  <a:tcPr/>
                </a:tc>
                <a:tc>
                  <a:txBody>
                    <a:bodyPr/>
                    <a:lstStyle/>
                    <a:p>
                      <a:r>
                        <a:rPr lang="en-US" dirty="0" smtClean="0"/>
                        <a:t>Total Size</a:t>
                      </a:r>
                      <a:endParaRPr lang="en-US" dirty="0"/>
                    </a:p>
                  </a:txBody>
                  <a:tcPr/>
                </a:tc>
              </a:tr>
              <a:tr h="826452">
                <a:tc>
                  <a:txBody>
                    <a:bodyPr/>
                    <a:lstStyle/>
                    <a:p>
                      <a:r>
                        <a:rPr lang="en-US" dirty="0" smtClean="0"/>
                        <a:t>16 KB</a:t>
                      </a:r>
                      <a:endParaRPr lang="en-US" dirty="0"/>
                    </a:p>
                  </a:txBody>
                  <a:tcPr/>
                </a:tc>
                <a:tc>
                  <a:txBody>
                    <a:bodyPr/>
                    <a:lstStyle/>
                    <a:p>
                      <a:r>
                        <a:rPr lang="en-US" dirty="0" smtClean="0"/>
                        <a:t>MD5</a:t>
                      </a:r>
                      <a:br>
                        <a:rPr lang="en-US" dirty="0" smtClean="0"/>
                      </a:br>
                      <a:r>
                        <a:rPr lang="en-US" dirty="0" smtClean="0"/>
                        <a:t>(128</a:t>
                      </a:r>
                      <a:r>
                        <a:rPr lang="en-US" baseline="0" dirty="0" smtClean="0"/>
                        <a:t> bit)</a:t>
                      </a:r>
                      <a:endParaRPr lang="en-US" dirty="0"/>
                    </a:p>
                  </a:txBody>
                  <a:tcPr/>
                </a:tc>
                <a:tc>
                  <a:txBody>
                    <a:bodyPr/>
                    <a:lstStyle/>
                    <a:p>
                      <a:r>
                        <a:rPr lang="en-US" dirty="0" smtClean="0"/>
                        <a:t>409.55 MB</a:t>
                      </a:r>
                      <a:endParaRPr lang="en-US" dirty="0"/>
                    </a:p>
                  </a:txBody>
                  <a:tcPr/>
                </a:tc>
              </a:tr>
              <a:tr h="826452">
                <a:tc>
                  <a:txBody>
                    <a:bodyPr/>
                    <a:lstStyle/>
                    <a:p>
                      <a:r>
                        <a:rPr lang="en-US" dirty="0" smtClean="0"/>
                        <a:t>16</a:t>
                      </a:r>
                      <a:r>
                        <a:rPr lang="en-US" baseline="0" dirty="0" smtClean="0"/>
                        <a:t> KB</a:t>
                      </a:r>
                      <a:endParaRPr lang="en-US" dirty="0"/>
                    </a:p>
                  </a:txBody>
                  <a:tcPr/>
                </a:tc>
                <a:tc>
                  <a:txBody>
                    <a:bodyPr/>
                    <a:lstStyle/>
                    <a:p>
                      <a:r>
                        <a:rPr lang="en-US" dirty="0" smtClean="0"/>
                        <a:t>SHA-1</a:t>
                      </a:r>
                      <a:br>
                        <a:rPr lang="en-US" dirty="0" smtClean="0"/>
                      </a:br>
                      <a:r>
                        <a:rPr lang="en-US" dirty="0" smtClean="0"/>
                        <a:t>(160 bit)</a:t>
                      </a:r>
                      <a:endParaRPr lang="en-US" dirty="0"/>
                    </a:p>
                  </a:txBody>
                  <a:tcPr/>
                </a:tc>
                <a:tc>
                  <a:txBody>
                    <a:bodyPr/>
                    <a:lstStyle/>
                    <a:p>
                      <a:r>
                        <a:rPr lang="en-US" dirty="0" smtClean="0"/>
                        <a:t>409.73 MB</a:t>
                      </a:r>
                      <a:endParaRPr lang="en-US" dirty="0"/>
                    </a:p>
                  </a:txBody>
                  <a:tcPr/>
                </a:tc>
              </a:tr>
              <a:tr h="826452">
                <a:tc>
                  <a:txBody>
                    <a:bodyPr/>
                    <a:lstStyle/>
                    <a:p>
                      <a:r>
                        <a:rPr lang="en-US" dirty="0" smtClean="0"/>
                        <a:t>16 KB</a:t>
                      </a:r>
                      <a:endParaRPr lang="en-US" dirty="0"/>
                    </a:p>
                  </a:txBody>
                  <a:tcPr/>
                </a:tc>
                <a:tc>
                  <a:txBody>
                    <a:bodyPr/>
                    <a:lstStyle/>
                    <a:p>
                      <a:r>
                        <a:rPr lang="en-US" dirty="0" smtClean="0"/>
                        <a:t>SHA-256</a:t>
                      </a:r>
                      <a:br>
                        <a:rPr lang="en-US" dirty="0" smtClean="0"/>
                      </a:br>
                      <a:r>
                        <a:rPr lang="en-US" dirty="0" smtClean="0"/>
                        <a:t>(256 bit)</a:t>
                      </a:r>
                      <a:endParaRPr lang="en-US" dirty="0"/>
                    </a:p>
                  </a:txBody>
                  <a:tcPr/>
                </a:tc>
                <a:tc>
                  <a:txBody>
                    <a:bodyPr/>
                    <a:lstStyle/>
                    <a:p>
                      <a:r>
                        <a:rPr lang="en-US" dirty="0" smtClean="0"/>
                        <a:t>410.27 MB</a:t>
                      </a:r>
                      <a:endParaRPr lang="en-US" dirty="0"/>
                    </a:p>
                  </a:txBody>
                  <a:tcPr/>
                </a:tc>
              </a:tr>
            </a:tbl>
          </a:graphicData>
        </a:graphic>
      </p:graphicFrame>
      <p:sp>
        <p:nvSpPr>
          <p:cNvPr id="8" name="Rectangular Callout 7"/>
          <p:cNvSpPr/>
          <p:nvPr/>
        </p:nvSpPr>
        <p:spPr>
          <a:xfrm>
            <a:off x="5808662" y="1083470"/>
            <a:ext cx="6383338" cy="5093493"/>
          </a:xfrm>
          <a:prstGeom prst="wedgeRectCallout">
            <a:avLst>
              <a:gd name="adj1" fmla="val -66425"/>
              <a:gd name="adj2" fmla="val 16738"/>
            </a:avLst>
          </a:prstGeom>
          <a:solidFill>
            <a:schemeClr val="tx1">
              <a:lumMod val="50000"/>
            </a:schemeClr>
          </a:solidFill>
          <a:ln w="3810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9" name="Chart 8"/>
          <p:cNvGraphicFramePr/>
          <p:nvPr>
            <p:extLst>
              <p:ext uri="{D42A27DB-BD31-4B8C-83A1-F6EECF244321}">
                <p14:modId xmlns:p14="http://schemas.microsoft.com/office/powerpoint/2010/main" val="1568060983"/>
              </p:ext>
            </p:extLst>
          </p:nvPr>
        </p:nvGraphicFramePr>
        <p:xfrm>
          <a:off x="6008687" y="1183581"/>
          <a:ext cx="6183313" cy="4839493"/>
        </p:xfrm>
        <a:graphic>
          <a:graphicData uri="http://schemas.openxmlformats.org/drawingml/2006/chart">
            <c:chart xmlns:c="http://schemas.openxmlformats.org/drawingml/2006/chart" xmlns:r="http://schemas.openxmlformats.org/officeDocument/2006/relationships" r:id="rId4"/>
          </a:graphicData>
        </a:graphic>
      </p:graphicFrame>
      <p:sp>
        <p:nvSpPr>
          <p:cNvPr id="10" name="5-Point Star 9"/>
          <p:cNvSpPr/>
          <p:nvPr/>
        </p:nvSpPr>
        <p:spPr>
          <a:xfrm>
            <a:off x="4552949" y="4356100"/>
            <a:ext cx="285750" cy="242888"/>
          </a:xfrm>
          <a:prstGeom prst="star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76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26" name="Content Placeholder 2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7047" y="5388240"/>
            <a:ext cx="720000" cy="720000"/>
          </a:xfr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24" y="4132272"/>
            <a:ext cx="720000" cy="720000"/>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7047" y="4307606"/>
            <a:ext cx="720000" cy="720000"/>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7047" y="3114061"/>
            <a:ext cx="720000" cy="72000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573" y="3054360"/>
            <a:ext cx="720000" cy="720000"/>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924" y="1976448"/>
            <a:ext cx="720000" cy="72000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1924" y="5212906"/>
            <a:ext cx="720000" cy="720000"/>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07047" y="1933363"/>
            <a:ext cx="720000" cy="720000"/>
          </a:xfrm>
          <a:prstGeom prst="rect">
            <a:avLst/>
          </a:prstGeom>
        </p:spPr>
      </p:pic>
      <p:sp>
        <p:nvSpPr>
          <p:cNvPr id="41" name="TextBox 40"/>
          <p:cNvSpPr txBox="1"/>
          <p:nvPr/>
        </p:nvSpPr>
        <p:spPr>
          <a:xfrm>
            <a:off x="1731079" y="2102804"/>
            <a:ext cx="1137491" cy="646331"/>
          </a:xfrm>
          <a:prstGeom prst="rect">
            <a:avLst/>
          </a:prstGeom>
          <a:noFill/>
        </p:spPr>
        <p:txBody>
          <a:bodyPr wrap="none" rtlCol="0">
            <a:spAutoFit/>
          </a:bodyPr>
          <a:lstStyle/>
          <a:p>
            <a:r>
              <a:rPr lang="en-US" u="sng" dirty="0" smtClean="0"/>
              <a:t>Size</a:t>
            </a:r>
            <a:r>
              <a:rPr lang="en-US" dirty="0" smtClean="0"/>
              <a:t/>
            </a:r>
            <a:br>
              <a:rPr lang="en-US" dirty="0" smtClean="0"/>
            </a:br>
            <a:r>
              <a:rPr lang="en-US" dirty="0" smtClean="0"/>
              <a:t>10.812 GB</a:t>
            </a:r>
          </a:p>
        </p:txBody>
      </p:sp>
      <p:sp>
        <p:nvSpPr>
          <p:cNvPr id="44" name="TextBox 43"/>
          <p:cNvSpPr txBox="1"/>
          <p:nvPr/>
        </p:nvSpPr>
        <p:spPr>
          <a:xfrm>
            <a:off x="1734379" y="3184583"/>
            <a:ext cx="1237134" cy="646331"/>
          </a:xfrm>
          <a:prstGeom prst="rect">
            <a:avLst/>
          </a:prstGeom>
          <a:noFill/>
        </p:spPr>
        <p:txBody>
          <a:bodyPr wrap="none" rtlCol="0">
            <a:spAutoFit/>
          </a:bodyPr>
          <a:lstStyle/>
          <a:p>
            <a:r>
              <a:rPr lang="en-US" u="sng" dirty="0" smtClean="0"/>
              <a:t>Actual Size</a:t>
            </a:r>
            <a:br>
              <a:rPr lang="en-US" u="sng" dirty="0" smtClean="0"/>
            </a:br>
            <a:r>
              <a:rPr lang="en-US" dirty="0" smtClean="0"/>
              <a:t>409.5 MB</a:t>
            </a:r>
            <a:endParaRPr lang="en-US" dirty="0"/>
          </a:p>
        </p:txBody>
      </p:sp>
      <p:sp>
        <p:nvSpPr>
          <p:cNvPr id="45" name="Right Brace 44"/>
          <p:cNvSpPr/>
          <p:nvPr/>
        </p:nvSpPr>
        <p:spPr>
          <a:xfrm>
            <a:off x="3059520" y="2515404"/>
            <a:ext cx="253928" cy="101018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3491828" y="2691530"/>
            <a:ext cx="2073003" cy="646331"/>
          </a:xfrm>
          <a:prstGeom prst="rect">
            <a:avLst/>
          </a:prstGeom>
          <a:noFill/>
        </p:spPr>
        <p:txBody>
          <a:bodyPr wrap="none" rtlCol="0">
            <a:spAutoFit/>
          </a:bodyPr>
          <a:lstStyle/>
          <a:p>
            <a:pPr algn="ctr"/>
            <a:r>
              <a:rPr lang="en-US" u="sng" dirty="0" smtClean="0"/>
              <a:t>Deduplication Ratio</a:t>
            </a:r>
            <a:r>
              <a:rPr lang="en-US" dirty="0" smtClean="0"/>
              <a:t/>
            </a:r>
            <a:br>
              <a:rPr lang="en-US" dirty="0" smtClean="0"/>
            </a:br>
            <a:r>
              <a:rPr lang="en-US" dirty="0" smtClean="0"/>
              <a:t>26.406x</a:t>
            </a:r>
            <a:endParaRPr lang="en-US" dirty="0"/>
          </a:p>
        </p:txBody>
      </p:sp>
      <p:sp>
        <p:nvSpPr>
          <p:cNvPr id="47" name="TextBox 46"/>
          <p:cNvSpPr txBox="1"/>
          <p:nvPr/>
        </p:nvSpPr>
        <p:spPr>
          <a:xfrm>
            <a:off x="1731079" y="4299305"/>
            <a:ext cx="1148969" cy="646331"/>
          </a:xfrm>
          <a:prstGeom prst="rect">
            <a:avLst/>
          </a:prstGeom>
          <a:noFill/>
        </p:spPr>
        <p:txBody>
          <a:bodyPr wrap="none" rtlCol="0">
            <a:spAutoFit/>
          </a:bodyPr>
          <a:lstStyle/>
          <a:p>
            <a:r>
              <a:rPr lang="en-US" u="sng" dirty="0" smtClean="0"/>
              <a:t>Block Size</a:t>
            </a:r>
            <a:r>
              <a:rPr lang="en-US" dirty="0" smtClean="0"/>
              <a:t/>
            </a:r>
            <a:br>
              <a:rPr lang="en-US" dirty="0" smtClean="0"/>
            </a:br>
            <a:r>
              <a:rPr lang="en-US" dirty="0" smtClean="0"/>
              <a:t>15 KB</a:t>
            </a:r>
            <a:endParaRPr lang="en-US" dirty="0"/>
          </a:p>
        </p:txBody>
      </p:sp>
      <p:sp>
        <p:nvSpPr>
          <p:cNvPr id="48" name="TextBox 47"/>
          <p:cNvSpPr txBox="1"/>
          <p:nvPr/>
        </p:nvSpPr>
        <p:spPr>
          <a:xfrm>
            <a:off x="1759818" y="5381084"/>
            <a:ext cx="1553630" cy="646331"/>
          </a:xfrm>
          <a:prstGeom prst="rect">
            <a:avLst/>
          </a:prstGeom>
          <a:noFill/>
        </p:spPr>
        <p:txBody>
          <a:bodyPr wrap="none" rtlCol="0">
            <a:spAutoFit/>
          </a:bodyPr>
          <a:lstStyle/>
          <a:p>
            <a:r>
              <a:rPr lang="en-US" u="sng" dirty="0" smtClean="0"/>
              <a:t>Hash Function</a:t>
            </a:r>
            <a:r>
              <a:rPr lang="en-US" dirty="0" smtClean="0"/>
              <a:t/>
            </a:r>
            <a:br>
              <a:rPr lang="en-US" dirty="0" smtClean="0"/>
            </a:br>
            <a:r>
              <a:rPr lang="en-US" dirty="0" smtClean="0"/>
              <a:t>SHA-256</a:t>
            </a:r>
            <a:endParaRPr lang="en-US" dirty="0"/>
          </a:p>
        </p:txBody>
      </p:sp>
      <p:sp>
        <p:nvSpPr>
          <p:cNvPr id="50" name="TextBox 49"/>
          <p:cNvSpPr txBox="1"/>
          <p:nvPr/>
        </p:nvSpPr>
        <p:spPr>
          <a:xfrm>
            <a:off x="7500938" y="2128848"/>
            <a:ext cx="1333891" cy="646331"/>
          </a:xfrm>
          <a:prstGeom prst="rect">
            <a:avLst/>
          </a:prstGeom>
          <a:noFill/>
        </p:spPr>
        <p:txBody>
          <a:bodyPr wrap="none" rtlCol="0">
            <a:spAutoFit/>
          </a:bodyPr>
          <a:lstStyle/>
          <a:p>
            <a:r>
              <a:rPr lang="en-US" u="sng" dirty="0" smtClean="0"/>
              <a:t>Total Blocks</a:t>
            </a:r>
            <a:endParaRPr lang="en-US" dirty="0" smtClean="0"/>
          </a:p>
          <a:p>
            <a:r>
              <a:rPr lang="en-US" dirty="0" smtClean="0"/>
              <a:t>896,788</a:t>
            </a:r>
            <a:endParaRPr lang="en-US" dirty="0"/>
          </a:p>
        </p:txBody>
      </p:sp>
      <p:sp>
        <p:nvSpPr>
          <p:cNvPr id="51" name="TextBox 50"/>
          <p:cNvSpPr txBox="1"/>
          <p:nvPr/>
        </p:nvSpPr>
        <p:spPr>
          <a:xfrm>
            <a:off x="7500938" y="3184582"/>
            <a:ext cx="1887055" cy="646331"/>
          </a:xfrm>
          <a:prstGeom prst="rect">
            <a:avLst/>
          </a:prstGeom>
          <a:noFill/>
        </p:spPr>
        <p:txBody>
          <a:bodyPr wrap="none" rtlCol="0">
            <a:spAutoFit/>
          </a:bodyPr>
          <a:lstStyle/>
          <a:p>
            <a:r>
              <a:rPr lang="en-US" u="sng" dirty="0" smtClean="0"/>
              <a:t>Duplicated Blocks</a:t>
            </a:r>
            <a:br>
              <a:rPr lang="en-US" u="sng" dirty="0" smtClean="0"/>
            </a:br>
            <a:r>
              <a:rPr lang="en-US" dirty="0" smtClean="0"/>
              <a:t>849,390</a:t>
            </a:r>
            <a:endParaRPr lang="en-US" dirty="0"/>
          </a:p>
        </p:txBody>
      </p:sp>
      <p:sp>
        <p:nvSpPr>
          <p:cNvPr id="52" name="TextBox 51"/>
          <p:cNvSpPr txBox="1"/>
          <p:nvPr/>
        </p:nvSpPr>
        <p:spPr>
          <a:xfrm>
            <a:off x="7500938" y="5461909"/>
            <a:ext cx="1029449" cy="646331"/>
          </a:xfrm>
          <a:prstGeom prst="rect">
            <a:avLst/>
          </a:prstGeom>
          <a:noFill/>
        </p:spPr>
        <p:txBody>
          <a:bodyPr wrap="none" rtlCol="0">
            <a:spAutoFit/>
          </a:bodyPr>
          <a:lstStyle/>
          <a:p>
            <a:r>
              <a:rPr lang="en-US" u="sng" dirty="0" smtClean="0"/>
              <a:t>Duration</a:t>
            </a:r>
            <a:br>
              <a:rPr lang="en-US" u="sng" dirty="0" smtClean="0"/>
            </a:br>
            <a:r>
              <a:rPr lang="en-US" dirty="0" smtClean="0"/>
              <a:t>~10 </a:t>
            </a:r>
            <a:r>
              <a:rPr lang="en-US" dirty="0" err="1" smtClean="0"/>
              <a:t>mins</a:t>
            </a:r>
            <a:endParaRPr lang="en-US" u="sng" dirty="0"/>
          </a:p>
        </p:txBody>
      </p:sp>
      <p:sp>
        <p:nvSpPr>
          <p:cNvPr id="53" name="TextBox 52"/>
          <p:cNvSpPr txBox="1"/>
          <p:nvPr/>
        </p:nvSpPr>
        <p:spPr>
          <a:xfrm>
            <a:off x="7500938" y="4392716"/>
            <a:ext cx="986167" cy="646331"/>
          </a:xfrm>
          <a:prstGeom prst="rect">
            <a:avLst/>
          </a:prstGeom>
          <a:noFill/>
        </p:spPr>
        <p:txBody>
          <a:bodyPr wrap="none" rtlCol="0">
            <a:spAutoFit/>
          </a:bodyPr>
          <a:lstStyle/>
          <a:p>
            <a:r>
              <a:rPr lang="en-US" u="sng" dirty="0" smtClean="0"/>
              <a:t>Hit Rate</a:t>
            </a:r>
            <a:r>
              <a:rPr lang="en-US" smtClean="0"/>
              <a:t/>
            </a:r>
            <a:br>
              <a:rPr lang="en-US" smtClean="0"/>
            </a:br>
            <a:r>
              <a:rPr lang="en-US" smtClean="0"/>
              <a:t>94.715%</a:t>
            </a:r>
            <a:endParaRPr lang="en-US" dirty="0"/>
          </a:p>
        </p:txBody>
      </p:sp>
    </p:spTree>
    <p:extLst>
      <p:ext uri="{BB962C8B-B14F-4D97-AF65-F5344CB8AC3E}">
        <p14:creationId xmlns:p14="http://schemas.microsoft.com/office/powerpoint/2010/main" val="47310178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1052</TotalTime>
  <Words>1061</Words>
  <Application>Microsoft Macintosh PowerPoint</Application>
  <PresentationFormat>Widescreen</PresentationFormat>
  <Paragraphs>134</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Corbel</vt:lpstr>
      <vt:lpstr>Wingdings</vt:lpstr>
      <vt:lpstr>Arial</vt:lpstr>
      <vt:lpstr>Depth</vt:lpstr>
      <vt:lpstr>Data Deduplication</vt:lpstr>
      <vt:lpstr>Agenda</vt:lpstr>
      <vt:lpstr>Introduction</vt:lpstr>
      <vt:lpstr>Motivation and Problem</vt:lpstr>
      <vt:lpstr>Background</vt:lpstr>
      <vt:lpstr>Software</vt:lpstr>
      <vt:lpstr>Test Case</vt:lpstr>
      <vt:lpstr>Result</vt:lpstr>
      <vt:lpstr>Result</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Deduplication</dc:title>
  <dc:creator>pramudita santoso</dc:creator>
  <cp:lastModifiedBy>pramudita santoso</cp:lastModifiedBy>
  <cp:revision>43</cp:revision>
  <dcterms:created xsi:type="dcterms:W3CDTF">2016-05-12T05:13:29Z</dcterms:created>
  <dcterms:modified xsi:type="dcterms:W3CDTF">2016-05-18T23:35:15Z</dcterms:modified>
</cp:coreProperties>
</file>