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3" r:id="rId3"/>
    <p:sldId id="257" r:id="rId4"/>
    <p:sldId id="259" r:id="rId5"/>
    <p:sldId id="258" r:id="rId6"/>
    <p:sldId id="288" r:id="rId7"/>
    <p:sldId id="289" r:id="rId8"/>
    <p:sldId id="290" r:id="rId9"/>
    <p:sldId id="284" r:id="rId10"/>
    <p:sldId id="291" r:id="rId11"/>
    <p:sldId id="303" r:id="rId12"/>
    <p:sldId id="304" r:id="rId13"/>
    <p:sldId id="285" r:id="rId14"/>
    <p:sldId id="306" r:id="rId15"/>
    <p:sldId id="307" r:id="rId16"/>
    <p:sldId id="308" r:id="rId17"/>
    <p:sldId id="286" r:id="rId18"/>
    <p:sldId id="305" r:id="rId19"/>
    <p:sldId id="309" r:id="rId20"/>
    <p:sldId id="310" r:id="rId21"/>
    <p:sldId id="287" r:id="rId22"/>
    <p:sldId id="311" r:id="rId23"/>
    <p:sldId id="312" r:id="rId24"/>
    <p:sldId id="313" r:id="rId25"/>
    <p:sldId id="314" r:id="rId26"/>
    <p:sldId id="27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08"/>
    <p:restoredTop sz="94681"/>
  </p:normalViewPr>
  <p:slideViewPr>
    <p:cSldViewPr snapToGrid="0" snapToObjects="1" showGuides="1">
      <p:cViewPr varScale="1">
        <p:scale>
          <a:sx n="78" d="100"/>
          <a:sy n="78" d="100"/>
        </p:scale>
        <p:origin x="96" y="163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5808000" cy="25391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G2M Case Study</a:t>
            </a:r>
          </a:p>
          <a:p>
            <a:r>
              <a:rPr lang="en-US" sz="2500" dirty="0">
                <a:solidFill>
                  <a:srgbClr val="FF6600"/>
                </a:solidFill>
              </a:rPr>
              <a:t>Virtual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6600"/>
                </a:solidFill>
              </a:rPr>
              <a:t>Internship</a:t>
            </a:r>
          </a:p>
          <a:p>
            <a:endParaRPr lang="en-US" sz="4000" dirty="0"/>
          </a:p>
          <a:p>
            <a:r>
              <a:rPr lang="en-US" sz="2500" dirty="0">
                <a:solidFill>
                  <a:srgbClr val="FF6600"/>
                </a:solidFill>
              </a:rPr>
              <a:t>21-November-2024</a:t>
            </a: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B609B-918C-A374-84BB-EA38EF00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E5272E-0E4A-E38F-71A4-C4D928F3703A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Price Charged per Trip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94C50-2042-2ABA-D49C-797393FC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46" y="1574646"/>
            <a:ext cx="728764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1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DE09F-5B73-B4E8-3D5A-B0DDADEF2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C2E284-36BB-7373-9899-2396370672E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Average Cost of Trip and Profitability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6F376-6C6D-A1E1-E37E-15740260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53" y="1578491"/>
            <a:ext cx="7135221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1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17F88-2185-6676-C426-10A0AAB6F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79345D-B89F-5563-C1CA-3E4869F8F96F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Customer Income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5140E-0260-4973-4114-7DA9AB32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184"/>
            <a:ext cx="12192000" cy="42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2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E2315-7FE9-94E7-1C6F-F44DA27E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70DCA79-2BEA-3782-A0E8-AC50FDDF9500}"/>
              </a:ext>
            </a:extLst>
          </p:cNvPr>
          <p:cNvGrpSpPr/>
          <p:nvPr/>
        </p:nvGrpSpPr>
        <p:grpSpPr>
          <a:xfrm>
            <a:off x="555761" y="1523419"/>
            <a:ext cx="6425464" cy="4254422"/>
            <a:chOff x="555761" y="1690688"/>
            <a:chExt cx="6425464" cy="4254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D7A5CA-CA0A-6B88-79DF-5BA2F664B15A}"/>
                </a:ext>
              </a:extLst>
            </p:cNvPr>
            <p:cNvSpPr/>
            <p:nvPr/>
          </p:nvSpPr>
          <p:spPr>
            <a:xfrm>
              <a:off x="3445727" y="1735060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C1B055-E427-5599-464E-ECDE835C1BDB}"/>
                </a:ext>
              </a:extLst>
            </p:cNvPr>
            <p:cNvSpPr/>
            <p:nvPr/>
          </p:nvSpPr>
          <p:spPr>
            <a:xfrm>
              <a:off x="555761" y="1690688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F93BDD-4A13-3357-69EF-38984B7F37FD}"/>
                </a:ext>
              </a:extLst>
            </p:cNvPr>
            <p:cNvSpPr/>
            <p:nvPr/>
          </p:nvSpPr>
          <p:spPr>
            <a:xfrm>
              <a:off x="6602084" y="2058446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C91C9D-CE28-C6B5-049A-9D03DA2ACAD4}"/>
                </a:ext>
              </a:extLst>
            </p:cNvPr>
            <p:cNvSpPr/>
            <p:nvPr/>
          </p:nvSpPr>
          <p:spPr>
            <a:xfrm>
              <a:off x="6786563" y="1735060"/>
              <a:ext cx="194662" cy="323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CCE2860C-5F4F-C62D-0D37-E02C8FE3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8854B9-29A3-FBFB-24EC-542A85E87798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+mj-lt"/>
              </a:rPr>
              <a:t>Hypothesis 3: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Yellow Cab caters to a younger demographic than Pink Cab.</a:t>
            </a:r>
          </a:p>
          <a:p>
            <a:endParaRPr lang="en-US" sz="3200" dirty="0">
              <a:solidFill>
                <a:schemeClr val="accent2"/>
              </a:solidFill>
              <a:latin typeface="+mj-lt"/>
            </a:endParaRPr>
          </a:p>
          <a:p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1D37F-FC32-274D-555A-5B788B19D12B}"/>
              </a:ext>
            </a:extLst>
          </p:cNvPr>
          <p:cNvSpPr txBox="1"/>
          <p:nvPr/>
        </p:nvSpPr>
        <p:spPr>
          <a:xfrm>
            <a:off x="555761" y="1505994"/>
            <a:ext cx="1015156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system-ui"/>
              </a:rPr>
              <a:t>Analysis 1:</a:t>
            </a:r>
            <a:r>
              <a:rPr lang="en-US" sz="4000" b="0" i="0" dirty="0">
                <a:effectLst/>
                <a:latin typeface="system-ui"/>
              </a:rPr>
              <a:t> Average Age of Users for Pink Cab and Yellow Cab</a:t>
            </a:r>
          </a:p>
          <a:p>
            <a:pPr algn="l"/>
            <a:endParaRPr lang="en-US" sz="4000" b="0" i="0" dirty="0">
              <a:effectLst/>
              <a:latin typeface="system-ui"/>
            </a:endParaRPr>
          </a:p>
          <a:p>
            <a:pPr algn="l"/>
            <a:r>
              <a:rPr lang="en-US" sz="4000" b="1" i="0" dirty="0">
                <a:effectLst/>
                <a:latin typeface="system-ui"/>
              </a:rPr>
              <a:t>Analysis 2: </a:t>
            </a:r>
            <a:r>
              <a:rPr lang="en-US" sz="4000" b="0" i="0" dirty="0">
                <a:effectLst/>
                <a:latin typeface="system-ui"/>
              </a:rPr>
              <a:t>Age Distribution and Company Choice</a:t>
            </a:r>
          </a:p>
          <a:p>
            <a:pPr algn="l"/>
            <a:endParaRPr lang="en-US" sz="4000" b="0" i="0" dirty="0">
              <a:effectLst/>
              <a:latin typeface="system-ui"/>
            </a:endParaRPr>
          </a:p>
          <a:p>
            <a:pPr algn="l"/>
            <a:r>
              <a:rPr lang="en-US" sz="4000" b="1" i="0" dirty="0">
                <a:effectLst/>
                <a:latin typeface="system-ui"/>
              </a:rPr>
              <a:t>Analysis 3: </a:t>
            </a:r>
            <a:r>
              <a:rPr lang="en-US" sz="4000" b="0" i="0" dirty="0">
                <a:effectLst/>
                <a:latin typeface="system-ui"/>
              </a:rPr>
              <a:t>Age Group vs. Distance Traveled (KM Travelled)</a:t>
            </a:r>
          </a:p>
        </p:txBody>
      </p:sp>
    </p:spTree>
    <p:extLst>
      <p:ext uri="{BB962C8B-B14F-4D97-AF65-F5344CB8AC3E}">
        <p14:creationId xmlns:p14="http://schemas.microsoft.com/office/powerpoint/2010/main" val="95488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5B0EB-0661-77A8-96C4-B8774ADBE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6AEDEF-A3AA-4A66-7244-F0584EC0A3CF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Average Age of Users for Pink Cab and Yellow Cab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FB739-5D9E-1495-F131-24C0BD7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22" y="1692504"/>
            <a:ext cx="6321484" cy="50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BB685-B132-C6A5-E6EA-06115BC88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CC7404-8416-7865-0973-479BBB3D8725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Age Distribution and Company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D762A-C141-3E95-8E85-6EEC23E6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75" y="1737379"/>
            <a:ext cx="7325747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DACC-E55C-9081-F1AF-3C2959F2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A127B8-1AB9-8E0D-AF3E-0AD989BCBBB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Age Group vs. Distance Traveled (KM Travelled)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5EAB5-BBDB-992D-2F70-EC3E8AF1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067"/>
            <a:ext cx="12192000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7F6BE-CEE9-AF59-7CD0-6FC7D37AD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342E6EF-7641-39AD-E2D6-FB1C33A2D60F}"/>
              </a:ext>
            </a:extLst>
          </p:cNvPr>
          <p:cNvGrpSpPr/>
          <p:nvPr/>
        </p:nvGrpSpPr>
        <p:grpSpPr>
          <a:xfrm>
            <a:off x="555761" y="1523419"/>
            <a:ext cx="6425464" cy="4254422"/>
            <a:chOff x="555761" y="1690688"/>
            <a:chExt cx="6425464" cy="4254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C8CEB-BDD1-63A7-6C90-7B5807825371}"/>
                </a:ext>
              </a:extLst>
            </p:cNvPr>
            <p:cNvSpPr/>
            <p:nvPr/>
          </p:nvSpPr>
          <p:spPr>
            <a:xfrm>
              <a:off x="3445727" y="1735060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AEDD7C-0667-13CA-52BA-0034664C5867}"/>
                </a:ext>
              </a:extLst>
            </p:cNvPr>
            <p:cNvSpPr/>
            <p:nvPr/>
          </p:nvSpPr>
          <p:spPr>
            <a:xfrm>
              <a:off x="555761" y="1690688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864189-66B3-9301-8535-514CCE23B271}"/>
                </a:ext>
              </a:extLst>
            </p:cNvPr>
            <p:cNvSpPr/>
            <p:nvPr/>
          </p:nvSpPr>
          <p:spPr>
            <a:xfrm>
              <a:off x="6602084" y="2058446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DEFE66-5D7E-7547-E167-8668016434B4}"/>
                </a:ext>
              </a:extLst>
            </p:cNvPr>
            <p:cNvSpPr/>
            <p:nvPr/>
          </p:nvSpPr>
          <p:spPr>
            <a:xfrm>
              <a:off x="6786563" y="1735060"/>
              <a:ext cx="194662" cy="323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4973F498-2711-6903-A7DC-08709177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E4BCF9-1D24-AD92-2E4D-B92A3849D3AF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endParaRPr lang="en-US" sz="32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3200" b="1" dirty="0">
                <a:solidFill>
                  <a:schemeClr val="accent2"/>
                </a:solidFill>
                <a:latin typeface="+mj-lt"/>
              </a:rPr>
              <a:t>Hypothesis 4: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Customers in larger cities prefer Yellow Cab over Pink Cab.</a:t>
            </a:r>
          </a:p>
          <a:p>
            <a:endParaRPr lang="en-US" sz="3200" dirty="0">
              <a:solidFill>
                <a:schemeClr val="accent2"/>
              </a:solidFill>
              <a:latin typeface="+mj-lt"/>
            </a:endParaRPr>
          </a:p>
          <a:p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964D0-144A-E9B4-EB55-FCEBE9091E9D}"/>
              </a:ext>
            </a:extLst>
          </p:cNvPr>
          <p:cNvSpPr txBox="1"/>
          <p:nvPr/>
        </p:nvSpPr>
        <p:spPr>
          <a:xfrm>
            <a:off x="555761" y="1891177"/>
            <a:ext cx="101515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system-ui"/>
              </a:rPr>
              <a:t>Analysis 1:</a:t>
            </a:r>
            <a:r>
              <a:rPr lang="en-US" sz="4000" b="0" i="0" dirty="0">
                <a:effectLst/>
                <a:latin typeface="system-ui"/>
              </a:rPr>
              <a:t> City Size vs. Company Preference</a:t>
            </a:r>
          </a:p>
          <a:p>
            <a:pPr algn="l"/>
            <a:endParaRPr lang="en-US" sz="4000" b="0" i="0" dirty="0">
              <a:effectLst/>
              <a:latin typeface="system-ui"/>
            </a:endParaRPr>
          </a:p>
          <a:p>
            <a:pPr algn="l"/>
            <a:r>
              <a:rPr lang="en-US" sz="4000" b="1" i="0" dirty="0">
                <a:effectLst/>
                <a:latin typeface="system-ui"/>
              </a:rPr>
              <a:t>Analysis 2:</a:t>
            </a:r>
            <a:r>
              <a:rPr lang="en-US" sz="4000" b="0" i="0" dirty="0">
                <a:effectLst/>
                <a:latin typeface="system-ui"/>
              </a:rPr>
              <a:t> Average Distance Traveled by City Size and Company</a:t>
            </a:r>
          </a:p>
          <a:p>
            <a:pPr algn="l"/>
            <a:endParaRPr lang="en-US" sz="4000" b="0" i="0" dirty="0">
              <a:effectLst/>
              <a:latin typeface="system-ui"/>
            </a:endParaRPr>
          </a:p>
          <a:p>
            <a:pPr algn="l"/>
            <a:r>
              <a:rPr lang="en-US" sz="4000" b="1" i="0" dirty="0">
                <a:effectLst/>
                <a:latin typeface="system-ui"/>
              </a:rPr>
              <a:t>Analysis 3:</a:t>
            </a:r>
            <a:r>
              <a:rPr lang="en-US" sz="4000" b="0" i="0" dirty="0">
                <a:effectLst/>
                <a:latin typeface="system-ui"/>
              </a:rPr>
              <a:t> Revenue Comparison by City Size and Company</a:t>
            </a:r>
          </a:p>
        </p:txBody>
      </p:sp>
    </p:spTree>
    <p:extLst>
      <p:ext uri="{BB962C8B-B14F-4D97-AF65-F5344CB8AC3E}">
        <p14:creationId xmlns:p14="http://schemas.microsoft.com/office/powerpoint/2010/main" val="296260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3FC92-477F-DA51-27F3-43A0F2BAB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15A9FE-BFB3-5E97-4AA9-E6E5A777BB6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City Size vs. Company Preference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160E7-49B4-D89F-0F78-49C29ACF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24" y="1554369"/>
            <a:ext cx="7592485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2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0DF47-AD31-D82F-ED36-BB8888524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035D4C-0340-8173-807C-5F074EF8235B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accent2"/>
                </a:solidFill>
                <a:latin typeface="+mj-lt"/>
              </a:rPr>
              <a:t>  Average Distance Traveled by City Size and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04BA6-8267-D3F8-BBD7-96EA9601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10" y="1632416"/>
            <a:ext cx="6849431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AB301-E8A5-5509-1B91-FFB8B821D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B67912F-3C49-BD91-1919-06ED6A520AE8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Revenue Comparison by City Size and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07877-6AC3-7A3E-14C0-D3688D3A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016"/>
            <a:ext cx="12192000" cy="442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0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91746-ECCC-A776-0878-2E0E4BF5C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BAF22F9-7A41-D88F-8C6A-658750C319DC}"/>
              </a:ext>
            </a:extLst>
          </p:cNvPr>
          <p:cNvGrpSpPr/>
          <p:nvPr/>
        </p:nvGrpSpPr>
        <p:grpSpPr>
          <a:xfrm>
            <a:off x="555761" y="1523419"/>
            <a:ext cx="6425464" cy="4254422"/>
            <a:chOff x="555761" y="1690688"/>
            <a:chExt cx="6425464" cy="4254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C68BD3-2764-A997-40F9-30031F780BAA}"/>
                </a:ext>
              </a:extLst>
            </p:cNvPr>
            <p:cNvSpPr/>
            <p:nvPr/>
          </p:nvSpPr>
          <p:spPr>
            <a:xfrm>
              <a:off x="3445727" y="1735060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D02F98-BAB9-B932-77CC-DF21338E0CB8}"/>
                </a:ext>
              </a:extLst>
            </p:cNvPr>
            <p:cNvSpPr/>
            <p:nvPr/>
          </p:nvSpPr>
          <p:spPr>
            <a:xfrm>
              <a:off x="555761" y="1690688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86808B-3C3B-C222-53C4-14BA83A8C0D0}"/>
                </a:ext>
              </a:extLst>
            </p:cNvPr>
            <p:cNvSpPr/>
            <p:nvPr/>
          </p:nvSpPr>
          <p:spPr>
            <a:xfrm>
              <a:off x="6602084" y="2058446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706FC6-BEE1-4097-7384-9C12BC4CAEAB}"/>
                </a:ext>
              </a:extLst>
            </p:cNvPr>
            <p:cNvSpPr/>
            <p:nvPr/>
          </p:nvSpPr>
          <p:spPr>
            <a:xfrm>
              <a:off x="6786563" y="1735060"/>
              <a:ext cx="194662" cy="323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B3BFC050-799D-DFB0-3C95-775E94C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03A005-0A7A-8E48-C512-2BD7EEC47EA7}"/>
              </a:ext>
            </a:extLst>
          </p:cNvPr>
          <p:cNvSpPr/>
          <p:nvPr/>
        </p:nvSpPr>
        <p:spPr>
          <a:xfrm>
            <a:off x="0" y="-1"/>
            <a:ext cx="12192000" cy="24777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pPr algn="l"/>
            <a:r>
              <a:rPr lang="en-US" sz="3200" b="1" dirty="0">
                <a:solidFill>
                  <a:schemeClr val="accent2"/>
                </a:solidFill>
                <a:latin typeface="+mj-lt"/>
              </a:rPr>
              <a:t>Hypothesis 5: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Customers who use Pink Cab are more likely to choose cashless payment methods (like Card or App-based payments), while Yellow Cab customers tend to use more traditional payment methods (like cash).</a:t>
            </a:r>
          </a:p>
          <a:p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3A2AD-CEF7-CEE0-B9A5-82175506EF51}"/>
              </a:ext>
            </a:extLst>
          </p:cNvPr>
          <p:cNvSpPr txBox="1"/>
          <p:nvPr/>
        </p:nvSpPr>
        <p:spPr>
          <a:xfrm>
            <a:off x="437774" y="2456795"/>
            <a:ext cx="101515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system-ui"/>
              </a:rPr>
              <a:t>Analysis 1:</a:t>
            </a:r>
            <a:r>
              <a:rPr lang="en-US" sz="4000" b="0" i="0" dirty="0">
                <a:effectLst/>
                <a:latin typeface="system-ui"/>
              </a:rPr>
              <a:t> Payment Method Distribution by Company</a:t>
            </a:r>
          </a:p>
          <a:p>
            <a:pPr algn="l"/>
            <a:endParaRPr lang="en-US" sz="4000" b="0" i="0" dirty="0">
              <a:effectLst/>
              <a:latin typeface="system-ui"/>
            </a:endParaRPr>
          </a:p>
          <a:p>
            <a:pPr algn="l"/>
            <a:r>
              <a:rPr lang="en-US" sz="4000" b="1" i="0" dirty="0">
                <a:effectLst/>
                <a:latin typeface="system-ui"/>
              </a:rPr>
              <a:t>Analysis 2:</a:t>
            </a:r>
            <a:r>
              <a:rPr lang="en-US" sz="4000" b="0" i="0" dirty="0">
                <a:effectLst/>
                <a:latin typeface="system-ui"/>
              </a:rPr>
              <a:t> Payment Mode Distribution in Large Cities by Company</a:t>
            </a:r>
          </a:p>
          <a:p>
            <a:pPr algn="l"/>
            <a:endParaRPr lang="en-US" sz="4000" b="0" i="0" dirty="0">
              <a:effectLst/>
              <a:latin typeface="system-ui"/>
            </a:endParaRPr>
          </a:p>
          <a:p>
            <a:pPr algn="l"/>
            <a:r>
              <a:rPr lang="en-US" sz="4000" b="1" i="0" dirty="0">
                <a:effectLst/>
                <a:latin typeface="system-ui"/>
              </a:rPr>
              <a:t>Analysis 3:</a:t>
            </a:r>
            <a:r>
              <a:rPr lang="en-US" sz="4000" b="0" i="0" dirty="0">
                <a:effectLst/>
                <a:latin typeface="system-ui"/>
              </a:rPr>
              <a:t> Age vs. Payment Mode</a:t>
            </a:r>
          </a:p>
        </p:txBody>
      </p:sp>
    </p:spTree>
    <p:extLst>
      <p:ext uri="{BB962C8B-B14F-4D97-AF65-F5344CB8AC3E}">
        <p14:creationId xmlns:p14="http://schemas.microsoft.com/office/powerpoint/2010/main" val="990825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04BAC-2001-9866-341A-09462ED5B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0DAC88-B9ED-3D34-0ED2-D4A64C0C4DD0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Payment Method Distribution by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E12FF-8291-F1D4-631A-331B7AFC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1761414"/>
            <a:ext cx="1089812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4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50724-9376-F106-5E10-133CC86FF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13F036-A169-5B98-B464-041F381C215D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accent2"/>
                </a:solidFill>
                <a:latin typeface="+mj-lt"/>
              </a:rPr>
              <a:t>Payment Mode Distribution in Large Cities by   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744F5-9BB1-D3C9-4704-A4BD972C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81" y="1604996"/>
            <a:ext cx="5885481" cy="50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32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E4971-21CE-71C0-2F78-E34DD0A9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49872-43E9-BF21-021B-2CB818155A8E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Age vs. Payment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3035F-35BF-6465-D8EC-BE248985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41" y="1681973"/>
            <a:ext cx="6118326" cy="50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0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A4709-AB97-2273-2289-2A204C708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9A2378-E462-0679-3231-C987D7CF2CC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</a:t>
            </a:r>
          </a:p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Key Findings and Hypotheses Summary</a:t>
            </a:r>
          </a:p>
          <a:p>
            <a:pPr algn="l"/>
            <a:endParaRPr lang="en-US" sz="44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9800B-6295-DDC2-ABCD-C2EED12C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3358"/>
            <a:ext cx="12192000" cy="41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0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762000" y="1595021"/>
            <a:ext cx="1143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system-ui"/>
              </a:rPr>
              <a:t>Invest in Yellow Cab</a:t>
            </a:r>
          </a:p>
          <a:p>
            <a:pPr algn="l"/>
            <a:endParaRPr lang="en-US" sz="1600" b="1" i="0" dirty="0">
              <a:effectLst/>
              <a:latin typeface="system-ui"/>
            </a:endParaRPr>
          </a:p>
          <a:p>
            <a:pPr algn="l"/>
            <a:r>
              <a:rPr lang="en-US" sz="2000" b="1" i="0" dirty="0">
                <a:effectLst/>
                <a:latin typeface="system-ui"/>
              </a:rPr>
              <a:t>Reasons:</a:t>
            </a:r>
          </a:p>
          <a:p>
            <a:pPr algn="l"/>
            <a:endParaRPr lang="en-US" sz="1600" b="0" i="0" dirty="0">
              <a:effectLst/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1" i="0" dirty="0">
                <a:effectLst/>
                <a:latin typeface="system-ui"/>
              </a:rPr>
              <a:t>Market Dominance</a:t>
            </a:r>
            <a:r>
              <a:rPr lang="en-US" sz="1600" b="0" i="0" dirty="0">
                <a:effectLst/>
                <a:latin typeface="system-ui"/>
              </a:rPr>
              <a:t>: Yellow Cab consistently outperforms Pink Cab in user base, trip frequency, and revenue across all city sizes, especially in large urban areas where profitability is highest.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b="0" i="0" dirty="0">
              <a:effectLst/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1" i="0" dirty="0">
                <a:effectLst/>
                <a:latin typeface="system-ui"/>
              </a:rPr>
              <a:t>Higher Revenue Potential</a:t>
            </a:r>
            <a:r>
              <a:rPr lang="en-US" sz="1600" b="0" i="0" dirty="0">
                <a:effectLst/>
                <a:latin typeface="system-ui"/>
              </a:rPr>
              <a:t>: Yellow Cab generates significantly more revenue per trip, driven by higher pricing and a wealthier customer base, ensuring better financial returns.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b="0" i="0" dirty="0">
              <a:effectLst/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1" i="0" dirty="0">
                <a:effectLst/>
                <a:latin typeface="system-ui"/>
              </a:rPr>
              <a:t>Scalability</a:t>
            </a:r>
            <a:r>
              <a:rPr lang="en-US" sz="1600" b="0" i="0" dirty="0">
                <a:effectLst/>
                <a:latin typeface="system-ui"/>
              </a:rPr>
              <a:t>: Its strong foothold in large cities makes Yellow Cab more scalable, with greater opportunities for growth in high-demand, high-income markets.</a:t>
            </a:r>
          </a:p>
          <a:p>
            <a:pPr marL="342900" indent="-342900" algn="l">
              <a:buFont typeface="+mj-lt"/>
              <a:buAutoNum type="arabicPeriod"/>
            </a:pPr>
            <a:endParaRPr lang="en-US" sz="1600" b="0" i="0" dirty="0">
              <a:effectLst/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1" i="0" dirty="0">
                <a:effectLst/>
                <a:latin typeface="system-ui"/>
              </a:rPr>
              <a:t>Diversified Appeal</a:t>
            </a:r>
            <a:r>
              <a:rPr lang="en-US" sz="1600" b="0" i="0" dirty="0">
                <a:effectLst/>
                <a:latin typeface="system-ui"/>
              </a:rPr>
              <a:t>: Yellow Cab attracts a broad demographic, including younger users, ensuring steady demand across various customer segments.</a:t>
            </a:r>
          </a:p>
          <a:p>
            <a:pPr algn="l">
              <a:buFont typeface="+mj-lt"/>
              <a:buAutoNum type="arabicPeriod"/>
            </a:pPr>
            <a:endParaRPr lang="en-US" sz="1600" b="0" i="0" dirty="0">
              <a:effectLst/>
              <a:latin typeface="system-ui"/>
            </a:endParaRPr>
          </a:p>
          <a:p>
            <a:pPr algn="l"/>
            <a:r>
              <a:rPr lang="en-US" sz="2000" b="1" i="0" dirty="0">
                <a:effectLst/>
                <a:latin typeface="system-ui"/>
              </a:rPr>
              <a:t>Conclusion</a:t>
            </a:r>
            <a:r>
              <a:rPr lang="en-US" sz="2000" b="0" i="0" dirty="0">
                <a:effectLst/>
                <a:latin typeface="system-ui"/>
              </a:rPr>
              <a:t>:</a:t>
            </a:r>
            <a:r>
              <a:rPr lang="en-US" sz="1600" b="0" i="0" dirty="0">
                <a:effectLst/>
                <a:latin typeface="system-ui"/>
              </a:rPr>
              <a:t> Yellow Cab’s established market presence, revenue potential, and scalability make it a more profitable and secure investment for XYZ compared to Pink Cab.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Business Problem</a:t>
            </a:r>
          </a:p>
          <a:p>
            <a:pPr marL="0" indent="0">
              <a:buNone/>
            </a:pPr>
            <a:r>
              <a:rPr lang="en-US" sz="1800" dirty="0"/>
              <a:t>XYZ Corporation seeks to determine the better investment opportunity between two U.S. cab companies, Pink  Cab and Yellow Cab, by analyzing market trends, customer behavior, and financial performance.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000" b="1" dirty="0"/>
              <a:t>Objectives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800" dirty="0"/>
              <a:t>Assess usage patterns and customer preferences.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800" dirty="0"/>
              <a:t>Analyze customer demographics and payment behaviors.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800" dirty="0"/>
              <a:t>Compare revenue, profitability, and growth trends.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800" dirty="0"/>
              <a:t>Evaluate market positioning and competitive advantages.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800" dirty="0"/>
              <a:t>Recommend the better investment option.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–G2M(cab industry) case study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02907" y="1371600"/>
            <a:ext cx="63332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Timeframe of the data: 2016-01-31 to 2018-12-31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data points : 359392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Assumptions: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 are present in </a:t>
            </a:r>
            <a:r>
              <a:rPr lang="en-US" dirty="0" err="1"/>
              <a:t>Price_Charged</a:t>
            </a:r>
            <a:r>
              <a:rPr lang="en-US" dirty="0"/>
              <a:t> feature. </a:t>
            </a:r>
            <a:r>
              <a:rPr lang="en-US" b="0" i="0" dirty="0">
                <a:effectLst/>
                <a:latin typeface="system-ui"/>
              </a:rPr>
              <a:t>However,</a:t>
            </a:r>
          </a:p>
          <a:p>
            <a:r>
              <a:rPr lang="en-US" b="0" i="0" dirty="0">
                <a:effectLst/>
                <a:latin typeface="system-ui"/>
              </a:rPr>
              <a:t>      this can be due to premium or luxury services </a:t>
            </a:r>
          </a:p>
          <a:p>
            <a:r>
              <a:rPr lang="en-US" b="0" i="0" dirty="0">
                <a:effectLst/>
                <a:latin typeface="system-ui"/>
              </a:rPr>
              <a:t>      (e.g., high-end vehicles, personalized features) that cost more.</a:t>
            </a:r>
          </a:p>
          <a:p>
            <a:r>
              <a:rPr lang="en-US" b="0" i="0" dirty="0">
                <a:effectLst/>
                <a:latin typeface="system-ui"/>
              </a:rPr>
              <a:t>      Therefore, we are not removing these outliers.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Intake and Understanding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6F76E8F-DA9F-EB1F-35BA-73A6B111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8" y="1476744"/>
            <a:ext cx="6656438" cy="37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804253-3163-4F43-BC8C-6307FD7D618B}"/>
              </a:ext>
            </a:extLst>
          </p:cNvPr>
          <p:cNvGrpSpPr/>
          <p:nvPr/>
        </p:nvGrpSpPr>
        <p:grpSpPr>
          <a:xfrm>
            <a:off x="555761" y="1523419"/>
            <a:ext cx="6425464" cy="4254422"/>
            <a:chOff x="555761" y="1690688"/>
            <a:chExt cx="6425464" cy="4254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020DBE-BB46-414C-BC00-FD6696C52E97}"/>
                </a:ext>
              </a:extLst>
            </p:cNvPr>
            <p:cNvSpPr/>
            <p:nvPr/>
          </p:nvSpPr>
          <p:spPr>
            <a:xfrm>
              <a:off x="3445727" y="1735060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E2FFEF-88DB-9446-8C9A-0ABEC330D042}"/>
                </a:ext>
              </a:extLst>
            </p:cNvPr>
            <p:cNvSpPr/>
            <p:nvPr/>
          </p:nvSpPr>
          <p:spPr>
            <a:xfrm>
              <a:off x="555761" y="1690688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B49C57-3F4A-0A44-8B40-5BC00872A77C}"/>
                </a:ext>
              </a:extLst>
            </p:cNvPr>
            <p:cNvSpPr/>
            <p:nvPr/>
          </p:nvSpPr>
          <p:spPr>
            <a:xfrm>
              <a:off x="6602084" y="2058446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4D56A9-2FE1-004D-8175-1C19DD43305B}"/>
                </a:ext>
              </a:extLst>
            </p:cNvPr>
            <p:cNvSpPr/>
            <p:nvPr/>
          </p:nvSpPr>
          <p:spPr>
            <a:xfrm>
              <a:off x="6786563" y="1735060"/>
              <a:ext cx="194662" cy="323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+mj-lt"/>
              </a:rPr>
              <a:t>Hypothesis 1: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Yellow Cab is more popular in terms of usage compared to Pink Cab.</a:t>
            </a:r>
          </a:p>
          <a:p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54B20-AC54-26A7-4F48-BDA7D1586D48}"/>
              </a:ext>
            </a:extLst>
          </p:cNvPr>
          <p:cNvSpPr txBox="1"/>
          <p:nvPr/>
        </p:nvSpPr>
        <p:spPr>
          <a:xfrm>
            <a:off x="555761" y="1891177"/>
            <a:ext cx="1015156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system-ui"/>
              </a:rPr>
              <a:t>Analysis 1:</a:t>
            </a:r>
            <a:r>
              <a:rPr lang="en-US" sz="4000" b="0" i="0" dirty="0">
                <a:effectLst/>
                <a:latin typeface="system-ui"/>
              </a:rPr>
              <a:t> Number of Users by Company</a:t>
            </a:r>
          </a:p>
          <a:p>
            <a:pPr algn="l"/>
            <a:endParaRPr lang="en-US" sz="4000" b="0" i="0" dirty="0">
              <a:effectLst/>
              <a:latin typeface="system-ui"/>
            </a:endParaRPr>
          </a:p>
          <a:p>
            <a:pPr algn="l"/>
            <a:r>
              <a:rPr lang="en-US" sz="4000" b="1" i="0" dirty="0">
                <a:effectLst/>
                <a:latin typeface="system-ui"/>
              </a:rPr>
              <a:t>Analysis 2:</a:t>
            </a:r>
            <a:r>
              <a:rPr lang="en-US" sz="4000" b="0" i="0" dirty="0">
                <a:effectLst/>
                <a:latin typeface="system-ui"/>
              </a:rPr>
              <a:t> Total KM Traveled by Company</a:t>
            </a:r>
          </a:p>
          <a:p>
            <a:pPr algn="l"/>
            <a:endParaRPr lang="en-US" sz="4000" b="0" i="0" dirty="0">
              <a:effectLst/>
              <a:latin typeface="system-ui"/>
            </a:endParaRPr>
          </a:p>
          <a:p>
            <a:pPr algn="l"/>
            <a:r>
              <a:rPr lang="en-US" sz="4000" b="1" i="0" dirty="0">
                <a:effectLst/>
                <a:latin typeface="system-ui"/>
              </a:rPr>
              <a:t>Analysis 3:</a:t>
            </a:r>
            <a:r>
              <a:rPr lang="en-US" sz="4000" b="0" i="0" dirty="0">
                <a:effectLst/>
                <a:latin typeface="system-ui"/>
              </a:rPr>
              <a:t> Monthly Trip Volume Trends</a:t>
            </a:r>
          </a:p>
        </p:txBody>
      </p:sp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97B05-0BA7-09FE-0843-4B791CF5C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3D54D2-7416-6DB2-0451-0E24983A5BD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>
                <a:solidFill>
                  <a:schemeClr val="accent2"/>
                </a:solidFill>
                <a:latin typeface="+mj-lt"/>
              </a:rPr>
              <a:t>      Number of Users by Company       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BFC90-B677-6898-EDFF-2CE12640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16" y="1606152"/>
            <a:ext cx="729716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4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FBF6-6460-B076-DEA5-882AF9902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812193-16DD-3E4A-AAFF-95EA16749E8C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Total KM Traveled by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C9A80-26AE-51F9-73E7-D3B86809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38" y="1762551"/>
            <a:ext cx="703043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9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B10AC-8BC2-E1B0-84E1-F7A678927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2923ED-7F8D-14B6-CCBB-7C605691390F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Monthly Trip Volume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C2E00-747C-F101-76F0-B2C93A27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837"/>
            <a:ext cx="12192000" cy="42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27E75-A3BC-A259-3950-0BBD8E335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1C16496-88FB-8CC2-D256-ECECF4D16CCA}"/>
              </a:ext>
            </a:extLst>
          </p:cNvPr>
          <p:cNvGrpSpPr/>
          <p:nvPr/>
        </p:nvGrpSpPr>
        <p:grpSpPr>
          <a:xfrm>
            <a:off x="555761" y="1523419"/>
            <a:ext cx="6425464" cy="4254422"/>
            <a:chOff x="555761" y="1690688"/>
            <a:chExt cx="6425464" cy="4254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B70401-2E31-3CE5-8100-E68BB9EEE092}"/>
                </a:ext>
              </a:extLst>
            </p:cNvPr>
            <p:cNvSpPr/>
            <p:nvPr/>
          </p:nvSpPr>
          <p:spPr>
            <a:xfrm>
              <a:off x="3445727" y="1735060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1C001D-4750-742B-B422-78BAE7C7BA1D}"/>
                </a:ext>
              </a:extLst>
            </p:cNvPr>
            <p:cNvSpPr/>
            <p:nvPr/>
          </p:nvSpPr>
          <p:spPr>
            <a:xfrm>
              <a:off x="555761" y="1690688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565760-49A0-62FA-67DA-B3EE12721A8D}"/>
                </a:ext>
              </a:extLst>
            </p:cNvPr>
            <p:cNvSpPr/>
            <p:nvPr/>
          </p:nvSpPr>
          <p:spPr>
            <a:xfrm>
              <a:off x="6602084" y="2058446"/>
              <a:ext cx="379141" cy="3886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60009B-BF93-8600-C190-3243A2FE1FF5}"/>
                </a:ext>
              </a:extLst>
            </p:cNvPr>
            <p:cNvSpPr/>
            <p:nvPr/>
          </p:nvSpPr>
          <p:spPr>
            <a:xfrm>
              <a:off x="6786563" y="1735060"/>
              <a:ext cx="194662" cy="323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C94E7F46-2954-70CD-6A9D-562BBD0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CE209-A14C-FA3F-905B-FAE6BB125D3B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</a:t>
            </a:r>
          </a:p>
          <a:p>
            <a:endParaRPr lang="en-US" sz="32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3200" b="1" dirty="0">
                <a:solidFill>
                  <a:schemeClr val="accent2"/>
                </a:solidFill>
                <a:latin typeface="+mj-lt"/>
              </a:rPr>
              <a:t>Hypothesis 2: </a:t>
            </a:r>
            <a:r>
              <a:rPr lang="en-US" sz="3200" dirty="0">
                <a:solidFill>
                  <a:schemeClr val="accent2"/>
                </a:solidFill>
                <a:latin typeface="+mj-lt"/>
              </a:rPr>
              <a:t>Yellow Cab generates higher revenues per trip compared to Pink Cab.</a:t>
            </a:r>
          </a:p>
          <a:p>
            <a:endParaRPr lang="en-US" sz="3200" dirty="0">
              <a:solidFill>
                <a:schemeClr val="accent2"/>
              </a:solidFill>
              <a:latin typeface="+mj-lt"/>
            </a:endParaRPr>
          </a:p>
          <a:p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1B134-2436-4172-AA22-0866611FE332}"/>
              </a:ext>
            </a:extLst>
          </p:cNvPr>
          <p:cNvSpPr txBox="1"/>
          <p:nvPr/>
        </p:nvSpPr>
        <p:spPr>
          <a:xfrm>
            <a:off x="555761" y="1891177"/>
            <a:ext cx="1015156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system-ui"/>
              </a:rPr>
              <a:t>Analysis 1:</a:t>
            </a:r>
            <a:r>
              <a:rPr lang="en-US" sz="4000" b="0" i="0" dirty="0">
                <a:effectLst/>
                <a:latin typeface="system-ui"/>
              </a:rPr>
              <a:t> Price Charged per Trip</a:t>
            </a:r>
          </a:p>
          <a:p>
            <a:pPr algn="l"/>
            <a:endParaRPr lang="en-US" sz="4000" b="0" i="0" dirty="0">
              <a:effectLst/>
              <a:latin typeface="system-ui"/>
            </a:endParaRPr>
          </a:p>
          <a:p>
            <a:pPr algn="l"/>
            <a:r>
              <a:rPr lang="en-US" sz="4000" b="1" i="0" dirty="0">
                <a:effectLst/>
                <a:latin typeface="system-ui"/>
              </a:rPr>
              <a:t>Analysis 2:</a:t>
            </a:r>
            <a:r>
              <a:rPr lang="en-US" sz="4000" b="0" i="0" dirty="0">
                <a:effectLst/>
                <a:latin typeface="system-ui"/>
              </a:rPr>
              <a:t> Average Cost of Trip and Profitability</a:t>
            </a:r>
          </a:p>
          <a:p>
            <a:pPr algn="l"/>
            <a:endParaRPr lang="en-US" sz="4000" b="0" i="0" dirty="0">
              <a:effectLst/>
              <a:latin typeface="system-ui"/>
            </a:endParaRPr>
          </a:p>
          <a:p>
            <a:pPr algn="l"/>
            <a:r>
              <a:rPr lang="en-US" sz="4000" b="1" i="0" dirty="0">
                <a:effectLst/>
                <a:latin typeface="system-ui"/>
              </a:rPr>
              <a:t>Analysis 3:</a:t>
            </a:r>
            <a:r>
              <a:rPr lang="en-US" sz="4000" b="0" i="0" dirty="0">
                <a:effectLst/>
                <a:latin typeface="system-ui"/>
              </a:rPr>
              <a:t> Customer Income Comparison</a:t>
            </a:r>
          </a:p>
        </p:txBody>
      </p:sp>
    </p:spTree>
    <p:extLst>
      <p:ext uri="{BB962C8B-B14F-4D97-AF65-F5344CB8AC3E}">
        <p14:creationId xmlns:p14="http://schemas.microsoft.com/office/powerpoint/2010/main" val="69244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686</Words>
  <Application>Microsoft Office PowerPoint</Application>
  <PresentationFormat>Widescreen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system-ui</vt:lpstr>
      <vt:lpstr>Office Theme</vt:lpstr>
      <vt:lpstr>PowerPoint Presentation</vt:lpstr>
      <vt:lpstr>   Agenda</vt:lpstr>
      <vt:lpstr>Background –G2M(cab industry) case study</vt:lpstr>
      <vt:lpstr>Data Intake and Understanding</vt:lpstr>
      <vt:lpstr>Profit Analysis</vt:lpstr>
      <vt:lpstr>PowerPoint Presentation</vt:lpstr>
      <vt:lpstr>PowerPoint Presentation</vt:lpstr>
      <vt:lpstr>PowerPoint Presentation</vt:lpstr>
      <vt:lpstr>Profit Analysis</vt:lpstr>
      <vt:lpstr>PowerPoint Presentation</vt:lpstr>
      <vt:lpstr>PowerPoint Presentation</vt:lpstr>
      <vt:lpstr>PowerPoint Presentation</vt:lpstr>
      <vt:lpstr>Profit Analysis</vt:lpstr>
      <vt:lpstr>PowerPoint Presentation</vt:lpstr>
      <vt:lpstr>PowerPoint Presentation</vt:lpstr>
      <vt:lpstr>PowerPoint Presentation</vt:lpstr>
      <vt:lpstr>Profit Analysis</vt:lpstr>
      <vt:lpstr>PowerPoint Presentation</vt:lpstr>
      <vt:lpstr>PowerPoint Presentation</vt:lpstr>
      <vt:lpstr>PowerPoint Presentation</vt:lpstr>
      <vt:lpstr>Profit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Pargat Singh</cp:lastModifiedBy>
  <cp:revision>146</cp:revision>
  <cp:lastPrinted>2019-08-24T08:13:50Z</cp:lastPrinted>
  <dcterms:created xsi:type="dcterms:W3CDTF">2019-08-19T15:39:24Z</dcterms:created>
  <dcterms:modified xsi:type="dcterms:W3CDTF">2024-11-21T18:38:15Z</dcterms:modified>
</cp:coreProperties>
</file>