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71" r:id="rId2"/>
    <p:sldId id="268" r:id="rId3"/>
    <p:sldId id="269" r:id="rId4"/>
    <p:sldId id="256" r:id="rId5"/>
    <p:sldId id="257" r:id="rId6"/>
    <p:sldId id="266" r:id="rId7"/>
    <p:sldId id="273" r:id="rId8"/>
    <p:sldId id="258" r:id="rId9"/>
    <p:sldId id="275" r:id="rId10"/>
    <p:sldId id="259" r:id="rId11"/>
    <p:sldId id="274" r:id="rId12"/>
    <p:sldId id="260" r:id="rId13"/>
    <p:sldId id="267" r:id="rId14"/>
    <p:sldId id="272" r:id="rId15"/>
    <p:sldId id="270" r:id="rId16"/>
    <p:sldId id="276" r:id="rId17"/>
    <p:sldId id="264" r:id="rId18"/>
  </p:sldIdLst>
  <p:sldSz cx="14630400" cy="8229600"/>
  <p:notesSz cx="8229600" cy="14630400"/>
  <p:embeddedFontLst>
    <p:embeddedFont>
      <p:font typeface="Calibri" panose="020F0502020204030204" pitchFamily="34" charset="0"/>
      <p:regular r:id="rId20"/>
      <p:bold r:id="rId21"/>
      <p:italic r:id="rId22"/>
      <p:boldItalic r:id="rId23"/>
    </p:embeddedFont>
    <p:embeddedFont>
      <p:font typeface="Overpass" panose="020B0604020202020204" charset="0"/>
      <p:regular r:id="rId24"/>
    </p:embeddedFont>
    <p:embeddedFont>
      <p:font typeface="Dubai" panose="020B0503030403030204" pitchFamily="34" charset="-78"/>
      <p:regular r:id="rId25"/>
      <p:bold r:id="rId26"/>
    </p:embeddedFont>
    <p:embeddedFont>
      <p:font typeface="Calibri Light" panose="020F0302020204030204" pitchFamily="34"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100" d="100"/>
          <a:sy n="100" d="100"/>
        </p:scale>
        <p:origin x="1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16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74283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936136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pic>
        <p:nvPicPr>
          <p:cNvPr id="3"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pic>
        <p:nvPicPr>
          <p:cNvPr id="3"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pic>
        <p:nvPicPr>
          <p:cNvPr id="3"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pic>
        <p:nvPicPr>
          <p:cNvPr id="3"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pic>
        <p:nvPicPr>
          <p:cNvPr id="3"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pic>
        <p:nvPicPr>
          <p:cNvPr id="3"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pic>
        <p:nvPicPr>
          <p:cNvPr id="3"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pic>
        <p:nvPicPr>
          <p:cNvPr id="3"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pic>
        <p:nvPicPr>
          <p:cNvPr id="3"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pic>
        <p:nvPicPr>
          <p:cNvPr id="3"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4BB230-37CF-3381-62E1-6E66B2C4AE5B}"/>
              </a:ext>
            </a:extLst>
          </p:cNvPr>
          <p:cNvSpPr txBox="1">
            <a:spLocks/>
          </p:cNvSpPr>
          <p:nvPr/>
        </p:nvSpPr>
        <p:spPr>
          <a:xfrm>
            <a:off x="3006598" y="379037"/>
            <a:ext cx="8617203" cy="195193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lnSpc>
                <a:spcPct val="150000"/>
              </a:lnSpc>
            </a:pPr>
            <a:r>
              <a:rPr lang="prs-AF" dirty="0">
                <a:solidFill>
                  <a:schemeClr val="bg1">
                    <a:lumMod val="65000"/>
                  </a:schemeClr>
                </a:solidFill>
                <a:cs typeface="B Nazanin" panose="00000400000000000000" pitchFamily="2" charset="-78"/>
              </a:rPr>
              <a:t>الگوریتم </a:t>
            </a:r>
            <a:r>
              <a:rPr lang="en-US" dirty="0">
                <a:solidFill>
                  <a:schemeClr val="bg1">
                    <a:lumMod val="65000"/>
                  </a:schemeClr>
                </a:solidFill>
                <a:cs typeface="B Nazanin" panose="00000400000000000000" pitchFamily="2" charset="-78"/>
              </a:rPr>
              <a:t>KNN</a:t>
            </a:r>
            <a:br>
              <a:rPr lang="en-US" dirty="0">
                <a:solidFill>
                  <a:schemeClr val="bg1">
                    <a:lumMod val="65000"/>
                  </a:schemeClr>
                </a:solidFill>
                <a:cs typeface="B Nazanin" panose="00000400000000000000" pitchFamily="2" charset="-78"/>
              </a:rPr>
            </a:br>
            <a:r>
              <a:rPr lang="prs-AF" sz="2000" dirty="0">
                <a:solidFill>
                  <a:schemeClr val="bg1">
                    <a:lumMod val="65000"/>
                  </a:schemeClr>
                </a:solidFill>
                <a:cs typeface="B Nazanin" panose="00000400000000000000" pitchFamily="2" charset="-78"/>
              </a:rPr>
              <a:t/>
            </a:r>
            <a:br>
              <a:rPr lang="prs-AF" sz="2000" dirty="0">
                <a:solidFill>
                  <a:schemeClr val="bg1">
                    <a:lumMod val="65000"/>
                  </a:schemeClr>
                </a:solidFill>
                <a:cs typeface="B Nazanin" panose="00000400000000000000" pitchFamily="2" charset="-78"/>
              </a:rPr>
            </a:br>
            <a:endParaRPr lang="en-US" dirty="0">
              <a:solidFill>
                <a:schemeClr val="bg1">
                  <a:lumMod val="65000"/>
                </a:schemeClr>
              </a:solidFill>
              <a:cs typeface="B Nazanin" panose="00000400000000000000" pitchFamily="2" charset="-78"/>
            </a:endParaRPr>
          </a:p>
        </p:txBody>
      </p:sp>
      <p:sp>
        <p:nvSpPr>
          <p:cNvPr id="6" name="TextBox 5">
            <a:extLst>
              <a:ext uri="{FF2B5EF4-FFF2-40B4-BE49-F238E27FC236}">
                <a16:creationId xmlns:a16="http://schemas.microsoft.com/office/drawing/2014/main" id="{5F835DF2-7268-0455-2700-21D92E8EB6B0}"/>
              </a:ext>
            </a:extLst>
          </p:cNvPr>
          <p:cNvSpPr txBox="1"/>
          <p:nvPr/>
        </p:nvSpPr>
        <p:spPr>
          <a:xfrm>
            <a:off x="0" y="7860268"/>
            <a:ext cx="7315200" cy="369332"/>
          </a:xfrm>
          <a:prstGeom prst="rect">
            <a:avLst/>
          </a:prstGeom>
          <a:noFill/>
        </p:spPr>
        <p:txBody>
          <a:bodyPr wrap="square">
            <a:spAutoFit/>
          </a:bodyPr>
          <a:lstStyle/>
          <a:p>
            <a:r>
              <a:rPr lang="fa-IR" sz="1800" dirty="0">
                <a:solidFill>
                  <a:schemeClr val="bg1">
                    <a:lumMod val="85000"/>
                  </a:schemeClr>
                </a:solidFill>
                <a:cs typeface="B Nazanin" panose="00000400000000000000" pitchFamily="2" charset="-78"/>
              </a:rPr>
              <a:t>بهار </a:t>
            </a:r>
            <a:r>
              <a:rPr lang="fa-IR" b="0" i="0" dirty="0">
                <a:solidFill>
                  <a:schemeClr val="bg1">
                    <a:lumMod val="85000"/>
                  </a:schemeClr>
                </a:solidFill>
                <a:effectLst/>
                <a:latin typeface="Calibri" panose="020F0502020204030204" pitchFamily="34" charset="0"/>
              </a:rPr>
              <a:t>۱۴۰۴</a:t>
            </a:r>
          </a:p>
        </p:txBody>
      </p:sp>
      <p:sp>
        <p:nvSpPr>
          <p:cNvPr id="14" name="TextBox 13">
            <a:extLst>
              <a:ext uri="{FF2B5EF4-FFF2-40B4-BE49-F238E27FC236}">
                <a16:creationId xmlns:a16="http://schemas.microsoft.com/office/drawing/2014/main" id="{5924C21F-5616-1F7A-4614-2826C5A0120D}"/>
              </a:ext>
            </a:extLst>
          </p:cNvPr>
          <p:cNvSpPr txBox="1"/>
          <p:nvPr/>
        </p:nvSpPr>
        <p:spPr>
          <a:xfrm>
            <a:off x="9421318" y="3240188"/>
            <a:ext cx="4384623" cy="923330"/>
          </a:xfrm>
          <a:prstGeom prst="rect">
            <a:avLst/>
          </a:prstGeom>
          <a:noFill/>
        </p:spPr>
        <p:txBody>
          <a:bodyPr wrap="square">
            <a:spAutoFit/>
          </a:bodyPr>
          <a:lstStyle/>
          <a:p>
            <a:pPr algn="r"/>
            <a:r>
              <a:rPr lang="prs-AF" sz="1800" dirty="0">
                <a:solidFill>
                  <a:schemeClr val="bg1">
                    <a:lumMod val="65000"/>
                  </a:schemeClr>
                </a:solidFill>
                <a:cs typeface="B Nazanin" panose="00000400000000000000" pitchFamily="2" charset="-78"/>
              </a:rPr>
              <a:t>استاد :  </a:t>
            </a:r>
            <a:r>
              <a:rPr lang="fa-IR">
                <a:solidFill>
                  <a:schemeClr val="bg1">
                    <a:lumMod val="65000"/>
                  </a:schemeClr>
                </a:solidFill>
                <a:cs typeface="B Nazanin" panose="00000400000000000000" pitchFamily="2" charset="-78"/>
              </a:rPr>
              <a:t>طبیبی</a:t>
            </a:r>
            <a:r>
              <a:rPr lang="prs-AF" sz="1800" dirty="0">
                <a:solidFill>
                  <a:schemeClr val="bg1">
                    <a:lumMod val="65000"/>
                  </a:schemeClr>
                </a:solidFill>
                <a:cs typeface="B Nazanin" panose="00000400000000000000" pitchFamily="2" charset="-78"/>
              </a:rPr>
              <a:t/>
            </a:r>
            <a:br>
              <a:rPr lang="prs-AF" sz="1800" dirty="0">
                <a:solidFill>
                  <a:schemeClr val="bg1">
                    <a:lumMod val="65000"/>
                  </a:schemeClr>
                </a:solidFill>
                <a:cs typeface="B Nazanin" panose="00000400000000000000" pitchFamily="2" charset="-78"/>
              </a:rPr>
            </a:br>
            <a:r>
              <a:rPr lang="en-US" sz="1800" dirty="0">
                <a:solidFill>
                  <a:schemeClr val="bg1">
                    <a:lumMod val="65000"/>
                  </a:schemeClr>
                </a:solidFill>
                <a:cs typeface="B Nazanin" panose="00000400000000000000" pitchFamily="2" charset="-78"/>
              </a:rPr>
              <a:t/>
            </a:r>
            <a:br>
              <a:rPr lang="en-US" sz="1800" dirty="0">
                <a:solidFill>
                  <a:schemeClr val="bg1">
                    <a:lumMod val="65000"/>
                  </a:schemeClr>
                </a:solidFill>
                <a:cs typeface="B Nazanin" panose="00000400000000000000" pitchFamily="2" charset="-78"/>
              </a:rPr>
            </a:br>
            <a:r>
              <a:rPr lang="fa-IR" sz="1800" dirty="0">
                <a:solidFill>
                  <a:schemeClr val="bg1">
                    <a:lumMod val="65000"/>
                  </a:schemeClr>
                </a:solidFill>
                <a:cs typeface="B Nazanin" panose="00000400000000000000" pitchFamily="2" charset="-78"/>
              </a:rPr>
              <a:t>نویسنده : </a:t>
            </a:r>
            <a:r>
              <a:rPr lang="prs-AF" sz="1800" dirty="0">
                <a:solidFill>
                  <a:schemeClr val="bg1">
                    <a:lumMod val="65000"/>
                  </a:schemeClr>
                </a:solidFill>
                <a:cs typeface="B Nazanin" panose="00000400000000000000" pitchFamily="2" charset="-78"/>
              </a:rPr>
              <a:t>پرهام مستجیر </a:t>
            </a:r>
            <a:endParaRPr lang="en-US" dirty="0"/>
          </a:p>
        </p:txBody>
      </p:sp>
    </p:spTree>
    <p:extLst>
      <p:ext uri="{BB962C8B-B14F-4D97-AF65-F5344CB8AC3E}">
        <p14:creationId xmlns:p14="http://schemas.microsoft.com/office/powerpoint/2010/main" val="3944891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Shape 0"/>
          <p:cNvSpPr/>
          <p:nvPr/>
        </p:nvSpPr>
        <p:spPr>
          <a:xfrm>
            <a:off x="243840" y="681157"/>
            <a:ext cx="14142720" cy="6867168"/>
          </a:xfrm>
          <a:prstGeom prst="roundRect">
            <a:avLst>
              <a:gd name="adj" fmla="val 2426"/>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latin typeface="Dubai" panose="020B0503030403030204" pitchFamily="34" charset="-78"/>
              <a:cs typeface="Dubai" panose="020B0503030403030204" pitchFamily="34" charset="-78"/>
            </a:endParaRPr>
          </a:p>
        </p:txBody>
      </p:sp>
      <p:sp>
        <p:nvSpPr>
          <p:cNvPr id="3" name="Text 1"/>
          <p:cNvSpPr/>
          <p:nvPr/>
        </p:nvSpPr>
        <p:spPr>
          <a:xfrm>
            <a:off x="2779514" y="1317427"/>
            <a:ext cx="10797183" cy="680561"/>
          </a:xfrm>
          <a:prstGeom prst="rect">
            <a:avLst/>
          </a:prstGeom>
          <a:noFill/>
          <a:ln/>
        </p:spPr>
        <p:txBody>
          <a:bodyPr wrap="none" lIns="0" tIns="0" rIns="0" bIns="0" rtlCol="0" anchor="t"/>
          <a:lstStyle/>
          <a:p>
            <a:pPr marL="0" indent="0" algn="r" rtl="1">
              <a:lnSpc>
                <a:spcPts val="5350"/>
              </a:lnSpc>
              <a:buNone/>
            </a:pPr>
            <a:r>
              <a:rPr lang="en-US" sz="4250" b="1" kern="0" spc="-129" dirty="0">
                <a:solidFill>
                  <a:srgbClr val="FFFFFF"/>
                </a:solidFill>
                <a:latin typeface="Overpass Bold" pitchFamily="34" charset="0"/>
                <a:ea typeface="Overpass Bold" pitchFamily="34" charset="-122"/>
                <a:cs typeface="Overpass Bold" pitchFamily="34" charset="-120"/>
              </a:rPr>
              <a:t>یادگیری غیر نظارت شده (Unsupervised Learning)</a:t>
            </a:r>
            <a:endParaRPr lang="en-US" sz="4250" dirty="0"/>
          </a:p>
        </p:txBody>
      </p:sp>
      <p:sp>
        <p:nvSpPr>
          <p:cNvPr id="6" name="Text 3"/>
          <p:cNvSpPr/>
          <p:nvPr/>
        </p:nvSpPr>
        <p:spPr>
          <a:xfrm>
            <a:off x="10044589" y="4282796"/>
            <a:ext cx="2722364" cy="340281"/>
          </a:xfrm>
          <a:prstGeom prst="rect">
            <a:avLst/>
          </a:prstGeom>
          <a:noFill/>
          <a:ln/>
        </p:spPr>
        <p:txBody>
          <a:bodyPr wrap="none" lIns="0" tIns="0" rIns="0" bIns="0" rtlCol="0" anchor="t"/>
          <a:lstStyle/>
          <a:p>
            <a:pPr marL="0" indent="0" algn="r" rtl="1">
              <a:lnSpc>
                <a:spcPts val="2650"/>
              </a:lnSpc>
              <a:buNone/>
            </a:pPr>
            <a:r>
              <a:rPr lang="en-US" sz="2100" b="1" kern="0" spc="-64" dirty="0">
                <a:solidFill>
                  <a:srgbClr val="E5E0DF"/>
                </a:solidFill>
                <a:latin typeface="Overpass Bold" pitchFamily="34" charset="0"/>
                <a:ea typeface="Overpass Bold" pitchFamily="34" charset="-122"/>
                <a:cs typeface="Overpass Bold" pitchFamily="34" charset="-120"/>
              </a:rPr>
              <a:t>خوشه بندی K-means</a:t>
            </a:r>
            <a:endParaRPr lang="en-US" sz="2100" dirty="0"/>
          </a:p>
        </p:txBody>
      </p:sp>
      <p:sp>
        <p:nvSpPr>
          <p:cNvPr id="7" name="Text 4"/>
          <p:cNvSpPr/>
          <p:nvPr/>
        </p:nvSpPr>
        <p:spPr>
          <a:xfrm>
            <a:off x="1053703" y="4741077"/>
            <a:ext cx="11713250" cy="370284"/>
          </a:xfrm>
          <a:prstGeom prst="rect">
            <a:avLst/>
          </a:prstGeom>
          <a:noFill/>
          <a:ln/>
        </p:spPr>
        <p:txBody>
          <a:bodyPr wrap="none" lIns="0" tIns="0" rIns="0" bIns="0" rtlCol="0" anchor="t"/>
          <a:lstStyle/>
          <a:p>
            <a:pPr marL="0" indent="0" algn="r" rtl="1">
              <a:lnSpc>
                <a:spcPts val="2900"/>
              </a:lnSpc>
              <a:buNone/>
            </a:pPr>
            <a:r>
              <a:rPr lang="en-US" sz="1800" dirty="0">
                <a:solidFill>
                  <a:srgbClr val="E5E0DF"/>
                </a:solidFill>
                <a:latin typeface="Overpass" pitchFamily="34" charset="0"/>
                <a:ea typeface="Overpass" pitchFamily="34" charset="-122"/>
                <a:cs typeface="Overpass" pitchFamily="34" charset="-120"/>
              </a:rPr>
              <a:t>برای گروه بندی داده ها استفاده می‌شود. مثال: بخش بندی مشتریان.</a:t>
            </a:r>
            <a:endParaRPr lang="en-US" sz="1800" dirty="0"/>
          </a:p>
        </p:txBody>
      </p:sp>
      <p:sp>
        <p:nvSpPr>
          <p:cNvPr id="10" name="Text 6"/>
          <p:cNvSpPr/>
          <p:nvPr/>
        </p:nvSpPr>
        <p:spPr>
          <a:xfrm>
            <a:off x="9687759" y="6025479"/>
            <a:ext cx="3079194" cy="340281"/>
          </a:xfrm>
          <a:prstGeom prst="rect">
            <a:avLst/>
          </a:prstGeom>
          <a:noFill/>
          <a:ln/>
        </p:spPr>
        <p:txBody>
          <a:bodyPr wrap="none" lIns="0" tIns="0" rIns="0" bIns="0" rtlCol="0" anchor="t"/>
          <a:lstStyle/>
          <a:p>
            <a:pPr marL="0" indent="0" algn="r" rtl="1">
              <a:lnSpc>
                <a:spcPts val="2650"/>
              </a:lnSpc>
              <a:buNone/>
            </a:pPr>
            <a:r>
              <a:rPr lang="en-US" sz="2100" b="1" kern="0" spc="-64" dirty="0">
                <a:solidFill>
                  <a:srgbClr val="E5E0DF"/>
                </a:solidFill>
                <a:latin typeface="Dubai" panose="020B0503030403030204" pitchFamily="34" charset="-78"/>
                <a:ea typeface="Overpass Bold" pitchFamily="34" charset="-122"/>
                <a:cs typeface="Dubai" panose="020B0503030403030204" pitchFamily="34" charset="-78"/>
              </a:rPr>
              <a:t>تحلیل مولفه های اصلی (PCA)</a:t>
            </a:r>
            <a:endParaRPr lang="en-US" sz="2100" dirty="0">
              <a:latin typeface="Dubai" panose="020B0503030403030204" pitchFamily="34" charset="-78"/>
              <a:cs typeface="Dubai" panose="020B0503030403030204" pitchFamily="34" charset="-78"/>
            </a:endParaRPr>
          </a:p>
        </p:txBody>
      </p:sp>
      <p:sp>
        <p:nvSpPr>
          <p:cNvPr id="11" name="Text 7"/>
          <p:cNvSpPr/>
          <p:nvPr/>
        </p:nvSpPr>
        <p:spPr>
          <a:xfrm>
            <a:off x="1053703" y="6586758"/>
            <a:ext cx="11713250" cy="370284"/>
          </a:xfrm>
          <a:prstGeom prst="rect">
            <a:avLst/>
          </a:prstGeom>
          <a:noFill/>
          <a:ln/>
        </p:spPr>
        <p:txBody>
          <a:bodyPr wrap="none" lIns="0" tIns="0" rIns="0" bIns="0" rtlCol="0" anchor="t"/>
          <a:lstStyle/>
          <a:p>
            <a:pPr marL="0" indent="0" algn="r" rtl="1">
              <a:lnSpc>
                <a:spcPts val="2900"/>
              </a:lnSpc>
              <a:buNone/>
            </a:pPr>
            <a:r>
              <a:rPr lang="en-US" sz="1800" dirty="0">
                <a:solidFill>
                  <a:srgbClr val="E5E0DF"/>
                </a:solidFill>
                <a:latin typeface="Overpass" pitchFamily="34" charset="0"/>
                <a:ea typeface="Overpass" pitchFamily="34" charset="-122"/>
                <a:cs typeface="Overpass" pitchFamily="34" charset="-120"/>
              </a:rPr>
              <a:t>برای کاهش ابعاد داده ها استفاده می‌شود.</a:t>
            </a:r>
            <a:endParaRPr lang="en-US" sz="1800" dirty="0"/>
          </a:p>
        </p:txBody>
      </p:sp>
      <p:sp>
        <p:nvSpPr>
          <p:cNvPr id="16" name="Text 11"/>
          <p:cNvSpPr/>
          <p:nvPr/>
        </p:nvSpPr>
        <p:spPr>
          <a:xfrm>
            <a:off x="1053703" y="2297222"/>
            <a:ext cx="12522994" cy="370284"/>
          </a:xfrm>
          <a:prstGeom prst="rect">
            <a:avLst/>
          </a:prstGeom>
          <a:noFill/>
          <a:ln/>
        </p:spPr>
        <p:txBody>
          <a:bodyPr wrap="none" lIns="0" tIns="0" rIns="0" bIns="0" rtlCol="0" anchor="t"/>
          <a:lstStyle/>
          <a:p>
            <a:pPr marL="0" indent="0" algn="r" rtl="1">
              <a:lnSpc>
                <a:spcPts val="2900"/>
              </a:lnSpc>
              <a:buNone/>
            </a:pPr>
            <a:r>
              <a:rPr lang="fa-IR" b="0" i="0" dirty="0">
                <a:solidFill>
                  <a:srgbClr val="F8FAFF"/>
                </a:solidFill>
                <a:effectLst/>
                <a:latin typeface="Dubai" panose="020B0503030403030204" pitchFamily="34" charset="-78"/>
                <a:cs typeface="Dubai" panose="020B0503030403030204" pitchFamily="34" charset="-78"/>
              </a:rPr>
              <a:t>در یادگیری غیرنظارت‌شده هیچ برچسب یا هدف مشخصی وجود ندارد و مدل باید به‌طور خودکار اطلاعات مفید را از داده‌ها استخراج کند.</a:t>
            </a:r>
          </a:p>
          <a:p>
            <a:pPr marL="0" indent="0" algn="r" rtl="1">
              <a:lnSpc>
                <a:spcPts val="2900"/>
              </a:lnSpc>
              <a:buNone/>
            </a:pPr>
            <a:endParaRPr lang="fa-IR" b="0" i="0" dirty="0">
              <a:solidFill>
                <a:srgbClr val="F8FAFF"/>
              </a:solidFill>
              <a:effectLst/>
              <a:latin typeface="Dubai" panose="020B0503030403030204" pitchFamily="34" charset="-78"/>
              <a:cs typeface="Dubai" panose="020B0503030403030204" pitchFamily="34" charset="-78"/>
            </a:endParaRPr>
          </a:p>
          <a:p>
            <a:pPr marL="0" indent="0" algn="r" rtl="1">
              <a:lnSpc>
                <a:spcPts val="2900"/>
              </a:lnSpc>
              <a:buNone/>
            </a:pPr>
            <a:r>
              <a:rPr lang="fa-IR" b="0" i="0" dirty="0">
                <a:solidFill>
                  <a:srgbClr val="F8FAFF"/>
                </a:solidFill>
                <a:effectLst/>
                <a:latin typeface="Dubai" panose="020B0503030403030204" pitchFamily="34" charset="-78"/>
                <a:cs typeface="Dubai" panose="020B0503030403030204" pitchFamily="34" charset="-78"/>
              </a:rPr>
              <a:t> نمونه‌های کاربردی</a:t>
            </a:r>
          </a:p>
          <a:p>
            <a:pPr marL="0" indent="0" algn="r" rtl="1">
              <a:lnSpc>
                <a:spcPts val="2900"/>
              </a:lnSpc>
              <a:buNone/>
            </a:pPr>
            <a:r>
              <a:rPr lang="fa-IR" b="0" i="0" dirty="0">
                <a:solidFill>
                  <a:srgbClr val="F8FAFF"/>
                </a:solidFill>
                <a:effectLst/>
                <a:latin typeface="Dubai" panose="020B0503030403030204" pitchFamily="34" charset="-78"/>
                <a:cs typeface="Dubai" panose="020B0503030403030204" pitchFamily="34" charset="-78"/>
              </a:rPr>
              <a:t> بازار یابی( گروه‌بندی مشتریان بر اساس رفتار خرید ) و زیست‌شناسی ( دسته‌بندی ژن‌ها با الگوهای بیان مشابه )</a:t>
            </a:r>
            <a:endParaRPr lang="en-US" b="0" i="0" dirty="0">
              <a:solidFill>
                <a:srgbClr val="F8FAFF"/>
              </a:solidFill>
              <a:effectLst/>
              <a:latin typeface="Dubai" panose="020B0503030403030204" pitchFamily="34" charset="-78"/>
              <a:cs typeface="Dubai" panose="020B0503030403030204" pitchFamily="34" charset="-78"/>
            </a:endParaRPr>
          </a:p>
          <a:p>
            <a:pPr marL="0" indent="0" algn="r" rtl="1">
              <a:lnSpc>
                <a:spcPts val="2900"/>
              </a:lnSpc>
              <a:buNone/>
            </a:pPr>
            <a:endParaRPr lang="en-US" sz="1800" dirty="0">
              <a:latin typeface="Dubai" panose="020B0503030403030204" pitchFamily="34" charset="-78"/>
              <a:cs typeface="Dubai" panose="020B0503030403030204" pitchFamily="34"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hape 0"/>
          <p:cNvSpPr/>
          <p:nvPr/>
        </p:nvSpPr>
        <p:spPr>
          <a:xfrm>
            <a:off x="243840" y="681157"/>
            <a:ext cx="14142720" cy="6867168"/>
          </a:xfrm>
          <a:prstGeom prst="roundRect">
            <a:avLst>
              <a:gd name="adj" fmla="val 2426"/>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latin typeface="Dubai" panose="020B0503030403030204" pitchFamily="34" charset="-78"/>
              <a:cs typeface="Dubai" panose="020B0503030403030204" pitchFamily="34" charset="-78"/>
            </a:endParaRPr>
          </a:p>
        </p:txBody>
      </p:sp>
      <p:sp>
        <p:nvSpPr>
          <p:cNvPr id="16" name="Text 11"/>
          <p:cNvSpPr/>
          <p:nvPr/>
        </p:nvSpPr>
        <p:spPr>
          <a:xfrm>
            <a:off x="1550853" y="1267084"/>
            <a:ext cx="12522994" cy="5213615"/>
          </a:xfrm>
          <a:prstGeom prst="rect">
            <a:avLst/>
          </a:prstGeom>
          <a:noFill/>
          <a:ln/>
        </p:spPr>
        <p:txBody>
          <a:bodyPr wrap="none" lIns="0" tIns="0" rIns="0" bIns="0" rtlCol="0" anchor="t"/>
          <a:lstStyle/>
          <a:p>
            <a:pPr algn="r"/>
            <a:r>
              <a:rPr lang="fa-IR" sz="2800" b="1" dirty="0">
                <a:solidFill>
                  <a:schemeClr val="bg1">
                    <a:lumMod val="95000"/>
                  </a:schemeClr>
                </a:solidFill>
              </a:rPr>
              <a:t>دسته‌بندی اصلی الگوریتم‌های یادگیری بدون </a:t>
            </a:r>
            <a:r>
              <a:rPr lang="fa-IR" sz="2800" b="1" dirty="0" smtClean="0">
                <a:solidFill>
                  <a:schemeClr val="bg1">
                    <a:lumMod val="95000"/>
                  </a:schemeClr>
                </a:solidFill>
              </a:rPr>
              <a:t>نظارت :</a:t>
            </a:r>
            <a:endParaRPr lang="fa-IR" sz="2800" dirty="0">
              <a:solidFill>
                <a:schemeClr val="bg1">
                  <a:lumMod val="95000"/>
                </a:schemeClr>
              </a:solidFill>
            </a:endParaRPr>
          </a:p>
          <a:p>
            <a:pPr algn="r"/>
            <a:r>
              <a:rPr lang="fa-IR" b="1" dirty="0" smtClean="0">
                <a:solidFill>
                  <a:schemeClr val="bg1">
                    <a:lumMod val="95000"/>
                  </a:schemeClr>
                </a:solidFill>
              </a:rPr>
              <a:t/>
            </a:r>
            <a:br>
              <a:rPr lang="fa-IR" b="1" dirty="0" smtClean="0">
                <a:solidFill>
                  <a:schemeClr val="bg1">
                    <a:lumMod val="95000"/>
                  </a:schemeClr>
                </a:solidFill>
              </a:rPr>
            </a:br>
            <a:r>
              <a:rPr lang="fa-IR" b="1" dirty="0" smtClean="0">
                <a:solidFill>
                  <a:schemeClr val="bg1">
                    <a:lumMod val="95000"/>
                  </a:schemeClr>
                </a:solidFill>
              </a:rPr>
              <a:t>خوشه‌بندی :</a:t>
            </a:r>
            <a:r>
              <a:rPr lang="fa-IR" dirty="0">
                <a:solidFill>
                  <a:schemeClr val="bg1">
                    <a:lumMod val="95000"/>
                  </a:schemeClr>
                </a:solidFill>
              </a:rPr>
              <a:t/>
            </a:r>
            <a:br>
              <a:rPr lang="fa-IR" dirty="0">
                <a:solidFill>
                  <a:schemeClr val="bg1">
                    <a:lumMod val="95000"/>
                  </a:schemeClr>
                </a:solidFill>
              </a:rPr>
            </a:br>
            <a:r>
              <a:rPr lang="fa-IR" dirty="0">
                <a:solidFill>
                  <a:schemeClr val="bg1">
                    <a:lumMod val="95000"/>
                  </a:schemeClr>
                </a:solidFill>
              </a:rPr>
              <a:t>تقسیم داده‌ها به گروه‌های مشابه بر اساس شباهت‌ها</a:t>
            </a:r>
            <a:r>
              <a:rPr lang="fa-IR" dirty="0" smtClean="0">
                <a:solidFill>
                  <a:schemeClr val="bg1">
                    <a:lumMod val="95000"/>
                  </a:schemeClr>
                </a:solidFill>
              </a:rPr>
              <a:t>.</a:t>
            </a:r>
            <a:br>
              <a:rPr lang="fa-IR" dirty="0" smtClean="0">
                <a:solidFill>
                  <a:schemeClr val="bg1">
                    <a:lumMod val="95000"/>
                  </a:schemeClr>
                </a:solidFill>
              </a:rPr>
            </a:br>
            <a:r>
              <a:rPr lang="fa-IR" dirty="0" smtClean="0">
                <a:solidFill>
                  <a:schemeClr val="bg1">
                    <a:lumMod val="95000"/>
                  </a:schemeClr>
                </a:solidFill>
              </a:rPr>
              <a:t> </a:t>
            </a:r>
            <a:r>
              <a:rPr lang="en-US" dirty="0">
                <a:solidFill>
                  <a:schemeClr val="bg1">
                    <a:lumMod val="95000"/>
                  </a:schemeClr>
                </a:solidFill>
              </a:rPr>
              <a:t>K-Means، DBSCAN، Hierarchical Clustering.</a:t>
            </a:r>
          </a:p>
          <a:p>
            <a:pPr algn="r"/>
            <a:r>
              <a:rPr lang="fa-IR" b="1" dirty="0" smtClean="0">
                <a:solidFill>
                  <a:schemeClr val="bg1">
                    <a:lumMod val="95000"/>
                  </a:schemeClr>
                </a:solidFill>
              </a:rPr>
              <a:t/>
            </a:r>
            <a:br>
              <a:rPr lang="fa-IR" b="1" dirty="0" smtClean="0">
                <a:solidFill>
                  <a:schemeClr val="bg1">
                    <a:lumMod val="95000"/>
                  </a:schemeClr>
                </a:solidFill>
              </a:rPr>
            </a:br>
            <a:r>
              <a:rPr lang="fa-IR" b="1" dirty="0" smtClean="0">
                <a:solidFill>
                  <a:schemeClr val="bg1">
                    <a:lumMod val="95000"/>
                  </a:schemeClr>
                </a:solidFill>
              </a:rPr>
              <a:t>کاهش ابعاد :</a:t>
            </a:r>
            <a:r>
              <a:rPr lang="fa-IR" dirty="0">
                <a:solidFill>
                  <a:schemeClr val="bg1">
                    <a:lumMod val="95000"/>
                  </a:schemeClr>
                </a:solidFill>
              </a:rPr>
              <a:t/>
            </a:r>
            <a:br>
              <a:rPr lang="fa-IR" dirty="0">
                <a:solidFill>
                  <a:schemeClr val="bg1">
                    <a:lumMod val="95000"/>
                  </a:schemeClr>
                </a:solidFill>
              </a:rPr>
            </a:br>
            <a:r>
              <a:rPr lang="fa-IR" dirty="0">
                <a:solidFill>
                  <a:schemeClr val="bg1">
                    <a:lumMod val="95000"/>
                  </a:schemeClr>
                </a:solidFill>
              </a:rPr>
              <a:t>کاهش تعداد ویژگی‌ها برای ساده‌سازی داده‌ها و جلوگیری از اضافه‌بار محاسباتی.</a:t>
            </a:r>
            <a:br>
              <a:rPr lang="fa-IR" dirty="0">
                <a:solidFill>
                  <a:schemeClr val="bg1">
                    <a:lumMod val="95000"/>
                  </a:schemeClr>
                </a:solidFill>
              </a:rPr>
            </a:br>
            <a:r>
              <a:rPr lang="en-US" dirty="0" smtClean="0">
                <a:solidFill>
                  <a:schemeClr val="bg1">
                    <a:lumMod val="95000"/>
                  </a:schemeClr>
                </a:solidFill>
              </a:rPr>
              <a:t>PCA</a:t>
            </a:r>
            <a:r>
              <a:rPr lang="fa-IR" dirty="0" smtClean="0">
                <a:solidFill>
                  <a:schemeClr val="bg1">
                    <a:lumMod val="95000"/>
                  </a:schemeClr>
                </a:solidFill>
              </a:rPr>
              <a:t> </a:t>
            </a:r>
            <a:r>
              <a:rPr lang="en-US" dirty="0" smtClean="0">
                <a:solidFill>
                  <a:schemeClr val="bg1">
                    <a:lumMod val="95000"/>
                  </a:schemeClr>
                </a:solidFill>
              </a:rPr>
              <a:t>، t-SNE</a:t>
            </a:r>
            <a:r>
              <a:rPr lang="fa-IR" dirty="0" smtClean="0">
                <a:solidFill>
                  <a:schemeClr val="bg1">
                    <a:lumMod val="95000"/>
                  </a:schemeClr>
                </a:solidFill>
              </a:rPr>
              <a:t> </a:t>
            </a:r>
            <a:r>
              <a:rPr lang="en-US" dirty="0" smtClean="0">
                <a:solidFill>
                  <a:schemeClr val="bg1">
                    <a:lumMod val="95000"/>
                  </a:schemeClr>
                </a:solidFill>
              </a:rPr>
              <a:t>، </a:t>
            </a:r>
            <a:r>
              <a:rPr lang="en-US" dirty="0" err="1" smtClean="0">
                <a:solidFill>
                  <a:schemeClr val="bg1">
                    <a:lumMod val="95000"/>
                  </a:schemeClr>
                </a:solidFill>
              </a:rPr>
              <a:t>Autoencoders</a:t>
            </a:r>
            <a:r>
              <a:rPr lang="en-US" dirty="0">
                <a:solidFill>
                  <a:schemeClr val="bg1">
                    <a:lumMod val="95000"/>
                  </a:schemeClr>
                </a:solidFill>
              </a:rPr>
              <a:t>.</a:t>
            </a:r>
          </a:p>
          <a:p>
            <a:pPr algn="r"/>
            <a:r>
              <a:rPr lang="fa-IR" b="1" dirty="0" smtClean="0">
                <a:solidFill>
                  <a:schemeClr val="bg1">
                    <a:lumMod val="95000"/>
                  </a:schemeClr>
                </a:solidFill>
              </a:rPr>
              <a:t/>
            </a:r>
            <a:br>
              <a:rPr lang="fa-IR" b="1" dirty="0" smtClean="0">
                <a:solidFill>
                  <a:schemeClr val="bg1">
                    <a:lumMod val="95000"/>
                  </a:schemeClr>
                </a:solidFill>
              </a:rPr>
            </a:br>
            <a:r>
              <a:rPr lang="fa-IR" b="1" dirty="0" smtClean="0">
                <a:solidFill>
                  <a:schemeClr val="bg1">
                    <a:lumMod val="95000"/>
                  </a:schemeClr>
                </a:solidFill>
              </a:rPr>
              <a:t>کشف </a:t>
            </a:r>
            <a:r>
              <a:rPr lang="fa-IR" b="1" dirty="0">
                <a:solidFill>
                  <a:schemeClr val="bg1">
                    <a:lumMod val="95000"/>
                  </a:schemeClr>
                </a:solidFill>
              </a:rPr>
              <a:t>قوانین </a:t>
            </a:r>
            <a:r>
              <a:rPr lang="fa-IR" b="1" dirty="0" smtClean="0">
                <a:solidFill>
                  <a:schemeClr val="bg1">
                    <a:lumMod val="95000"/>
                  </a:schemeClr>
                </a:solidFill>
              </a:rPr>
              <a:t>انجمنی :</a:t>
            </a:r>
            <a:r>
              <a:rPr lang="fa-IR" dirty="0">
                <a:solidFill>
                  <a:schemeClr val="bg1">
                    <a:lumMod val="95000"/>
                  </a:schemeClr>
                </a:solidFill>
              </a:rPr>
              <a:t/>
            </a:r>
            <a:br>
              <a:rPr lang="fa-IR" dirty="0">
                <a:solidFill>
                  <a:schemeClr val="bg1">
                    <a:lumMod val="95000"/>
                  </a:schemeClr>
                </a:solidFill>
              </a:rPr>
            </a:br>
            <a:r>
              <a:rPr lang="fa-IR" dirty="0">
                <a:solidFill>
                  <a:schemeClr val="bg1">
                    <a:lumMod val="95000"/>
                  </a:schemeClr>
                </a:solidFill>
              </a:rPr>
              <a:t>یافتن روابط بین متغیرها در داده‌های بزرگ.</a:t>
            </a:r>
            <a:br>
              <a:rPr lang="fa-IR" dirty="0">
                <a:solidFill>
                  <a:schemeClr val="bg1">
                    <a:lumMod val="95000"/>
                  </a:schemeClr>
                </a:solidFill>
              </a:rPr>
            </a:br>
            <a:r>
              <a:rPr lang="fa-IR" dirty="0" smtClean="0">
                <a:solidFill>
                  <a:schemeClr val="bg1">
                    <a:lumMod val="95000"/>
                  </a:schemeClr>
                </a:solidFill>
              </a:rPr>
              <a:t> </a:t>
            </a:r>
            <a:r>
              <a:rPr lang="en-US" dirty="0" err="1">
                <a:solidFill>
                  <a:schemeClr val="bg1">
                    <a:lumMod val="95000"/>
                  </a:schemeClr>
                </a:solidFill>
              </a:rPr>
              <a:t>Apriori</a:t>
            </a:r>
            <a:r>
              <a:rPr lang="en-US" dirty="0">
                <a:solidFill>
                  <a:schemeClr val="bg1">
                    <a:lumMod val="95000"/>
                  </a:schemeClr>
                </a:solidFill>
              </a:rPr>
              <a:t>، FP-Growth.</a:t>
            </a:r>
          </a:p>
          <a:p>
            <a:pPr algn="r"/>
            <a:r>
              <a:rPr lang="fa-IR" b="1" dirty="0" smtClean="0">
                <a:solidFill>
                  <a:schemeClr val="bg1">
                    <a:lumMod val="95000"/>
                  </a:schemeClr>
                </a:solidFill>
              </a:rPr>
              <a:t/>
            </a:r>
            <a:br>
              <a:rPr lang="fa-IR" b="1" dirty="0" smtClean="0">
                <a:solidFill>
                  <a:schemeClr val="bg1">
                    <a:lumMod val="95000"/>
                  </a:schemeClr>
                </a:solidFill>
              </a:rPr>
            </a:br>
            <a:r>
              <a:rPr lang="fa-IR" b="1" dirty="0" smtClean="0">
                <a:solidFill>
                  <a:schemeClr val="bg1">
                    <a:lumMod val="95000"/>
                  </a:schemeClr>
                </a:solidFill>
              </a:rPr>
              <a:t>مدلسازی احتمالاتی :</a:t>
            </a:r>
            <a:r>
              <a:rPr lang="fa-IR" dirty="0">
                <a:solidFill>
                  <a:schemeClr val="bg1">
                    <a:lumMod val="95000"/>
                  </a:schemeClr>
                </a:solidFill>
              </a:rPr>
              <a:t/>
            </a:r>
            <a:br>
              <a:rPr lang="fa-IR" dirty="0">
                <a:solidFill>
                  <a:schemeClr val="bg1">
                    <a:lumMod val="95000"/>
                  </a:schemeClr>
                </a:solidFill>
              </a:rPr>
            </a:br>
            <a:r>
              <a:rPr lang="fa-IR" dirty="0">
                <a:solidFill>
                  <a:schemeClr val="bg1">
                    <a:lumMod val="95000"/>
                  </a:schemeClr>
                </a:solidFill>
              </a:rPr>
              <a:t>مدلسازی توزیع داده‌ها با روش‌های آماری.</a:t>
            </a:r>
            <a:br>
              <a:rPr lang="fa-IR" dirty="0">
                <a:solidFill>
                  <a:schemeClr val="bg1">
                    <a:lumMod val="95000"/>
                  </a:schemeClr>
                </a:solidFill>
              </a:rPr>
            </a:br>
            <a:r>
              <a:rPr lang="en-US" dirty="0" smtClean="0">
                <a:solidFill>
                  <a:schemeClr val="bg1">
                    <a:lumMod val="95000"/>
                  </a:schemeClr>
                </a:solidFill>
              </a:rPr>
              <a:t>Gaussian </a:t>
            </a:r>
            <a:r>
              <a:rPr lang="en-US" dirty="0">
                <a:solidFill>
                  <a:schemeClr val="bg1">
                    <a:lumMod val="95000"/>
                  </a:schemeClr>
                </a:solidFill>
              </a:rPr>
              <a:t>Mixture Models، Hidden Markov Models.</a:t>
            </a:r>
          </a:p>
          <a:p>
            <a:pPr algn="r"/>
            <a:r>
              <a:rPr lang="en-US" dirty="0">
                <a:solidFill>
                  <a:schemeClr val="bg1">
                    <a:lumMod val="95000"/>
                  </a:schemeClr>
                </a:solidFill>
              </a:rPr>
              <a:t/>
            </a:r>
            <a:br>
              <a:rPr lang="en-US" dirty="0">
                <a:solidFill>
                  <a:schemeClr val="bg1">
                    <a:lumMod val="95000"/>
                  </a:schemeClr>
                </a:solidFill>
              </a:rPr>
            </a:br>
            <a:endParaRPr lang="en-US" dirty="0">
              <a:solidFill>
                <a:schemeClr val="bg1">
                  <a:lumMod val="95000"/>
                </a:schemeClr>
              </a:solidFill>
              <a:latin typeface="B Nazanin"/>
            </a:endParaRPr>
          </a:p>
        </p:txBody>
      </p:sp>
    </p:spTree>
    <p:extLst>
      <p:ext uri="{BB962C8B-B14F-4D97-AF65-F5344CB8AC3E}">
        <p14:creationId xmlns:p14="http://schemas.microsoft.com/office/powerpoint/2010/main" val="253385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2" name="Shape 0"/>
          <p:cNvSpPr/>
          <p:nvPr/>
        </p:nvSpPr>
        <p:spPr>
          <a:xfrm>
            <a:off x="1115258" y="243840"/>
            <a:ext cx="12399883" cy="7763351"/>
          </a:xfrm>
          <a:prstGeom prst="roundRect">
            <a:avLst>
              <a:gd name="adj" fmla="val 1882"/>
            </a:avLst>
          </a:prstGeom>
          <a:solidFill>
            <a:srgbClr val="252222">
              <a:alpha val="95000"/>
            </a:srgbClr>
          </a:solidFill>
          <a:ln w="7620">
            <a:solidFill>
              <a:srgbClr val="2B2828"/>
            </a:solidFill>
            <a:prstDash val="solid"/>
          </a:ln>
          <a:effectLst>
            <a:outerShdw blurRad="74930" dist="49530" dir="5400000" algn="bl" rotWithShape="0">
              <a:srgbClr val="000000">
                <a:alpha val="10000"/>
              </a:srgbClr>
            </a:outerShdw>
          </a:effectLst>
        </p:spPr>
      </p:sp>
      <p:sp>
        <p:nvSpPr>
          <p:cNvPr id="3" name="Text 1"/>
          <p:cNvSpPr/>
          <p:nvPr/>
        </p:nvSpPr>
        <p:spPr>
          <a:xfrm>
            <a:off x="4677728" y="801767"/>
            <a:ext cx="8127325" cy="596622"/>
          </a:xfrm>
          <a:prstGeom prst="rect">
            <a:avLst/>
          </a:prstGeom>
          <a:noFill/>
          <a:ln/>
        </p:spPr>
        <p:txBody>
          <a:bodyPr wrap="none" lIns="0" tIns="0" rIns="0" bIns="0" rtlCol="0" anchor="t"/>
          <a:lstStyle/>
          <a:p>
            <a:pPr marL="0" indent="0" algn="r" rtl="1">
              <a:lnSpc>
                <a:spcPts val="4650"/>
              </a:lnSpc>
              <a:buNone/>
            </a:pPr>
            <a:r>
              <a:rPr lang="en-US" sz="3750" b="1" kern="0" spc="-113" dirty="0">
                <a:solidFill>
                  <a:srgbClr val="FFFFFF"/>
                </a:solidFill>
                <a:latin typeface="Dubai" panose="020B0503030403030204" pitchFamily="34" charset="-78"/>
                <a:ea typeface="Overpass Bold" pitchFamily="34" charset="-122"/>
                <a:cs typeface="Dubai" panose="020B0503030403030204" pitchFamily="34" charset="-78"/>
              </a:rPr>
              <a:t>یادگیری تقویتی (Reinforcement Learning)</a:t>
            </a:r>
            <a:endParaRPr lang="en-US" sz="3750" dirty="0">
              <a:latin typeface="Dubai" panose="020B0503030403030204" pitchFamily="34" charset="-78"/>
              <a:cs typeface="Dubai" panose="020B0503030403030204" pitchFamily="34" charset="-78"/>
            </a:endParaRPr>
          </a:p>
        </p:txBody>
      </p:sp>
      <p:sp>
        <p:nvSpPr>
          <p:cNvPr id="5" name="Text 2"/>
          <p:cNvSpPr/>
          <p:nvPr/>
        </p:nvSpPr>
        <p:spPr>
          <a:xfrm>
            <a:off x="9099471" y="1905595"/>
            <a:ext cx="2386846" cy="298371"/>
          </a:xfrm>
          <a:prstGeom prst="rect">
            <a:avLst/>
          </a:prstGeom>
          <a:noFill/>
          <a:ln/>
        </p:spPr>
        <p:txBody>
          <a:bodyPr wrap="none" lIns="0" tIns="0" rIns="0" bIns="0" rtlCol="0" anchor="t"/>
          <a:lstStyle/>
          <a:p>
            <a:pPr marL="0" indent="0" algn="r" rtl="1">
              <a:lnSpc>
                <a:spcPts val="2300"/>
              </a:lnSpc>
              <a:buNone/>
            </a:pPr>
            <a:r>
              <a:rPr lang="en-US" sz="1850" b="1" kern="0" spc="-56" dirty="0">
                <a:solidFill>
                  <a:srgbClr val="E5E0DF"/>
                </a:solidFill>
                <a:latin typeface="Overpass Bold" pitchFamily="34" charset="0"/>
                <a:ea typeface="Overpass Bold" pitchFamily="34" charset="-122"/>
                <a:cs typeface="Overpass Bold" pitchFamily="34" charset="-120"/>
              </a:rPr>
              <a:t>عامل (Agent)</a:t>
            </a:r>
            <a:endParaRPr lang="en-US" sz="1850" dirty="0"/>
          </a:p>
        </p:txBody>
      </p:sp>
      <p:sp>
        <p:nvSpPr>
          <p:cNvPr id="6" name="Text 3"/>
          <p:cNvSpPr/>
          <p:nvPr/>
        </p:nvSpPr>
        <p:spPr>
          <a:xfrm>
            <a:off x="1825347" y="2325648"/>
            <a:ext cx="9660969" cy="324564"/>
          </a:xfrm>
          <a:prstGeom prst="rect">
            <a:avLst/>
          </a:prstGeom>
          <a:noFill/>
          <a:ln/>
        </p:spPr>
        <p:txBody>
          <a:bodyPr wrap="none" lIns="0" tIns="0" rIns="0" bIns="0" rtlCol="0" anchor="t"/>
          <a:lstStyle/>
          <a:p>
            <a:pPr marL="0" indent="0" algn="r" rtl="1">
              <a:lnSpc>
                <a:spcPts val="2550"/>
              </a:lnSpc>
              <a:buNone/>
            </a:pPr>
            <a:r>
              <a:rPr lang="en-US" sz="1550" dirty="0">
                <a:solidFill>
                  <a:srgbClr val="E5E0DF"/>
                </a:solidFill>
                <a:latin typeface="Overpass" pitchFamily="34" charset="0"/>
                <a:ea typeface="Overpass" pitchFamily="34" charset="-122"/>
                <a:cs typeface="Overpass" pitchFamily="34" charset="-120"/>
              </a:rPr>
              <a:t>تصمیم گیرنده</a:t>
            </a:r>
            <a:endParaRPr lang="en-US" sz="1550" dirty="0"/>
          </a:p>
        </p:txBody>
      </p:sp>
      <p:sp>
        <p:nvSpPr>
          <p:cNvPr id="8" name="Text 4"/>
          <p:cNvSpPr/>
          <p:nvPr/>
        </p:nvSpPr>
        <p:spPr>
          <a:xfrm>
            <a:off x="9099471" y="3122890"/>
            <a:ext cx="2386846" cy="298371"/>
          </a:xfrm>
          <a:prstGeom prst="rect">
            <a:avLst/>
          </a:prstGeom>
          <a:noFill/>
          <a:ln/>
        </p:spPr>
        <p:txBody>
          <a:bodyPr wrap="none" lIns="0" tIns="0" rIns="0" bIns="0" rtlCol="0" anchor="t"/>
          <a:lstStyle/>
          <a:p>
            <a:pPr marL="0" indent="0" algn="r" rtl="1">
              <a:lnSpc>
                <a:spcPts val="2300"/>
              </a:lnSpc>
              <a:buNone/>
            </a:pPr>
            <a:r>
              <a:rPr lang="en-US" sz="1850" b="1" kern="0" spc="-56" dirty="0">
                <a:solidFill>
                  <a:srgbClr val="E5E0DF"/>
                </a:solidFill>
                <a:latin typeface="Overpass Bold" pitchFamily="34" charset="0"/>
                <a:ea typeface="Overpass Bold" pitchFamily="34" charset="-122"/>
                <a:cs typeface="Overpass Bold" pitchFamily="34" charset="-120"/>
              </a:rPr>
              <a:t>محیط (Environment)</a:t>
            </a:r>
            <a:endParaRPr lang="en-US" sz="1850" dirty="0"/>
          </a:p>
        </p:txBody>
      </p:sp>
      <p:sp>
        <p:nvSpPr>
          <p:cNvPr id="9" name="Text 5"/>
          <p:cNvSpPr/>
          <p:nvPr/>
        </p:nvSpPr>
        <p:spPr>
          <a:xfrm>
            <a:off x="1825347" y="3542943"/>
            <a:ext cx="9660969" cy="324564"/>
          </a:xfrm>
          <a:prstGeom prst="rect">
            <a:avLst/>
          </a:prstGeom>
          <a:noFill/>
          <a:ln/>
        </p:spPr>
        <p:txBody>
          <a:bodyPr wrap="none" lIns="0" tIns="0" rIns="0" bIns="0" rtlCol="0" anchor="t"/>
          <a:lstStyle/>
          <a:p>
            <a:pPr marL="0" indent="0" algn="r" rtl="1">
              <a:lnSpc>
                <a:spcPts val="2550"/>
              </a:lnSpc>
              <a:buNone/>
            </a:pPr>
            <a:r>
              <a:rPr lang="fa-IR" sz="1600" b="0" i="0" dirty="0">
                <a:solidFill>
                  <a:srgbClr val="F8FAFF"/>
                </a:solidFill>
                <a:effectLst/>
                <a:latin typeface="Inter"/>
              </a:rPr>
              <a:t>فضایی</a:t>
            </a:r>
            <a:r>
              <a:rPr lang="en-US" sz="1550" dirty="0">
                <a:solidFill>
                  <a:srgbClr val="E5E0DF"/>
                </a:solidFill>
                <a:latin typeface="Overpass" pitchFamily="34" charset="0"/>
                <a:ea typeface="Overpass" pitchFamily="34" charset="-122"/>
                <a:cs typeface="Overpass" pitchFamily="34" charset="-120"/>
              </a:rPr>
              <a:t> که عامل در آن عمل می کند</a:t>
            </a:r>
            <a:endParaRPr lang="en-US" sz="1550" dirty="0"/>
          </a:p>
        </p:txBody>
      </p:sp>
      <p:sp>
        <p:nvSpPr>
          <p:cNvPr id="11" name="Text 6"/>
          <p:cNvSpPr/>
          <p:nvPr/>
        </p:nvSpPr>
        <p:spPr>
          <a:xfrm>
            <a:off x="9099471" y="4340185"/>
            <a:ext cx="2386846" cy="298371"/>
          </a:xfrm>
          <a:prstGeom prst="rect">
            <a:avLst/>
          </a:prstGeom>
          <a:noFill/>
          <a:ln/>
        </p:spPr>
        <p:txBody>
          <a:bodyPr wrap="none" lIns="0" tIns="0" rIns="0" bIns="0" rtlCol="0" anchor="t"/>
          <a:lstStyle/>
          <a:p>
            <a:pPr marL="0" indent="0" algn="r" rtl="1">
              <a:lnSpc>
                <a:spcPts val="2300"/>
              </a:lnSpc>
              <a:buNone/>
            </a:pPr>
            <a:r>
              <a:rPr lang="en-US" sz="1850" b="1" kern="0" spc="-56" dirty="0">
                <a:solidFill>
                  <a:srgbClr val="E5E0DF"/>
                </a:solidFill>
                <a:latin typeface="Overpass Bold" pitchFamily="34" charset="0"/>
                <a:ea typeface="Overpass Bold" pitchFamily="34" charset="-122"/>
                <a:cs typeface="Overpass Bold" pitchFamily="34" charset="-120"/>
              </a:rPr>
              <a:t>پاداش (Reward)</a:t>
            </a:r>
            <a:endParaRPr lang="en-US" sz="1850" dirty="0"/>
          </a:p>
        </p:txBody>
      </p:sp>
      <p:sp>
        <p:nvSpPr>
          <p:cNvPr id="12" name="Text 7"/>
          <p:cNvSpPr/>
          <p:nvPr/>
        </p:nvSpPr>
        <p:spPr>
          <a:xfrm>
            <a:off x="1825347" y="4760238"/>
            <a:ext cx="9660969" cy="324564"/>
          </a:xfrm>
          <a:prstGeom prst="rect">
            <a:avLst/>
          </a:prstGeom>
          <a:noFill/>
          <a:ln/>
        </p:spPr>
        <p:txBody>
          <a:bodyPr wrap="none" lIns="0" tIns="0" rIns="0" bIns="0" rtlCol="0" anchor="t"/>
          <a:lstStyle/>
          <a:p>
            <a:pPr marL="0" indent="0" algn="r" rtl="1">
              <a:lnSpc>
                <a:spcPts val="2550"/>
              </a:lnSpc>
              <a:buNone/>
            </a:pPr>
            <a:r>
              <a:rPr lang="fa-IR" sz="1600" b="0" i="0" dirty="0">
                <a:solidFill>
                  <a:srgbClr val="F8FAFF"/>
                </a:solidFill>
                <a:effectLst/>
                <a:latin typeface="Inter"/>
              </a:rPr>
              <a:t>بازخوردی که عامل دریافت می‌کند</a:t>
            </a:r>
            <a:endParaRPr lang="en-US" sz="1550" dirty="0"/>
          </a:p>
        </p:txBody>
      </p:sp>
      <p:sp>
        <p:nvSpPr>
          <p:cNvPr id="14" name="Text 8"/>
          <p:cNvSpPr/>
          <p:nvPr/>
        </p:nvSpPr>
        <p:spPr>
          <a:xfrm>
            <a:off x="9099471" y="5557480"/>
            <a:ext cx="2386846" cy="298371"/>
          </a:xfrm>
          <a:prstGeom prst="rect">
            <a:avLst/>
          </a:prstGeom>
          <a:noFill/>
          <a:ln/>
        </p:spPr>
        <p:txBody>
          <a:bodyPr wrap="none" lIns="0" tIns="0" rIns="0" bIns="0" rtlCol="0" anchor="t"/>
          <a:lstStyle/>
          <a:p>
            <a:pPr marL="0" indent="0" algn="r" rtl="1">
              <a:lnSpc>
                <a:spcPts val="2300"/>
              </a:lnSpc>
              <a:buNone/>
            </a:pPr>
            <a:r>
              <a:rPr lang="en-US" sz="1850" b="1" kern="0" spc="-56" dirty="0">
                <a:solidFill>
                  <a:srgbClr val="E5E0DF"/>
                </a:solidFill>
                <a:latin typeface="Overpass Bold" pitchFamily="34" charset="0"/>
                <a:ea typeface="Overpass Bold" pitchFamily="34" charset="-122"/>
                <a:cs typeface="Overpass Bold" pitchFamily="34" charset="-120"/>
              </a:rPr>
              <a:t>سیاست (Policy)</a:t>
            </a:r>
            <a:endParaRPr lang="en-US" sz="1850" dirty="0"/>
          </a:p>
        </p:txBody>
      </p:sp>
      <p:sp>
        <p:nvSpPr>
          <p:cNvPr id="15" name="Text 9"/>
          <p:cNvSpPr/>
          <p:nvPr/>
        </p:nvSpPr>
        <p:spPr>
          <a:xfrm>
            <a:off x="1825347" y="5977533"/>
            <a:ext cx="9660969" cy="324564"/>
          </a:xfrm>
          <a:prstGeom prst="rect">
            <a:avLst/>
          </a:prstGeom>
          <a:noFill/>
          <a:ln/>
        </p:spPr>
        <p:txBody>
          <a:bodyPr wrap="none" lIns="0" tIns="0" rIns="0" bIns="0" rtlCol="0" anchor="t"/>
          <a:lstStyle/>
          <a:p>
            <a:pPr marL="0" indent="0" algn="r" rtl="1">
              <a:lnSpc>
                <a:spcPts val="2550"/>
              </a:lnSpc>
              <a:buNone/>
            </a:pPr>
            <a:r>
              <a:rPr lang="fa-IR" sz="1600" b="0" i="0" dirty="0">
                <a:solidFill>
                  <a:srgbClr val="F8FAFF"/>
                </a:solidFill>
                <a:effectLst/>
                <a:latin typeface="Inter"/>
              </a:rPr>
              <a:t>استراتژی انتخاب اقدامات توسط عامل</a:t>
            </a:r>
            <a:endParaRPr lang="en-US" sz="1550" dirty="0"/>
          </a:p>
        </p:txBody>
      </p:sp>
      <p:sp>
        <p:nvSpPr>
          <p:cNvPr id="16" name="Text 10"/>
          <p:cNvSpPr/>
          <p:nvPr/>
        </p:nvSpPr>
        <p:spPr>
          <a:xfrm>
            <a:off x="1825347" y="6800136"/>
            <a:ext cx="10979706" cy="649129"/>
          </a:xfrm>
          <a:prstGeom prst="rect">
            <a:avLst/>
          </a:prstGeom>
          <a:noFill/>
          <a:ln/>
        </p:spPr>
        <p:txBody>
          <a:bodyPr wrap="square" lIns="0" tIns="0" rIns="0" bIns="0" rtlCol="0" anchor="t"/>
          <a:lstStyle/>
          <a:p>
            <a:pPr marL="0" indent="0" algn="r" rtl="1">
              <a:lnSpc>
                <a:spcPts val="2550"/>
              </a:lnSpc>
              <a:buNone/>
            </a:pPr>
            <a:r>
              <a:rPr lang="en-US" sz="1550" dirty="0">
                <a:solidFill>
                  <a:srgbClr val="E5E0DF"/>
                </a:solidFill>
                <a:latin typeface="Overpass" pitchFamily="34" charset="0"/>
                <a:ea typeface="Overpass" pitchFamily="34" charset="-122"/>
                <a:cs typeface="Overpass" pitchFamily="34" charset="-120"/>
              </a:rPr>
              <a:t>یادگیری تقویتی از طریق آزمون و خطا یاد می گیرد. عامل در محیط عمل می کند و پاداش دریافت می کند. هدف، یادگیری سیاستی است که پاداش را به حداکثر می رساند.</a:t>
            </a:r>
            <a:endParaRPr lang="en-US" sz="1550" dirty="0"/>
          </a:p>
        </p:txBody>
      </p:sp>
      <p:sp>
        <p:nvSpPr>
          <p:cNvPr id="20" name="TextBox 19">
            <a:extLst>
              <a:ext uri="{FF2B5EF4-FFF2-40B4-BE49-F238E27FC236}">
                <a16:creationId xmlns:a16="http://schemas.microsoft.com/office/drawing/2014/main" id="{05D5B4EC-6C90-3CCC-10A0-2494F8D8723F}"/>
              </a:ext>
            </a:extLst>
          </p:cNvPr>
          <p:cNvSpPr txBox="1"/>
          <p:nvPr/>
        </p:nvSpPr>
        <p:spPr>
          <a:xfrm>
            <a:off x="3915607" y="1829455"/>
            <a:ext cx="3457575" cy="923330"/>
          </a:xfrm>
          <a:prstGeom prst="rect">
            <a:avLst/>
          </a:prstGeom>
          <a:noFill/>
        </p:spPr>
        <p:txBody>
          <a:bodyPr wrap="square">
            <a:spAutoFit/>
          </a:bodyPr>
          <a:lstStyle/>
          <a:p>
            <a:pPr algn="r" rtl="1"/>
            <a:r>
              <a:rPr lang="fa-IR" b="1" i="0" dirty="0">
                <a:solidFill>
                  <a:srgbClr val="F8FAFF"/>
                </a:solidFill>
                <a:effectLst/>
                <a:latin typeface="Dubai" panose="020B0503030403030204" pitchFamily="34" charset="-78"/>
                <a:cs typeface="Dubai" panose="020B0503030403030204" pitchFamily="34" charset="-78"/>
              </a:rPr>
              <a:t>اقدام</a:t>
            </a:r>
            <a:r>
              <a:rPr lang="en-US" b="1" i="0" dirty="0">
                <a:solidFill>
                  <a:srgbClr val="F8FAFF"/>
                </a:solidFill>
                <a:effectLst/>
                <a:latin typeface="Dubai" panose="020B0503030403030204" pitchFamily="34" charset="-78"/>
                <a:cs typeface="Dubai" panose="020B0503030403030204" pitchFamily="34" charset="-78"/>
              </a:rPr>
              <a:t> </a:t>
            </a:r>
            <a:r>
              <a:rPr lang="en-US" b="1" dirty="0">
                <a:solidFill>
                  <a:srgbClr val="F8FAFF"/>
                </a:solidFill>
                <a:latin typeface="Dubai" panose="020B0503030403030204" pitchFamily="34" charset="-78"/>
                <a:cs typeface="Dubai" panose="020B0503030403030204" pitchFamily="34" charset="-78"/>
              </a:rPr>
              <a:t>(</a:t>
            </a:r>
            <a:r>
              <a:rPr lang="en-US" b="1" i="0" dirty="0">
                <a:solidFill>
                  <a:srgbClr val="F8FAFF"/>
                </a:solidFill>
                <a:effectLst/>
                <a:latin typeface="Dubai" panose="020B0503030403030204" pitchFamily="34" charset="-78"/>
                <a:cs typeface="Dubai" panose="020B0503030403030204" pitchFamily="34" charset="-78"/>
              </a:rPr>
              <a:t>Action</a:t>
            </a:r>
            <a:r>
              <a:rPr lang="en-US" b="1" dirty="0">
                <a:solidFill>
                  <a:srgbClr val="F8FAFF"/>
                </a:solidFill>
                <a:latin typeface="Dubai" panose="020B0503030403030204" pitchFamily="34" charset="-78"/>
                <a:cs typeface="Dubai" panose="020B0503030403030204" pitchFamily="34" charset="-78"/>
              </a:rPr>
              <a:t>) </a:t>
            </a:r>
            <a:endParaRPr lang="en-US" b="1" i="0" dirty="0">
              <a:solidFill>
                <a:srgbClr val="F8FAFF"/>
              </a:solidFill>
              <a:effectLst/>
              <a:latin typeface="Dubai" panose="020B0503030403030204" pitchFamily="34" charset="-78"/>
              <a:cs typeface="Dubai" panose="020B0503030403030204" pitchFamily="34" charset="-78"/>
            </a:endParaRPr>
          </a:p>
          <a:p>
            <a:pPr algn="r" rtl="1"/>
            <a:endParaRPr lang="en-US" b="1" i="0" dirty="0">
              <a:solidFill>
                <a:srgbClr val="F8FAFF"/>
              </a:solidFill>
              <a:effectLst/>
              <a:latin typeface="Dubai" panose="020B0503030403030204" pitchFamily="34" charset="-78"/>
              <a:cs typeface="Dubai" panose="020B0503030403030204" pitchFamily="34" charset="-78"/>
            </a:endParaRPr>
          </a:p>
          <a:p>
            <a:pPr algn="r" rtl="1"/>
            <a:r>
              <a:rPr lang="fa-IR" i="0" dirty="0">
                <a:solidFill>
                  <a:srgbClr val="F8FAFF"/>
                </a:solidFill>
                <a:effectLst/>
                <a:latin typeface="Dubai" panose="020B0503030403030204" pitchFamily="34" charset="-78"/>
                <a:cs typeface="Dubai" panose="020B0503030403030204" pitchFamily="34" charset="-78"/>
              </a:rPr>
              <a:t>عملی که عامل انجام می‌دهد</a:t>
            </a:r>
          </a:p>
        </p:txBody>
      </p:sp>
      <p:sp>
        <p:nvSpPr>
          <p:cNvPr id="22" name="TextBox 21">
            <a:extLst>
              <a:ext uri="{FF2B5EF4-FFF2-40B4-BE49-F238E27FC236}">
                <a16:creationId xmlns:a16="http://schemas.microsoft.com/office/drawing/2014/main" id="{3B8C8CC7-5605-8101-530E-7D91397262B1}"/>
              </a:ext>
            </a:extLst>
          </p:cNvPr>
          <p:cNvSpPr txBox="1"/>
          <p:nvPr/>
        </p:nvSpPr>
        <p:spPr>
          <a:xfrm>
            <a:off x="104180" y="3248978"/>
            <a:ext cx="7315200" cy="923330"/>
          </a:xfrm>
          <a:prstGeom prst="rect">
            <a:avLst/>
          </a:prstGeom>
          <a:noFill/>
        </p:spPr>
        <p:txBody>
          <a:bodyPr wrap="square">
            <a:spAutoFit/>
          </a:bodyPr>
          <a:lstStyle/>
          <a:p>
            <a:pPr algn="r" rtl="1"/>
            <a:r>
              <a:rPr lang="en-US" b="1" dirty="0" err="1">
                <a:solidFill>
                  <a:schemeClr val="bg1">
                    <a:lumMod val="85000"/>
                  </a:schemeClr>
                </a:solidFill>
                <a:latin typeface="Dubai" panose="020B0503030403030204" pitchFamily="34" charset="-78"/>
                <a:cs typeface="Dubai" panose="020B0503030403030204" pitchFamily="34" charset="-78"/>
              </a:rPr>
              <a:t>حالت</a:t>
            </a:r>
            <a:r>
              <a:rPr lang="en-US" b="1" dirty="0">
                <a:solidFill>
                  <a:schemeClr val="bg1">
                    <a:lumMod val="85000"/>
                  </a:schemeClr>
                </a:solidFill>
                <a:latin typeface="Dubai" panose="020B0503030403030204" pitchFamily="34" charset="-78"/>
                <a:cs typeface="Dubai" panose="020B0503030403030204" pitchFamily="34" charset="-78"/>
              </a:rPr>
              <a:t> (State)</a:t>
            </a:r>
          </a:p>
          <a:p>
            <a:pPr algn="r" rtl="1"/>
            <a:endParaRPr lang="en-US" b="1" dirty="0">
              <a:solidFill>
                <a:schemeClr val="bg1">
                  <a:lumMod val="85000"/>
                </a:schemeClr>
              </a:solidFill>
              <a:latin typeface="Dubai" panose="020B0503030403030204" pitchFamily="34" charset="-78"/>
              <a:cs typeface="Dubai" panose="020B0503030403030204" pitchFamily="34" charset="-78"/>
            </a:endParaRPr>
          </a:p>
          <a:p>
            <a:pPr algn="r" rtl="1"/>
            <a:r>
              <a:rPr lang="en-US" dirty="0" err="1">
                <a:solidFill>
                  <a:schemeClr val="bg1">
                    <a:lumMod val="85000"/>
                  </a:schemeClr>
                </a:solidFill>
                <a:latin typeface="Dubai" panose="020B0503030403030204" pitchFamily="34" charset="-78"/>
                <a:cs typeface="Dubai" panose="020B0503030403030204" pitchFamily="34" charset="-78"/>
              </a:rPr>
              <a:t>وضعیت</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فعلی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محیط</a:t>
            </a:r>
            <a:endParaRPr lang="en-US" dirty="0">
              <a:solidFill>
                <a:schemeClr val="bg1">
                  <a:lumMod val="85000"/>
                </a:schemeClr>
              </a:solidFill>
              <a:latin typeface="Dubai" panose="020B0503030403030204" pitchFamily="34" charset="-78"/>
              <a:cs typeface="Dubai" panose="020B0503030403030204" pitchFamily="34" charset="-7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8CD22CAA-0323-C53A-7A72-345237B38AD4}"/>
              </a:ext>
            </a:extLst>
          </p:cNvPr>
          <p:cNvSpPr/>
          <p:nvPr/>
        </p:nvSpPr>
        <p:spPr>
          <a:xfrm>
            <a:off x="243840" y="1238964"/>
            <a:ext cx="14142720" cy="5751671"/>
          </a:xfrm>
          <a:prstGeom prst="roundRect">
            <a:avLst>
              <a:gd name="adj" fmla="val 2897"/>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p>
        </p:txBody>
      </p:sp>
      <p:sp>
        <p:nvSpPr>
          <p:cNvPr id="3" name="Rectangle 2"/>
          <p:cNvSpPr/>
          <p:nvPr/>
        </p:nvSpPr>
        <p:spPr>
          <a:xfrm>
            <a:off x="5604089" y="2291254"/>
            <a:ext cx="7315200" cy="3693319"/>
          </a:xfrm>
          <a:prstGeom prst="rect">
            <a:avLst/>
          </a:prstGeom>
        </p:spPr>
        <p:txBody>
          <a:bodyPr>
            <a:spAutoFit/>
          </a:bodyPr>
          <a:lstStyle/>
          <a:p>
            <a:pPr algn="r"/>
            <a:r>
              <a:rPr lang="fa-IR" b="1" dirty="0" smtClean="0">
                <a:solidFill>
                  <a:schemeClr val="bg1">
                    <a:lumMod val="95000"/>
                  </a:schemeClr>
                </a:solidFill>
              </a:rPr>
              <a:t>کاربردها : </a:t>
            </a:r>
            <a:br>
              <a:rPr lang="fa-IR" b="1" dirty="0" smtClean="0">
                <a:solidFill>
                  <a:schemeClr val="bg1">
                    <a:lumMod val="95000"/>
                  </a:schemeClr>
                </a:solidFill>
              </a:rPr>
            </a:br>
            <a:r>
              <a:rPr lang="fa-IR" b="1" dirty="0" smtClean="0">
                <a:solidFill>
                  <a:schemeClr val="bg1">
                    <a:lumMod val="95000"/>
                  </a:schemeClr>
                </a:solidFill>
              </a:rPr>
              <a:t/>
            </a:r>
            <a:br>
              <a:rPr lang="fa-IR" b="1" dirty="0" smtClean="0">
                <a:solidFill>
                  <a:schemeClr val="bg1">
                    <a:lumMod val="95000"/>
                  </a:schemeClr>
                </a:solidFill>
              </a:rPr>
            </a:br>
            <a:endParaRPr lang="fa-IR" dirty="0">
              <a:solidFill>
                <a:schemeClr val="bg1">
                  <a:lumMod val="95000"/>
                </a:schemeClr>
              </a:solidFill>
            </a:endParaRPr>
          </a:p>
          <a:p>
            <a:pPr algn="r">
              <a:lnSpc>
                <a:spcPct val="250000"/>
              </a:lnSpc>
            </a:pPr>
            <a:r>
              <a:rPr lang="fa-IR" dirty="0">
                <a:solidFill>
                  <a:schemeClr val="bg1">
                    <a:lumMod val="95000"/>
                  </a:schemeClr>
                </a:solidFill>
              </a:rPr>
              <a:t>بازی‌ها (مثل شطرنج یا آتاری</a:t>
            </a:r>
            <a:r>
              <a:rPr lang="fa-IR" dirty="0" smtClean="0">
                <a:solidFill>
                  <a:schemeClr val="bg1">
                    <a:lumMod val="95000"/>
                  </a:schemeClr>
                </a:solidFill>
              </a:rPr>
              <a:t>)</a:t>
            </a:r>
            <a:endParaRPr lang="fa-IR" dirty="0">
              <a:solidFill>
                <a:schemeClr val="bg1">
                  <a:lumMod val="95000"/>
                </a:schemeClr>
              </a:solidFill>
            </a:endParaRPr>
          </a:p>
          <a:p>
            <a:pPr algn="r">
              <a:lnSpc>
                <a:spcPct val="250000"/>
              </a:lnSpc>
            </a:pPr>
            <a:r>
              <a:rPr lang="fa-IR" dirty="0">
                <a:solidFill>
                  <a:schemeClr val="bg1">
                    <a:lumMod val="95000"/>
                  </a:schemeClr>
                </a:solidFill>
              </a:rPr>
              <a:t>کنترل </a:t>
            </a:r>
            <a:r>
              <a:rPr lang="fa-IR" dirty="0" smtClean="0">
                <a:solidFill>
                  <a:schemeClr val="bg1">
                    <a:lumMod val="95000"/>
                  </a:schemeClr>
                </a:solidFill>
              </a:rPr>
              <a:t>ربات</a:t>
            </a:r>
            <a:endParaRPr lang="fa-IR" dirty="0">
              <a:solidFill>
                <a:schemeClr val="bg1">
                  <a:lumMod val="95000"/>
                </a:schemeClr>
              </a:solidFill>
            </a:endParaRPr>
          </a:p>
          <a:p>
            <a:pPr algn="r">
              <a:lnSpc>
                <a:spcPct val="250000"/>
              </a:lnSpc>
            </a:pPr>
            <a:r>
              <a:rPr lang="fa-IR" dirty="0">
                <a:solidFill>
                  <a:schemeClr val="bg1">
                    <a:lumMod val="95000"/>
                  </a:schemeClr>
                </a:solidFill>
              </a:rPr>
              <a:t>سیستم‌های پیشنهاددهنده</a:t>
            </a:r>
          </a:p>
          <a:p>
            <a:pPr algn="r">
              <a:lnSpc>
                <a:spcPct val="250000"/>
              </a:lnSpc>
            </a:pPr>
            <a:r>
              <a:rPr lang="fa-IR" dirty="0">
                <a:solidFill>
                  <a:schemeClr val="bg1">
                    <a:lumMod val="95000"/>
                  </a:schemeClr>
                </a:solidFill>
              </a:rPr>
              <a:t>مدیریت منابع در شبکه‌ها</a:t>
            </a:r>
          </a:p>
        </p:txBody>
      </p:sp>
      <p:sp>
        <p:nvSpPr>
          <p:cNvPr id="6" name="Rectangle 5"/>
          <p:cNvSpPr/>
          <p:nvPr/>
        </p:nvSpPr>
        <p:spPr>
          <a:xfrm>
            <a:off x="-2185261" y="2291254"/>
            <a:ext cx="7315200" cy="3416320"/>
          </a:xfrm>
          <a:prstGeom prst="rect">
            <a:avLst/>
          </a:prstGeom>
        </p:spPr>
        <p:txBody>
          <a:bodyPr>
            <a:spAutoFit/>
          </a:bodyPr>
          <a:lstStyle/>
          <a:p>
            <a:pPr algn="r"/>
            <a:r>
              <a:rPr lang="fa-IR" b="1" dirty="0">
                <a:solidFill>
                  <a:schemeClr val="bg1">
                    <a:lumMod val="95000"/>
                  </a:schemeClr>
                </a:solidFill>
              </a:rPr>
              <a:t>الگوریتم‌های </a:t>
            </a:r>
            <a:r>
              <a:rPr lang="fa-IR" b="1" dirty="0" smtClean="0">
                <a:solidFill>
                  <a:schemeClr val="bg1">
                    <a:lumMod val="95000"/>
                  </a:schemeClr>
                </a:solidFill>
              </a:rPr>
              <a:t>رایج :</a:t>
            </a:r>
            <a:br>
              <a:rPr lang="fa-IR" b="1" dirty="0" smtClean="0">
                <a:solidFill>
                  <a:schemeClr val="bg1">
                    <a:lumMod val="95000"/>
                  </a:schemeClr>
                </a:solidFill>
              </a:rPr>
            </a:br>
            <a:endParaRPr lang="fa-IR" dirty="0">
              <a:solidFill>
                <a:schemeClr val="bg1">
                  <a:lumMod val="95000"/>
                </a:schemeClr>
              </a:solidFill>
            </a:endParaRPr>
          </a:p>
          <a:p>
            <a:pPr algn="r">
              <a:lnSpc>
                <a:spcPct val="250000"/>
              </a:lnSpc>
            </a:pPr>
            <a:r>
              <a:rPr lang="en-US" dirty="0">
                <a:solidFill>
                  <a:schemeClr val="bg1">
                    <a:lumMod val="95000"/>
                  </a:schemeClr>
                </a:solidFill>
              </a:rPr>
              <a:t>Q-Learning</a:t>
            </a:r>
          </a:p>
          <a:p>
            <a:pPr algn="r">
              <a:lnSpc>
                <a:spcPct val="250000"/>
              </a:lnSpc>
            </a:pPr>
            <a:r>
              <a:rPr lang="en-US" dirty="0">
                <a:solidFill>
                  <a:schemeClr val="bg1">
                    <a:lumMod val="95000"/>
                  </a:schemeClr>
                </a:solidFill>
              </a:rPr>
              <a:t>Deep Q-Network (DQN)</a:t>
            </a:r>
          </a:p>
          <a:p>
            <a:pPr algn="r">
              <a:lnSpc>
                <a:spcPct val="250000"/>
              </a:lnSpc>
            </a:pPr>
            <a:r>
              <a:rPr lang="en-US" dirty="0">
                <a:solidFill>
                  <a:schemeClr val="bg1">
                    <a:lumMod val="95000"/>
                  </a:schemeClr>
                </a:solidFill>
              </a:rPr>
              <a:t>Policy Gradient</a:t>
            </a:r>
          </a:p>
          <a:p>
            <a:pPr algn="r">
              <a:lnSpc>
                <a:spcPct val="250000"/>
              </a:lnSpc>
            </a:pPr>
            <a:r>
              <a:rPr lang="en-US" dirty="0">
                <a:solidFill>
                  <a:schemeClr val="bg1">
                    <a:lumMod val="95000"/>
                  </a:schemeClr>
                </a:solidFill>
              </a:rPr>
              <a:t>Actor-Critic</a:t>
            </a:r>
          </a:p>
        </p:txBody>
      </p:sp>
    </p:spTree>
    <p:extLst>
      <p:ext uri="{BB962C8B-B14F-4D97-AF65-F5344CB8AC3E}">
        <p14:creationId xmlns:p14="http://schemas.microsoft.com/office/powerpoint/2010/main" val="155688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8CD22CAA-0323-C53A-7A72-345237B38AD4}"/>
              </a:ext>
            </a:extLst>
          </p:cNvPr>
          <p:cNvSpPr/>
          <p:nvPr/>
        </p:nvSpPr>
        <p:spPr>
          <a:xfrm>
            <a:off x="243840" y="1238964"/>
            <a:ext cx="14142720" cy="5751671"/>
          </a:xfrm>
          <a:prstGeom prst="roundRect">
            <a:avLst>
              <a:gd name="adj" fmla="val 2897"/>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p>
        </p:txBody>
      </p:sp>
      <p:sp>
        <p:nvSpPr>
          <p:cNvPr id="4" name="TextBox 3">
            <a:extLst>
              <a:ext uri="{FF2B5EF4-FFF2-40B4-BE49-F238E27FC236}">
                <a16:creationId xmlns:a16="http://schemas.microsoft.com/office/drawing/2014/main" id="{DF5FFCB5-AF51-B45B-1579-173C74D8532C}"/>
              </a:ext>
            </a:extLst>
          </p:cNvPr>
          <p:cNvSpPr txBox="1"/>
          <p:nvPr/>
        </p:nvSpPr>
        <p:spPr>
          <a:xfrm>
            <a:off x="1114425" y="2243408"/>
            <a:ext cx="12401549" cy="1692771"/>
          </a:xfrm>
          <a:prstGeom prst="rect">
            <a:avLst/>
          </a:prstGeom>
          <a:noFill/>
        </p:spPr>
        <p:txBody>
          <a:bodyPr wrap="square">
            <a:spAutoFit/>
          </a:bodyPr>
          <a:lstStyle/>
          <a:p>
            <a:pPr algn="r" rtl="1"/>
            <a:r>
              <a:rPr lang="en-US" sz="3200" b="1" dirty="0" err="1" smtClean="0">
                <a:solidFill>
                  <a:schemeClr val="bg1">
                    <a:lumMod val="85000"/>
                  </a:schemeClr>
                </a:solidFill>
                <a:latin typeface="Dubai" panose="020B0503030403030204" pitchFamily="34" charset="-78"/>
                <a:cs typeface="Dubai" panose="020B0503030403030204" pitchFamily="34" charset="-78"/>
              </a:rPr>
              <a:t>یادگیری</a:t>
            </a:r>
            <a:r>
              <a:rPr lang="en-US" sz="3200" b="1" dirty="0" smtClean="0">
                <a:solidFill>
                  <a:schemeClr val="bg1">
                    <a:lumMod val="85000"/>
                  </a:schemeClr>
                </a:solidFill>
                <a:latin typeface="Dubai" panose="020B0503030403030204" pitchFamily="34" charset="-78"/>
                <a:cs typeface="Dubai" panose="020B0503030403030204" pitchFamily="34" charset="-78"/>
              </a:rPr>
              <a:t> </a:t>
            </a:r>
            <a:r>
              <a:rPr lang="en-US" sz="3200" b="1" dirty="0" err="1" smtClean="0">
                <a:solidFill>
                  <a:schemeClr val="bg1">
                    <a:lumMod val="85000"/>
                  </a:schemeClr>
                </a:solidFill>
                <a:latin typeface="Dubai" panose="020B0503030403030204" pitchFamily="34" charset="-78"/>
                <a:cs typeface="Dubai" panose="020B0503030403030204" pitchFamily="34" charset="-78"/>
              </a:rPr>
              <a:t>نیمه</a:t>
            </a:r>
            <a:r>
              <a:rPr lang="en-US" sz="3200" b="1" dirty="0" smtClean="0">
                <a:solidFill>
                  <a:schemeClr val="bg1">
                    <a:lumMod val="85000"/>
                  </a:schemeClr>
                </a:solidFill>
                <a:latin typeface="Dubai" panose="020B0503030403030204" pitchFamily="34" charset="-78"/>
                <a:cs typeface="Dubai" panose="020B0503030403030204" pitchFamily="34" charset="-78"/>
              </a:rPr>
              <a:t> ‌</a:t>
            </a:r>
            <a:r>
              <a:rPr lang="en-US" sz="3200" b="1" dirty="0" err="1" smtClean="0">
                <a:solidFill>
                  <a:schemeClr val="bg1">
                    <a:lumMod val="85000"/>
                  </a:schemeClr>
                </a:solidFill>
                <a:latin typeface="Dubai" panose="020B0503030403030204" pitchFamily="34" charset="-78"/>
                <a:cs typeface="Dubai" panose="020B0503030403030204" pitchFamily="34" charset="-78"/>
              </a:rPr>
              <a:t>نظارت‌شده</a:t>
            </a:r>
            <a:r>
              <a:rPr lang="en-US" sz="3200" b="1" dirty="0" smtClean="0">
                <a:solidFill>
                  <a:schemeClr val="bg1">
                    <a:lumMod val="85000"/>
                  </a:schemeClr>
                </a:solidFill>
                <a:latin typeface="Dubai" panose="020B0503030403030204" pitchFamily="34" charset="-78"/>
                <a:cs typeface="Dubai" panose="020B0503030403030204" pitchFamily="34" charset="-78"/>
              </a:rPr>
              <a:t> (Semi-Supervised Learning)</a:t>
            </a:r>
          </a:p>
          <a:p>
            <a:pPr algn="r" rtl="1"/>
            <a:endParaRPr lang="en-US" b="1" dirty="0">
              <a:solidFill>
                <a:schemeClr val="bg1">
                  <a:lumMod val="85000"/>
                </a:schemeClr>
              </a:solidFill>
              <a:latin typeface="Dubai" panose="020B0503030403030204" pitchFamily="34" charset="-78"/>
              <a:cs typeface="Dubai" panose="020B0503030403030204" pitchFamily="34" charset="-78"/>
            </a:endParaRPr>
          </a:p>
          <a:p>
            <a:pPr algn="r" rtl="1"/>
            <a:r>
              <a:rPr lang="en-US" dirty="0" err="1">
                <a:solidFill>
                  <a:schemeClr val="bg1">
                    <a:lumMod val="85000"/>
                  </a:schemeClr>
                </a:solidFill>
                <a:latin typeface="Dubai" panose="020B0503030403030204" pitchFamily="34" charset="-78"/>
                <a:cs typeface="Dubai" panose="020B0503030403030204" pitchFamily="34" charset="-78"/>
              </a:rPr>
              <a:t>یادگیری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نیمه‌نظارت‌شده</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ترکیبی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از</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یادگیری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نظارت‌شده</a:t>
            </a:r>
            <a:r>
              <a:rPr lang="en-US" dirty="0">
                <a:solidFill>
                  <a:schemeClr val="bg1">
                    <a:lumMod val="85000"/>
                  </a:schemeClr>
                </a:solidFill>
                <a:latin typeface="Dubai" panose="020B0503030403030204" pitchFamily="34" charset="-78"/>
                <a:cs typeface="Dubai" panose="020B0503030403030204" pitchFamily="34" charset="-78"/>
              </a:rPr>
              <a:t> (Supervised Learning) و </a:t>
            </a:r>
            <a:r>
              <a:rPr lang="en-US" dirty="0" err="1">
                <a:solidFill>
                  <a:schemeClr val="bg1">
                    <a:lumMod val="85000"/>
                  </a:schemeClr>
                </a:solidFill>
                <a:latin typeface="Dubai" panose="020B0503030403030204" pitchFamily="34" charset="-78"/>
                <a:cs typeface="Dubai" panose="020B0503030403030204" pitchFamily="34" charset="-78"/>
              </a:rPr>
              <a:t>یادگیری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غیرنظارت‌شده</a:t>
            </a:r>
            <a:r>
              <a:rPr lang="en-US" dirty="0">
                <a:solidFill>
                  <a:schemeClr val="bg1">
                    <a:lumMod val="85000"/>
                  </a:schemeClr>
                </a:solidFill>
                <a:latin typeface="Dubai" panose="020B0503030403030204" pitchFamily="34" charset="-78"/>
                <a:cs typeface="Dubai" panose="020B0503030403030204" pitchFamily="34" charset="-78"/>
              </a:rPr>
              <a:t>(Unsupervised Learning) </a:t>
            </a:r>
            <a:r>
              <a:rPr lang="en-US" dirty="0" err="1">
                <a:solidFill>
                  <a:schemeClr val="bg1">
                    <a:lumMod val="85000"/>
                  </a:schemeClr>
                </a:solidFill>
                <a:latin typeface="Dubai" panose="020B0503030403030204" pitchFamily="34" charset="-78"/>
                <a:cs typeface="Dubai" panose="020B0503030403030204" pitchFamily="34" charset="-78"/>
              </a:rPr>
              <a:t>است</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در</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این</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روش</a:t>
            </a:r>
            <a:r>
              <a:rPr lang="en-US" dirty="0">
                <a:solidFill>
                  <a:schemeClr val="bg1">
                    <a:lumMod val="85000"/>
                  </a:schemeClr>
                </a:solidFill>
                <a:latin typeface="Dubai" panose="020B0503030403030204" pitchFamily="34" charset="-78"/>
                <a:cs typeface="Dubai" panose="020B0503030403030204" pitchFamily="34" charset="-78"/>
              </a:rPr>
              <a:t> ، </a:t>
            </a:r>
            <a:r>
              <a:rPr lang="en-US" dirty="0" err="1">
                <a:solidFill>
                  <a:schemeClr val="bg1">
                    <a:lumMod val="85000"/>
                  </a:schemeClr>
                </a:solidFill>
                <a:latin typeface="Dubai" panose="020B0503030403030204" pitchFamily="34" charset="-78"/>
                <a:cs typeface="Dubai" panose="020B0503030403030204" pitchFamily="34" charset="-78"/>
              </a:rPr>
              <a:t>از</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داده‌های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برچسب‌گذاری‌شده</a:t>
            </a:r>
            <a:r>
              <a:rPr lang="en-US" dirty="0">
                <a:solidFill>
                  <a:schemeClr val="bg1">
                    <a:lumMod val="85000"/>
                  </a:schemeClr>
                </a:solidFill>
                <a:latin typeface="Dubai" panose="020B0503030403030204" pitchFamily="34" charset="-78"/>
                <a:cs typeface="Dubai" panose="020B0503030403030204" pitchFamily="34" charset="-78"/>
              </a:rPr>
              <a:t> و </a:t>
            </a:r>
            <a:r>
              <a:rPr lang="en-US" dirty="0" err="1">
                <a:solidFill>
                  <a:schemeClr val="bg1">
                    <a:lumMod val="85000"/>
                  </a:schemeClr>
                </a:solidFill>
                <a:latin typeface="Dubai" panose="020B0503030403030204" pitchFamily="34" charset="-78"/>
                <a:cs typeface="Dubai" panose="020B0503030403030204" pitchFamily="34" charset="-78"/>
              </a:rPr>
              <a:t>بدون</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برچسب</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به‌طور</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همزمان</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استفاده</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می‌شود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تا</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مدل</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بتواند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الگوهای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موجود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در</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داده‌ها</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را</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بهتر</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یاد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بگیرد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این</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روش</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زمانی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مفید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است</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که</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داده‌های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برچسب‌گذاری‌شده</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محدود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باشند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اما</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داده‌های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بدون</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برچسب</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به</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وفور</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در</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دسترس</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باشند</a:t>
            </a:r>
            <a:endParaRPr lang="en-US" dirty="0">
              <a:solidFill>
                <a:schemeClr val="bg1">
                  <a:lumMod val="85000"/>
                </a:schemeClr>
              </a:solidFill>
              <a:latin typeface="Dubai" panose="020B0503030403030204" pitchFamily="34" charset="-78"/>
              <a:cs typeface="Dubai" panose="020B0503030403030204" pitchFamily="34" charset="-78"/>
            </a:endParaRPr>
          </a:p>
        </p:txBody>
      </p:sp>
      <p:sp>
        <p:nvSpPr>
          <p:cNvPr id="3" name="Rectangle 2"/>
          <p:cNvSpPr/>
          <p:nvPr/>
        </p:nvSpPr>
        <p:spPr>
          <a:xfrm>
            <a:off x="6200774" y="3986079"/>
            <a:ext cx="7315200" cy="1754326"/>
          </a:xfrm>
          <a:prstGeom prst="rect">
            <a:avLst/>
          </a:prstGeom>
        </p:spPr>
        <p:txBody>
          <a:bodyPr>
            <a:spAutoFit/>
          </a:bodyPr>
          <a:lstStyle/>
          <a:p>
            <a:pPr algn="r"/>
            <a:r>
              <a:rPr lang="fa-IR" dirty="0" smtClean="0">
                <a:solidFill>
                  <a:schemeClr val="bg1">
                    <a:lumMod val="85000"/>
                  </a:schemeClr>
                </a:solidFill>
              </a:rPr>
              <a:t> کاربردها</a:t>
            </a:r>
            <a:r>
              <a:rPr lang="fa-IR" dirty="0">
                <a:solidFill>
                  <a:schemeClr val="bg1">
                    <a:lumMod val="85000"/>
                  </a:schemeClr>
                </a:solidFill>
              </a:rPr>
              <a:t> </a:t>
            </a:r>
            <a:r>
              <a:rPr lang="fa-IR" dirty="0" smtClean="0">
                <a:solidFill>
                  <a:schemeClr val="bg1">
                    <a:lumMod val="85000"/>
                  </a:schemeClr>
                </a:solidFill>
              </a:rPr>
              <a:t>  :</a:t>
            </a:r>
            <a:r>
              <a:rPr lang="en-US" dirty="0" smtClean="0">
                <a:solidFill>
                  <a:schemeClr val="bg1">
                    <a:lumMod val="85000"/>
                  </a:schemeClr>
                </a:solidFill>
              </a:rPr>
              <a:t/>
            </a:r>
            <a:br>
              <a:rPr lang="en-US" dirty="0" smtClean="0">
                <a:solidFill>
                  <a:schemeClr val="bg1">
                    <a:lumMod val="85000"/>
                  </a:schemeClr>
                </a:solidFill>
              </a:rPr>
            </a:br>
            <a:r>
              <a:rPr lang="fa-IR" dirty="0" smtClean="0">
                <a:solidFill>
                  <a:schemeClr val="bg1">
                    <a:lumMod val="85000"/>
                  </a:schemeClr>
                </a:solidFill>
              </a:rPr>
              <a:t/>
            </a:r>
            <a:br>
              <a:rPr lang="fa-IR" dirty="0" smtClean="0">
                <a:solidFill>
                  <a:schemeClr val="bg1">
                    <a:lumMod val="85000"/>
                  </a:schemeClr>
                </a:solidFill>
              </a:rPr>
            </a:br>
            <a:r>
              <a:rPr lang="fa-IR" dirty="0" smtClean="0">
                <a:solidFill>
                  <a:schemeClr val="bg1">
                    <a:lumMod val="85000"/>
                  </a:schemeClr>
                </a:solidFill>
              </a:rPr>
              <a:t>تشخیص چهره</a:t>
            </a:r>
            <a:r>
              <a:rPr lang="en-US" dirty="0" smtClean="0">
                <a:solidFill>
                  <a:schemeClr val="bg1">
                    <a:lumMod val="85000"/>
                  </a:schemeClr>
                </a:solidFill>
              </a:rPr>
              <a:t/>
            </a:r>
            <a:br>
              <a:rPr lang="en-US" dirty="0" smtClean="0">
                <a:solidFill>
                  <a:schemeClr val="bg1">
                    <a:lumMod val="85000"/>
                  </a:schemeClr>
                </a:solidFill>
              </a:rPr>
            </a:br>
            <a:r>
              <a:rPr lang="fa-IR" dirty="0" smtClean="0">
                <a:solidFill>
                  <a:schemeClr val="bg1">
                    <a:lumMod val="85000"/>
                  </a:schemeClr>
                </a:solidFill>
              </a:rPr>
              <a:t>دسته ‌بندی </a:t>
            </a:r>
            <a:r>
              <a:rPr lang="fa-IR" dirty="0">
                <a:solidFill>
                  <a:schemeClr val="bg1">
                    <a:lumMod val="85000"/>
                  </a:schemeClr>
                </a:solidFill>
              </a:rPr>
              <a:t>متن و </a:t>
            </a:r>
            <a:r>
              <a:rPr lang="fa-IR" dirty="0" smtClean="0">
                <a:solidFill>
                  <a:schemeClr val="bg1">
                    <a:lumMod val="85000"/>
                  </a:schemeClr>
                </a:solidFill>
              </a:rPr>
              <a:t>اسناد</a:t>
            </a:r>
            <a:r>
              <a:rPr lang="en-US" dirty="0" smtClean="0">
                <a:solidFill>
                  <a:schemeClr val="bg1">
                    <a:lumMod val="85000"/>
                  </a:schemeClr>
                </a:solidFill>
              </a:rPr>
              <a:t/>
            </a:r>
            <a:br>
              <a:rPr lang="en-US" dirty="0" smtClean="0">
                <a:solidFill>
                  <a:schemeClr val="bg1">
                    <a:lumMod val="85000"/>
                  </a:schemeClr>
                </a:solidFill>
              </a:rPr>
            </a:br>
            <a:r>
              <a:rPr lang="fa-IR" dirty="0" smtClean="0">
                <a:solidFill>
                  <a:schemeClr val="bg1">
                    <a:lumMod val="85000"/>
                  </a:schemeClr>
                </a:solidFill>
              </a:rPr>
              <a:t>تشخیص گفتار</a:t>
            </a:r>
            <a:r>
              <a:rPr lang="en-US" dirty="0" smtClean="0">
                <a:solidFill>
                  <a:schemeClr val="bg1">
                    <a:lumMod val="85000"/>
                  </a:schemeClr>
                </a:solidFill>
              </a:rPr>
              <a:t/>
            </a:r>
            <a:br>
              <a:rPr lang="en-US" dirty="0" smtClean="0">
                <a:solidFill>
                  <a:schemeClr val="bg1">
                    <a:lumMod val="85000"/>
                  </a:schemeClr>
                </a:solidFill>
              </a:rPr>
            </a:br>
            <a:r>
              <a:rPr lang="fa-IR" dirty="0" smtClean="0">
                <a:solidFill>
                  <a:schemeClr val="bg1">
                    <a:lumMod val="85000"/>
                  </a:schemeClr>
                </a:solidFill>
              </a:rPr>
              <a:t> </a:t>
            </a:r>
            <a:r>
              <a:rPr lang="fa-IR" dirty="0">
                <a:solidFill>
                  <a:schemeClr val="bg1">
                    <a:lumMod val="85000"/>
                  </a:schemeClr>
                </a:solidFill>
              </a:rPr>
              <a:t>و صداتحلیل احساسات در شبکه‌های اجتماعی</a:t>
            </a:r>
            <a:endParaRPr lang="en-US" dirty="0">
              <a:solidFill>
                <a:schemeClr val="bg1">
                  <a:lumMod val="85000"/>
                </a:schemeClr>
              </a:solidFill>
            </a:endParaRPr>
          </a:p>
        </p:txBody>
      </p:sp>
      <p:sp>
        <p:nvSpPr>
          <p:cNvPr id="5" name="Rectangle 1"/>
          <p:cNvSpPr>
            <a:spLocks noChangeArrowheads="1"/>
          </p:cNvSpPr>
          <p:nvPr/>
        </p:nvSpPr>
        <p:spPr bwMode="auto">
          <a:xfrm>
            <a:off x="3768836" y="4124578"/>
            <a:ext cx="337733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r" eaLnBrk="0" fontAlgn="base" hangingPunct="0">
              <a:spcBef>
                <a:spcPct val="0"/>
              </a:spcBef>
              <a:spcAft>
                <a:spcPct val="0"/>
              </a:spcAft>
            </a:pPr>
            <a:r>
              <a:rPr lang="fa-IR" dirty="0">
                <a:solidFill>
                  <a:schemeClr val="bg1">
                    <a:lumMod val="85000"/>
                  </a:schemeClr>
                </a:solidFill>
              </a:rPr>
              <a:t>روش‌های </a:t>
            </a:r>
            <a:r>
              <a:rPr lang="fa-IR" dirty="0" smtClean="0">
                <a:solidFill>
                  <a:schemeClr val="bg1">
                    <a:lumMod val="85000"/>
                  </a:schemeClr>
                </a:solidFill>
              </a:rPr>
              <a:t>رایج :</a:t>
            </a:r>
            <a:br>
              <a:rPr lang="fa-IR" dirty="0" smtClean="0">
                <a:solidFill>
                  <a:schemeClr val="bg1">
                    <a:lumMod val="85000"/>
                  </a:schemeClr>
                </a:solidFill>
              </a:rPr>
            </a:br>
            <a:r>
              <a:rPr kumimoji="0" lang="fa-IR" altLang="en-US" sz="1800" b="0" i="0" u="none" strike="noStrike" cap="none" normalizeH="0" baseline="0" dirty="0" smtClean="0">
                <a:ln>
                  <a:noFill/>
                </a:ln>
                <a:solidFill>
                  <a:schemeClr val="bg1">
                    <a:lumMod val="85000"/>
                  </a:schemeClr>
                </a:solidFill>
                <a:effectLst/>
                <a:latin typeface="Arial" panose="020B0604020202020204" pitchFamily="34" charset="0"/>
                <a:cs typeface="Arial" panose="020B0604020202020204" pitchFamily="34" charset="0"/>
              </a:rPr>
              <a:t/>
            </a:r>
            <a:br>
              <a:rPr kumimoji="0" lang="fa-IR" altLang="en-US" sz="1800" b="0" i="0" u="none" strike="noStrike" cap="none" normalizeH="0" baseline="0" dirty="0" smtClean="0">
                <a:ln>
                  <a:noFill/>
                </a:ln>
                <a:solidFill>
                  <a:schemeClr val="bg1">
                    <a:lumMod val="85000"/>
                  </a:schemeClr>
                </a:solidFill>
                <a:effectLst/>
                <a:latin typeface="Arial" panose="020B0604020202020204" pitchFamily="34" charset="0"/>
                <a:cs typeface="Arial" panose="020B0604020202020204" pitchFamily="34" charset="0"/>
              </a:rPr>
            </a:br>
            <a:r>
              <a:rPr kumimoji="0" lang="ar-SA" altLang="en-US" sz="1800" b="0" i="0" u="none" strike="noStrike" cap="none" normalizeH="0" baseline="0" dirty="0" smtClean="0">
                <a:ln>
                  <a:noFill/>
                </a:ln>
                <a:solidFill>
                  <a:schemeClr val="bg1">
                    <a:lumMod val="85000"/>
                  </a:schemeClr>
                </a:solidFill>
                <a:effectLst/>
                <a:latin typeface="Arial" panose="020B0604020202020204" pitchFamily="34" charset="0"/>
                <a:cs typeface="Arial" panose="020B0604020202020204" pitchFamily="34" charset="0"/>
              </a:rPr>
              <a:t>برچسب‌گذاری خودکار</a:t>
            </a:r>
            <a:r>
              <a:rPr kumimoji="0" lang="en-US" altLang="en-US" sz="1800" b="0" i="0" u="none" strike="noStrike" cap="none" normalizeH="0" baseline="0" dirty="0" smtClean="0">
                <a:ln>
                  <a:noFill/>
                </a:ln>
                <a:solidFill>
                  <a:schemeClr val="bg1">
                    <a:lumMod val="85000"/>
                  </a:schemeClr>
                </a:solidFill>
                <a:effectLst/>
                <a:latin typeface="Arial" panose="020B0604020202020204" pitchFamily="34" charset="0"/>
                <a:cs typeface="Arial" panose="020B0604020202020204" pitchFamily="34" charset="0"/>
              </a:rPr>
              <a:t> (Self-Training)</a:t>
            </a:r>
            <a:endParaRPr kumimoji="0" lang="en-US" altLang="en-US" sz="1800" b="0" i="0" u="none" strike="noStrike" cap="none" normalizeH="0" baseline="0" dirty="0" smtClean="0">
              <a:ln>
                <a:noFill/>
              </a:ln>
              <a:solidFill>
                <a:schemeClr val="bg1">
                  <a:lumMod val="85000"/>
                </a:schemeClr>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tabLst/>
            </a:pPr>
            <a:r>
              <a:rPr kumimoji="0" lang="ar-SA" altLang="en-US" sz="1800" b="0" i="0" u="none" strike="noStrike" cap="none" normalizeH="0" baseline="0" dirty="0" smtClean="0">
                <a:ln>
                  <a:noFill/>
                </a:ln>
                <a:solidFill>
                  <a:schemeClr val="bg1">
                    <a:lumMod val="85000"/>
                  </a:schemeClr>
                </a:solidFill>
                <a:effectLst/>
                <a:latin typeface="Arial" panose="020B0604020202020204" pitchFamily="34" charset="0"/>
                <a:cs typeface="Arial" panose="020B0604020202020204" pitchFamily="34" charset="0"/>
              </a:rPr>
              <a:t>انتشار برچسب</a:t>
            </a:r>
            <a:r>
              <a:rPr kumimoji="0" lang="en-US" altLang="en-US" sz="1800" b="0" i="0" u="none" strike="noStrike" cap="none" normalizeH="0" baseline="0" dirty="0" smtClean="0">
                <a:ln>
                  <a:noFill/>
                </a:ln>
                <a:solidFill>
                  <a:schemeClr val="bg1">
                    <a:lumMod val="85000"/>
                  </a:schemeClr>
                </a:solidFill>
                <a:effectLst/>
                <a:latin typeface="Arial" panose="020B0604020202020204" pitchFamily="34" charset="0"/>
                <a:cs typeface="Arial" panose="020B0604020202020204" pitchFamily="34" charset="0"/>
              </a:rPr>
              <a:t> (Label Propagation)</a:t>
            </a:r>
            <a:endParaRPr kumimoji="0" lang="en-US" altLang="en-US" sz="1800" b="0" i="0" u="none" strike="noStrike" cap="none" normalizeH="0" baseline="0" dirty="0" smtClean="0">
              <a:ln>
                <a:noFill/>
              </a:ln>
              <a:solidFill>
                <a:schemeClr val="bg1">
                  <a:lumMod val="85000"/>
                </a:schemeClr>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tabLst/>
            </a:pPr>
            <a:r>
              <a:rPr kumimoji="0" lang="ar-SA" altLang="en-US" sz="1800" b="0" i="0" u="none" strike="noStrike" cap="none" normalizeH="0" baseline="0" dirty="0" smtClean="0">
                <a:ln>
                  <a:noFill/>
                </a:ln>
                <a:solidFill>
                  <a:schemeClr val="bg1">
                    <a:lumMod val="85000"/>
                  </a:schemeClr>
                </a:solidFill>
                <a:effectLst/>
                <a:latin typeface="Arial" panose="020B0604020202020204" pitchFamily="34" charset="0"/>
                <a:cs typeface="Arial" panose="020B0604020202020204" pitchFamily="34" charset="0"/>
              </a:rPr>
              <a:t>یادگیری هم‌زمان</a:t>
            </a:r>
            <a:r>
              <a:rPr kumimoji="0" lang="en-US" altLang="en-US" sz="1800" b="0" i="0" u="none" strike="noStrike" cap="none" normalizeH="0" baseline="0" dirty="0" smtClean="0">
                <a:ln>
                  <a:noFill/>
                </a:ln>
                <a:solidFill>
                  <a:schemeClr val="bg1">
                    <a:lumMod val="85000"/>
                  </a:schemeClr>
                </a:solidFill>
                <a:effectLst/>
                <a:latin typeface="Arial" panose="020B0604020202020204" pitchFamily="34" charset="0"/>
                <a:cs typeface="Arial" panose="020B0604020202020204" pitchFamily="34" charset="0"/>
              </a:rPr>
              <a:t> (Co-Training)</a:t>
            </a:r>
            <a:endParaRPr kumimoji="0" lang="en-US" altLang="en-US" sz="1800" b="0" i="0" u="none" strike="noStrike" cap="none" normalizeH="0" baseline="0" dirty="0" smtClean="0">
              <a:ln>
                <a:noFill/>
              </a:ln>
              <a:solidFill>
                <a:schemeClr val="bg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1784187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C47D3403-9F8A-3527-8CE5-E20B38649DDA}"/>
              </a:ext>
            </a:extLst>
          </p:cNvPr>
          <p:cNvSpPr/>
          <p:nvPr/>
        </p:nvSpPr>
        <p:spPr>
          <a:xfrm>
            <a:off x="243840" y="1238964"/>
            <a:ext cx="14142720" cy="5751671"/>
          </a:xfrm>
          <a:prstGeom prst="roundRect">
            <a:avLst>
              <a:gd name="adj" fmla="val 2897"/>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p>
        </p:txBody>
      </p:sp>
      <p:sp>
        <p:nvSpPr>
          <p:cNvPr id="5" name="TextBox 4">
            <a:extLst>
              <a:ext uri="{FF2B5EF4-FFF2-40B4-BE49-F238E27FC236}">
                <a16:creationId xmlns:a16="http://schemas.microsoft.com/office/drawing/2014/main" id="{10C8E328-FB3B-6B15-96EC-C315BF58CA27}"/>
              </a:ext>
            </a:extLst>
          </p:cNvPr>
          <p:cNvSpPr txBox="1"/>
          <p:nvPr/>
        </p:nvSpPr>
        <p:spPr>
          <a:xfrm>
            <a:off x="930166" y="1513948"/>
            <a:ext cx="12802890" cy="4939814"/>
          </a:xfrm>
          <a:prstGeom prst="rect">
            <a:avLst/>
          </a:prstGeom>
          <a:noFill/>
        </p:spPr>
        <p:txBody>
          <a:bodyPr wrap="square">
            <a:spAutoFit/>
          </a:bodyPr>
          <a:lstStyle/>
          <a:p>
            <a:pPr algn="r" rtl="1">
              <a:lnSpc>
                <a:spcPts val="5350"/>
              </a:lnSpc>
            </a:pPr>
            <a:r>
              <a:rPr lang="fa-IR" sz="3200" b="1" kern="0" spc="-129" dirty="0">
                <a:solidFill>
                  <a:srgbClr val="FFFFFF"/>
                </a:solidFill>
                <a:latin typeface="Dubai" panose="020B0503030403030204" pitchFamily="34" charset="-78"/>
                <a:ea typeface="Overpass Bold" pitchFamily="34" charset="-122"/>
                <a:cs typeface="Dubai" panose="020B0503030403030204" pitchFamily="34" charset="-78"/>
              </a:rPr>
              <a:t>الگوهای </a:t>
            </a:r>
            <a:r>
              <a:rPr lang="en-US" sz="3200" b="1" kern="0" spc="-129" dirty="0" err="1">
                <a:solidFill>
                  <a:srgbClr val="FFFFFF"/>
                </a:solidFill>
                <a:latin typeface="Dubai" panose="020B0503030403030204" pitchFamily="34" charset="-78"/>
                <a:ea typeface="Overpass Bold" pitchFamily="34" charset="-122"/>
                <a:cs typeface="Dubai" panose="020B0503030403030204" pitchFamily="34" charset="-78"/>
              </a:rPr>
              <a:t>یادگیری</a:t>
            </a:r>
            <a:r>
              <a:rPr lang="en-US" sz="3200" b="1" kern="0" spc="-129" dirty="0">
                <a:solidFill>
                  <a:srgbClr val="FFFFFF"/>
                </a:solidFill>
                <a:latin typeface="Dubai" panose="020B0503030403030204" pitchFamily="34" charset="-78"/>
                <a:ea typeface="Overpass Bold" pitchFamily="34" charset="-122"/>
                <a:cs typeface="Dubai" panose="020B0503030403030204" pitchFamily="34" charset="-78"/>
              </a:rPr>
              <a:t> </a:t>
            </a:r>
            <a:r>
              <a:rPr lang="en-US" sz="3200" b="1" kern="0" spc="-129" dirty="0" err="1">
                <a:solidFill>
                  <a:srgbClr val="FFFFFF"/>
                </a:solidFill>
                <a:latin typeface="Dubai" panose="020B0503030403030204" pitchFamily="34" charset="-78"/>
                <a:ea typeface="Overpass Bold" pitchFamily="34" charset="-122"/>
                <a:cs typeface="Dubai" panose="020B0503030403030204" pitchFamily="34" charset="-78"/>
              </a:rPr>
              <a:t>نظارت</a:t>
            </a:r>
            <a:r>
              <a:rPr lang="en-US" sz="3200" b="1" kern="0" spc="-129" dirty="0">
                <a:solidFill>
                  <a:srgbClr val="FFFFFF"/>
                </a:solidFill>
                <a:latin typeface="Dubai" panose="020B0503030403030204" pitchFamily="34" charset="-78"/>
                <a:ea typeface="Overpass Bold" pitchFamily="34" charset="-122"/>
                <a:cs typeface="Dubai" panose="020B0503030403030204" pitchFamily="34" charset="-78"/>
              </a:rPr>
              <a:t> </a:t>
            </a:r>
            <a:r>
              <a:rPr lang="en-US" sz="3200" b="1" kern="0" spc="-129" dirty="0" err="1">
                <a:solidFill>
                  <a:srgbClr val="FFFFFF"/>
                </a:solidFill>
                <a:latin typeface="Dubai" panose="020B0503030403030204" pitchFamily="34" charset="-78"/>
                <a:ea typeface="Overpass Bold" pitchFamily="34" charset="-122"/>
                <a:cs typeface="Dubai" panose="020B0503030403030204" pitchFamily="34" charset="-78"/>
              </a:rPr>
              <a:t>شده</a:t>
            </a:r>
            <a:r>
              <a:rPr lang="en-US" sz="3200" b="1" kern="0" spc="-129" dirty="0">
                <a:solidFill>
                  <a:srgbClr val="FFFFFF"/>
                </a:solidFill>
                <a:latin typeface="Dubai" panose="020B0503030403030204" pitchFamily="34" charset="-78"/>
                <a:ea typeface="Overpass Bold" pitchFamily="34" charset="-122"/>
                <a:cs typeface="Dubai" panose="020B0503030403030204" pitchFamily="34" charset="-78"/>
              </a:rPr>
              <a:t> (Supervised Learning)</a:t>
            </a:r>
            <a:r>
              <a:rPr lang="fa-IR" sz="3200" b="1" kern="0" spc="-129" dirty="0">
                <a:solidFill>
                  <a:srgbClr val="FFFFFF"/>
                </a:solidFill>
                <a:latin typeface="Dubai" panose="020B0503030403030204" pitchFamily="34" charset="-78"/>
                <a:ea typeface="Overpass Bold" pitchFamily="34" charset="-122"/>
                <a:cs typeface="Dubai" panose="020B0503030403030204" pitchFamily="34" charset="-78"/>
              </a:rPr>
              <a:t> :</a:t>
            </a:r>
            <a: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t/>
            </a:r>
            <a:b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br>
            <a:r>
              <a:rPr lang="fa-IR" b="1" kern="0" spc="-129" dirty="0">
                <a:solidFill>
                  <a:srgbClr val="FFFFFF"/>
                </a:solidFill>
                <a:latin typeface="Dubai" panose="020B0503030403030204" pitchFamily="34" charset="-78"/>
                <a:ea typeface="Overpass Bold" pitchFamily="34" charset="-122"/>
                <a:cs typeface="Dubai" panose="020B0503030403030204" pitchFamily="34" charset="-78"/>
              </a:rPr>
              <a:t/>
            </a:r>
            <a:br>
              <a:rPr lang="fa-IR" b="1" kern="0" spc="-129" dirty="0">
                <a:solidFill>
                  <a:srgbClr val="FFFFFF"/>
                </a:solidFill>
                <a:latin typeface="Dubai" panose="020B0503030403030204" pitchFamily="34" charset="-78"/>
                <a:ea typeface="Overpass Bold" pitchFamily="34" charset="-122"/>
                <a:cs typeface="Dubai" panose="020B0503030403030204" pitchFamily="34" charset="-78"/>
              </a:rPr>
            </a:br>
            <a:r>
              <a:rPr lang="fa-IR" dirty="0" smtClean="0">
                <a:solidFill>
                  <a:schemeClr val="bg1"/>
                </a:solidFill>
              </a:rPr>
              <a:t>طبقه‌بندی </a:t>
            </a:r>
            <a:r>
              <a:rPr lang="en-US" dirty="0" smtClean="0">
                <a:solidFill>
                  <a:schemeClr val="bg1"/>
                </a:solidFill>
              </a:rPr>
              <a:t>Classification</a:t>
            </a:r>
            <a: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t/>
            </a:r>
            <a:b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br>
            <a:r>
              <a:rPr lang="fa-IR" dirty="0" smtClean="0">
                <a:solidFill>
                  <a:schemeClr val="bg1"/>
                </a:solidFill>
              </a:rPr>
              <a:t>رگرسیون </a:t>
            </a:r>
            <a:r>
              <a:rPr lang="en-US" dirty="0">
                <a:solidFill>
                  <a:schemeClr val="bg1"/>
                </a:solidFill>
              </a:rPr>
              <a:t>Regression</a:t>
            </a:r>
          </a:p>
          <a:p>
            <a:pPr marL="0" indent="0" algn="r" rtl="1">
              <a:lnSpc>
                <a:spcPts val="5350"/>
              </a:lnSpc>
              <a:buNone/>
            </a:pPr>
            <a: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t/>
            </a:r>
            <a:b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br>
            <a: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t/>
            </a:r>
            <a:b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br>
            <a:endParaRPr lang="en-US" sz="18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2188171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C47D3403-9F8A-3527-8CE5-E20B38649DDA}"/>
              </a:ext>
            </a:extLst>
          </p:cNvPr>
          <p:cNvSpPr/>
          <p:nvPr/>
        </p:nvSpPr>
        <p:spPr>
          <a:xfrm>
            <a:off x="243840" y="1238964"/>
            <a:ext cx="14142720" cy="5751671"/>
          </a:xfrm>
          <a:prstGeom prst="roundRect">
            <a:avLst>
              <a:gd name="adj" fmla="val 2897"/>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p>
        </p:txBody>
      </p:sp>
      <p:sp>
        <p:nvSpPr>
          <p:cNvPr id="5" name="TextBox 4">
            <a:extLst>
              <a:ext uri="{FF2B5EF4-FFF2-40B4-BE49-F238E27FC236}">
                <a16:creationId xmlns:a16="http://schemas.microsoft.com/office/drawing/2014/main" id="{10C8E328-FB3B-6B15-96EC-C315BF58CA27}"/>
              </a:ext>
            </a:extLst>
          </p:cNvPr>
          <p:cNvSpPr txBox="1"/>
          <p:nvPr/>
        </p:nvSpPr>
        <p:spPr>
          <a:xfrm>
            <a:off x="930166" y="1513948"/>
            <a:ext cx="12802890" cy="2758447"/>
          </a:xfrm>
          <a:prstGeom prst="rect">
            <a:avLst/>
          </a:prstGeom>
          <a:noFill/>
        </p:spPr>
        <p:txBody>
          <a:bodyPr wrap="square">
            <a:spAutoFit/>
          </a:bodyPr>
          <a:lstStyle/>
          <a:p>
            <a:pPr algn="r" rtl="1">
              <a:lnSpc>
                <a:spcPts val="5350"/>
              </a:lnSpc>
            </a:pPr>
            <a:r>
              <a:rPr lang="fa-IR" sz="3200" dirty="0">
                <a:solidFill>
                  <a:schemeClr val="bg1">
                    <a:lumMod val="95000"/>
                  </a:schemeClr>
                </a:solidFill>
              </a:rPr>
              <a:t>الگوریتم </a:t>
            </a:r>
            <a:r>
              <a:rPr lang="en-US" sz="3200" dirty="0" smtClean="0">
                <a:solidFill>
                  <a:schemeClr val="bg1">
                    <a:lumMod val="95000"/>
                  </a:schemeClr>
                </a:solidFill>
              </a:rPr>
              <a:t> K</a:t>
            </a:r>
            <a:r>
              <a:rPr lang="fa-IR" sz="3200" dirty="0" smtClean="0">
                <a:solidFill>
                  <a:schemeClr val="bg1">
                    <a:lumMod val="95000"/>
                  </a:schemeClr>
                </a:solidFill>
              </a:rPr>
              <a:t>نزدیک‌ترین همسایه </a:t>
            </a:r>
            <a:r>
              <a:rPr lang="en-US" sz="3200" dirty="0" smtClean="0">
                <a:solidFill>
                  <a:schemeClr val="bg1">
                    <a:lumMod val="95000"/>
                  </a:schemeClr>
                </a:solidFill>
              </a:rPr>
              <a:t>: </a:t>
            </a:r>
            <a:r>
              <a:rPr lang="en-US" sz="3200" b="1" dirty="0" smtClean="0">
                <a:solidFill>
                  <a:schemeClr val="bg1">
                    <a:lumMod val="95000"/>
                  </a:schemeClr>
                </a:solidFill>
              </a:rPr>
              <a:t>(</a:t>
            </a:r>
            <a:r>
              <a:rPr lang="en-US" sz="3200" dirty="0" smtClean="0">
                <a:solidFill>
                  <a:schemeClr val="bg1">
                    <a:lumMod val="95000"/>
                  </a:schemeClr>
                </a:solidFill>
              </a:rPr>
              <a:t> </a:t>
            </a:r>
            <a:r>
              <a:rPr lang="en-US" sz="3200" dirty="0" smtClean="0">
                <a:solidFill>
                  <a:schemeClr val="bg1">
                    <a:lumMod val="85000"/>
                  </a:schemeClr>
                </a:solidFill>
              </a:rPr>
              <a:t>KNN</a:t>
            </a:r>
            <a:r>
              <a:rPr lang="en-US" sz="3200" b="1" kern="0" spc="-129" dirty="0" smtClean="0">
                <a:solidFill>
                  <a:srgbClr val="FFFFFF"/>
                </a:solidFill>
                <a:latin typeface="Dubai" panose="020B0503030403030204" pitchFamily="34" charset="-78"/>
                <a:ea typeface="Overpass Bold" pitchFamily="34" charset="-122"/>
                <a:cs typeface="Dubai" panose="020B0503030403030204" pitchFamily="34" charset="-78"/>
              </a:rPr>
              <a:t> )</a:t>
            </a:r>
            <a: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t/>
            </a:r>
            <a:b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br>
            <a: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t/>
            </a:r>
            <a:b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br>
            <a: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t/>
            </a:r>
            <a:br>
              <a:rPr lang="fa-IR" sz="1800" b="1" kern="0" spc="-129" dirty="0">
                <a:solidFill>
                  <a:srgbClr val="FFFFFF"/>
                </a:solidFill>
                <a:latin typeface="Dubai" panose="020B0503030403030204" pitchFamily="34" charset="-78"/>
                <a:ea typeface="Overpass Bold" pitchFamily="34" charset="-122"/>
                <a:cs typeface="Dubai" panose="020B0503030403030204" pitchFamily="34" charset="-78"/>
              </a:rPr>
            </a:br>
            <a:endParaRPr lang="en-US" sz="1800" dirty="0">
              <a:latin typeface="Dubai" panose="020B0503030403030204" pitchFamily="34" charset="-78"/>
              <a:cs typeface="Dubai" panose="020B0503030403030204" pitchFamily="34" charset="-78"/>
            </a:endParaRPr>
          </a:p>
        </p:txBody>
      </p:sp>
      <p:sp>
        <p:nvSpPr>
          <p:cNvPr id="15" name="Rectangle 14"/>
          <p:cNvSpPr/>
          <p:nvPr/>
        </p:nvSpPr>
        <p:spPr>
          <a:xfrm>
            <a:off x="6829536" y="2523839"/>
            <a:ext cx="7233069" cy="369332"/>
          </a:xfrm>
          <a:prstGeom prst="rect">
            <a:avLst/>
          </a:prstGeom>
        </p:spPr>
        <p:txBody>
          <a:bodyPr wrap="none">
            <a:spAutoFit/>
          </a:bodyPr>
          <a:lstStyle/>
          <a:p>
            <a:pPr algn="r"/>
            <a:r>
              <a:rPr lang="fa-IR" dirty="0">
                <a:solidFill>
                  <a:srgbClr val="F8FAFF"/>
                </a:solidFill>
                <a:latin typeface="DeepSeek-CJK-patch"/>
              </a:rPr>
              <a:t>با مقایسه داده جدید </a:t>
            </a:r>
            <a:r>
              <a:rPr lang="fa-IR" dirty="0" smtClean="0">
                <a:solidFill>
                  <a:srgbClr val="F8FAFF"/>
                </a:solidFill>
                <a:latin typeface="DeepSeek-CJK-patch"/>
              </a:rPr>
              <a:t>با همسایه‌های </a:t>
            </a:r>
            <a:r>
              <a:rPr lang="fa-IR" dirty="0">
                <a:solidFill>
                  <a:srgbClr val="F8FAFF"/>
                </a:solidFill>
                <a:latin typeface="DeepSeek-CJK-patch"/>
              </a:rPr>
              <a:t>نزدیک، آن را به کلاسی با بیشترین فراوانی تخصیص </a:t>
            </a:r>
            <a:r>
              <a:rPr lang="fa-IR" dirty="0" smtClean="0">
                <a:solidFill>
                  <a:srgbClr val="F8FAFF"/>
                </a:solidFill>
                <a:latin typeface="DeepSeek-CJK-patch"/>
              </a:rPr>
              <a:t>می‌دهد</a:t>
            </a:r>
            <a:endParaRPr lang="en-US" dirty="0"/>
          </a:p>
        </p:txBody>
      </p:sp>
      <p:sp>
        <p:nvSpPr>
          <p:cNvPr id="16" name="Rectangle 15"/>
          <p:cNvSpPr/>
          <p:nvPr/>
        </p:nvSpPr>
        <p:spPr>
          <a:xfrm>
            <a:off x="6417856" y="3210113"/>
            <a:ext cx="7315200" cy="3780522"/>
          </a:xfrm>
          <a:prstGeom prst="rect">
            <a:avLst/>
          </a:prstGeom>
        </p:spPr>
        <p:txBody>
          <a:bodyPr>
            <a:spAutoFit/>
          </a:bodyPr>
          <a:lstStyle/>
          <a:p>
            <a:pPr algn="r">
              <a:lnSpc>
                <a:spcPct val="150000"/>
              </a:lnSpc>
            </a:pPr>
            <a:r>
              <a:rPr lang="fa-IR" b="1" dirty="0">
                <a:solidFill>
                  <a:schemeClr val="bg1">
                    <a:lumMod val="85000"/>
                  </a:schemeClr>
                </a:solidFill>
              </a:rPr>
              <a:t>۱. محاسبه </a:t>
            </a:r>
            <a:r>
              <a:rPr lang="fa-IR" b="1" dirty="0" smtClean="0">
                <a:solidFill>
                  <a:schemeClr val="bg1">
                    <a:lumMod val="85000"/>
                  </a:schemeClr>
                </a:solidFill>
              </a:rPr>
              <a:t>فاصله</a:t>
            </a:r>
            <a:r>
              <a:rPr lang="fa-IR" dirty="0">
                <a:solidFill>
                  <a:schemeClr val="bg1">
                    <a:lumMod val="85000"/>
                  </a:schemeClr>
                </a:solidFill>
              </a:rPr>
              <a:t> </a:t>
            </a:r>
            <a:endParaRPr lang="en-US" dirty="0">
              <a:solidFill>
                <a:schemeClr val="bg1">
                  <a:lumMod val="85000"/>
                </a:schemeClr>
              </a:solidFill>
            </a:endParaRPr>
          </a:p>
          <a:p>
            <a:pPr algn="r">
              <a:lnSpc>
                <a:spcPct val="150000"/>
              </a:lnSpc>
            </a:pPr>
            <a:r>
              <a:rPr lang="fa-IR" dirty="0">
                <a:solidFill>
                  <a:schemeClr val="bg1">
                    <a:lumMod val="85000"/>
                  </a:schemeClr>
                </a:solidFill>
              </a:rPr>
              <a:t>داده جدید با تمام داده‌های آموزشی مقایسه می‌شود</a:t>
            </a:r>
          </a:p>
          <a:p>
            <a:pPr algn="r">
              <a:lnSpc>
                <a:spcPct val="150000"/>
              </a:lnSpc>
            </a:pPr>
            <a:r>
              <a:rPr lang="fa-IR" dirty="0">
                <a:solidFill>
                  <a:schemeClr val="bg1">
                    <a:lumMod val="85000"/>
                  </a:schemeClr>
                </a:solidFill>
              </a:rPr>
              <a:t>معیار: فاصله اقلیدسی</a:t>
            </a:r>
          </a:p>
          <a:p>
            <a:pPr algn="r">
              <a:lnSpc>
                <a:spcPct val="150000"/>
              </a:lnSpc>
            </a:pPr>
            <a:r>
              <a:rPr lang="fa-IR" b="1" dirty="0">
                <a:solidFill>
                  <a:schemeClr val="bg1">
                    <a:lumMod val="85000"/>
                  </a:schemeClr>
                </a:solidFill>
              </a:rPr>
              <a:t>۲. انتخاب همسایه‌ها</a:t>
            </a:r>
            <a:r>
              <a:rPr lang="fa-IR" dirty="0">
                <a:solidFill>
                  <a:schemeClr val="bg1">
                    <a:lumMod val="85000"/>
                  </a:schemeClr>
                </a:solidFill>
              </a:rPr>
              <a:t> </a:t>
            </a:r>
            <a:endParaRPr lang="en-US" dirty="0">
              <a:solidFill>
                <a:schemeClr val="bg1">
                  <a:lumMod val="85000"/>
                </a:schemeClr>
              </a:solidFill>
            </a:endParaRPr>
          </a:p>
          <a:p>
            <a:pPr algn="r">
              <a:lnSpc>
                <a:spcPct val="150000"/>
              </a:lnSpc>
            </a:pPr>
            <a:r>
              <a:rPr lang="en-US" dirty="0">
                <a:solidFill>
                  <a:schemeClr val="bg1">
                    <a:lumMod val="85000"/>
                  </a:schemeClr>
                </a:solidFill>
              </a:rPr>
              <a:t>K </a:t>
            </a:r>
            <a:r>
              <a:rPr lang="fa-IR" dirty="0">
                <a:solidFill>
                  <a:schemeClr val="bg1">
                    <a:lumMod val="85000"/>
                  </a:schemeClr>
                </a:solidFill>
              </a:rPr>
              <a:t>نقطه با کمترین فاصله انتخاب می‌شوند</a:t>
            </a:r>
          </a:p>
          <a:p>
            <a:pPr algn="r">
              <a:lnSpc>
                <a:spcPct val="150000"/>
              </a:lnSpc>
            </a:pPr>
            <a:r>
              <a:rPr lang="fa-IR" b="1" dirty="0">
                <a:solidFill>
                  <a:schemeClr val="bg1">
                    <a:lumMod val="85000"/>
                  </a:schemeClr>
                </a:solidFill>
              </a:rPr>
              <a:t>۳. تخصیص کلاس</a:t>
            </a:r>
            <a:r>
              <a:rPr lang="fa-IR" dirty="0">
                <a:solidFill>
                  <a:schemeClr val="bg1">
                    <a:lumMod val="85000"/>
                  </a:schemeClr>
                </a:solidFill>
              </a:rPr>
              <a:t> </a:t>
            </a:r>
            <a:endParaRPr lang="en-US" dirty="0">
              <a:solidFill>
                <a:schemeClr val="bg1">
                  <a:lumMod val="85000"/>
                </a:schemeClr>
              </a:solidFill>
            </a:endParaRPr>
          </a:p>
          <a:p>
            <a:pPr algn="r">
              <a:lnSpc>
                <a:spcPct val="150000"/>
              </a:lnSpc>
            </a:pPr>
            <a:r>
              <a:rPr lang="fa-IR" dirty="0">
                <a:solidFill>
                  <a:schemeClr val="bg1">
                    <a:lumMod val="85000"/>
                  </a:schemeClr>
                </a:solidFill>
              </a:rPr>
              <a:t>کلاس پرتکرار بین همسایه‌ها به داده جدید نسبت داده می‌شود</a:t>
            </a:r>
          </a:p>
          <a:p>
            <a:pPr algn="r">
              <a:lnSpc>
                <a:spcPct val="150000"/>
              </a:lnSpc>
            </a:pPr>
            <a:r>
              <a:rPr lang="fa-IR" dirty="0">
                <a:solidFill>
                  <a:schemeClr val="bg1">
                    <a:lumMod val="85000"/>
                  </a:schemeClr>
                </a:solidFill>
              </a:rPr>
              <a:t/>
            </a:r>
            <a:br>
              <a:rPr lang="fa-IR" dirty="0">
                <a:solidFill>
                  <a:schemeClr val="bg1">
                    <a:lumMod val="85000"/>
                  </a:schemeClr>
                </a:solidFill>
              </a:rPr>
            </a:br>
            <a:endParaRPr lang="fa-IR" dirty="0">
              <a:solidFill>
                <a:schemeClr val="bg1">
                  <a:lumMod val="85000"/>
                </a:schemeClr>
              </a:solidFill>
            </a:endParaRPr>
          </a:p>
        </p:txBody>
      </p:sp>
    </p:spTree>
    <p:extLst>
      <p:ext uri="{BB962C8B-B14F-4D97-AF65-F5344CB8AC3E}">
        <p14:creationId xmlns:p14="http://schemas.microsoft.com/office/powerpoint/2010/main" val="192150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name="Slide 9">
    <p:spTree>
      <p:nvGrpSpPr>
        <p:cNvPr id="1" name=""/>
        <p:cNvGrpSpPr/>
        <p:nvPr/>
      </p:nvGrpSpPr>
      <p:grpSpPr>
        <a:xfrm>
          <a:off x="0" y="0"/>
          <a:ext cx="0" cy="0"/>
          <a:chOff x="0" y="0"/>
          <a:chExt cx="0" cy="0"/>
        </a:xfrm>
      </p:grpSpPr>
      <p:sp>
        <p:nvSpPr>
          <p:cNvPr id="2" name="Shape 0"/>
          <p:cNvSpPr/>
          <p:nvPr/>
        </p:nvSpPr>
        <p:spPr>
          <a:xfrm>
            <a:off x="243840" y="457914"/>
            <a:ext cx="14142720" cy="7313771"/>
          </a:xfrm>
          <a:prstGeom prst="roundRect">
            <a:avLst>
              <a:gd name="adj" fmla="val 2278"/>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sp>
      <p:sp>
        <p:nvSpPr>
          <p:cNvPr id="3" name="Text 1"/>
          <p:cNvSpPr/>
          <p:nvPr/>
        </p:nvSpPr>
        <p:spPr>
          <a:xfrm>
            <a:off x="8073866" y="1094184"/>
            <a:ext cx="5502831" cy="680561"/>
          </a:xfrm>
          <a:prstGeom prst="rect">
            <a:avLst/>
          </a:prstGeom>
          <a:noFill/>
          <a:ln/>
        </p:spPr>
        <p:txBody>
          <a:bodyPr wrap="none" lIns="0" tIns="0" rIns="0" bIns="0" rtlCol="0" anchor="t"/>
          <a:lstStyle/>
          <a:p>
            <a:pPr marL="0" indent="0" algn="r" rtl="1">
              <a:lnSpc>
                <a:spcPts val="5350"/>
              </a:lnSpc>
              <a:buNone/>
            </a:pPr>
            <a:r>
              <a:rPr lang="en-US" sz="4250" b="1" kern="0" spc="-129" dirty="0">
                <a:solidFill>
                  <a:srgbClr val="FFFFFF"/>
                </a:solidFill>
                <a:latin typeface="Overpass Bold" pitchFamily="34" charset="0"/>
                <a:ea typeface="Overpass Bold" pitchFamily="34" charset="-122"/>
                <a:cs typeface="Overpass Bold" pitchFamily="34" charset="-120"/>
              </a:rPr>
              <a:t>چالش ها در یادگیری ماشین</a:t>
            </a:r>
            <a:endParaRPr lang="en-US" sz="4250" dirty="0"/>
          </a:p>
        </p:txBody>
      </p:sp>
      <p:sp>
        <p:nvSpPr>
          <p:cNvPr id="4" name="Text 2"/>
          <p:cNvSpPr/>
          <p:nvPr/>
        </p:nvSpPr>
        <p:spPr>
          <a:xfrm>
            <a:off x="9853732" y="2520910"/>
            <a:ext cx="2722364" cy="340281"/>
          </a:xfrm>
          <a:prstGeom prst="rect">
            <a:avLst/>
          </a:prstGeom>
          <a:noFill/>
          <a:ln/>
        </p:spPr>
        <p:txBody>
          <a:bodyPr wrap="none" lIns="0" tIns="0" rIns="0" bIns="0" rtlCol="0" anchor="t"/>
          <a:lstStyle/>
          <a:p>
            <a:pPr marL="0" indent="0" algn="l" rtl="1">
              <a:lnSpc>
                <a:spcPts val="2650"/>
              </a:lnSpc>
              <a:buNone/>
            </a:pPr>
            <a:r>
              <a:rPr lang="en-US" sz="2100" b="1" kern="0" spc="-64" dirty="0">
                <a:solidFill>
                  <a:srgbClr val="E5E0DF"/>
                </a:solidFill>
                <a:latin typeface="Overpass Bold" pitchFamily="34" charset="0"/>
                <a:ea typeface="Overpass Bold" pitchFamily="34" charset="-122"/>
                <a:cs typeface="Overpass Bold" pitchFamily="34" charset="-120"/>
              </a:rPr>
              <a:t>بیش‌برازش (Overfitting)</a:t>
            </a:r>
            <a:endParaRPr lang="en-US" sz="2100" dirty="0"/>
          </a:p>
        </p:txBody>
      </p:sp>
      <p:sp>
        <p:nvSpPr>
          <p:cNvPr id="5" name="Text 3"/>
          <p:cNvSpPr/>
          <p:nvPr/>
        </p:nvSpPr>
        <p:spPr>
          <a:xfrm>
            <a:off x="9853732" y="3000018"/>
            <a:ext cx="3722965" cy="1110853"/>
          </a:xfrm>
          <a:prstGeom prst="rect">
            <a:avLst/>
          </a:prstGeom>
          <a:noFill/>
          <a:ln/>
        </p:spPr>
        <p:txBody>
          <a:bodyPr wrap="square" lIns="0" tIns="0" rIns="0" bIns="0" rtlCol="0" anchor="t"/>
          <a:lstStyle/>
          <a:p>
            <a:pPr marL="0" indent="0" algn="l" rtl="1">
              <a:lnSpc>
                <a:spcPts val="2900"/>
              </a:lnSpc>
              <a:buNone/>
            </a:pPr>
            <a:r>
              <a:rPr lang="en-US" sz="1800" dirty="0">
                <a:solidFill>
                  <a:srgbClr val="E5E0DF"/>
                </a:solidFill>
                <a:latin typeface="Overpass" pitchFamily="34" charset="0"/>
                <a:ea typeface="Overpass" pitchFamily="34" charset="-122"/>
                <a:cs typeface="Overpass" pitchFamily="34" charset="-120"/>
              </a:rPr>
              <a:t>مدل به خوبی به داده های آموزش می پردازد، اما به خوبی به داده های جدید تعمیم نمی یابد.</a:t>
            </a:r>
            <a:endParaRPr lang="en-US" sz="1800" dirty="0"/>
          </a:p>
        </p:txBody>
      </p:sp>
      <p:sp>
        <p:nvSpPr>
          <p:cNvPr id="7" name="Text 4"/>
          <p:cNvSpPr/>
          <p:nvPr/>
        </p:nvSpPr>
        <p:spPr>
          <a:xfrm>
            <a:off x="8024098" y="2841784"/>
            <a:ext cx="346234" cy="432792"/>
          </a:xfrm>
          <a:prstGeom prst="rect">
            <a:avLst/>
          </a:prstGeom>
          <a:noFill/>
          <a:ln/>
        </p:spPr>
        <p:txBody>
          <a:bodyPr wrap="none" lIns="0" tIns="0" rIns="0" bIns="0" rtlCol="0" anchor="t"/>
          <a:lstStyle/>
          <a:p>
            <a:pPr marL="0" indent="0" algn="l">
              <a:lnSpc>
                <a:spcPts val="4350"/>
              </a:lnSpc>
              <a:buNone/>
            </a:pPr>
            <a:endParaRPr lang="en-US" sz="2700" dirty="0"/>
          </a:p>
        </p:txBody>
      </p:sp>
      <p:sp>
        <p:nvSpPr>
          <p:cNvPr id="8" name="Text 5"/>
          <p:cNvSpPr/>
          <p:nvPr/>
        </p:nvSpPr>
        <p:spPr>
          <a:xfrm>
            <a:off x="2915126" y="2384406"/>
            <a:ext cx="2722364" cy="340281"/>
          </a:xfrm>
          <a:prstGeom prst="rect">
            <a:avLst/>
          </a:prstGeom>
          <a:noFill/>
          <a:ln/>
        </p:spPr>
        <p:txBody>
          <a:bodyPr wrap="none" lIns="0" tIns="0" rIns="0" bIns="0" rtlCol="0" anchor="t"/>
          <a:lstStyle/>
          <a:p>
            <a:pPr marL="0" indent="0" algn="r" rtl="1">
              <a:lnSpc>
                <a:spcPts val="2650"/>
              </a:lnSpc>
              <a:buNone/>
            </a:pPr>
            <a:r>
              <a:rPr lang="en-US" sz="2100" b="1" kern="0" spc="-64" dirty="0">
                <a:solidFill>
                  <a:srgbClr val="E5E0DF"/>
                </a:solidFill>
                <a:latin typeface="Overpass Bold" pitchFamily="34" charset="0"/>
                <a:ea typeface="Overpass Bold" pitchFamily="34" charset="-122"/>
                <a:cs typeface="Overpass Bold" pitchFamily="34" charset="-120"/>
              </a:rPr>
              <a:t>کم‌برازش (Underfitting)</a:t>
            </a:r>
            <a:endParaRPr lang="en-US" sz="2100" dirty="0"/>
          </a:p>
        </p:txBody>
      </p:sp>
      <p:sp>
        <p:nvSpPr>
          <p:cNvPr id="9" name="Text 6"/>
          <p:cNvSpPr/>
          <p:nvPr/>
        </p:nvSpPr>
        <p:spPr>
          <a:xfrm>
            <a:off x="2007870" y="3081219"/>
            <a:ext cx="3722846" cy="1386840"/>
          </a:xfrm>
          <a:prstGeom prst="rect">
            <a:avLst/>
          </a:prstGeom>
          <a:noFill/>
          <a:ln/>
        </p:spPr>
        <p:txBody>
          <a:bodyPr wrap="square" lIns="0" tIns="0" rIns="0" bIns="0" rtlCol="0" anchor="t"/>
          <a:lstStyle/>
          <a:p>
            <a:pPr marL="0" indent="0" algn="r" rtl="1">
              <a:lnSpc>
                <a:spcPts val="2900"/>
              </a:lnSpc>
              <a:buNone/>
            </a:pPr>
            <a:r>
              <a:rPr lang="fa-IR" sz="1800" dirty="0">
                <a:solidFill>
                  <a:srgbClr val="E5E0DF"/>
                </a:solidFill>
                <a:latin typeface="Overpass" pitchFamily="34" charset="0"/>
                <a:ea typeface="Overpass" pitchFamily="34" charset="-122"/>
                <a:cs typeface="Overpass" pitchFamily="34" charset="-120"/>
              </a:rPr>
              <a:t>مدل‌هایی که بیش از حد ساده هستند ممکن است نتوانند الگوهای موجود در داده‌ها را به درستی یاد بگیرند</a:t>
            </a:r>
          </a:p>
        </p:txBody>
      </p:sp>
      <p:sp>
        <p:nvSpPr>
          <p:cNvPr id="24" name="TextBox 23">
            <a:extLst>
              <a:ext uri="{FF2B5EF4-FFF2-40B4-BE49-F238E27FC236}">
                <a16:creationId xmlns:a16="http://schemas.microsoft.com/office/drawing/2014/main" id="{B73F6CFD-D27A-EF06-690B-F939054D38AD}"/>
              </a:ext>
            </a:extLst>
          </p:cNvPr>
          <p:cNvSpPr txBox="1"/>
          <p:nvPr/>
        </p:nvSpPr>
        <p:spPr>
          <a:xfrm>
            <a:off x="9853732" y="4403883"/>
            <a:ext cx="2722364" cy="369332"/>
          </a:xfrm>
          <a:prstGeom prst="rect">
            <a:avLst/>
          </a:prstGeom>
          <a:noFill/>
        </p:spPr>
        <p:txBody>
          <a:bodyPr wrap="square">
            <a:spAutoFit/>
          </a:bodyPr>
          <a:lstStyle/>
          <a:p>
            <a:r>
              <a:rPr lang="en-US" b="1" dirty="0">
                <a:solidFill>
                  <a:schemeClr val="bg1">
                    <a:lumMod val="85000"/>
                  </a:schemeClr>
                </a:solidFill>
              </a:rPr>
              <a:t> </a:t>
            </a:r>
            <a:r>
              <a:rPr lang="en-US" b="1" dirty="0" err="1">
                <a:solidFill>
                  <a:schemeClr val="bg1">
                    <a:lumMod val="85000"/>
                  </a:schemeClr>
                </a:solidFill>
              </a:rPr>
              <a:t>کیفیت</a:t>
            </a:r>
            <a:r>
              <a:rPr lang="en-US" b="1" dirty="0">
                <a:solidFill>
                  <a:schemeClr val="bg1">
                    <a:lumMod val="85000"/>
                  </a:schemeClr>
                </a:solidFill>
              </a:rPr>
              <a:t> </a:t>
            </a:r>
            <a:r>
              <a:rPr lang="en-US" b="1" dirty="0" err="1">
                <a:solidFill>
                  <a:schemeClr val="bg1">
                    <a:lumMod val="85000"/>
                  </a:schemeClr>
                </a:solidFill>
              </a:rPr>
              <a:t>داده‌ها</a:t>
            </a:r>
            <a:r>
              <a:rPr lang="en-US" b="1" dirty="0">
                <a:solidFill>
                  <a:schemeClr val="bg1">
                    <a:lumMod val="85000"/>
                  </a:schemeClr>
                </a:solidFill>
              </a:rPr>
              <a:t> (Data Quality)</a:t>
            </a:r>
          </a:p>
        </p:txBody>
      </p:sp>
      <p:sp>
        <p:nvSpPr>
          <p:cNvPr id="26" name="TextBox 25">
            <a:extLst>
              <a:ext uri="{FF2B5EF4-FFF2-40B4-BE49-F238E27FC236}">
                <a16:creationId xmlns:a16="http://schemas.microsoft.com/office/drawing/2014/main" id="{C0D1B2ED-CB40-791C-D373-1D13858A20FE}"/>
              </a:ext>
            </a:extLst>
          </p:cNvPr>
          <p:cNvSpPr txBox="1"/>
          <p:nvPr/>
        </p:nvSpPr>
        <p:spPr>
          <a:xfrm>
            <a:off x="9498563" y="5202614"/>
            <a:ext cx="3937518" cy="1477328"/>
          </a:xfrm>
          <a:prstGeom prst="rect">
            <a:avLst/>
          </a:prstGeom>
          <a:noFill/>
        </p:spPr>
        <p:txBody>
          <a:bodyPr wrap="square">
            <a:spAutoFit/>
          </a:bodyPr>
          <a:lstStyle/>
          <a:p>
            <a:pPr algn="r">
              <a:buFont typeface="Arial" panose="020B0604020202020204" pitchFamily="34" charset="0"/>
              <a:buChar char="•"/>
            </a:pPr>
            <a:r>
              <a:rPr lang="fa-IR" b="0" i="0" dirty="0">
                <a:solidFill>
                  <a:srgbClr val="F8FAFF"/>
                </a:solidFill>
                <a:effectLst/>
                <a:latin typeface="Inter"/>
              </a:rPr>
              <a:t> داده‌های گم‌شده، نویز یا ناسازگاری در داده‌ها می‌تواند عملکرد مدل را به شدت تحت تأثیر قرار دهد</a:t>
            </a:r>
          </a:p>
          <a:p>
            <a:pPr algn="r"/>
            <a:r>
              <a:rPr lang="fa-IR" dirty="0"/>
              <a:t/>
            </a:r>
            <a:br>
              <a:rPr lang="fa-IR" dirty="0"/>
            </a:br>
            <a:endParaRPr lang="en-US" dirty="0"/>
          </a:p>
        </p:txBody>
      </p:sp>
      <p:sp>
        <p:nvSpPr>
          <p:cNvPr id="30" name="TextBox 29">
            <a:extLst>
              <a:ext uri="{FF2B5EF4-FFF2-40B4-BE49-F238E27FC236}">
                <a16:creationId xmlns:a16="http://schemas.microsoft.com/office/drawing/2014/main" id="{F6F0BF63-0592-FD79-AB4C-CBD496958206}"/>
              </a:ext>
            </a:extLst>
          </p:cNvPr>
          <p:cNvSpPr txBox="1"/>
          <p:nvPr/>
        </p:nvSpPr>
        <p:spPr>
          <a:xfrm>
            <a:off x="2183363" y="4962107"/>
            <a:ext cx="7315200" cy="369332"/>
          </a:xfrm>
          <a:prstGeom prst="rect">
            <a:avLst/>
          </a:prstGeom>
          <a:noFill/>
        </p:spPr>
        <p:txBody>
          <a:bodyPr wrap="square">
            <a:spAutoFit/>
          </a:bodyPr>
          <a:lstStyle/>
          <a:p>
            <a:r>
              <a:rPr lang="en-US" b="1" noProof="0" dirty="0">
                <a:solidFill>
                  <a:schemeClr val="bg1">
                    <a:lumMod val="85000"/>
                  </a:schemeClr>
                </a:solidFill>
                <a:latin typeface="Dubai" panose="020B0503030403030204" pitchFamily="34" charset="-78"/>
                <a:cs typeface="Dubai" panose="020B0503030403030204" pitchFamily="34" charset="-78"/>
              </a:rPr>
              <a:t> </a:t>
            </a:r>
            <a:r>
              <a:rPr lang="en-US" b="1" noProof="0" dirty="0" err="1">
                <a:solidFill>
                  <a:schemeClr val="bg1">
                    <a:lumMod val="85000"/>
                  </a:schemeClr>
                </a:solidFill>
                <a:latin typeface="Dubai" panose="020B0503030403030204" pitchFamily="34" charset="-78"/>
                <a:cs typeface="Dubai" panose="020B0503030403030204" pitchFamily="34" charset="-78"/>
              </a:rPr>
              <a:t>انتخاب</a:t>
            </a:r>
            <a:r>
              <a:rPr lang="en-US" b="1" noProof="0" dirty="0">
                <a:solidFill>
                  <a:schemeClr val="bg1">
                    <a:lumMod val="85000"/>
                  </a:schemeClr>
                </a:solidFill>
                <a:latin typeface="Dubai" panose="020B0503030403030204" pitchFamily="34" charset="-78"/>
                <a:cs typeface="Dubai" panose="020B0503030403030204" pitchFamily="34" charset="-78"/>
              </a:rPr>
              <a:t> </a:t>
            </a:r>
            <a:r>
              <a:rPr lang="en-US" b="1" noProof="0" dirty="0" err="1">
                <a:solidFill>
                  <a:schemeClr val="bg1">
                    <a:lumMod val="85000"/>
                  </a:schemeClr>
                </a:solidFill>
                <a:latin typeface="Dubai" panose="020B0503030403030204" pitchFamily="34" charset="-78"/>
                <a:cs typeface="Dubai" panose="020B0503030403030204" pitchFamily="34" charset="-78"/>
              </a:rPr>
              <a:t>مدل</a:t>
            </a:r>
            <a:r>
              <a:rPr lang="en-US" b="1" noProof="0" dirty="0">
                <a:solidFill>
                  <a:schemeClr val="bg1">
                    <a:lumMod val="85000"/>
                  </a:schemeClr>
                </a:solidFill>
                <a:latin typeface="Dubai" panose="020B0503030403030204" pitchFamily="34" charset="-78"/>
                <a:cs typeface="Dubai" panose="020B0503030403030204" pitchFamily="34" charset="-78"/>
              </a:rPr>
              <a:t> </a:t>
            </a:r>
            <a:r>
              <a:rPr lang="en-US" b="1" noProof="0" dirty="0" err="1">
                <a:solidFill>
                  <a:schemeClr val="bg1">
                    <a:lumMod val="85000"/>
                  </a:schemeClr>
                </a:solidFill>
                <a:latin typeface="Dubai" panose="020B0503030403030204" pitchFamily="34" charset="-78"/>
                <a:cs typeface="Dubai" panose="020B0503030403030204" pitchFamily="34" charset="-78"/>
              </a:rPr>
              <a:t>مناسب</a:t>
            </a:r>
            <a:r>
              <a:rPr lang="en-US" b="1" noProof="0" dirty="0">
                <a:solidFill>
                  <a:schemeClr val="bg1">
                    <a:lumMod val="85000"/>
                  </a:schemeClr>
                </a:solidFill>
                <a:latin typeface="Dubai" panose="020B0503030403030204" pitchFamily="34" charset="-78"/>
                <a:cs typeface="Dubai" panose="020B0503030403030204" pitchFamily="34" charset="-78"/>
              </a:rPr>
              <a:t> (Model Selection)</a:t>
            </a:r>
          </a:p>
        </p:txBody>
      </p:sp>
      <p:sp>
        <p:nvSpPr>
          <p:cNvPr id="34" name="TextBox 33">
            <a:extLst>
              <a:ext uri="{FF2B5EF4-FFF2-40B4-BE49-F238E27FC236}">
                <a16:creationId xmlns:a16="http://schemas.microsoft.com/office/drawing/2014/main" id="{580A067C-D18C-E5B3-F249-C6C5AE913D71}"/>
              </a:ext>
            </a:extLst>
          </p:cNvPr>
          <p:cNvSpPr txBox="1"/>
          <p:nvPr/>
        </p:nvSpPr>
        <p:spPr>
          <a:xfrm>
            <a:off x="2007870" y="5818641"/>
            <a:ext cx="3722846" cy="1200329"/>
          </a:xfrm>
          <a:prstGeom prst="rect">
            <a:avLst/>
          </a:prstGeom>
          <a:noFill/>
        </p:spPr>
        <p:txBody>
          <a:bodyPr wrap="square">
            <a:spAutoFit/>
          </a:bodyPr>
          <a:lstStyle/>
          <a:p>
            <a:pPr algn="r"/>
            <a:r>
              <a:rPr lang="en-US" dirty="0" err="1">
                <a:solidFill>
                  <a:schemeClr val="bg1">
                    <a:lumMod val="85000"/>
                  </a:schemeClr>
                </a:solidFill>
                <a:latin typeface="Dubai" panose="020B0503030403030204" pitchFamily="34" charset="-78"/>
                <a:cs typeface="Dubai" panose="020B0503030403030204" pitchFamily="34" charset="-78"/>
              </a:rPr>
              <a:t>انتخاب</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مدلی</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که</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بیش</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از</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حد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ساده</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یا</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بیش</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از</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حد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پیچیده</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باشد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می‌تواند</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منجر</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به</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کم‌برازش</a:t>
            </a:r>
            <a:r>
              <a:rPr lang="en-US" dirty="0">
                <a:solidFill>
                  <a:schemeClr val="bg1">
                    <a:lumMod val="85000"/>
                  </a:schemeClr>
                </a:solidFill>
                <a:latin typeface="Dubai" panose="020B0503030403030204" pitchFamily="34" charset="-78"/>
                <a:cs typeface="Dubai" panose="020B0503030403030204" pitchFamily="34" charset="-78"/>
              </a:rPr>
              <a:t> (Underfitting) </a:t>
            </a:r>
            <a:r>
              <a:rPr lang="en-US" dirty="0" err="1">
                <a:solidFill>
                  <a:schemeClr val="bg1">
                    <a:lumMod val="85000"/>
                  </a:schemeClr>
                </a:solidFill>
                <a:latin typeface="Dubai" panose="020B0503030403030204" pitchFamily="34" charset="-78"/>
                <a:cs typeface="Dubai" panose="020B0503030403030204" pitchFamily="34" charset="-78"/>
              </a:rPr>
              <a:t>یا</a:t>
            </a:r>
            <a:r>
              <a:rPr lang="en-US" dirty="0">
                <a:solidFill>
                  <a:schemeClr val="bg1">
                    <a:lumMod val="85000"/>
                  </a:schemeClr>
                </a:solidFill>
                <a:latin typeface="Dubai" panose="020B0503030403030204" pitchFamily="34" charset="-78"/>
                <a:cs typeface="Dubai" panose="020B0503030403030204" pitchFamily="34" charset="-78"/>
              </a:rPr>
              <a:t> </a:t>
            </a:r>
            <a:r>
              <a:rPr lang="en-US" dirty="0" err="1">
                <a:solidFill>
                  <a:schemeClr val="bg1">
                    <a:lumMod val="85000"/>
                  </a:schemeClr>
                </a:solidFill>
                <a:latin typeface="Dubai" panose="020B0503030403030204" pitchFamily="34" charset="-78"/>
                <a:cs typeface="Dubai" panose="020B0503030403030204" pitchFamily="34" charset="-78"/>
              </a:rPr>
              <a:t>بیش‌برازش</a:t>
            </a:r>
            <a:r>
              <a:rPr lang="en-US" dirty="0">
                <a:solidFill>
                  <a:schemeClr val="bg1">
                    <a:lumMod val="85000"/>
                  </a:schemeClr>
                </a:solidFill>
                <a:latin typeface="Dubai" panose="020B0503030403030204" pitchFamily="34" charset="-78"/>
                <a:cs typeface="Dubai" panose="020B0503030403030204" pitchFamily="34" charset="-78"/>
              </a:rPr>
              <a:t> (Overfitting) </a:t>
            </a:r>
            <a:r>
              <a:rPr lang="en-US" dirty="0" err="1">
                <a:solidFill>
                  <a:schemeClr val="bg1">
                    <a:lumMod val="85000"/>
                  </a:schemeClr>
                </a:solidFill>
                <a:latin typeface="Dubai" panose="020B0503030403030204" pitchFamily="34" charset="-78"/>
                <a:cs typeface="Dubai" panose="020B0503030403030204" pitchFamily="34" charset="-78"/>
              </a:rPr>
              <a:t>شود</a:t>
            </a:r>
            <a:endParaRPr lang="en-US" dirty="0">
              <a:solidFill>
                <a:schemeClr val="bg1">
                  <a:lumMod val="85000"/>
                </a:schemeClr>
              </a:solidFill>
              <a:latin typeface="Dubai" panose="020B0503030403030204" pitchFamily="34" charset="-78"/>
              <a:cs typeface="Dubai" panose="020B0503030403030204" pitchFamily="34"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7757C732-9162-6C22-45DE-2C54CC2D666B}"/>
              </a:ext>
            </a:extLst>
          </p:cNvPr>
          <p:cNvSpPr/>
          <p:nvPr/>
        </p:nvSpPr>
        <p:spPr>
          <a:xfrm>
            <a:off x="487680" y="2596273"/>
            <a:ext cx="14142720" cy="3624454"/>
          </a:xfrm>
          <a:prstGeom prst="roundRect">
            <a:avLst>
              <a:gd name="adj" fmla="val 4884"/>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latin typeface="Dubai" panose="020B0503030403030204" pitchFamily="34" charset="-78"/>
              <a:cs typeface="Dubai" panose="020B0503030403030204" pitchFamily="34" charset="-78"/>
            </a:endParaRPr>
          </a:p>
        </p:txBody>
      </p:sp>
      <p:sp>
        <p:nvSpPr>
          <p:cNvPr id="4" name="TextBox 3">
            <a:extLst>
              <a:ext uri="{FF2B5EF4-FFF2-40B4-BE49-F238E27FC236}">
                <a16:creationId xmlns:a16="http://schemas.microsoft.com/office/drawing/2014/main" id="{0FA7B080-C4C3-F16C-1723-B0E316FFA89E}"/>
              </a:ext>
            </a:extLst>
          </p:cNvPr>
          <p:cNvSpPr txBox="1"/>
          <p:nvPr/>
        </p:nvSpPr>
        <p:spPr>
          <a:xfrm>
            <a:off x="980973" y="3069672"/>
            <a:ext cx="12668453" cy="2677656"/>
          </a:xfrm>
          <a:prstGeom prst="rect">
            <a:avLst/>
          </a:prstGeom>
          <a:noFill/>
        </p:spPr>
        <p:txBody>
          <a:bodyPr wrap="square">
            <a:spAutoFit/>
          </a:bodyPr>
          <a:lstStyle/>
          <a:p>
            <a:pPr algn="r"/>
            <a:r>
              <a:rPr lang="fa-IR" sz="2400" b="1" i="0" dirty="0">
                <a:solidFill>
                  <a:srgbClr val="F8FAFF"/>
                </a:solidFill>
                <a:effectLst/>
                <a:latin typeface="Inter"/>
              </a:rPr>
              <a:t>هوش مصنوعی : </a:t>
            </a:r>
          </a:p>
          <a:p>
            <a:pPr algn="r"/>
            <a:endParaRPr lang="fa-IR" b="1" i="0" dirty="0">
              <a:solidFill>
                <a:srgbClr val="F8FAFF"/>
              </a:solidFill>
              <a:effectLst/>
              <a:latin typeface="Inter"/>
            </a:endParaRPr>
          </a:p>
          <a:p>
            <a:pPr algn="r"/>
            <a:r>
              <a:rPr lang="fa-IR" b="0" i="0" dirty="0">
                <a:solidFill>
                  <a:srgbClr val="F8FAFF"/>
                </a:solidFill>
                <a:effectLst/>
                <a:latin typeface="Inter"/>
              </a:rPr>
              <a:t> هوش مصنوعی )</a:t>
            </a:r>
            <a:r>
              <a:rPr lang="en-US" b="0" i="0" dirty="0">
                <a:solidFill>
                  <a:srgbClr val="F8FAFF"/>
                </a:solidFill>
                <a:effectLst/>
                <a:latin typeface="Inter"/>
              </a:rPr>
              <a:t>Artificial Intelligence</a:t>
            </a:r>
            <a:r>
              <a:rPr lang="fa-IR" b="0" i="0" dirty="0">
                <a:solidFill>
                  <a:srgbClr val="F8FAFF"/>
                </a:solidFill>
                <a:effectLst/>
                <a:latin typeface="Inter"/>
              </a:rPr>
              <a:t>  یا </a:t>
            </a:r>
            <a:r>
              <a:rPr lang="en-US" b="0" i="0" dirty="0">
                <a:solidFill>
                  <a:srgbClr val="F8FAFF"/>
                </a:solidFill>
                <a:effectLst/>
                <a:latin typeface="Inter"/>
              </a:rPr>
              <a:t>AI</a:t>
            </a:r>
            <a:r>
              <a:rPr lang="fa-IR" b="0" i="0" dirty="0">
                <a:solidFill>
                  <a:srgbClr val="F8FAFF"/>
                </a:solidFill>
                <a:effectLst/>
                <a:latin typeface="Inter"/>
              </a:rPr>
              <a:t> </a:t>
            </a:r>
            <a:r>
              <a:rPr lang="en-US" b="0" i="0" dirty="0">
                <a:solidFill>
                  <a:srgbClr val="F8FAFF"/>
                </a:solidFill>
                <a:effectLst/>
                <a:latin typeface="Inter"/>
              </a:rPr>
              <a:t>) </a:t>
            </a:r>
            <a:r>
              <a:rPr lang="fa-IR" b="0" i="0" dirty="0">
                <a:solidFill>
                  <a:srgbClr val="F8FAFF"/>
                </a:solidFill>
                <a:effectLst/>
                <a:latin typeface="Inter"/>
              </a:rPr>
              <a:t>به شاخه‌ای از علوم کامپیوتر اشاره دارد که هدف آن ایجاد سیستم‌ها یا ماشین‌هایی است که می‌توانند وظایفی را انجام دهند که معمولاً نیاز به هوش انسانی دارند. این وظایف شامل یادگیری ، استدلال ، حل مسئله، درک زبان طبیعی، تشخیص الگوها و تصمیم‌گیری می‌شود. هوش مصنوعی به سیستم‌ها این توانایی را می‌دهد که از تجربیات گذشته یاد بگیرند، با ورودی‌های جدید سازگار شوند و وظایف پیچیده را به‌طور خودکار انجام دهند.</a:t>
            </a:r>
          </a:p>
          <a:p>
            <a:pPr algn="r"/>
            <a:endParaRPr lang="fa-IR" dirty="0">
              <a:solidFill>
                <a:srgbClr val="F8FAFF"/>
              </a:solidFill>
              <a:latin typeface="Inter"/>
            </a:endParaRPr>
          </a:p>
          <a:p>
            <a:pPr algn="r"/>
            <a:r>
              <a:rPr lang="fa-IR" dirty="0"/>
              <a:t/>
            </a:r>
            <a:br>
              <a:rPr lang="fa-IR" dirty="0"/>
            </a:br>
            <a:r>
              <a:rPr lang="fa-IR" b="0" i="0" dirty="0">
                <a:solidFill>
                  <a:srgbClr val="F8FAFF"/>
                </a:solidFill>
                <a:effectLst/>
                <a:latin typeface="Inter"/>
              </a:rPr>
              <a:t>هوش مصنوعی شامل الگوها و روش‌های مختلفی است که هر کدام برای حل مسائل خاصی طراحی شده‌اند. در ادامه به بررسی برخی از مهم‌ترین این الگوها می‌پردازیم</a:t>
            </a:r>
            <a:r>
              <a:rPr lang="fa-IR" dirty="0"/>
              <a:t/>
            </a:r>
            <a:br>
              <a:rPr lang="fa-IR" dirty="0"/>
            </a:br>
            <a:endParaRPr lang="fa-IR" b="1" i="0" dirty="0">
              <a:solidFill>
                <a:srgbClr val="F8FAFF"/>
              </a:solidFill>
              <a:effectLst/>
              <a:latin typeface="Inter"/>
            </a:endParaRPr>
          </a:p>
        </p:txBody>
      </p:sp>
    </p:spTree>
    <p:extLst>
      <p:ext uri="{BB962C8B-B14F-4D97-AF65-F5344CB8AC3E}">
        <p14:creationId xmlns:p14="http://schemas.microsoft.com/office/powerpoint/2010/main" val="2627168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hape 0">
            <a:extLst>
              <a:ext uri="{FF2B5EF4-FFF2-40B4-BE49-F238E27FC236}">
                <a16:creationId xmlns:a16="http://schemas.microsoft.com/office/drawing/2014/main" id="{A4CC6356-B05B-ED92-9A7B-D13F476C097C}"/>
              </a:ext>
            </a:extLst>
          </p:cNvPr>
          <p:cNvSpPr/>
          <p:nvPr/>
        </p:nvSpPr>
        <p:spPr>
          <a:xfrm>
            <a:off x="243840" y="1866766"/>
            <a:ext cx="14142720" cy="4496067"/>
          </a:xfrm>
          <a:prstGeom prst="roundRect">
            <a:avLst>
              <a:gd name="adj" fmla="val 4884"/>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latin typeface="Dubai" panose="020B0503030403030204" pitchFamily="34" charset="-78"/>
              <a:cs typeface="Dubai" panose="020B0503030403030204" pitchFamily="34" charset="-78"/>
            </a:endParaRPr>
          </a:p>
        </p:txBody>
      </p:sp>
      <p:sp>
        <p:nvSpPr>
          <p:cNvPr id="6" name="TextBox 5">
            <a:extLst>
              <a:ext uri="{FF2B5EF4-FFF2-40B4-BE49-F238E27FC236}">
                <a16:creationId xmlns:a16="http://schemas.microsoft.com/office/drawing/2014/main" id="{EA7F890C-1883-0021-05D3-F420AA584FD6}"/>
              </a:ext>
            </a:extLst>
          </p:cNvPr>
          <p:cNvSpPr txBox="1"/>
          <p:nvPr/>
        </p:nvSpPr>
        <p:spPr>
          <a:xfrm>
            <a:off x="6517036" y="2520894"/>
            <a:ext cx="7315200" cy="4247317"/>
          </a:xfrm>
          <a:prstGeom prst="rect">
            <a:avLst/>
          </a:prstGeom>
          <a:noFill/>
        </p:spPr>
        <p:txBody>
          <a:bodyPr wrap="square">
            <a:spAutoFit/>
          </a:bodyPr>
          <a:lstStyle/>
          <a:p>
            <a:pPr algn="r"/>
            <a:r>
              <a:rPr lang="fa-IR" b="1" i="0" dirty="0">
                <a:solidFill>
                  <a:srgbClr val="F8FAFF"/>
                </a:solidFill>
                <a:effectLst/>
                <a:latin typeface="Inter"/>
              </a:rPr>
              <a:t> پردازش زبان طبیعی </a:t>
            </a:r>
            <a:r>
              <a:rPr lang="en-US" b="1" i="0" dirty="0">
                <a:solidFill>
                  <a:srgbClr val="F8FAFF"/>
                </a:solidFill>
                <a:effectLst/>
                <a:latin typeface="Inter"/>
              </a:rPr>
              <a:t>Natural Language Processing – NLP</a:t>
            </a:r>
          </a:p>
          <a:p>
            <a:pPr algn="r"/>
            <a:r>
              <a:rPr lang="fa-IR" b="1" i="0" dirty="0">
                <a:solidFill>
                  <a:srgbClr val="F8FAFF"/>
                </a:solidFill>
                <a:effectLst/>
                <a:latin typeface="Inter"/>
              </a:rPr>
              <a:t/>
            </a:r>
            <a:br>
              <a:rPr lang="fa-IR" b="1" i="0" dirty="0">
                <a:solidFill>
                  <a:srgbClr val="F8FAFF"/>
                </a:solidFill>
                <a:effectLst/>
                <a:latin typeface="Inter"/>
              </a:rPr>
            </a:br>
            <a:r>
              <a:rPr lang="fa-IR" b="1" i="0" dirty="0">
                <a:solidFill>
                  <a:srgbClr val="F8FAFF"/>
                </a:solidFill>
                <a:effectLst/>
                <a:latin typeface="Inter"/>
              </a:rPr>
              <a:t> بینایی ماشین  </a:t>
            </a:r>
            <a:r>
              <a:rPr lang="en-US" b="1" i="0" dirty="0">
                <a:solidFill>
                  <a:srgbClr val="F8FAFF"/>
                </a:solidFill>
                <a:effectLst/>
                <a:latin typeface="Inter"/>
              </a:rPr>
              <a:t>Computer Vision</a:t>
            </a:r>
          </a:p>
          <a:p>
            <a:pPr algn="r"/>
            <a:r>
              <a:rPr lang="fa-IR" b="1" i="0" dirty="0">
                <a:solidFill>
                  <a:srgbClr val="F8FAFF"/>
                </a:solidFill>
                <a:effectLst/>
                <a:latin typeface="Inter"/>
              </a:rPr>
              <a:t/>
            </a:r>
            <a:br>
              <a:rPr lang="fa-IR" b="1" i="0" dirty="0">
                <a:solidFill>
                  <a:srgbClr val="F8FAFF"/>
                </a:solidFill>
                <a:effectLst/>
                <a:latin typeface="Inter"/>
              </a:rPr>
            </a:br>
            <a:r>
              <a:rPr lang="fa-IR" b="1" i="0" dirty="0">
                <a:solidFill>
                  <a:srgbClr val="F8FAFF"/>
                </a:solidFill>
                <a:effectLst/>
                <a:latin typeface="Inter"/>
              </a:rPr>
              <a:t> پردازش گفتار   </a:t>
            </a:r>
            <a:r>
              <a:rPr lang="en-US" b="1" i="0" dirty="0">
                <a:solidFill>
                  <a:srgbClr val="F8FAFF"/>
                </a:solidFill>
                <a:effectLst/>
                <a:latin typeface="Inter"/>
              </a:rPr>
              <a:t>Speech Processing</a:t>
            </a:r>
          </a:p>
          <a:p>
            <a:pPr algn="r"/>
            <a:r>
              <a:rPr lang="fa-IR" b="1" i="0" dirty="0">
                <a:solidFill>
                  <a:srgbClr val="F8FAFF"/>
                </a:solidFill>
                <a:effectLst/>
                <a:latin typeface="Inter"/>
              </a:rPr>
              <a:t/>
            </a:r>
            <a:br>
              <a:rPr lang="fa-IR" b="1" i="0" dirty="0">
                <a:solidFill>
                  <a:srgbClr val="F8FAFF"/>
                </a:solidFill>
                <a:effectLst/>
                <a:latin typeface="Inter"/>
              </a:rPr>
            </a:br>
            <a:r>
              <a:rPr lang="fa-IR" b="1" i="0" dirty="0">
                <a:solidFill>
                  <a:srgbClr val="F8FAFF"/>
                </a:solidFill>
                <a:effectLst/>
                <a:latin typeface="Inter"/>
              </a:rPr>
              <a:t>سیستم‌های خبره </a:t>
            </a:r>
            <a:r>
              <a:rPr lang="en-US" b="1" i="0" dirty="0">
                <a:solidFill>
                  <a:srgbClr val="F8FAFF"/>
                </a:solidFill>
                <a:effectLst/>
                <a:latin typeface="Inter"/>
              </a:rPr>
              <a:t>Expert Systems</a:t>
            </a:r>
          </a:p>
          <a:p>
            <a:pPr algn="r"/>
            <a:endParaRPr lang="en-US" b="1" i="0" dirty="0">
              <a:solidFill>
                <a:srgbClr val="F8FAFF"/>
              </a:solidFill>
              <a:effectLst/>
              <a:latin typeface="Inter"/>
            </a:endParaRPr>
          </a:p>
          <a:p>
            <a:pPr algn="r"/>
            <a:r>
              <a:rPr lang="fa-IR" b="1" dirty="0">
                <a:solidFill>
                  <a:srgbClr val="F8FAFF"/>
                </a:solidFill>
                <a:latin typeface="Inter"/>
              </a:rPr>
              <a:t>منطق فازی </a:t>
            </a:r>
            <a:r>
              <a:rPr lang="en-US" b="1" dirty="0">
                <a:solidFill>
                  <a:srgbClr val="F8FAFF"/>
                </a:solidFill>
                <a:latin typeface="Inter"/>
              </a:rPr>
              <a:t> Fuzzy Logic</a:t>
            </a:r>
          </a:p>
          <a:p>
            <a:pPr algn="r"/>
            <a:endParaRPr lang="en-US" b="1" dirty="0">
              <a:solidFill>
                <a:srgbClr val="F8FAFF"/>
              </a:solidFill>
              <a:latin typeface="Inter"/>
            </a:endParaRPr>
          </a:p>
          <a:p>
            <a:pPr algn="r"/>
            <a:r>
              <a:rPr lang="fa-IR" b="1" i="0" dirty="0">
                <a:solidFill>
                  <a:srgbClr val="F8FAFF"/>
                </a:solidFill>
                <a:effectLst/>
                <a:latin typeface="Inter"/>
              </a:rPr>
              <a:t> شبکه‌های عصبی مصنوعی </a:t>
            </a:r>
            <a:r>
              <a:rPr lang="en-US" b="1" i="0" dirty="0">
                <a:solidFill>
                  <a:srgbClr val="F8FAFF"/>
                </a:solidFill>
                <a:effectLst/>
                <a:latin typeface="Inter"/>
              </a:rPr>
              <a:t>Artificial Neural Networks - ANN</a:t>
            </a:r>
          </a:p>
          <a:p>
            <a:pPr algn="r"/>
            <a:endParaRPr lang="en-US" b="1" i="0" dirty="0">
              <a:solidFill>
                <a:srgbClr val="F8FAFF"/>
              </a:solidFill>
              <a:effectLst/>
              <a:latin typeface="Inter"/>
            </a:endParaRPr>
          </a:p>
          <a:p>
            <a:pPr algn="r"/>
            <a:endParaRPr lang="en-US" b="1" dirty="0">
              <a:solidFill>
                <a:srgbClr val="F8FAFF"/>
              </a:solidFill>
              <a:latin typeface="Inter"/>
            </a:endParaRPr>
          </a:p>
          <a:p>
            <a:pPr algn="r"/>
            <a:endParaRPr lang="en-US" b="1" i="0" dirty="0">
              <a:solidFill>
                <a:srgbClr val="F8FAFF"/>
              </a:solidFill>
              <a:effectLst/>
              <a:latin typeface="Inter"/>
            </a:endParaRPr>
          </a:p>
          <a:p>
            <a:pPr algn="r"/>
            <a:endParaRPr lang="en-US" b="1" i="0" dirty="0">
              <a:solidFill>
                <a:srgbClr val="F8FAFF"/>
              </a:solidFill>
              <a:effectLst/>
              <a:latin typeface="Inter"/>
            </a:endParaRPr>
          </a:p>
        </p:txBody>
      </p:sp>
    </p:spTree>
    <p:extLst>
      <p:ext uri="{BB962C8B-B14F-4D97-AF65-F5344CB8AC3E}">
        <p14:creationId xmlns:p14="http://schemas.microsoft.com/office/powerpoint/2010/main" val="746843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sp>
        <p:nvSpPr>
          <p:cNvPr id="2" name="Shape 0"/>
          <p:cNvSpPr/>
          <p:nvPr/>
        </p:nvSpPr>
        <p:spPr>
          <a:xfrm>
            <a:off x="243840" y="2409230"/>
            <a:ext cx="14142720" cy="3411022"/>
          </a:xfrm>
          <a:prstGeom prst="roundRect">
            <a:avLst>
              <a:gd name="adj" fmla="val 4884"/>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latin typeface="Dubai" panose="020B0503030403030204" pitchFamily="34" charset="-78"/>
              <a:cs typeface="Dubai" panose="020B0503030403030204" pitchFamily="34" charset="-78"/>
            </a:endParaRPr>
          </a:p>
        </p:txBody>
      </p:sp>
      <p:sp>
        <p:nvSpPr>
          <p:cNvPr id="3" name="Text 1"/>
          <p:cNvSpPr/>
          <p:nvPr/>
        </p:nvSpPr>
        <p:spPr>
          <a:xfrm>
            <a:off x="8131969" y="3045500"/>
            <a:ext cx="5444728" cy="680561"/>
          </a:xfrm>
          <a:prstGeom prst="rect">
            <a:avLst/>
          </a:prstGeom>
          <a:noFill/>
          <a:ln/>
        </p:spPr>
        <p:txBody>
          <a:bodyPr wrap="none" lIns="0" tIns="0" rIns="0" bIns="0" rtlCol="0" anchor="t"/>
          <a:lstStyle/>
          <a:p>
            <a:pPr marL="0" indent="0" algn="r" rtl="1">
              <a:lnSpc>
                <a:spcPts val="5350"/>
              </a:lnSpc>
              <a:buNone/>
            </a:pPr>
            <a:r>
              <a:rPr lang="en-US" sz="4250" b="1" kern="0" spc="-129" dirty="0" err="1">
                <a:solidFill>
                  <a:srgbClr val="FFFFFF"/>
                </a:solidFill>
                <a:latin typeface="Dubai" panose="020B0503030403030204" pitchFamily="34" charset="-78"/>
                <a:ea typeface="Overpass Bold" pitchFamily="34" charset="-122"/>
                <a:cs typeface="Dubai" panose="020B0503030403030204" pitchFamily="34" charset="-78"/>
              </a:rPr>
              <a:t>یادگیری</a:t>
            </a:r>
            <a:r>
              <a:rPr lang="en-US" sz="4250" b="1" kern="0" spc="-129" dirty="0">
                <a:solidFill>
                  <a:srgbClr val="FFFFFF"/>
                </a:solidFill>
                <a:latin typeface="Dubai" panose="020B0503030403030204" pitchFamily="34" charset="-78"/>
                <a:ea typeface="Overpass Bold" pitchFamily="34" charset="-122"/>
                <a:cs typeface="Dubai" panose="020B0503030403030204" pitchFamily="34" charset="-78"/>
              </a:rPr>
              <a:t> </a:t>
            </a:r>
            <a:r>
              <a:rPr lang="en-US" sz="4250" b="1" kern="0" spc="-129" dirty="0" err="1">
                <a:solidFill>
                  <a:srgbClr val="FFFFFF"/>
                </a:solidFill>
                <a:latin typeface="Dubai" panose="020B0503030403030204" pitchFamily="34" charset="-78"/>
                <a:ea typeface="Overpass Bold" pitchFamily="34" charset="-122"/>
                <a:cs typeface="Dubai" panose="020B0503030403030204" pitchFamily="34" charset="-78"/>
              </a:rPr>
              <a:t>ماشین</a:t>
            </a:r>
            <a:r>
              <a:rPr lang="en-US" sz="4250" b="1" kern="0" spc="-129" dirty="0">
                <a:solidFill>
                  <a:srgbClr val="FFFFFF"/>
                </a:solidFill>
                <a:latin typeface="Dubai" panose="020B0503030403030204" pitchFamily="34" charset="-78"/>
                <a:ea typeface="Overpass Bold" pitchFamily="34" charset="-122"/>
                <a:cs typeface="Dubai" panose="020B0503030403030204" pitchFamily="34" charset="-78"/>
              </a:rPr>
              <a:t> : (Machine Learning)</a:t>
            </a:r>
            <a:endParaRPr lang="en-US" sz="4250" dirty="0">
              <a:latin typeface="Dubai" panose="020B0503030403030204" pitchFamily="34" charset="-78"/>
              <a:cs typeface="Dubai" panose="020B0503030403030204" pitchFamily="34" charset="-78"/>
            </a:endParaRPr>
          </a:p>
        </p:txBody>
      </p:sp>
      <p:sp>
        <p:nvSpPr>
          <p:cNvPr id="4" name="Text 2"/>
          <p:cNvSpPr/>
          <p:nvPr/>
        </p:nvSpPr>
        <p:spPr>
          <a:xfrm>
            <a:off x="1053703" y="4073128"/>
            <a:ext cx="12522994" cy="1593746"/>
          </a:xfrm>
          <a:prstGeom prst="rect">
            <a:avLst/>
          </a:prstGeom>
          <a:noFill/>
          <a:ln/>
        </p:spPr>
        <p:txBody>
          <a:bodyPr wrap="square" lIns="0" tIns="0" rIns="0" bIns="0" rtlCol="0" anchor="t"/>
          <a:lstStyle/>
          <a:p>
            <a:pPr marL="0" indent="0" algn="r" rtl="1">
              <a:lnSpc>
                <a:spcPts val="2900"/>
              </a:lnSpc>
              <a:buNone/>
            </a:pPr>
            <a:r>
              <a:rPr lang="fa-IR" sz="2000" dirty="0">
                <a:solidFill>
                  <a:srgbClr val="E5E0DF"/>
                </a:solidFill>
                <a:latin typeface="Dubai" panose="020B0503030403030204" pitchFamily="34" charset="-78"/>
                <a:ea typeface="Overpass" pitchFamily="34" charset="-122"/>
                <a:cs typeface="Dubai" panose="020B0503030403030204" pitchFamily="34" charset="-78"/>
              </a:rPr>
              <a:t>یادگیری ماشین، به‌عنوان یکی از زیرمجموعه‌های هوش مصنوعی ، این امکان را به کامپیوترها می‌دهد که با تحلیل داده‌ها، الگوها را شناسایی کرده و دانش کسب کنند، بدون آن‌که نیاز به برنامه‌ریزی دقیق و دستی داشته باشند. با ارزش بازار جهانی بالغ بر ۲۱.۲ میلیارد دلار در سال ۲۰۲۲ و پیش‌بینی رشد تا ۲۰۹.۹۱ میلیارد دلار تا سال ۲۰۳۰ یادگیری ماشین به‌سرعت در حال تبدیل شدن به یکی از صنایع پیشرو در جهان است.</a:t>
            </a:r>
            <a:endParaRPr lang="en-US" sz="2000" dirty="0">
              <a:latin typeface="Dubai" panose="020B0503030403030204" pitchFamily="34" charset="-78"/>
              <a:cs typeface="Dubai" panose="020B0503030403030204" pitchFamily="34"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Shape 0"/>
          <p:cNvSpPr/>
          <p:nvPr/>
        </p:nvSpPr>
        <p:spPr>
          <a:xfrm>
            <a:off x="243840" y="1533406"/>
            <a:ext cx="14142720" cy="5162788"/>
          </a:xfrm>
          <a:prstGeom prst="roundRect">
            <a:avLst>
              <a:gd name="adj" fmla="val 3227"/>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p>
        </p:txBody>
      </p:sp>
      <p:sp>
        <p:nvSpPr>
          <p:cNvPr id="3" name="Text 1"/>
          <p:cNvSpPr/>
          <p:nvPr/>
        </p:nvSpPr>
        <p:spPr>
          <a:xfrm>
            <a:off x="7201257" y="2169676"/>
            <a:ext cx="6375440" cy="680561"/>
          </a:xfrm>
          <a:prstGeom prst="rect">
            <a:avLst/>
          </a:prstGeom>
          <a:noFill/>
          <a:ln/>
        </p:spPr>
        <p:txBody>
          <a:bodyPr wrap="none" lIns="0" tIns="0" rIns="0" bIns="0" rtlCol="0" anchor="t"/>
          <a:lstStyle/>
          <a:p>
            <a:pPr marL="0" indent="0" algn="r" rtl="1">
              <a:lnSpc>
                <a:spcPts val="5350"/>
              </a:lnSpc>
              <a:buNone/>
            </a:pPr>
            <a:r>
              <a:rPr lang="en-US" sz="4250" b="1" kern="0" spc="-129" dirty="0">
                <a:solidFill>
                  <a:srgbClr val="FFFFFF"/>
                </a:solidFill>
                <a:latin typeface="Dubai" panose="020B0503030403030204" pitchFamily="34" charset="-78"/>
                <a:ea typeface="Overpass Bold" pitchFamily="34" charset="-122"/>
                <a:cs typeface="Dubai" panose="020B0503030403030204" pitchFamily="34" charset="-78"/>
              </a:rPr>
              <a:t>مفاهیم اصلی در یادگیری ماشین</a:t>
            </a:r>
            <a:endParaRPr lang="en-US" sz="4250" dirty="0">
              <a:latin typeface="Dubai" panose="020B0503030403030204" pitchFamily="34" charset="-78"/>
              <a:cs typeface="Dubai" panose="020B0503030403030204" pitchFamily="34" charset="-78"/>
            </a:endParaRPr>
          </a:p>
        </p:txBody>
      </p:sp>
      <p:sp>
        <p:nvSpPr>
          <p:cNvPr id="4" name="Text 2"/>
          <p:cNvSpPr/>
          <p:nvPr/>
        </p:nvSpPr>
        <p:spPr>
          <a:xfrm>
            <a:off x="2128838" y="3428643"/>
            <a:ext cx="2722364" cy="340281"/>
          </a:xfrm>
          <a:prstGeom prst="rect">
            <a:avLst/>
          </a:prstGeom>
          <a:noFill/>
          <a:ln/>
        </p:spPr>
        <p:txBody>
          <a:bodyPr wrap="none" lIns="0" tIns="0" rIns="0" bIns="0" rtlCol="0" anchor="t"/>
          <a:lstStyle/>
          <a:p>
            <a:pPr marL="0" indent="0" algn="r" rtl="1">
              <a:lnSpc>
                <a:spcPts val="2650"/>
              </a:lnSpc>
              <a:buNone/>
            </a:pPr>
            <a:r>
              <a:rPr lang="en-US" sz="2100" b="1" kern="0" spc="-64" dirty="0">
                <a:solidFill>
                  <a:srgbClr val="FFFFFF"/>
                </a:solidFill>
                <a:latin typeface="Dubai" panose="020B0503030403030204" pitchFamily="34" charset="-78"/>
                <a:ea typeface="Overpass Bold" pitchFamily="34" charset="-122"/>
                <a:cs typeface="Dubai" panose="020B0503030403030204" pitchFamily="34" charset="-78"/>
              </a:rPr>
              <a:t>داده‌ها</a:t>
            </a:r>
            <a:endParaRPr lang="en-US" sz="2100" dirty="0">
              <a:latin typeface="Dubai" panose="020B0503030403030204" pitchFamily="34" charset="-78"/>
              <a:cs typeface="Dubai" panose="020B0503030403030204" pitchFamily="34" charset="-78"/>
            </a:endParaRPr>
          </a:p>
        </p:txBody>
      </p:sp>
      <p:sp>
        <p:nvSpPr>
          <p:cNvPr id="5" name="Text 3"/>
          <p:cNvSpPr/>
          <p:nvPr/>
        </p:nvSpPr>
        <p:spPr>
          <a:xfrm>
            <a:off x="1053703" y="4000262"/>
            <a:ext cx="3797498" cy="1851422"/>
          </a:xfrm>
          <a:prstGeom prst="rect">
            <a:avLst/>
          </a:prstGeom>
          <a:noFill/>
          <a:ln/>
        </p:spPr>
        <p:txBody>
          <a:bodyPr wrap="square" lIns="0" tIns="0" rIns="0" bIns="0" rtlCol="0" anchor="t"/>
          <a:lstStyle/>
          <a:p>
            <a:pPr marL="0" indent="0" algn="r" rtl="1">
              <a:lnSpc>
                <a:spcPts val="2900"/>
              </a:lnSpc>
              <a:buNone/>
            </a:pPr>
            <a:r>
              <a:rPr lang="en-US" sz="1800" dirty="0">
                <a:solidFill>
                  <a:srgbClr val="E5E0DF"/>
                </a:solidFill>
                <a:latin typeface="Dubai" panose="020B0503030403030204" pitchFamily="34" charset="-78"/>
                <a:ea typeface="Overpass" pitchFamily="34" charset="-122"/>
                <a:cs typeface="Dubai" panose="020B0503030403030204" pitchFamily="34" charset="-78"/>
              </a:rPr>
              <a:t>داده‌ها قلب یادگیری ماشین هستند. داده ها می توانند ساخت یافته، بدون ساختار یا نیمه ساختار یافته باشند. پیش پردازش داده ها شامل پاکسازی، نرمال سازی و کاهش ابعاد است.</a:t>
            </a:r>
            <a:endParaRPr lang="en-US" sz="1800" dirty="0">
              <a:latin typeface="Dubai" panose="020B0503030403030204" pitchFamily="34" charset="-78"/>
              <a:cs typeface="Dubai" panose="020B0503030403030204" pitchFamily="34" charset="-78"/>
            </a:endParaRPr>
          </a:p>
        </p:txBody>
      </p:sp>
      <p:sp>
        <p:nvSpPr>
          <p:cNvPr id="6" name="Text 4"/>
          <p:cNvSpPr/>
          <p:nvPr/>
        </p:nvSpPr>
        <p:spPr>
          <a:xfrm>
            <a:off x="6498550" y="3428643"/>
            <a:ext cx="2722364" cy="340281"/>
          </a:xfrm>
          <a:prstGeom prst="rect">
            <a:avLst/>
          </a:prstGeom>
          <a:noFill/>
          <a:ln/>
        </p:spPr>
        <p:txBody>
          <a:bodyPr wrap="none" lIns="0" tIns="0" rIns="0" bIns="0" rtlCol="0" anchor="t"/>
          <a:lstStyle/>
          <a:p>
            <a:pPr marL="0" indent="0" algn="r" rtl="1">
              <a:lnSpc>
                <a:spcPts val="2650"/>
              </a:lnSpc>
              <a:buNone/>
            </a:pPr>
            <a:r>
              <a:rPr lang="en-US" sz="2100" b="1" kern="0" spc="-64" dirty="0">
                <a:solidFill>
                  <a:srgbClr val="FFFFFF"/>
                </a:solidFill>
                <a:latin typeface="Dubai" panose="020B0503030403030204" pitchFamily="34" charset="-78"/>
                <a:ea typeface="Overpass Bold" pitchFamily="34" charset="-122"/>
                <a:cs typeface="Dubai" panose="020B0503030403030204" pitchFamily="34" charset="-78"/>
              </a:rPr>
              <a:t>الگوریتم‌ها</a:t>
            </a:r>
            <a:endParaRPr lang="en-US" sz="2100" dirty="0">
              <a:latin typeface="Dubai" panose="020B0503030403030204" pitchFamily="34" charset="-78"/>
              <a:cs typeface="Dubai" panose="020B0503030403030204" pitchFamily="34" charset="-78"/>
            </a:endParaRPr>
          </a:p>
        </p:txBody>
      </p:sp>
      <p:sp>
        <p:nvSpPr>
          <p:cNvPr id="7" name="Text 5"/>
          <p:cNvSpPr/>
          <p:nvPr/>
        </p:nvSpPr>
        <p:spPr>
          <a:xfrm>
            <a:off x="5423416" y="4000262"/>
            <a:ext cx="3797498" cy="1851422"/>
          </a:xfrm>
          <a:prstGeom prst="rect">
            <a:avLst/>
          </a:prstGeom>
          <a:noFill/>
          <a:ln/>
        </p:spPr>
        <p:txBody>
          <a:bodyPr wrap="square" lIns="0" tIns="0" rIns="0" bIns="0" rtlCol="0" anchor="t"/>
          <a:lstStyle/>
          <a:p>
            <a:pPr marL="0" indent="0" algn="r" rtl="1">
              <a:lnSpc>
                <a:spcPts val="2900"/>
              </a:lnSpc>
              <a:buNone/>
            </a:pPr>
            <a:r>
              <a:rPr lang="en-US" sz="1800" dirty="0">
                <a:solidFill>
                  <a:srgbClr val="E5E0DF"/>
                </a:solidFill>
                <a:latin typeface="Dubai" panose="020B0503030403030204" pitchFamily="34" charset="-78"/>
                <a:ea typeface="Overpass" pitchFamily="34" charset="-122"/>
                <a:cs typeface="Dubai" panose="020B0503030403030204" pitchFamily="34" charset="-78"/>
              </a:rPr>
              <a:t>الگوریتم‌ها مغز یادگیری ماشین هستند. انواع مختلفی از الگوریتم‌ها وجود دارد. رگرسیون، طبقه بندی و خوشه بندی از انواع مهم هستند. انتخاب الگوریتم مناسب برای هر مسئله بسیار مهم است.</a:t>
            </a:r>
            <a:endParaRPr lang="en-US" sz="1800" dirty="0">
              <a:latin typeface="Dubai" panose="020B0503030403030204" pitchFamily="34" charset="-78"/>
              <a:cs typeface="Dubai" panose="020B0503030403030204" pitchFamily="34" charset="-78"/>
            </a:endParaRPr>
          </a:p>
        </p:txBody>
      </p:sp>
      <p:sp>
        <p:nvSpPr>
          <p:cNvPr id="8" name="Text 6"/>
          <p:cNvSpPr/>
          <p:nvPr/>
        </p:nvSpPr>
        <p:spPr>
          <a:xfrm>
            <a:off x="10868263" y="3428643"/>
            <a:ext cx="2722364" cy="340281"/>
          </a:xfrm>
          <a:prstGeom prst="rect">
            <a:avLst/>
          </a:prstGeom>
          <a:noFill/>
          <a:ln/>
        </p:spPr>
        <p:txBody>
          <a:bodyPr wrap="none" lIns="0" tIns="0" rIns="0" bIns="0" rtlCol="0" anchor="t"/>
          <a:lstStyle/>
          <a:p>
            <a:pPr algn="r" rtl="1">
              <a:lnSpc>
                <a:spcPts val="2650"/>
              </a:lnSpc>
            </a:pPr>
            <a:r>
              <a:rPr lang="fa-IR" sz="2400" b="1" i="0" dirty="0">
                <a:solidFill>
                  <a:srgbClr val="F8FAFF"/>
                </a:solidFill>
                <a:effectLst/>
                <a:latin typeface="Inter"/>
              </a:rPr>
              <a:t>ویژگی </a:t>
            </a:r>
          </a:p>
          <a:p>
            <a:pPr marL="0" indent="0" algn="r" rtl="1">
              <a:lnSpc>
                <a:spcPts val="2650"/>
              </a:lnSpc>
              <a:buNone/>
            </a:pPr>
            <a:endParaRPr lang="en-US" sz="2100" dirty="0">
              <a:latin typeface="Dubai" panose="020B0503030403030204" pitchFamily="34" charset="-78"/>
              <a:cs typeface="Dubai" panose="020B0503030403030204" pitchFamily="34" charset="-78"/>
            </a:endParaRPr>
          </a:p>
        </p:txBody>
      </p:sp>
      <p:sp>
        <p:nvSpPr>
          <p:cNvPr id="9" name="Text 7"/>
          <p:cNvSpPr/>
          <p:nvPr/>
        </p:nvSpPr>
        <p:spPr>
          <a:xfrm>
            <a:off x="9793129" y="4000262"/>
            <a:ext cx="3797498" cy="2232096"/>
          </a:xfrm>
          <a:prstGeom prst="rect">
            <a:avLst/>
          </a:prstGeom>
          <a:noFill/>
          <a:ln>
            <a:noFill/>
          </a:ln>
        </p:spPr>
        <p:txBody>
          <a:bodyPr wrap="square" lIns="0" tIns="0" rIns="0" bIns="0" rtlCol="0" anchor="t"/>
          <a:lstStyle/>
          <a:p>
            <a:pPr marL="0" indent="0" algn="r" rtl="1">
              <a:lnSpc>
                <a:spcPts val="2900"/>
              </a:lnSpc>
              <a:buNone/>
            </a:pPr>
            <a:r>
              <a:rPr lang="fa-IR" b="0" i="0" dirty="0">
                <a:solidFill>
                  <a:schemeClr val="bg1">
                    <a:lumMod val="85000"/>
                  </a:schemeClr>
                </a:solidFill>
                <a:effectLst/>
                <a:latin typeface="Dubai" panose="020B0503030403030204" pitchFamily="34" charset="-78"/>
                <a:cs typeface="Dubai" panose="020B0503030403030204" pitchFamily="34" charset="-78"/>
              </a:rPr>
              <a:t>ویژگی‌ها یا متغیرها، مشخصه‌های خاصی از داده‌ها هستند که برای آموزش مدل استفاده می‌شوند. به عنوان مثال، در یک مجموعه داده‌ی مربوط به مسکن، ویژگی‌ها می‌توانند شامل متراژ، تعداد اتاق‌ها و محل جغرافیایی باشند.</a:t>
            </a:r>
            <a:r>
              <a:rPr lang="fa-IR" dirty="0">
                <a:solidFill>
                  <a:schemeClr val="bg1">
                    <a:lumMod val="85000"/>
                  </a:schemeClr>
                </a:solidFill>
                <a:latin typeface="Dubai" panose="020B0503030403030204" pitchFamily="34" charset="-78"/>
                <a:cs typeface="Dubai" panose="020B0503030403030204" pitchFamily="34" charset="-78"/>
              </a:rPr>
              <a:t/>
            </a:r>
            <a:br>
              <a:rPr lang="fa-IR" dirty="0">
                <a:solidFill>
                  <a:schemeClr val="bg1">
                    <a:lumMod val="85000"/>
                  </a:schemeClr>
                </a:solidFill>
                <a:latin typeface="Dubai" panose="020B0503030403030204" pitchFamily="34" charset="-78"/>
                <a:cs typeface="Dubai" panose="020B0503030403030204" pitchFamily="34" charset="-78"/>
              </a:rPr>
            </a:br>
            <a:endParaRPr lang="en-US" sz="1800" dirty="0">
              <a:solidFill>
                <a:schemeClr val="bg1">
                  <a:lumMod val="85000"/>
                </a:schemeClr>
              </a:solidFill>
              <a:latin typeface="Dubai" panose="020B0503030403030204" pitchFamily="34" charset="-78"/>
              <a:cs typeface="Dubai" panose="020B0503030403030204" pitchFamily="34"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BEF55FB7-A693-9DEF-016F-4D308F753E10}"/>
              </a:ext>
            </a:extLst>
          </p:cNvPr>
          <p:cNvSpPr/>
          <p:nvPr/>
        </p:nvSpPr>
        <p:spPr>
          <a:xfrm>
            <a:off x="243840" y="1533406"/>
            <a:ext cx="14142720" cy="5162788"/>
          </a:xfrm>
          <a:prstGeom prst="roundRect">
            <a:avLst>
              <a:gd name="adj" fmla="val 3227"/>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p>
        </p:txBody>
      </p:sp>
      <p:sp>
        <p:nvSpPr>
          <p:cNvPr id="4" name="TextBox 3">
            <a:extLst>
              <a:ext uri="{FF2B5EF4-FFF2-40B4-BE49-F238E27FC236}">
                <a16:creationId xmlns:a16="http://schemas.microsoft.com/office/drawing/2014/main" id="{55D3B412-481C-80CC-E0CA-123561C2ADF9}"/>
              </a:ext>
            </a:extLst>
          </p:cNvPr>
          <p:cNvSpPr txBox="1"/>
          <p:nvPr/>
        </p:nvSpPr>
        <p:spPr>
          <a:xfrm>
            <a:off x="553453" y="2846746"/>
            <a:ext cx="4162926" cy="2308324"/>
          </a:xfrm>
          <a:prstGeom prst="rect">
            <a:avLst/>
          </a:prstGeom>
          <a:noFill/>
        </p:spPr>
        <p:txBody>
          <a:bodyPr wrap="square">
            <a:spAutoFit/>
          </a:bodyPr>
          <a:lstStyle/>
          <a:p>
            <a:pPr algn="r"/>
            <a:r>
              <a:rPr lang="fa-IR" dirty="0">
                <a:solidFill>
                  <a:schemeClr val="bg1"/>
                </a:solidFill>
                <a:latin typeface="Dubai" panose="020B0503030403030204" pitchFamily="34" charset="-78"/>
                <a:cs typeface="Dubai" panose="020B0503030403030204" pitchFamily="34" charset="-78"/>
              </a:rPr>
              <a:t>لیبل ها</a:t>
            </a:r>
          </a:p>
          <a:p>
            <a:pPr algn="r"/>
            <a:endParaRPr lang="fa-IR" dirty="0">
              <a:solidFill>
                <a:schemeClr val="bg1"/>
              </a:solidFill>
              <a:latin typeface="Dubai" panose="020B0503030403030204" pitchFamily="34" charset="-78"/>
              <a:cs typeface="Dubai" panose="020B0503030403030204" pitchFamily="34" charset="-78"/>
            </a:endParaRPr>
          </a:p>
          <a:p>
            <a:pPr algn="r"/>
            <a:r>
              <a:rPr lang="fa-IR" dirty="0">
                <a:solidFill>
                  <a:schemeClr val="bg1">
                    <a:lumMod val="85000"/>
                  </a:schemeClr>
                </a:solidFill>
                <a:latin typeface="Dubai" panose="020B0503030403030204" pitchFamily="34" charset="-78"/>
                <a:cs typeface="Dubai" panose="020B0503030403030204" pitchFamily="34" charset="-78"/>
              </a:rPr>
              <a:t>در یادگیری نظارت‌شده، برچسب‌ها مقادیر هدفی هستند که مدل سعی می‌کند آن‌ها را پیش‌بینی کند. به عنوان مثال، در یک مسئله‌ی طبقه‌بندی، برچسب‌ها می‌توانند نشان‌دهنده‌ی کلاس‌های مختلفی مانند "گربه" یا "سگ" باشند.</a:t>
            </a:r>
            <a:r>
              <a:rPr lang="fa-IR" dirty="0">
                <a:latin typeface="Dubai" panose="020B0503030403030204" pitchFamily="34" charset="-78"/>
                <a:cs typeface="Dubai" panose="020B0503030403030204" pitchFamily="34" charset="-78"/>
              </a:rPr>
              <a:t/>
            </a:r>
            <a:br>
              <a:rPr lang="fa-IR" dirty="0">
                <a:latin typeface="Dubai" panose="020B0503030403030204" pitchFamily="34" charset="-78"/>
                <a:cs typeface="Dubai" panose="020B0503030403030204" pitchFamily="34" charset="-78"/>
              </a:rPr>
            </a:br>
            <a:endParaRPr lang="fa-IR" dirty="0">
              <a:solidFill>
                <a:schemeClr val="bg1"/>
              </a:solidFill>
              <a:latin typeface="Dubai" panose="020B0503030403030204" pitchFamily="34" charset="-78"/>
              <a:cs typeface="Dubai" panose="020B0503030403030204" pitchFamily="34" charset="-78"/>
            </a:endParaRPr>
          </a:p>
        </p:txBody>
      </p:sp>
      <p:sp>
        <p:nvSpPr>
          <p:cNvPr id="6" name="TextBox 5">
            <a:extLst>
              <a:ext uri="{FF2B5EF4-FFF2-40B4-BE49-F238E27FC236}">
                <a16:creationId xmlns:a16="http://schemas.microsoft.com/office/drawing/2014/main" id="{E738F620-22FF-B382-B17E-49A93B5EE69D}"/>
              </a:ext>
            </a:extLst>
          </p:cNvPr>
          <p:cNvSpPr txBox="1"/>
          <p:nvPr/>
        </p:nvSpPr>
        <p:spPr>
          <a:xfrm>
            <a:off x="5025992" y="2855548"/>
            <a:ext cx="4162927" cy="2031325"/>
          </a:xfrm>
          <a:prstGeom prst="rect">
            <a:avLst/>
          </a:prstGeom>
          <a:noFill/>
        </p:spPr>
        <p:txBody>
          <a:bodyPr wrap="square">
            <a:spAutoFit/>
          </a:bodyPr>
          <a:lstStyle/>
          <a:p>
            <a:pPr algn="r" rtl="1"/>
            <a:r>
              <a:rPr lang="fa-IR" b="1" i="0" dirty="0">
                <a:solidFill>
                  <a:srgbClr val="F8FAFF"/>
                </a:solidFill>
                <a:effectLst/>
                <a:latin typeface="Dubai" panose="020B0503030403030204" pitchFamily="34" charset="-78"/>
                <a:cs typeface="Dubai" panose="020B0503030403030204" pitchFamily="34" charset="-78"/>
              </a:rPr>
              <a:t>ارزیابی</a:t>
            </a:r>
          </a:p>
          <a:p>
            <a:pPr algn="r" rtl="1"/>
            <a:endParaRPr lang="fa-IR" b="1" i="0" dirty="0">
              <a:solidFill>
                <a:srgbClr val="F8FAFF"/>
              </a:solidFill>
              <a:effectLst/>
              <a:latin typeface="Dubai" panose="020B0503030403030204" pitchFamily="34" charset="-78"/>
              <a:cs typeface="Dubai" panose="020B0503030403030204" pitchFamily="34" charset="-78"/>
            </a:endParaRPr>
          </a:p>
          <a:p>
            <a:pPr algn="r" rtl="1"/>
            <a:r>
              <a:rPr lang="fa-IR" i="0" dirty="0">
                <a:solidFill>
                  <a:schemeClr val="bg1">
                    <a:lumMod val="85000"/>
                  </a:schemeClr>
                </a:solidFill>
                <a:effectLst/>
                <a:latin typeface="Dubai" panose="020B0503030403030204" pitchFamily="34" charset="-78"/>
                <a:cs typeface="Dubai" panose="020B0503030403030204" pitchFamily="34" charset="-78"/>
              </a:rPr>
              <a:t>پس از آموزش مدل، باید عملکرد آن بر روی داده‌های جدید ارزیابی شود. این کار با استفاده از معیارهایی مانند  دقت </a:t>
            </a:r>
            <a:r>
              <a:rPr lang="en-US" i="0" dirty="0">
                <a:solidFill>
                  <a:schemeClr val="bg1">
                    <a:lumMod val="85000"/>
                  </a:schemeClr>
                </a:solidFill>
                <a:effectLst/>
                <a:latin typeface="Dubai" panose="020B0503030403030204" pitchFamily="34" charset="-78"/>
                <a:cs typeface="Dubai" panose="020B0503030403030204" pitchFamily="34" charset="-78"/>
              </a:rPr>
              <a:t>Accuracy</a:t>
            </a:r>
            <a:r>
              <a:rPr lang="fa-IR" i="0" dirty="0">
                <a:solidFill>
                  <a:schemeClr val="bg1">
                    <a:lumMod val="85000"/>
                  </a:schemeClr>
                </a:solidFill>
                <a:effectLst/>
                <a:latin typeface="Dubai" panose="020B0503030403030204" pitchFamily="34" charset="-78"/>
                <a:cs typeface="Dubai" panose="020B0503030403030204" pitchFamily="34" charset="-78"/>
              </a:rPr>
              <a:t> </a:t>
            </a:r>
            <a:r>
              <a:rPr lang="en-US" i="0" dirty="0">
                <a:solidFill>
                  <a:schemeClr val="bg1">
                    <a:lumMod val="85000"/>
                  </a:schemeClr>
                </a:solidFill>
                <a:effectLst/>
                <a:latin typeface="Dubai" panose="020B0503030403030204" pitchFamily="34" charset="-78"/>
                <a:cs typeface="Dubai" panose="020B0503030403030204" pitchFamily="34" charset="-78"/>
              </a:rPr>
              <a:t> </a:t>
            </a:r>
            <a:r>
              <a:rPr lang="fa-IR" i="0" dirty="0">
                <a:solidFill>
                  <a:schemeClr val="bg1">
                    <a:lumMod val="85000"/>
                  </a:schemeClr>
                </a:solidFill>
                <a:effectLst/>
                <a:latin typeface="Dubai" panose="020B0503030403030204" pitchFamily="34" charset="-78"/>
                <a:cs typeface="Dubai" panose="020B0503030403030204" pitchFamily="34" charset="-78"/>
              </a:rPr>
              <a:t>دقت</a:t>
            </a:r>
            <a:r>
              <a:rPr lang="en-US" i="0" dirty="0">
                <a:solidFill>
                  <a:schemeClr val="bg1">
                    <a:lumMod val="85000"/>
                  </a:schemeClr>
                </a:solidFill>
                <a:effectLst/>
                <a:latin typeface="Dubai" panose="020B0503030403030204" pitchFamily="34" charset="-78"/>
                <a:cs typeface="Dubai" panose="020B0503030403030204" pitchFamily="34" charset="-78"/>
              </a:rPr>
              <a:t>Precision </a:t>
            </a:r>
            <a:r>
              <a:rPr lang="fa-IR" i="0" dirty="0">
                <a:solidFill>
                  <a:schemeClr val="bg1">
                    <a:lumMod val="85000"/>
                  </a:schemeClr>
                </a:solidFill>
                <a:effectLst/>
                <a:latin typeface="Dubai" panose="020B0503030403030204" pitchFamily="34" charset="-78"/>
                <a:cs typeface="Dubai" panose="020B0503030403030204" pitchFamily="34" charset="-78"/>
              </a:rPr>
              <a:t>یادآوری </a:t>
            </a:r>
            <a:r>
              <a:rPr lang="en-US" i="0" dirty="0">
                <a:solidFill>
                  <a:schemeClr val="bg1">
                    <a:lumMod val="85000"/>
                  </a:schemeClr>
                </a:solidFill>
                <a:effectLst/>
                <a:latin typeface="Dubai" panose="020B0503030403030204" pitchFamily="34" charset="-78"/>
                <a:cs typeface="Dubai" panose="020B0503030403030204" pitchFamily="34" charset="-78"/>
              </a:rPr>
              <a:t>Recall</a:t>
            </a:r>
            <a:r>
              <a:rPr lang="fa-IR" i="0" dirty="0">
                <a:solidFill>
                  <a:schemeClr val="bg1">
                    <a:lumMod val="85000"/>
                  </a:schemeClr>
                </a:solidFill>
                <a:effectLst/>
                <a:latin typeface="Dubai" panose="020B0503030403030204" pitchFamily="34" charset="-78"/>
                <a:cs typeface="Dubai" panose="020B0503030403030204" pitchFamily="34" charset="-78"/>
              </a:rPr>
              <a:t> </a:t>
            </a:r>
            <a:r>
              <a:rPr lang="en-US" i="0" dirty="0">
                <a:solidFill>
                  <a:schemeClr val="bg1">
                    <a:lumMod val="85000"/>
                  </a:schemeClr>
                </a:solidFill>
                <a:effectLst/>
                <a:latin typeface="Dubai" panose="020B0503030403030204" pitchFamily="34" charset="-78"/>
                <a:cs typeface="Dubai" panose="020B0503030403030204" pitchFamily="34" charset="-78"/>
              </a:rPr>
              <a:t> </a:t>
            </a:r>
            <a:r>
              <a:rPr lang="fa-IR" i="0" dirty="0">
                <a:solidFill>
                  <a:schemeClr val="bg1">
                    <a:lumMod val="85000"/>
                  </a:schemeClr>
                </a:solidFill>
                <a:effectLst/>
                <a:latin typeface="Dubai" panose="020B0503030403030204" pitchFamily="34" charset="-78"/>
                <a:cs typeface="Dubai" panose="020B0503030403030204" pitchFamily="34" charset="-78"/>
              </a:rPr>
              <a:t>و </a:t>
            </a:r>
            <a:r>
              <a:rPr lang="en-US" i="0" dirty="0">
                <a:solidFill>
                  <a:schemeClr val="bg1">
                    <a:lumMod val="85000"/>
                  </a:schemeClr>
                </a:solidFill>
                <a:effectLst/>
                <a:latin typeface="Dubai" panose="020B0503030403030204" pitchFamily="34" charset="-78"/>
                <a:cs typeface="Dubai" panose="020B0503030403030204" pitchFamily="34" charset="-78"/>
              </a:rPr>
              <a:t>F1-Score</a:t>
            </a:r>
            <a:r>
              <a:rPr lang="fa-IR" i="0" dirty="0">
                <a:solidFill>
                  <a:schemeClr val="bg1">
                    <a:lumMod val="85000"/>
                  </a:schemeClr>
                </a:solidFill>
                <a:effectLst/>
                <a:latin typeface="Dubai" panose="020B0503030403030204" pitchFamily="34" charset="-78"/>
                <a:cs typeface="Dubai" panose="020B0503030403030204" pitchFamily="34" charset="-78"/>
              </a:rPr>
              <a:t> </a:t>
            </a:r>
            <a:r>
              <a:rPr lang="en-US" i="0" dirty="0">
                <a:solidFill>
                  <a:schemeClr val="bg1">
                    <a:lumMod val="85000"/>
                  </a:schemeClr>
                </a:solidFill>
                <a:effectLst/>
                <a:latin typeface="Dubai" panose="020B0503030403030204" pitchFamily="34" charset="-78"/>
                <a:cs typeface="Dubai" panose="020B0503030403030204" pitchFamily="34" charset="-78"/>
              </a:rPr>
              <a:t> </a:t>
            </a:r>
            <a:r>
              <a:rPr lang="fa-IR" i="0" dirty="0">
                <a:solidFill>
                  <a:schemeClr val="bg1">
                    <a:lumMod val="85000"/>
                  </a:schemeClr>
                </a:solidFill>
                <a:effectLst/>
                <a:latin typeface="Dubai" panose="020B0503030403030204" pitchFamily="34" charset="-78"/>
                <a:cs typeface="Dubai" panose="020B0503030403030204" pitchFamily="34" charset="-78"/>
              </a:rPr>
              <a:t>انجام می‌شود. </a:t>
            </a:r>
          </a:p>
        </p:txBody>
      </p:sp>
      <p:sp>
        <p:nvSpPr>
          <p:cNvPr id="7" name="TextBox 6">
            <a:extLst>
              <a:ext uri="{FF2B5EF4-FFF2-40B4-BE49-F238E27FC236}">
                <a16:creationId xmlns:a16="http://schemas.microsoft.com/office/drawing/2014/main" id="{E8911D08-A0DA-4D71-BC70-FBEA6D9BE5C7}"/>
              </a:ext>
            </a:extLst>
          </p:cNvPr>
          <p:cNvSpPr txBox="1"/>
          <p:nvPr/>
        </p:nvSpPr>
        <p:spPr>
          <a:xfrm>
            <a:off x="9593638" y="2863300"/>
            <a:ext cx="4162927" cy="1754326"/>
          </a:xfrm>
          <a:prstGeom prst="rect">
            <a:avLst/>
          </a:prstGeom>
          <a:noFill/>
        </p:spPr>
        <p:txBody>
          <a:bodyPr wrap="square">
            <a:spAutoFit/>
          </a:bodyPr>
          <a:lstStyle/>
          <a:p>
            <a:pPr algn="r" rtl="1"/>
            <a:r>
              <a:rPr lang="fa-IR" b="1" i="0" dirty="0">
                <a:solidFill>
                  <a:srgbClr val="F8FAFF"/>
                </a:solidFill>
                <a:effectLst/>
                <a:latin typeface="Dubai" panose="020B0503030403030204" pitchFamily="34" charset="-78"/>
                <a:cs typeface="Dubai" panose="020B0503030403030204" pitchFamily="34" charset="-78"/>
              </a:rPr>
              <a:t>پیش‌پردازش داده‌ها</a:t>
            </a:r>
          </a:p>
          <a:p>
            <a:pPr algn="r" rtl="1"/>
            <a:endParaRPr lang="fa-IR" b="1" i="0" dirty="0">
              <a:solidFill>
                <a:srgbClr val="F8FAFF"/>
              </a:solidFill>
              <a:effectLst/>
              <a:latin typeface="Dubai" panose="020B0503030403030204" pitchFamily="34" charset="-78"/>
              <a:cs typeface="Dubai" panose="020B0503030403030204" pitchFamily="34" charset="-78"/>
            </a:endParaRPr>
          </a:p>
          <a:p>
            <a:pPr algn="r" rtl="1"/>
            <a:r>
              <a:rPr lang="fa-IR" b="0" i="0" dirty="0">
                <a:solidFill>
                  <a:schemeClr val="bg1">
                    <a:lumMod val="85000"/>
                  </a:schemeClr>
                </a:solidFill>
                <a:effectLst/>
                <a:latin typeface="Dubai" panose="020B0503030403030204" pitchFamily="34" charset="-78"/>
                <a:cs typeface="Dubai" panose="020B0503030403030204" pitchFamily="34" charset="-78"/>
              </a:rPr>
              <a:t>قبل از آموزش مدل، داده‌ها باید پاک‌سازی و آماده‌سازی شوند. این فرآیند شامل مراحلی مانند حذف داده‌های گم‌شده، نرمال‌سازی داده‌ها و تبدیل ویژگی‌ها است.</a:t>
            </a:r>
            <a:endParaRPr lang="fa-IR" b="1" i="0" dirty="0">
              <a:solidFill>
                <a:schemeClr val="bg1">
                  <a:lumMod val="85000"/>
                </a:schemeClr>
              </a:solidFill>
              <a:effectLst/>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993407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BEF55FB7-A693-9DEF-016F-4D308F753E10}"/>
              </a:ext>
            </a:extLst>
          </p:cNvPr>
          <p:cNvSpPr/>
          <p:nvPr/>
        </p:nvSpPr>
        <p:spPr>
          <a:xfrm>
            <a:off x="243840" y="1533406"/>
            <a:ext cx="14142720" cy="5162788"/>
          </a:xfrm>
          <a:prstGeom prst="roundRect">
            <a:avLst>
              <a:gd name="adj" fmla="val 3227"/>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txBody>
          <a:bodyPr/>
          <a:lstStyle/>
          <a:p>
            <a:endParaRPr lang="en-US" dirty="0"/>
          </a:p>
        </p:txBody>
      </p:sp>
      <p:sp>
        <p:nvSpPr>
          <p:cNvPr id="6" name="TextBox 5">
            <a:extLst>
              <a:ext uri="{FF2B5EF4-FFF2-40B4-BE49-F238E27FC236}">
                <a16:creationId xmlns:a16="http://schemas.microsoft.com/office/drawing/2014/main" id="{E738F620-22FF-B382-B17E-49A93B5EE69D}"/>
              </a:ext>
            </a:extLst>
          </p:cNvPr>
          <p:cNvSpPr txBox="1"/>
          <p:nvPr/>
        </p:nvSpPr>
        <p:spPr>
          <a:xfrm>
            <a:off x="7279689" y="2010891"/>
            <a:ext cx="6543223" cy="461665"/>
          </a:xfrm>
          <a:prstGeom prst="rect">
            <a:avLst/>
          </a:prstGeom>
          <a:noFill/>
        </p:spPr>
        <p:txBody>
          <a:bodyPr wrap="square">
            <a:spAutoFit/>
          </a:bodyPr>
          <a:lstStyle/>
          <a:p>
            <a:pPr algn="r" rtl="1"/>
            <a:r>
              <a:rPr lang="fa-IR" sz="2400" dirty="0" smtClean="0">
                <a:solidFill>
                  <a:schemeClr val="bg1">
                    <a:lumMod val="95000"/>
                  </a:schemeClr>
                </a:solidFill>
              </a:rPr>
              <a:t>دسته</a:t>
            </a:r>
            <a:r>
              <a:rPr lang="en-US" sz="2400" dirty="0" smtClean="0">
                <a:solidFill>
                  <a:schemeClr val="bg1">
                    <a:lumMod val="95000"/>
                  </a:schemeClr>
                </a:solidFill>
              </a:rPr>
              <a:t> </a:t>
            </a:r>
            <a:r>
              <a:rPr lang="fa-IR" sz="2400" dirty="0" smtClean="0">
                <a:solidFill>
                  <a:schemeClr val="bg1">
                    <a:lumMod val="95000"/>
                  </a:schemeClr>
                </a:solidFill>
              </a:rPr>
              <a:t>‌بندی </a:t>
            </a:r>
            <a:r>
              <a:rPr lang="fa-IR" sz="2400" dirty="0">
                <a:solidFill>
                  <a:schemeClr val="bg1">
                    <a:lumMod val="95000"/>
                  </a:schemeClr>
                </a:solidFill>
              </a:rPr>
              <a:t>کلی الگوریتم‌های یادگیری </a:t>
            </a:r>
            <a:r>
              <a:rPr lang="fa-IR" sz="2400" dirty="0" smtClean="0">
                <a:solidFill>
                  <a:schemeClr val="bg1">
                    <a:lumMod val="95000"/>
                  </a:schemeClr>
                </a:solidFill>
              </a:rPr>
              <a:t>ماشین</a:t>
            </a:r>
            <a:r>
              <a:rPr lang="en-US" sz="2400" dirty="0" smtClean="0">
                <a:solidFill>
                  <a:schemeClr val="bg1">
                    <a:lumMod val="95000"/>
                  </a:schemeClr>
                </a:solidFill>
              </a:rPr>
              <a:t> : </a:t>
            </a:r>
            <a:endParaRPr lang="fa-IR" sz="2400" i="0" dirty="0">
              <a:solidFill>
                <a:schemeClr val="bg1">
                  <a:lumMod val="95000"/>
                </a:schemeClr>
              </a:solidFill>
              <a:effectLst/>
              <a:latin typeface="Dubai" panose="020B0503030403030204" pitchFamily="34" charset="-78"/>
              <a:cs typeface="Dubai" panose="020B0503030403030204" pitchFamily="34" charset="-78"/>
            </a:endParaRPr>
          </a:p>
        </p:txBody>
      </p:sp>
      <p:sp>
        <p:nvSpPr>
          <p:cNvPr id="3" name="Rectangle 2"/>
          <p:cNvSpPr/>
          <p:nvPr/>
        </p:nvSpPr>
        <p:spPr>
          <a:xfrm>
            <a:off x="8607734" y="2605721"/>
            <a:ext cx="5143776" cy="3831818"/>
          </a:xfrm>
          <a:prstGeom prst="rect">
            <a:avLst/>
          </a:prstGeom>
        </p:spPr>
        <p:txBody>
          <a:bodyPr wrap="square">
            <a:spAutoFit/>
          </a:bodyPr>
          <a:lstStyle/>
          <a:p>
            <a:pPr algn="r">
              <a:lnSpc>
                <a:spcPct val="150000"/>
              </a:lnSpc>
            </a:pPr>
            <a:r>
              <a:rPr lang="fa-IR" dirty="0">
                <a:solidFill>
                  <a:schemeClr val="bg1">
                    <a:lumMod val="95000"/>
                  </a:schemeClr>
                </a:solidFill>
              </a:rPr>
              <a:t>الگوریتم‌های یادگیری ماشین به سه دسته کلی تقسیم </a:t>
            </a:r>
            <a:r>
              <a:rPr lang="fa-IR" dirty="0" smtClean="0">
                <a:solidFill>
                  <a:schemeClr val="bg1">
                    <a:lumMod val="95000"/>
                  </a:schemeClr>
                </a:solidFill>
              </a:rPr>
              <a:t>می‌شوند</a:t>
            </a:r>
            <a:br>
              <a:rPr lang="fa-IR" dirty="0" smtClean="0">
                <a:solidFill>
                  <a:schemeClr val="bg1">
                    <a:lumMod val="95000"/>
                  </a:schemeClr>
                </a:solidFill>
              </a:rPr>
            </a:br>
            <a:r>
              <a:rPr lang="fa-IR" dirty="0" smtClean="0">
                <a:solidFill>
                  <a:schemeClr val="bg1">
                    <a:lumMod val="95000"/>
                  </a:schemeClr>
                </a:solidFill>
              </a:rPr>
              <a:t>یادگیری </a:t>
            </a:r>
            <a:r>
              <a:rPr lang="fa-IR" dirty="0">
                <a:solidFill>
                  <a:schemeClr val="bg1">
                    <a:lumMod val="95000"/>
                  </a:schemeClr>
                </a:solidFill>
              </a:rPr>
              <a:t>نظارت‌شده</a:t>
            </a:r>
          </a:p>
          <a:p>
            <a:pPr algn="r">
              <a:lnSpc>
                <a:spcPct val="150000"/>
              </a:lnSpc>
            </a:pPr>
            <a:r>
              <a:rPr lang="fa-IR" dirty="0" smtClean="0">
                <a:solidFill>
                  <a:schemeClr val="bg1">
                    <a:lumMod val="95000"/>
                  </a:schemeClr>
                </a:solidFill>
              </a:rPr>
              <a:t>یادگیری </a:t>
            </a:r>
            <a:r>
              <a:rPr lang="fa-IR" dirty="0">
                <a:solidFill>
                  <a:schemeClr val="bg1">
                    <a:lumMod val="95000"/>
                  </a:schemeClr>
                </a:solidFill>
              </a:rPr>
              <a:t>بدون نظارت</a:t>
            </a:r>
          </a:p>
          <a:p>
            <a:pPr algn="r">
              <a:lnSpc>
                <a:spcPct val="150000"/>
              </a:lnSpc>
            </a:pPr>
            <a:r>
              <a:rPr lang="fa-IR" dirty="0" smtClean="0">
                <a:solidFill>
                  <a:schemeClr val="bg1">
                    <a:lumMod val="95000"/>
                  </a:schemeClr>
                </a:solidFill>
              </a:rPr>
              <a:t>یادگیری تقویتی</a:t>
            </a:r>
            <a:br>
              <a:rPr lang="fa-IR" dirty="0" smtClean="0">
                <a:solidFill>
                  <a:schemeClr val="bg1">
                    <a:lumMod val="95000"/>
                  </a:schemeClr>
                </a:solidFill>
              </a:rPr>
            </a:br>
            <a:endParaRPr lang="fa-IR" dirty="0">
              <a:solidFill>
                <a:schemeClr val="bg1">
                  <a:lumMod val="95000"/>
                </a:schemeClr>
              </a:solidFill>
            </a:endParaRPr>
          </a:p>
          <a:p>
            <a:pPr algn="r">
              <a:lnSpc>
                <a:spcPct val="150000"/>
              </a:lnSpc>
            </a:pPr>
            <a:r>
              <a:rPr lang="fa-IR" dirty="0">
                <a:solidFill>
                  <a:schemeClr val="bg1">
                    <a:lumMod val="95000"/>
                  </a:schemeClr>
                </a:solidFill>
              </a:rPr>
              <a:t>سایر دسته‌بندی‌های </a:t>
            </a:r>
            <a:r>
              <a:rPr lang="fa-IR" dirty="0" smtClean="0">
                <a:solidFill>
                  <a:schemeClr val="bg1">
                    <a:lumMod val="95000"/>
                  </a:schemeClr>
                </a:solidFill>
              </a:rPr>
              <a:t>:</a:t>
            </a:r>
            <a:endParaRPr lang="fa-IR" dirty="0">
              <a:solidFill>
                <a:schemeClr val="bg1">
                  <a:lumMod val="95000"/>
                </a:schemeClr>
              </a:solidFill>
            </a:endParaRPr>
          </a:p>
          <a:p>
            <a:pPr algn="r">
              <a:lnSpc>
                <a:spcPct val="150000"/>
              </a:lnSpc>
            </a:pPr>
            <a:r>
              <a:rPr lang="fa-IR" dirty="0">
                <a:solidFill>
                  <a:schemeClr val="bg1">
                    <a:lumMod val="95000"/>
                  </a:schemeClr>
                </a:solidFill>
              </a:rPr>
              <a:t>یادگیری نیمه‌نظارت‌شده</a:t>
            </a:r>
          </a:p>
          <a:p>
            <a:pPr algn="r">
              <a:lnSpc>
                <a:spcPct val="150000"/>
              </a:lnSpc>
            </a:pPr>
            <a:r>
              <a:rPr lang="fa-IR" dirty="0">
                <a:solidFill>
                  <a:schemeClr val="bg1">
                    <a:lumMod val="95000"/>
                  </a:schemeClr>
                </a:solidFill>
              </a:rPr>
              <a:t>یادگیری </a:t>
            </a:r>
            <a:r>
              <a:rPr lang="fa-IR" dirty="0" smtClean="0">
                <a:solidFill>
                  <a:schemeClr val="bg1">
                    <a:lumMod val="95000"/>
                  </a:schemeClr>
                </a:solidFill>
              </a:rPr>
              <a:t>انتقالی</a:t>
            </a:r>
          </a:p>
          <a:p>
            <a:pPr algn="r">
              <a:lnSpc>
                <a:spcPct val="150000"/>
              </a:lnSpc>
            </a:pPr>
            <a:r>
              <a:rPr lang="fa-IR" dirty="0" smtClean="0">
                <a:solidFill>
                  <a:schemeClr val="bg1">
                    <a:lumMod val="95000"/>
                  </a:schemeClr>
                </a:solidFill>
              </a:rPr>
              <a:t>...</a:t>
            </a:r>
            <a:endParaRPr lang="fa-IR" dirty="0">
              <a:solidFill>
                <a:schemeClr val="bg1">
                  <a:lumMod val="95000"/>
                </a:schemeClr>
              </a:solidFill>
            </a:endParaRPr>
          </a:p>
        </p:txBody>
      </p:sp>
    </p:spTree>
    <p:extLst>
      <p:ext uri="{BB962C8B-B14F-4D97-AF65-F5344CB8AC3E}">
        <p14:creationId xmlns:p14="http://schemas.microsoft.com/office/powerpoint/2010/main" val="857105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Shape 0"/>
          <p:cNvSpPr/>
          <p:nvPr/>
        </p:nvSpPr>
        <p:spPr>
          <a:xfrm>
            <a:off x="243840" y="1539121"/>
            <a:ext cx="14142720" cy="5151239"/>
          </a:xfrm>
          <a:prstGeom prst="roundRect">
            <a:avLst>
              <a:gd name="adj" fmla="val 3234"/>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sp>
      <p:sp>
        <p:nvSpPr>
          <p:cNvPr id="3" name="Text 1"/>
          <p:cNvSpPr/>
          <p:nvPr/>
        </p:nvSpPr>
        <p:spPr>
          <a:xfrm>
            <a:off x="4148495" y="2175391"/>
            <a:ext cx="9428202" cy="680561"/>
          </a:xfrm>
          <a:prstGeom prst="rect">
            <a:avLst/>
          </a:prstGeom>
          <a:noFill/>
          <a:ln/>
        </p:spPr>
        <p:txBody>
          <a:bodyPr wrap="none" lIns="0" tIns="0" rIns="0" bIns="0" rtlCol="0" anchor="t"/>
          <a:lstStyle/>
          <a:p>
            <a:pPr marL="0" indent="0" algn="r" rtl="1">
              <a:lnSpc>
                <a:spcPts val="5350"/>
              </a:lnSpc>
              <a:buNone/>
            </a:pPr>
            <a:r>
              <a:rPr lang="en-US" sz="4250" b="1" kern="0" spc="-129" dirty="0">
                <a:solidFill>
                  <a:srgbClr val="FFFFFF"/>
                </a:solidFill>
                <a:latin typeface="Overpass Bold" pitchFamily="34" charset="0"/>
                <a:ea typeface="Overpass Bold" pitchFamily="34" charset="-122"/>
                <a:cs typeface="Overpass Bold" pitchFamily="34" charset="-120"/>
              </a:rPr>
              <a:t>یادگیری نظارت شده (Supervised Learning)</a:t>
            </a:r>
            <a:endParaRPr lang="en-US" sz="4250" dirty="0"/>
          </a:p>
        </p:txBody>
      </p:sp>
      <p:sp>
        <p:nvSpPr>
          <p:cNvPr id="4" name="Text 2"/>
          <p:cNvSpPr/>
          <p:nvPr/>
        </p:nvSpPr>
        <p:spPr>
          <a:xfrm>
            <a:off x="1053703" y="3203019"/>
            <a:ext cx="12522994" cy="740569"/>
          </a:xfrm>
          <a:prstGeom prst="rect">
            <a:avLst/>
          </a:prstGeom>
          <a:noFill/>
          <a:ln/>
        </p:spPr>
        <p:txBody>
          <a:bodyPr wrap="square" lIns="0" tIns="0" rIns="0" bIns="0" rtlCol="0" anchor="t"/>
          <a:lstStyle/>
          <a:p>
            <a:pPr marL="0" indent="0" algn="r" rtl="1">
              <a:lnSpc>
                <a:spcPts val="2900"/>
              </a:lnSpc>
              <a:buNone/>
            </a:pPr>
            <a:r>
              <a:rPr lang="en-US" sz="1800" dirty="0">
                <a:solidFill>
                  <a:srgbClr val="E5E0DF"/>
                </a:solidFill>
                <a:latin typeface="Overpass" pitchFamily="34" charset="0"/>
                <a:ea typeface="Overpass" pitchFamily="34" charset="-122"/>
                <a:cs typeface="Overpass" pitchFamily="34" charset="-120"/>
              </a:rPr>
              <a:t>یادگیری نظارت شده از داده های برچسب دار برای آموزش مدل استفاده می کند. هدف، پیش بینی خروجی برای داده های جدید است. در این روش، مدل با استفاده از داده‌های آموزشی که دارای برچسب هستند، آموزش داده می‌شود.</a:t>
            </a:r>
            <a:endParaRPr lang="en-US" sz="1800" dirty="0"/>
          </a:p>
        </p:txBody>
      </p:sp>
      <p:sp>
        <p:nvSpPr>
          <p:cNvPr id="6" name="Text 4"/>
          <p:cNvSpPr/>
          <p:nvPr/>
        </p:nvSpPr>
        <p:spPr>
          <a:xfrm>
            <a:off x="10102453" y="4464129"/>
            <a:ext cx="2722364" cy="340281"/>
          </a:xfrm>
          <a:prstGeom prst="rect">
            <a:avLst/>
          </a:prstGeom>
          <a:noFill/>
          <a:ln/>
        </p:spPr>
        <p:txBody>
          <a:bodyPr wrap="none" lIns="0" tIns="0" rIns="0" bIns="0" rtlCol="0" anchor="t"/>
          <a:lstStyle/>
          <a:p>
            <a:pPr marL="0" indent="0" algn="r" rtl="1">
              <a:lnSpc>
                <a:spcPts val="2650"/>
              </a:lnSpc>
              <a:buNone/>
            </a:pPr>
            <a:r>
              <a:rPr lang="en-US" sz="2100" b="1" kern="0" spc="-64" dirty="0">
                <a:solidFill>
                  <a:srgbClr val="E5E0DF"/>
                </a:solidFill>
                <a:latin typeface="Overpass Bold" pitchFamily="34" charset="0"/>
                <a:ea typeface="Overpass Bold" pitchFamily="34" charset="-122"/>
                <a:cs typeface="Overpass Bold" pitchFamily="34" charset="-120"/>
              </a:rPr>
              <a:t>رگرسیون خطی</a:t>
            </a:r>
            <a:endParaRPr lang="en-US" sz="2100" dirty="0"/>
          </a:p>
        </p:txBody>
      </p:sp>
      <p:sp>
        <p:nvSpPr>
          <p:cNvPr id="7" name="Text 5"/>
          <p:cNvSpPr/>
          <p:nvPr/>
        </p:nvSpPr>
        <p:spPr>
          <a:xfrm>
            <a:off x="9556552" y="4943237"/>
            <a:ext cx="3268266" cy="1110853"/>
          </a:xfrm>
          <a:prstGeom prst="rect">
            <a:avLst/>
          </a:prstGeom>
          <a:noFill/>
          <a:ln/>
        </p:spPr>
        <p:txBody>
          <a:bodyPr wrap="square" lIns="0" tIns="0" rIns="0" bIns="0" rtlCol="0" anchor="t"/>
          <a:lstStyle/>
          <a:p>
            <a:pPr marL="0" indent="0" algn="r" rtl="1">
              <a:lnSpc>
                <a:spcPts val="2900"/>
              </a:lnSpc>
              <a:buNone/>
            </a:pPr>
            <a:r>
              <a:rPr lang="en-US" sz="1800" dirty="0">
                <a:solidFill>
                  <a:srgbClr val="E5E0DF"/>
                </a:solidFill>
                <a:latin typeface="Overpass" pitchFamily="34" charset="0"/>
                <a:ea typeface="Overpass" pitchFamily="34" charset="-122"/>
                <a:cs typeface="Overpass" pitchFamily="34" charset="-120"/>
              </a:rPr>
              <a:t>برای پیش بینی مقادیر پیوسته استفاده می‌شود. مثال: پیش بینی قیمت خانه بر اساس متراژ.</a:t>
            </a:r>
            <a:endParaRPr lang="en-US" sz="1800" dirty="0"/>
          </a:p>
        </p:txBody>
      </p:sp>
      <p:sp>
        <p:nvSpPr>
          <p:cNvPr id="9" name="Text 7"/>
          <p:cNvSpPr/>
          <p:nvPr/>
        </p:nvSpPr>
        <p:spPr>
          <a:xfrm>
            <a:off x="5850969" y="4464129"/>
            <a:ext cx="2722364" cy="340281"/>
          </a:xfrm>
          <a:prstGeom prst="rect">
            <a:avLst/>
          </a:prstGeom>
          <a:noFill/>
          <a:ln/>
        </p:spPr>
        <p:txBody>
          <a:bodyPr wrap="none" lIns="0" tIns="0" rIns="0" bIns="0" rtlCol="0" anchor="t"/>
          <a:lstStyle/>
          <a:p>
            <a:pPr marL="0" indent="0" algn="r" rtl="1">
              <a:lnSpc>
                <a:spcPts val="2650"/>
              </a:lnSpc>
              <a:buNone/>
            </a:pPr>
            <a:r>
              <a:rPr lang="en-US" sz="2100" b="1" kern="0" spc="-64" dirty="0">
                <a:solidFill>
                  <a:srgbClr val="E5E0DF"/>
                </a:solidFill>
                <a:latin typeface="Overpass Bold" pitchFamily="34" charset="0"/>
                <a:ea typeface="Overpass Bold" pitchFamily="34" charset="-122"/>
                <a:cs typeface="Overpass Bold" pitchFamily="34" charset="-120"/>
              </a:rPr>
              <a:t>رگرسیون لجستیک</a:t>
            </a:r>
            <a:endParaRPr lang="en-US" sz="2100" dirty="0"/>
          </a:p>
        </p:txBody>
      </p:sp>
      <p:sp>
        <p:nvSpPr>
          <p:cNvPr id="10" name="Text 8"/>
          <p:cNvSpPr/>
          <p:nvPr/>
        </p:nvSpPr>
        <p:spPr>
          <a:xfrm>
            <a:off x="5305068" y="4943237"/>
            <a:ext cx="3268266" cy="740569"/>
          </a:xfrm>
          <a:prstGeom prst="rect">
            <a:avLst/>
          </a:prstGeom>
          <a:noFill/>
          <a:ln/>
        </p:spPr>
        <p:txBody>
          <a:bodyPr wrap="square" lIns="0" tIns="0" rIns="0" bIns="0" rtlCol="0" anchor="t"/>
          <a:lstStyle/>
          <a:p>
            <a:pPr marL="0" indent="0" algn="r" rtl="1">
              <a:lnSpc>
                <a:spcPts val="2900"/>
              </a:lnSpc>
              <a:buNone/>
            </a:pPr>
            <a:r>
              <a:rPr lang="en-US" sz="1800" dirty="0">
                <a:solidFill>
                  <a:srgbClr val="E5E0DF"/>
                </a:solidFill>
                <a:latin typeface="Overpass" pitchFamily="34" charset="0"/>
                <a:ea typeface="Overpass" pitchFamily="34" charset="-122"/>
                <a:cs typeface="Overpass" pitchFamily="34" charset="-120"/>
              </a:rPr>
              <a:t>برای طبقه بندی استفاده می‌شود. مثال: تشخیص ایمیل‌های اسپم.</a:t>
            </a:r>
            <a:endParaRPr lang="en-US" sz="1800" dirty="0"/>
          </a:p>
        </p:txBody>
      </p:sp>
      <p:sp>
        <p:nvSpPr>
          <p:cNvPr id="12" name="Text 10"/>
          <p:cNvSpPr/>
          <p:nvPr/>
        </p:nvSpPr>
        <p:spPr>
          <a:xfrm>
            <a:off x="1065490" y="4464129"/>
            <a:ext cx="3256359" cy="340281"/>
          </a:xfrm>
          <a:prstGeom prst="rect">
            <a:avLst/>
          </a:prstGeom>
          <a:noFill/>
          <a:ln/>
        </p:spPr>
        <p:txBody>
          <a:bodyPr wrap="none" lIns="0" tIns="0" rIns="0" bIns="0" rtlCol="0" anchor="t"/>
          <a:lstStyle/>
          <a:p>
            <a:pPr marL="0" indent="0" algn="r" rtl="1">
              <a:lnSpc>
                <a:spcPts val="2650"/>
              </a:lnSpc>
              <a:buNone/>
            </a:pPr>
            <a:r>
              <a:rPr lang="en-US" sz="2100" b="1" kern="0" spc="-64" dirty="0">
                <a:solidFill>
                  <a:srgbClr val="E5E0DF"/>
                </a:solidFill>
                <a:latin typeface="Overpass Bold" pitchFamily="34" charset="0"/>
                <a:ea typeface="Overpass Bold" pitchFamily="34" charset="-122"/>
                <a:cs typeface="Overpass Bold" pitchFamily="34" charset="-120"/>
              </a:rPr>
              <a:t>ماشین‌های بردار پشتیبان (SVM)</a:t>
            </a:r>
            <a:endParaRPr lang="en-US" sz="2100" dirty="0"/>
          </a:p>
        </p:txBody>
      </p:sp>
      <p:sp>
        <p:nvSpPr>
          <p:cNvPr id="13" name="Text 11"/>
          <p:cNvSpPr/>
          <p:nvPr/>
        </p:nvSpPr>
        <p:spPr>
          <a:xfrm>
            <a:off x="1053584" y="4943237"/>
            <a:ext cx="3268266" cy="740569"/>
          </a:xfrm>
          <a:prstGeom prst="rect">
            <a:avLst/>
          </a:prstGeom>
          <a:noFill/>
          <a:ln/>
        </p:spPr>
        <p:txBody>
          <a:bodyPr wrap="square" lIns="0" tIns="0" rIns="0" bIns="0" rtlCol="0" anchor="t"/>
          <a:lstStyle/>
          <a:p>
            <a:pPr marL="0" indent="0" algn="r" rtl="1">
              <a:lnSpc>
                <a:spcPts val="2900"/>
              </a:lnSpc>
              <a:buNone/>
            </a:pPr>
            <a:r>
              <a:rPr lang="en-US" sz="1800" dirty="0">
                <a:solidFill>
                  <a:srgbClr val="E5E0DF"/>
                </a:solidFill>
                <a:latin typeface="Overpass" pitchFamily="34" charset="0"/>
                <a:ea typeface="Overpass" pitchFamily="34" charset="-122"/>
                <a:cs typeface="Overpass" pitchFamily="34" charset="-120"/>
              </a:rPr>
              <a:t>برای طبقه بندی و رگرسیون استفاده می‌شود. مثال: تشخیص چهره.</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hape 0"/>
          <p:cNvSpPr/>
          <p:nvPr/>
        </p:nvSpPr>
        <p:spPr>
          <a:xfrm>
            <a:off x="350372" y="1539120"/>
            <a:ext cx="14142720" cy="5151239"/>
          </a:xfrm>
          <a:prstGeom prst="roundRect">
            <a:avLst>
              <a:gd name="adj" fmla="val 3234"/>
            </a:avLst>
          </a:prstGeom>
          <a:solidFill>
            <a:srgbClr val="252222">
              <a:alpha val="95000"/>
            </a:srgbClr>
          </a:solidFill>
          <a:ln w="7620">
            <a:solidFill>
              <a:srgbClr val="2B2828"/>
            </a:solidFill>
            <a:prstDash val="solid"/>
          </a:ln>
          <a:effectLst>
            <a:outerShdw blurRad="86360" dist="57150" dir="5400000" algn="bl" rotWithShape="0">
              <a:srgbClr val="000000">
                <a:alpha val="10000"/>
              </a:srgbClr>
            </a:outerShdw>
          </a:effectLst>
        </p:spPr>
      </p:sp>
      <p:sp>
        <p:nvSpPr>
          <p:cNvPr id="5" name="Rectangle 4"/>
          <p:cNvSpPr/>
          <p:nvPr/>
        </p:nvSpPr>
        <p:spPr>
          <a:xfrm>
            <a:off x="6267635" y="2129581"/>
            <a:ext cx="7315200" cy="4524315"/>
          </a:xfrm>
          <a:prstGeom prst="rect">
            <a:avLst/>
          </a:prstGeom>
        </p:spPr>
        <p:txBody>
          <a:bodyPr>
            <a:spAutoFit/>
          </a:bodyPr>
          <a:lstStyle/>
          <a:p>
            <a:pPr algn="r"/>
            <a:r>
              <a:rPr lang="en-US" dirty="0" err="1" smtClean="0">
                <a:solidFill>
                  <a:schemeClr val="bg1">
                    <a:lumMod val="95000"/>
                  </a:schemeClr>
                </a:solidFill>
              </a:rPr>
              <a:t>طبقه‌بندی</a:t>
            </a:r>
            <a:r>
              <a:rPr lang="en-US" dirty="0" smtClean="0">
                <a:solidFill>
                  <a:schemeClr val="bg1">
                    <a:lumMod val="95000"/>
                  </a:schemeClr>
                </a:solidFill>
              </a:rPr>
              <a:t> </a:t>
            </a:r>
            <a:r>
              <a:rPr lang="en-US" dirty="0">
                <a:solidFill>
                  <a:schemeClr val="bg1">
                    <a:lumMod val="95000"/>
                  </a:schemeClr>
                </a:solidFill>
              </a:rPr>
              <a:t>(Classification)</a:t>
            </a:r>
          </a:p>
          <a:p>
            <a:pPr algn="r"/>
            <a:r>
              <a:rPr lang="fa-IR" dirty="0" smtClean="0">
                <a:solidFill>
                  <a:schemeClr val="bg1">
                    <a:lumMod val="95000"/>
                  </a:schemeClr>
                </a:solidFill>
              </a:rPr>
              <a:t/>
            </a:r>
            <a:br>
              <a:rPr lang="fa-IR" dirty="0" smtClean="0">
                <a:solidFill>
                  <a:schemeClr val="bg1">
                    <a:lumMod val="95000"/>
                  </a:schemeClr>
                </a:solidFill>
              </a:rPr>
            </a:br>
            <a:r>
              <a:rPr lang="en-US" dirty="0" err="1" smtClean="0">
                <a:solidFill>
                  <a:schemeClr val="bg1">
                    <a:lumMod val="95000"/>
                  </a:schemeClr>
                </a:solidFill>
              </a:rPr>
              <a:t>پیش‌بینی</a:t>
            </a:r>
            <a:r>
              <a:rPr lang="en-US" dirty="0" smtClean="0">
                <a:solidFill>
                  <a:schemeClr val="bg1">
                    <a:lumMod val="95000"/>
                  </a:schemeClr>
                </a:solidFill>
              </a:rPr>
              <a:t> </a:t>
            </a:r>
            <a:r>
              <a:rPr lang="en-US" dirty="0" err="1">
                <a:solidFill>
                  <a:schemeClr val="bg1">
                    <a:lumMod val="95000"/>
                  </a:schemeClr>
                </a:solidFill>
              </a:rPr>
              <a:t>برچسب‌های</a:t>
            </a:r>
            <a:r>
              <a:rPr lang="en-US" dirty="0">
                <a:solidFill>
                  <a:schemeClr val="bg1">
                    <a:lumMod val="95000"/>
                  </a:schemeClr>
                </a:solidFill>
              </a:rPr>
              <a:t> </a:t>
            </a:r>
            <a:r>
              <a:rPr lang="en-US" dirty="0" err="1">
                <a:solidFill>
                  <a:schemeClr val="bg1">
                    <a:lumMod val="95000"/>
                  </a:schemeClr>
                </a:solidFill>
              </a:rPr>
              <a:t>گسسته</a:t>
            </a:r>
            <a:endParaRPr lang="en-US" dirty="0">
              <a:solidFill>
                <a:schemeClr val="bg1">
                  <a:lumMod val="95000"/>
                </a:schemeClr>
              </a:solidFill>
            </a:endParaRPr>
          </a:p>
          <a:p>
            <a:pPr algn="r"/>
            <a:endParaRPr lang="en-US" dirty="0">
              <a:solidFill>
                <a:schemeClr val="bg1">
                  <a:lumMod val="95000"/>
                </a:schemeClr>
              </a:solidFill>
            </a:endParaRPr>
          </a:p>
          <a:p>
            <a:pPr algn="r">
              <a:lnSpc>
                <a:spcPct val="150000"/>
              </a:lnSpc>
            </a:pPr>
            <a:r>
              <a:rPr lang="fa-IR" dirty="0" smtClean="0">
                <a:solidFill>
                  <a:schemeClr val="bg1">
                    <a:lumMod val="95000"/>
                  </a:schemeClr>
                </a:solidFill>
              </a:rPr>
              <a:t>کاربرد </a:t>
            </a:r>
            <a:r>
              <a:rPr lang="en-US" dirty="0" smtClean="0">
                <a:solidFill>
                  <a:schemeClr val="bg1">
                    <a:lumMod val="95000"/>
                  </a:schemeClr>
                </a:solidFill>
              </a:rPr>
              <a:t>‌</a:t>
            </a:r>
            <a:r>
              <a:rPr lang="en-US" dirty="0" err="1" smtClean="0">
                <a:solidFill>
                  <a:schemeClr val="bg1">
                    <a:lumMod val="95000"/>
                  </a:schemeClr>
                </a:solidFill>
              </a:rPr>
              <a:t>ها</a:t>
            </a:r>
            <a:r>
              <a:rPr lang="fa-IR" dirty="0" smtClean="0">
                <a:solidFill>
                  <a:schemeClr val="bg1">
                    <a:lumMod val="95000"/>
                  </a:schemeClr>
                </a:solidFill>
              </a:rPr>
              <a:t> :</a:t>
            </a:r>
            <a:endParaRPr lang="en-US" dirty="0">
              <a:solidFill>
                <a:schemeClr val="bg1">
                  <a:lumMod val="95000"/>
                </a:schemeClr>
              </a:solidFill>
            </a:endParaRPr>
          </a:p>
          <a:p>
            <a:pPr algn="r">
              <a:lnSpc>
                <a:spcPct val="150000"/>
              </a:lnSpc>
            </a:pPr>
            <a:r>
              <a:rPr lang="en-US" dirty="0" err="1" smtClean="0">
                <a:solidFill>
                  <a:schemeClr val="bg1">
                    <a:lumMod val="95000"/>
                  </a:schemeClr>
                </a:solidFill>
              </a:rPr>
              <a:t>تشخیص</a:t>
            </a:r>
            <a:r>
              <a:rPr lang="en-US" dirty="0" smtClean="0">
                <a:solidFill>
                  <a:schemeClr val="bg1">
                    <a:lumMod val="95000"/>
                  </a:schemeClr>
                </a:solidFill>
              </a:rPr>
              <a:t> </a:t>
            </a:r>
            <a:r>
              <a:rPr lang="en-US" dirty="0" err="1">
                <a:solidFill>
                  <a:schemeClr val="bg1">
                    <a:lumMod val="95000"/>
                  </a:schemeClr>
                </a:solidFill>
              </a:rPr>
              <a:t>ایمیل</a:t>
            </a:r>
            <a:r>
              <a:rPr lang="en-US" dirty="0">
                <a:solidFill>
                  <a:schemeClr val="bg1">
                    <a:lumMod val="95000"/>
                  </a:schemeClr>
                </a:solidFill>
              </a:rPr>
              <a:t> </a:t>
            </a:r>
            <a:r>
              <a:rPr lang="en-US" dirty="0" err="1">
                <a:solidFill>
                  <a:schemeClr val="bg1">
                    <a:lumMod val="95000"/>
                  </a:schemeClr>
                </a:solidFill>
              </a:rPr>
              <a:t>اسپم</a:t>
            </a:r>
            <a:r>
              <a:rPr lang="en-US" dirty="0">
                <a:solidFill>
                  <a:schemeClr val="bg1">
                    <a:lumMod val="95000"/>
                  </a:schemeClr>
                </a:solidFill>
              </a:rPr>
              <a:t> (</a:t>
            </a:r>
            <a:r>
              <a:rPr lang="en-US" dirty="0" err="1">
                <a:solidFill>
                  <a:schemeClr val="bg1">
                    <a:lumMod val="95000"/>
                  </a:schemeClr>
                </a:solidFill>
              </a:rPr>
              <a:t>بله</a:t>
            </a:r>
            <a:r>
              <a:rPr lang="en-US" dirty="0">
                <a:solidFill>
                  <a:schemeClr val="bg1">
                    <a:lumMod val="95000"/>
                  </a:schemeClr>
                </a:solidFill>
              </a:rPr>
              <a:t>/</a:t>
            </a:r>
            <a:r>
              <a:rPr lang="en-US" dirty="0" err="1">
                <a:solidFill>
                  <a:schemeClr val="bg1">
                    <a:lumMod val="95000"/>
                  </a:schemeClr>
                </a:solidFill>
              </a:rPr>
              <a:t>خیر</a:t>
            </a:r>
            <a:r>
              <a:rPr lang="en-US" dirty="0">
                <a:solidFill>
                  <a:schemeClr val="bg1">
                    <a:lumMod val="95000"/>
                  </a:schemeClr>
                </a:solidFill>
              </a:rPr>
              <a:t>)  </a:t>
            </a:r>
          </a:p>
          <a:p>
            <a:pPr algn="r">
              <a:lnSpc>
                <a:spcPct val="150000"/>
              </a:lnSpc>
            </a:pPr>
            <a:r>
              <a:rPr lang="en-US" dirty="0" err="1" smtClean="0">
                <a:solidFill>
                  <a:schemeClr val="bg1">
                    <a:lumMod val="95000"/>
                  </a:schemeClr>
                </a:solidFill>
              </a:rPr>
              <a:t>تشخیص</a:t>
            </a:r>
            <a:r>
              <a:rPr lang="en-US" dirty="0" smtClean="0">
                <a:solidFill>
                  <a:schemeClr val="bg1">
                    <a:lumMod val="95000"/>
                  </a:schemeClr>
                </a:solidFill>
              </a:rPr>
              <a:t> </a:t>
            </a:r>
            <a:r>
              <a:rPr lang="en-US" dirty="0" err="1">
                <a:solidFill>
                  <a:schemeClr val="bg1">
                    <a:lumMod val="95000"/>
                  </a:schemeClr>
                </a:solidFill>
              </a:rPr>
              <a:t>بیماری</a:t>
            </a:r>
            <a:r>
              <a:rPr lang="en-US" dirty="0">
                <a:solidFill>
                  <a:schemeClr val="bg1">
                    <a:lumMod val="95000"/>
                  </a:schemeClr>
                </a:solidFill>
              </a:rPr>
              <a:t> </a:t>
            </a:r>
            <a:r>
              <a:rPr lang="en-US" dirty="0" err="1">
                <a:solidFill>
                  <a:schemeClr val="bg1">
                    <a:lumMod val="95000"/>
                  </a:schemeClr>
                </a:solidFill>
              </a:rPr>
              <a:t>از</a:t>
            </a:r>
            <a:r>
              <a:rPr lang="en-US" dirty="0">
                <a:solidFill>
                  <a:schemeClr val="bg1">
                    <a:lumMod val="95000"/>
                  </a:schemeClr>
                </a:solidFill>
              </a:rPr>
              <a:t> </a:t>
            </a:r>
            <a:r>
              <a:rPr lang="en-US" dirty="0" err="1">
                <a:solidFill>
                  <a:schemeClr val="bg1">
                    <a:lumMod val="95000"/>
                  </a:schemeClr>
                </a:solidFill>
              </a:rPr>
              <a:t>تصاویر</a:t>
            </a:r>
            <a:r>
              <a:rPr lang="en-US" dirty="0">
                <a:solidFill>
                  <a:schemeClr val="bg1">
                    <a:lumMod val="95000"/>
                  </a:schemeClr>
                </a:solidFill>
              </a:rPr>
              <a:t> </a:t>
            </a:r>
            <a:r>
              <a:rPr lang="en-US" dirty="0" err="1">
                <a:solidFill>
                  <a:schemeClr val="bg1">
                    <a:lumMod val="95000"/>
                  </a:schemeClr>
                </a:solidFill>
              </a:rPr>
              <a:t>پزشکی</a:t>
            </a:r>
            <a:r>
              <a:rPr lang="en-US" dirty="0">
                <a:solidFill>
                  <a:schemeClr val="bg1">
                    <a:lumMod val="95000"/>
                  </a:schemeClr>
                </a:solidFill>
              </a:rPr>
              <a:t>  </a:t>
            </a:r>
          </a:p>
          <a:p>
            <a:pPr algn="r">
              <a:lnSpc>
                <a:spcPct val="150000"/>
              </a:lnSpc>
            </a:pPr>
            <a:r>
              <a:rPr lang="en-US" dirty="0" err="1" smtClean="0">
                <a:solidFill>
                  <a:schemeClr val="bg1">
                    <a:lumMod val="95000"/>
                  </a:schemeClr>
                </a:solidFill>
              </a:rPr>
              <a:t>تحلیل</a:t>
            </a:r>
            <a:r>
              <a:rPr lang="en-US" dirty="0" smtClean="0">
                <a:solidFill>
                  <a:schemeClr val="bg1">
                    <a:lumMod val="95000"/>
                  </a:schemeClr>
                </a:solidFill>
              </a:rPr>
              <a:t> </a:t>
            </a:r>
            <a:r>
              <a:rPr lang="en-US" dirty="0" err="1">
                <a:solidFill>
                  <a:schemeClr val="bg1">
                    <a:lumMod val="95000"/>
                  </a:schemeClr>
                </a:solidFill>
              </a:rPr>
              <a:t>احساسات</a:t>
            </a:r>
            <a:r>
              <a:rPr lang="en-US" dirty="0">
                <a:solidFill>
                  <a:schemeClr val="bg1">
                    <a:lumMod val="95000"/>
                  </a:schemeClr>
                </a:solidFill>
              </a:rPr>
              <a:t> </a:t>
            </a:r>
            <a:r>
              <a:rPr lang="en-US" dirty="0" err="1">
                <a:solidFill>
                  <a:schemeClr val="bg1">
                    <a:lumMod val="95000"/>
                  </a:schemeClr>
                </a:solidFill>
              </a:rPr>
              <a:t>متن</a:t>
            </a:r>
            <a:r>
              <a:rPr lang="en-US" dirty="0">
                <a:solidFill>
                  <a:schemeClr val="bg1">
                    <a:lumMod val="95000"/>
                  </a:schemeClr>
                </a:solidFill>
              </a:rPr>
              <a:t>  </a:t>
            </a:r>
          </a:p>
          <a:p>
            <a:pPr algn="r"/>
            <a:endParaRPr lang="en-US" dirty="0">
              <a:solidFill>
                <a:schemeClr val="bg1">
                  <a:lumMod val="95000"/>
                </a:schemeClr>
              </a:solidFill>
            </a:endParaRPr>
          </a:p>
          <a:p>
            <a:pPr algn="r"/>
            <a:r>
              <a:rPr lang="en-US" dirty="0" err="1" smtClean="0">
                <a:solidFill>
                  <a:schemeClr val="bg1">
                    <a:lumMod val="95000"/>
                  </a:schemeClr>
                </a:solidFill>
              </a:rPr>
              <a:t>الگوریتم‌ها</a:t>
            </a:r>
            <a:endParaRPr lang="en-US" dirty="0">
              <a:solidFill>
                <a:schemeClr val="bg1">
                  <a:lumMod val="95000"/>
                </a:schemeClr>
              </a:solidFill>
            </a:endParaRPr>
          </a:p>
          <a:p>
            <a:pPr algn="r"/>
            <a:r>
              <a:rPr lang="en-US" dirty="0" err="1" smtClean="0">
                <a:solidFill>
                  <a:schemeClr val="bg1">
                    <a:lumMod val="95000"/>
                  </a:schemeClr>
                </a:solidFill>
              </a:rPr>
              <a:t>رگرسیون</a:t>
            </a:r>
            <a:r>
              <a:rPr lang="en-US" dirty="0" smtClean="0">
                <a:solidFill>
                  <a:schemeClr val="bg1">
                    <a:lumMod val="95000"/>
                  </a:schemeClr>
                </a:solidFill>
              </a:rPr>
              <a:t> </a:t>
            </a:r>
            <a:r>
              <a:rPr lang="en-US" dirty="0" err="1">
                <a:solidFill>
                  <a:schemeClr val="bg1">
                    <a:lumMod val="95000"/>
                  </a:schemeClr>
                </a:solidFill>
              </a:rPr>
              <a:t>لجستیک</a:t>
            </a:r>
            <a:r>
              <a:rPr lang="en-US" dirty="0">
                <a:solidFill>
                  <a:schemeClr val="bg1">
                    <a:lumMod val="95000"/>
                  </a:schemeClr>
                </a:solidFill>
              </a:rPr>
              <a:t>  </a:t>
            </a:r>
          </a:p>
          <a:p>
            <a:pPr algn="r"/>
            <a:r>
              <a:rPr lang="en-US" dirty="0" err="1" smtClean="0">
                <a:solidFill>
                  <a:schemeClr val="bg1">
                    <a:lumMod val="95000"/>
                  </a:schemeClr>
                </a:solidFill>
              </a:rPr>
              <a:t>ماشین</a:t>
            </a:r>
            <a:r>
              <a:rPr lang="en-US" dirty="0" smtClean="0">
                <a:solidFill>
                  <a:schemeClr val="bg1">
                    <a:lumMod val="95000"/>
                  </a:schemeClr>
                </a:solidFill>
              </a:rPr>
              <a:t> </a:t>
            </a:r>
            <a:r>
              <a:rPr lang="en-US" dirty="0" err="1">
                <a:solidFill>
                  <a:schemeClr val="bg1">
                    <a:lumMod val="95000"/>
                  </a:schemeClr>
                </a:solidFill>
              </a:rPr>
              <a:t>بردار</a:t>
            </a:r>
            <a:r>
              <a:rPr lang="en-US" dirty="0">
                <a:solidFill>
                  <a:schemeClr val="bg1">
                    <a:lumMod val="95000"/>
                  </a:schemeClr>
                </a:solidFill>
              </a:rPr>
              <a:t> </a:t>
            </a:r>
            <a:r>
              <a:rPr lang="en-US" dirty="0" err="1">
                <a:solidFill>
                  <a:schemeClr val="bg1">
                    <a:lumMod val="95000"/>
                  </a:schemeClr>
                </a:solidFill>
              </a:rPr>
              <a:t>پشتیبان</a:t>
            </a:r>
            <a:r>
              <a:rPr lang="en-US" dirty="0">
                <a:solidFill>
                  <a:schemeClr val="bg1">
                    <a:lumMod val="95000"/>
                  </a:schemeClr>
                </a:solidFill>
              </a:rPr>
              <a:t> (SVM)  </a:t>
            </a:r>
          </a:p>
          <a:p>
            <a:pPr algn="r"/>
            <a:r>
              <a:rPr lang="en-US" dirty="0" err="1" smtClean="0">
                <a:solidFill>
                  <a:schemeClr val="bg1">
                    <a:lumMod val="95000"/>
                  </a:schemeClr>
                </a:solidFill>
              </a:rPr>
              <a:t>درخت</a:t>
            </a:r>
            <a:r>
              <a:rPr lang="en-US" dirty="0" smtClean="0">
                <a:solidFill>
                  <a:schemeClr val="bg1">
                    <a:lumMod val="95000"/>
                  </a:schemeClr>
                </a:solidFill>
              </a:rPr>
              <a:t> </a:t>
            </a:r>
            <a:r>
              <a:rPr lang="en-US" dirty="0" err="1">
                <a:solidFill>
                  <a:schemeClr val="bg1">
                    <a:lumMod val="95000"/>
                  </a:schemeClr>
                </a:solidFill>
              </a:rPr>
              <a:t>تصمیم</a:t>
            </a:r>
            <a:r>
              <a:rPr lang="en-US" dirty="0">
                <a:solidFill>
                  <a:schemeClr val="bg1">
                    <a:lumMod val="95000"/>
                  </a:schemeClr>
                </a:solidFill>
              </a:rPr>
              <a:t>  </a:t>
            </a:r>
          </a:p>
          <a:p>
            <a:pPr algn="r"/>
            <a:r>
              <a:rPr lang="en-US" dirty="0" err="1" smtClean="0">
                <a:solidFill>
                  <a:schemeClr val="bg1">
                    <a:lumMod val="95000"/>
                  </a:schemeClr>
                </a:solidFill>
              </a:rPr>
              <a:t>شبکه‌های</a:t>
            </a:r>
            <a:r>
              <a:rPr lang="en-US" dirty="0" smtClean="0">
                <a:solidFill>
                  <a:schemeClr val="bg1">
                    <a:lumMod val="95000"/>
                  </a:schemeClr>
                </a:solidFill>
              </a:rPr>
              <a:t> </a:t>
            </a:r>
            <a:r>
              <a:rPr lang="en-US" dirty="0" err="1">
                <a:solidFill>
                  <a:schemeClr val="bg1">
                    <a:lumMod val="95000"/>
                  </a:schemeClr>
                </a:solidFill>
              </a:rPr>
              <a:t>عصبی</a:t>
            </a:r>
            <a:r>
              <a:rPr lang="en-US" dirty="0">
                <a:solidFill>
                  <a:schemeClr val="bg1">
                    <a:lumMod val="95000"/>
                  </a:schemeClr>
                </a:solidFill>
              </a:rPr>
              <a:t> </a:t>
            </a:r>
          </a:p>
        </p:txBody>
      </p:sp>
      <p:sp>
        <p:nvSpPr>
          <p:cNvPr id="8" name="Rectangle 7"/>
          <p:cNvSpPr/>
          <p:nvPr/>
        </p:nvSpPr>
        <p:spPr>
          <a:xfrm>
            <a:off x="-1580226" y="2129581"/>
            <a:ext cx="7315200" cy="4247317"/>
          </a:xfrm>
          <a:prstGeom prst="rect">
            <a:avLst/>
          </a:prstGeom>
        </p:spPr>
        <p:txBody>
          <a:bodyPr>
            <a:spAutoFit/>
          </a:bodyPr>
          <a:lstStyle/>
          <a:p>
            <a:pPr algn="r"/>
            <a:r>
              <a:rPr lang="en-US" dirty="0" err="1" smtClean="0">
                <a:solidFill>
                  <a:schemeClr val="bg1">
                    <a:lumMod val="95000"/>
                  </a:schemeClr>
                </a:solidFill>
              </a:rPr>
              <a:t>رگرسیون</a:t>
            </a:r>
            <a:r>
              <a:rPr lang="en-US" dirty="0" smtClean="0">
                <a:solidFill>
                  <a:schemeClr val="bg1">
                    <a:lumMod val="95000"/>
                  </a:schemeClr>
                </a:solidFill>
              </a:rPr>
              <a:t> </a:t>
            </a:r>
            <a:r>
              <a:rPr lang="en-US" dirty="0">
                <a:solidFill>
                  <a:schemeClr val="bg1">
                    <a:lumMod val="95000"/>
                  </a:schemeClr>
                </a:solidFill>
              </a:rPr>
              <a:t>(Regression</a:t>
            </a:r>
            <a:r>
              <a:rPr lang="en-US" dirty="0" smtClean="0">
                <a:solidFill>
                  <a:schemeClr val="bg1">
                    <a:lumMod val="95000"/>
                  </a:schemeClr>
                </a:solidFill>
              </a:rPr>
              <a:t>)</a:t>
            </a:r>
          </a:p>
          <a:p>
            <a:pPr algn="r"/>
            <a:r>
              <a:rPr lang="fa-IR" dirty="0">
                <a:solidFill>
                  <a:schemeClr val="bg1">
                    <a:lumMod val="95000"/>
                  </a:schemeClr>
                </a:solidFill>
              </a:rPr>
              <a:t/>
            </a:r>
            <a:br>
              <a:rPr lang="fa-IR" dirty="0">
                <a:solidFill>
                  <a:schemeClr val="bg1">
                    <a:lumMod val="95000"/>
                  </a:schemeClr>
                </a:solidFill>
              </a:rPr>
            </a:br>
            <a:r>
              <a:rPr lang="en-US" dirty="0" err="1" smtClean="0">
                <a:solidFill>
                  <a:schemeClr val="bg1">
                    <a:lumMod val="95000"/>
                  </a:schemeClr>
                </a:solidFill>
              </a:rPr>
              <a:t>پیش‌بینی</a:t>
            </a:r>
            <a:r>
              <a:rPr lang="en-US" dirty="0" smtClean="0">
                <a:solidFill>
                  <a:schemeClr val="bg1">
                    <a:lumMod val="95000"/>
                  </a:schemeClr>
                </a:solidFill>
              </a:rPr>
              <a:t> </a:t>
            </a:r>
            <a:r>
              <a:rPr lang="en-US" dirty="0" err="1">
                <a:solidFill>
                  <a:schemeClr val="bg1">
                    <a:lumMod val="95000"/>
                  </a:schemeClr>
                </a:solidFill>
              </a:rPr>
              <a:t>مقادیر</a:t>
            </a:r>
            <a:r>
              <a:rPr lang="en-US" dirty="0">
                <a:solidFill>
                  <a:schemeClr val="bg1">
                    <a:lumMod val="95000"/>
                  </a:schemeClr>
                </a:solidFill>
              </a:rPr>
              <a:t> </a:t>
            </a:r>
            <a:r>
              <a:rPr lang="en-US" dirty="0" err="1">
                <a:solidFill>
                  <a:schemeClr val="bg1">
                    <a:lumMod val="95000"/>
                  </a:schemeClr>
                </a:solidFill>
              </a:rPr>
              <a:t>پیوسته</a:t>
            </a:r>
            <a:endParaRPr lang="en-US" dirty="0">
              <a:solidFill>
                <a:schemeClr val="bg1">
                  <a:lumMod val="95000"/>
                </a:schemeClr>
              </a:solidFill>
            </a:endParaRPr>
          </a:p>
          <a:p>
            <a:pPr algn="r"/>
            <a:endParaRPr lang="en-US" dirty="0">
              <a:solidFill>
                <a:schemeClr val="bg1">
                  <a:lumMod val="95000"/>
                </a:schemeClr>
              </a:solidFill>
            </a:endParaRPr>
          </a:p>
          <a:p>
            <a:pPr algn="r">
              <a:lnSpc>
                <a:spcPct val="150000"/>
              </a:lnSpc>
            </a:pPr>
            <a:r>
              <a:rPr lang="fa-IR" dirty="0" smtClean="0">
                <a:solidFill>
                  <a:schemeClr val="bg1">
                    <a:lumMod val="95000"/>
                  </a:schemeClr>
                </a:solidFill>
              </a:rPr>
              <a:t>کاربرد </a:t>
            </a:r>
            <a:r>
              <a:rPr lang="en-US" dirty="0" smtClean="0">
                <a:solidFill>
                  <a:schemeClr val="bg1">
                    <a:lumMod val="95000"/>
                  </a:schemeClr>
                </a:solidFill>
              </a:rPr>
              <a:t>‌</a:t>
            </a:r>
            <a:r>
              <a:rPr lang="en-US" dirty="0" err="1" smtClean="0">
                <a:solidFill>
                  <a:schemeClr val="bg1">
                    <a:lumMod val="95000"/>
                  </a:schemeClr>
                </a:solidFill>
              </a:rPr>
              <a:t>ها</a:t>
            </a:r>
            <a:r>
              <a:rPr lang="fa-IR" dirty="0" smtClean="0">
                <a:solidFill>
                  <a:schemeClr val="bg1">
                    <a:lumMod val="95000"/>
                  </a:schemeClr>
                </a:solidFill>
              </a:rPr>
              <a:t> :</a:t>
            </a:r>
            <a:endParaRPr lang="en-US" dirty="0">
              <a:solidFill>
                <a:schemeClr val="bg1">
                  <a:lumMod val="95000"/>
                </a:schemeClr>
              </a:solidFill>
            </a:endParaRPr>
          </a:p>
          <a:p>
            <a:pPr algn="r">
              <a:lnSpc>
                <a:spcPct val="150000"/>
              </a:lnSpc>
            </a:pPr>
            <a:r>
              <a:rPr lang="en-US" dirty="0" err="1" smtClean="0">
                <a:solidFill>
                  <a:schemeClr val="bg1">
                    <a:lumMod val="95000"/>
                  </a:schemeClr>
                </a:solidFill>
              </a:rPr>
              <a:t>پیش‌بینی</a:t>
            </a:r>
            <a:r>
              <a:rPr lang="en-US" dirty="0" smtClean="0">
                <a:solidFill>
                  <a:schemeClr val="bg1">
                    <a:lumMod val="95000"/>
                  </a:schemeClr>
                </a:solidFill>
              </a:rPr>
              <a:t> </a:t>
            </a:r>
            <a:r>
              <a:rPr lang="en-US" dirty="0" err="1">
                <a:solidFill>
                  <a:schemeClr val="bg1">
                    <a:lumMod val="95000"/>
                  </a:schemeClr>
                </a:solidFill>
              </a:rPr>
              <a:t>قیمت</a:t>
            </a:r>
            <a:r>
              <a:rPr lang="en-US" dirty="0">
                <a:solidFill>
                  <a:schemeClr val="bg1">
                    <a:lumMod val="95000"/>
                  </a:schemeClr>
                </a:solidFill>
              </a:rPr>
              <a:t> </a:t>
            </a:r>
            <a:r>
              <a:rPr lang="en-US" dirty="0" err="1">
                <a:solidFill>
                  <a:schemeClr val="bg1">
                    <a:lumMod val="95000"/>
                  </a:schemeClr>
                </a:solidFill>
              </a:rPr>
              <a:t>مسکن</a:t>
            </a:r>
            <a:r>
              <a:rPr lang="en-US" dirty="0">
                <a:solidFill>
                  <a:schemeClr val="bg1">
                    <a:lumMod val="95000"/>
                  </a:schemeClr>
                </a:solidFill>
              </a:rPr>
              <a:t>  </a:t>
            </a:r>
          </a:p>
          <a:p>
            <a:pPr algn="r">
              <a:lnSpc>
                <a:spcPct val="150000"/>
              </a:lnSpc>
            </a:pPr>
            <a:r>
              <a:rPr lang="en-US" dirty="0" err="1" smtClean="0">
                <a:solidFill>
                  <a:schemeClr val="bg1">
                    <a:lumMod val="95000"/>
                  </a:schemeClr>
                </a:solidFill>
              </a:rPr>
              <a:t>پیش‌بینی</a:t>
            </a:r>
            <a:r>
              <a:rPr lang="en-US" dirty="0" smtClean="0">
                <a:solidFill>
                  <a:schemeClr val="bg1">
                    <a:lumMod val="95000"/>
                  </a:schemeClr>
                </a:solidFill>
              </a:rPr>
              <a:t> </a:t>
            </a:r>
            <a:r>
              <a:rPr lang="en-US" dirty="0" err="1">
                <a:solidFill>
                  <a:schemeClr val="bg1">
                    <a:lumMod val="95000"/>
                  </a:schemeClr>
                </a:solidFill>
              </a:rPr>
              <a:t>دمای</a:t>
            </a:r>
            <a:r>
              <a:rPr lang="en-US" dirty="0">
                <a:solidFill>
                  <a:schemeClr val="bg1">
                    <a:lumMod val="95000"/>
                  </a:schemeClr>
                </a:solidFill>
              </a:rPr>
              <a:t> </a:t>
            </a:r>
            <a:r>
              <a:rPr lang="en-US" dirty="0" err="1">
                <a:solidFill>
                  <a:schemeClr val="bg1">
                    <a:lumMod val="95000"/>
                  </a:schemeClr>
                </a:solidFill>
              </a:rPr>
              <a:t>هوا</a:t>
            </a:r>
            <a:r>
              <a:rPr lang="en-US" dirty="0">
                <a:solidFill>
                  <a:schemeClr val="bg1">
                    <a:lumMod val="95000"/>
                  </a:schemeClr>
                </a:solidFill>
              </a:rPr>
              <a:t>  </a:t>
            </a:r>
          </a:p>
          <a:p>
            <a:pPr algn="r">
              <a:lnSpc>
                <a:spcPct val="150000"/>
              </a:lnSpc>
            </a:pPr>
            <a:r>
              <a:rPr lang="en-US" dirty="0" err="1" smtClean="0">
                <a:solidFill>
                  <a:schemeClr val="bg1">
                    <a:lumMod val="95000"/>
                  </a:schemeClr>
                </a:solidFill>
              </a:rPr>
              <a:t>تخمین</a:t>
            </a:r>
            <a:r>
              <a:rPr lang="en-US" dirty="0" smtClean="0">
                <a:solidFill>
                  <a:schemeClr val="bg1">
                    <a:lumMod val="95000"/>
                  </a:schemeClr>
                </a:solidFill>
              </a:rPr>
              <a:t> </a:t>
            </a:r>
            <a:r>
              <a:rPr lang="en-US" dirty="0" err="1">
                <a:solidFill>
                  <a:schemeClr val="bg1">
                    <a:lumMod val="95000"/>
                  </a:schemeClr>
                </a:solidFill>
              </a:rPr>
              <a:t>زمان</a:t>
            </a:r>
            <a:r>
              <a:rPr lang="en-US" dirty="0">
                <a:solidFill>
                  <a:schemeClr val="bg1">
                    <a:lumMod val="95000"/>
                  </a:schemeClr>
                </a:solidFill>
              </a:rPr>
              <a:t> </a:t>
            </a:r>
            <a:r>
              <a:rPr lang="en-US" dirty="0" err="1">
                <a:solidFill>
                  <a:schemeClr val="bg1">
                    <a:lumMod val="95000"/>
                  </a:schemeClr>
                </a:solidFill>
              </a:rPr>
              <a:t>تحویل</a:t>
            </a:r>
            <a:r>
              <a:rPr lang="en-US" dirty="0">
                <a:solidFill>
                  <a:schemeClr val="bg1">
                    <a:lumMod val="95000"/>
                  </a:schemeClr>
                </a:solidFill>
              </a:rPr>
              <a:t>  </a:t>
            </a:r>
          </a:p>
          <a:p>
            <a:pPr algn="r"/>
            <a:endParaRPr lang="en-US" dirty="0">
              <a:solidFill>
                <a:schemeClr val="bg1">
                  <a:lumMod val="95000"/>
                </a:schemeClr>
              </a:solidFill>
            </a:endParaRPr>
          </a:p>
          <a:p>
            <a:pPr algn="r"/>
            <a:r>
              <a:rPr lang="en-US" dirty="0" err="1" smtClean="0">
                <a:solidFill>
                  <a:schemeClr val="bg1">
                    <a:lumMod val="95000"/>
                  </a:schemeClr>
                </a:solidFill>
              </a:rPr>
              <a:t>الگوریتم</a:t>
            </a:r>
            <a:r>
              <a:rPr lang="fa-IR" dirty="0" smtClean="0">
                <a:solidFill>
                  <a:schemeClr val="bg1">
                    <a:lumMod val="95000"/>
                  </a:schemeClr>
                </a:solidFill>
              </a:rPr>
              <a:t> </a:t>
            </a:r>
            <a:r>
              <a:rPr lang="en-US" dirty="0" smtClean="0">
                <a:solidFill>
                  <a:schemeClr val="bg1">
                    <a:lumMod val="95000"/>
                  </a:schemeClr>
                </a:solidFill>
              </a:rPr>
              <a:t>‌</a:t>
            </a:r>
            <a:r>
              <a:rPr lang="en-US" dirty="0" err="1" smtClean="0">
                <a:solidFill>
                  <a:schemeClr val="bg1">
                    <a:lumMod val="95000"/>
                  </a:schemeClr>
                </a:solidFill>
              </a:rPr>
              <a:t>ها</a:t>
            </a:r>
            <a:endParaRPr lang="en-US" dirty="0">
              <a:solidFill>
                <a:schemeClr val="bg1">
                  <a:lumMod val="95000"/>
                </a:schemeClr>
              </a:solidFill>
            </a:endParaRPr>
          </a:p>
          <a:p>
            <a:pPr algn="r"/>
            <a:r>
              <a:rPr lang="en-US" dirty="0" err="1" smtClean="0">
                <a:solidFill>
                  <a:schemeClr val="bg1">
                    <a:lumMod val="95000"/>
                  </a:schemeClr>
                </a:solidFill>
              </a:rPr>
              <a:t>رگرسیون</a:t>
            </a:r>
            <a:r>
              <a:rPr lang="en-US" dirty="0" smtClean="0">
                <a:solidFill>
                  <a:schemeClr val="bg1">
                    <a:lumMod val="95000"/>
                  </a:schemeClr>
                </a:solidFill>
              </a:rPr>
              <a:t> </a:t>
            </a:r>
            <a:r>
              <a:rPr lang="en-US" dirty="0" err="1">
                <a:solidFill>
                  <a:schemeClr val="bg1">
                    <a:lumMod val="95000"/>
                  </a:schemeClr>
                </a:solidFill>
              </a:rPr>
              <a:t>خطی</a:t>
            </a:r>
            <a:r>
              <a:rPr lang="en-US" dirty="0">
                <a:solidFill>
                  <a:schemeClr val="bg1">
                    <a:lumMod val="95000"/>
                  </a:schemeClr>
                </a:solidFill>
              </a:rPr>
              <a:t>  </a:t>
            </a:r>
          </a:p>
          <a:p>
            <a:pPr algn="r"/>
            <a:r>
              <a:rPr lang="en-US" dirty="0" err="1" smtClean="0">
                <a:solidFill>
                  <a:schemeClr val="bg1">
                    <a:lumMod val="95000"/>
                  </a:schemeClr>
                </a:solidFill>
              </a:rPr>
              <a:t>رگرسیون</a:t>
            </a:r>
            <a:r>
              <a:rPr lang="en-US" dirty="0" smtClean="0">
                <a:solidFill>
                  <a:schemeClr val="bg1">
                    <a:lumMod val="95000"/>
                  </a:schemeClr>
                </a:solidFill>
              </a:rPr>
              <a:t> </a:t>
            </a:r>
            <a:r>
              <a:rPr lang="en-US" dirty="0" err="1">
                <a:solidFill>
                  <a:schemeClr val="bg1">
                    <a:lumMod val="95000"/>
                  </a:schemeClr>
                </a:solidFill>
              </a:rPr>
              <a:t>چندجمله‌ای</a:t>
            </a:r>
            <a:r>
              <a:rPr lang="en-US" dirty="0">
                <a:solidFill>
                  <a:schemeClr val="bg1">
                    <a:lumMod val="95000"/>
                  </a:schemeClr>
                </a:solidFill>
              </a:rPr>
              <a:t>  </a:t>
            </a:r>
          </a:p>
          <a:p>
            <a:pPr algn="r"/>
            <a:r>
              <a:rPr lang="en-US" dirty="0" err="1" smtClean="0">
                <a:solidFill>
                  <a:schemeClr val="bg1">
                    <a:lumMod val="95000"/>
                  </a:schemeClr>
                </a:solidFill>
              </a:rPr>
              <a:t>درخت</a:t>
            </a:r>
            <a:r>
              <a:rPr lang="en-US" dirty="0" smtClean="0">
                <a:solidFill>
                  <a:schemeClr val="bg1">
                    <a:lumMod val="95000"/>
                  </a:schemeClr>
                </a:solidFill>
              </a:rPr>
              <a:t> </a:t>
            </a:r>
            <a:r>
              <a:rPr lang="en-US" dirty="0" err="1">
                <a:solidFill>
                  <a:schemeClr val="bg1">
                    <a:lumMod val="95000"/>
                  </a:schemeClr>
                </a:solidFill>
              </a:rPr>
              <a:t>تصمیم</a:t>
            </a:r>
            <a:r>
              <a:rPr lang="en-US" dirty="0">
                <a:solidFill>
                  <a:schemeClr val="bg1">
                    <a:lumMod val="95000"/>
                  </a:schemeClr>
                </a:solidFill>
              </a:rPr>
              <a:t> </a:t>
            </a:r>
            <a:r>
              <a:rPr lang="en-US" dirty="0" err="1">
                <a:solidFill>
                  <a:schemeClr val="bg1">
                    <a:lumMod val="95000"/>
                  </a:schemeClr>
                </a:solidFill>
              </a:rPr>
              <a:t>رگرسیونی</a:t>
            </a:r>
            <a:r>
              <a:rPr lang="en-US" dirty="0">
                <a:solidFill>
                  <a:schemeClr val="bg1">
                    <a:lumMod val="95000"/>
                  </a:schemeClr>
                </a:solidFill>
              </a:rPr>
              <a:t> </a:t>
            </a:r>
          </a:p>
        </p:txBody>
      </p:sp>
    </p:spTree>
    <p:extLst>
      <p:ext uri="{BB962C8B-B14F-4D97-AF65-F5344CB8AC3E}">
        <p14:creationId xmlns:p14="http://schemas.microsoft.com/office/powerpoint/2010/main" val="139838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850</TotalTime>
  <Words>974</Words>
  <Application>Microsoft Office PowerPoint</Application>
  <PresentationFormat>Custom</PresentationFormat>
  <Paragraphs>155</Paragraphs>
  <Slides>17</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Calibri</vt:lpstr>
      <vt:lpstr>Overpass Bold</vt:lpstr>
      <vt:lpstr>B Nazanin</vt:lpstr>
      <vt:lpstr>Overpass</vt:lpstr>
      <vt:lpstr>Dubai</vt:lpstr>
      <vt:lpstr>Aptos</vt:lpstr>
      <vt:lpstr>Inter</vt:lpstr>
      <vt:lpstr>Arial</vt:lpstr>
      <vt:lpstr>Calibri Light</vt:lpstr>
      <vt:lpstr>DeepSeek-CJK-patch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ExoGame</cp:lastModifiedBy>
  <cp:revision>19</cp:revision>
  <dcterms:created xsi:type="dcterms:W3CDTF">2025-03-23T00:56:07Z</dcterms:created>
  <dcterms:modified xsi:type="dcterms:W3CDTF">2025-05-04T00:12:34Z</dcterms:modified>
</cp:coreProperties>
</file>