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9" r:id="rId4"/>
    <p:sldId id="260" r:id="rId5"/>
    <p:sldId id="261" r:id="rId6"/>
    <p:sldId id="262" r:id="rId7"/>
    <p:sldId id="263" r:id="rId8"/>
    <p:sldId id="264" r:id="rId9"/>
    <p:sldId id="265"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3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27-Mar-21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866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27-Mar-21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647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27-Mar-21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0717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27-Mar-21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7624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27-Mar-21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6795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27-Mar-21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698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27-Mar-21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099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27-Mar-21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048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27-Mar-21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910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27-Mar-21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6470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27-Mar-21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3941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27-Mar-21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360185"/>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1" r:id="rId6"/>
    <p:sldLayoutId id="2147483817" r:id="rId7"/>
    <p:sldLayoutId id="2147483818" r:id="rId8"/>
    <p:sldLayoutId id="2147483819" r:id="rId9"/>
    <p:sldLayoutId id="2147483820" r:id="rId10"/>
    <p:sldLayoutId id="2147483822"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boston.gov/dataset/neighborhood-demograph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70">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oston | McCarter &amp; English, LLP">
            <a:extLst>
              <a:ext uri="{FF2B5EF4-FFF2-40B4-BE49-F238E27FC236}">
                <a16:creationId xmlns:a16="http://schemas.microsoft.com/office/drawing/2014/main" id="{35875D64-82C9-430C-84A9-D7E8F33C7D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48" r="2" b="2"/>
          <a:stretch/>
        </p:blipFill>
        <p:spPr bwMode="auto">
          <a:xfrm>
            <a:off x="20" y="975"/>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34" name="Rectangle 72">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1C28A03E-4B27-4B04-B814-A01CB63DD31B}"/>
              </a:ext>
            </a:extLst>
          </p:cNvPr>
          <p:cNvSpPr>
            <a:spLocks noGrp="1"/>
          </p:cNvSpPr>
          <p:nvPr>
            <p:ph type="ctrTitle"/>
          </p:nvPr>
        </p:nvSpPr>
        <p:spPr>
          <a:xfrm>
            <a:off x="854277" y="1475234"/>
            <a:ext cx="3214307" cy="2901694"/>
          </a:xfrm>
        </p:spPr>
        <p:txBody>
          <a:bodyPr anchor="b">
            <a:normAutofit/>
          </a:bodyPr>
          <a:lstStyle/>
          <a:p>
            <a:r>
              <a:rPr lang="en-US" sz="28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Finding the Ideal Location for a Mexican Restaurant in Boston, using k-Means Clustering</a:t>
            </a:r>
            <a:br>
              <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800">
              <a:solidFill>
                <a:schemeClr val="tx1"/>
              </a:solidFill>
            </a:endParaRPr>
          </a:p>
        </p:txBody>
      </p:sp>
      <p:sp>
        <p:nvSpPr>
          <p:cNvPr id="3" name="Υπότιτλος 2">
            <a:extLst>
              <a:ext uri="{FF2B5EF4-FFF2-40B4-BE49-F238E27FC236}">
                <a16:creationId xmlns:a16="http://schemas.microsoft.com/office/drawing/2014/main" id="{E32121A8-718D-446B-92A9-F8C0116466B3}"/>
              </a:ext>
            </a:extLst>
          </p:cNvPr>
          <p:cNvSpPr>
            <a:spLocks noGrp="1"/>
          </p:cNvSpPr>
          <p:nvPr>
            <p:ph type="subTitle" idx="1"/>
          </p:nvPr>
        </p:nvSpPr>
        <p:spPr>
          <a:xfrm>
            <a:off x="858610" y="4608576"/>
            <a:ext cx="3205640" cy="774186"/>
          </a:xfrm>
        </p:spPr>
        <p:txBody>
          <a:bodyPr anchor="t">
            <a:normAutofit/>
          </a:bodyPr>
          <a:lstStyle/>
          <a:p>
            <a:pPr>
              <a:lnSpc>
                <a:spcPct val="100000"/>
              </a:lnSpc>
            </a:pPr>
            <a:r>
              <a:rPr lang="en-US" sz="1000"/>
              <a:t>IBM applied data science Capstone project</a:t>
            </a:r>
          </a:p>
          <a:p>
            <a:pPr>
              <a:lnSpc>
                <a:spcPct val="100000"/>
              </a:lnSpc>
            </a:pPr>
            <a:r>
              <a:rPr lang="en-US" sz="1000"/>
              <a:t>Paris charitatos</a:t>
            </a:r>
          </a:p>
          <a:p>
            <a:pPr>
              <a:lnSpc>
                <a:spcPct val="100000"/>
              </a:lnSpc>
            </a:pPr>
            <a:endParaRPr lang="en-US" sz="1000"/>
          </a:p>
        </p:txBody>
      </p:sp>
      <p:cxnSp>
        <p:nvCxnSpPr>
          <p:cNvPr id="75" name="!!Straight Connector">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1035" name="Rectangle 76">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01054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A45371-15C9-4E64-9893-23E32F19CF96}"/>
              </a:ext>
            </a:extLst>
          </p:cNvPr>
          <p:cNvSpPr txBox="1"/>
          <p:nvPr/>
        </p:nvSpPr>
        <p:spPr>
          <a:xfrm>
            <a:off x="1193074" y="1985890"/>
            <a:ext cx="10171612" cy="1200329"/>
          </a:xfrm>
          <a:prstGeom prst="rect">
            <a:avLst/>
          </a:prstGeom>
          <a:noFill/>
        </p:spPr>
        <p:txBody>
          <a:bodyPr wrap="square" rtlCol="0">
            <a:spAutoFit/>
          </a:bodyPr>
          <a:lstStyle/>
          <a:p>
            <a:pPr marL="285750" marR="0" indent="-285750" algn="just">
              <a:spcBef>
                <a:spcPts val="0"/>
              </a:spcBef>
              <a:spcAft>
                <a:spcPts val="0"/>
              </a:spcAft>
              <a:buClr>
                <a:schemeClr val="accent1"/>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Cluster 0: Many Mexican restaurants, medium income and low Mexican population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buFont typeface="Wingdings" panose="05000000000000000000" pitchFamily="2" charset="2"/>
              <a:buChar char="q"/>
            </a:pPr>
            <a:endParaRPr lang="en-US" dirty="0"/>
          </a:p>
          <a:p>
            <a:endParaRPr lang="en-US" dirty="0"/>
          </a:p>
          <a:p>
            <a:pPr marL="285750" indent="-285750">
              <a:buFont typeface="Wingdings" panose="05000000000000000000" pitchFamily="2" charset="2"/>
              <a:buChar char="q"/>
            </a:pPr>
            <a:endParaRPr lang="en-US" dirty="0"/>
          </a:p>
        </p:txBody>
      </p:sp>
      <p:pic>
        <p:nvPicPr>
          <p:cNvPr id="5" name="Εικόνα 4">
            <a:extLst>
              <a:ext uri="{FF2B5EF4-FFF2-40B4-BE49-F238E27FC236}">
                <a16:creationId xmlns:a16="http://schemas.microsoft.com/office/drawing/2014/main" id="{DDE1D5DB-8C93-43F5-A481-6E5AF830E0EF}"/>
              </a:ext>
            </a:extLst>
          </p:cNvPr>
          <p:cNvPicPr/>
          <p:nvPr/>
        </p:nvPicPr>
        <p:blipFill>
          <a:blip r:embed="rId2"/>
          <a:stretch>
            <a:fillRect/>
          </a:stretch>
        </p:blipFill>
        <p:spPr>
          <a:xfrm>
            <a:off x="2125648" y="2284405"/>
            <a:ext cx="8449585" cy="1649610"/>
          </a:xfrm>
          <a:prstGeom prst="rect">
            <a:avLst/>
          </a:prstGeom>
        </p:spPr>
      </p:pic>
      <p:sp>
        <p:nvSpPr>
          <p:cNvPr id="6" name="TextBox 5">
            <a:extLst>
              <a:ext uri="{FF2B5EF4-FFF2-40B4-BE49-F238E27FC236}">
                <a16:creationId xmlns:a16="http://schemas.microsoft.com/office/drawing/2014/main" id="{75AA70DC-7A8F-4E27-83F1-ABEB5D700B91}"/>
              </a:ext>
            </a:extLst>
          </p:cNvPr>
          <p:cNvSpPr txBox="1"/>
          <p:nvPr/>
        </p:nvSpPr>
        <p:spPr>
          <a:xfrm>
            <a:off x="1193074" y="3848438"/>
            <a:ext cx="10171612" cy="1200329"/>
          </a:xfrm>
          <a:prstGeom prst="rect">
            <a:avLst/>
          </a:prstGeom>
          <a:noFill/>
        </p:spPr>
        <p:txBody>
          <a:bodyPr wrap="square" rtlCol="0">
            <a:spAutoFit/>
          </a:bodyPr>
          <a:lstStyle/>
          <a:p>
            <a:pPr marL="285750" marR="0" indent="-285750" algn="just">
              <a:spcBef>
                <a:spcPts val="0"/>
              </a:spcBef>
              <a:spcAft>
                <a:spcPts val="0"/>
              </a:spcAft>
              <a:buClr>
                <a:schemeClr val="accent1"/>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Cluster 1: High population of Mexicans, low competition and income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en-US" dirty="0"/>
          </a:p>
          <a:p>
            <a:endParaRPr lang="en-US" dirty="0"/>
          </a:p>
          <a:p>
            <a:pPr marL="285750" indent="-285750">
              <a:buFont typeface="Wingdings" panose="05000000000000000000" pitchFamily="2" charset="2"/>
              <a:buChar char="q"/>
            </a:pPr>
            <a:endParaRPr lang="en-US" dirty="0"/>
          </a:p>
        </p:txBody>
      </p:sp>
      <p:pic>
        <p:nvPicPr>
          <p:cNvPr id="7" name="Εικόνα 6">
            <a:extLst>
              <a:ext uri="{FF2B5EF4-FFF2-40B4-BE49-F238E27FC236}">
                <a16:creationId xmlns:a16="http://schemas.microsoft.com/office/drawing/2014/main" id="{436926A5-A91F-4058-840E-3213DB8B4CCA}"/>
              </a:ext>
            </a:extLst>
          </p:cNvPr>
          <p:cNvPicPr/>
          <p:nvPr/>
        </p:nvPicPr>
        <p:blipFill>
          <a:blip r:embed="rId3"/>
          <a:stretch>
            <a:fillRect/>
          </a:stretch>
        </p:blipFill>
        <p:spPr>
          <a:xfrm>
            <a:off x="1587800" y="4232529"/>
            <a:ext cx="9514209" cy="2039061"/>
          </a:xfrm>
          <a:prstGeom prst="rect">
            <a:avLst/>
          </a:prstGeom>
        </p:spPr>
      </p:pic>
      <p:sp>
        <p:nvSpPr>
          <p:cNvPr id="13" name="Τίτλος 4">
            <a:extLst>
              <a:ext uri="{FF2B5EF4-FFF2-40B4-BE49-F238E27FC236}">
                <a16:creationId xmlns:a16="http://schemas.microsoft.com/office/drawing/2014/main" id="{155DD174-7CBB-4837-93F0-975CC2B933DF}"/>
              </a:ext>
            </a:extLst>
          </p:cNvPr>
          <p:cNvSpPr txBox="1">
            <a:spLocks/>
          </p:cNvSpPr>
          <p:nvPr/>
        </p:nvSpPr>
        <p:spPr>
          <a:xfrm>
            <a:off x="3718560" y="988908"/>
            <a:ext cx="4754880" cy="5355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algn="ctr"/>
            <a:r>
              <a:rPr lang="en-US" sz="2800" b="1" dirty="0">
                <a:latin typeface="Times New Roman" panose="02020603050405020304" pitchFamily="18" charset="0"/>
                <a:cs typeface="Times New Roman" panose="02020603050405020304" pitchFamily="18" charset="0"/>
              </a:rPr>
              <a:t>Results</a:t>
            </a:r>
            <a:endParaRPr lang="en-US" sz="2800" dirty="0"/>
          </a:p>
        </p:txBody>
      </p:sp>
    </p:spTree>
    <p:extLst>
      <p:ext uri="{BB962C8B-B14F-4D97-AF65-F5344CB8AC3E}">
        <p14:creationId xmlns:p14="http://schemas.microsoft.com/office/powerpoint/2010/main" val="2510597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A45371-15C9-4E64-9893-23E32F19CF96}"/>
              </a:ext>
            </a:extLst>
          </p:cNvPr>
          <p:cNvSpPr txBox="1"/>
          <p:nvPr/>
        </p:nvSpPr>
        <p:spPr>
          <a:xfrm>
            <a:off x="1193074" y="1985890"/>
            <a:ext cx="10171612" cy="1200329"/>
          </a:xfrm>
          <a:prstGeom prst="rect">
            <a:avLst/>
          </a:prstGeom>
          <a:noFill/>
        </p:spPr>
        <p:txBody>
          <a:bodyPr wrap="square" rtlCol="0">
            <a:spAutoFit/>
          </a:bodyPr>
          <a:lstStyle/>
          <a:p>
            <a:pPr marL="285750" marR="0" indent="-285750" algn="just">
              <a:spcBef>
                <a:spcPts val="0"/>
              </a:spcBef>
              <a:spcAft>
                <a:spcPts val="0"/>
              </a:spcAft>
              <a:buClr>
                <a:schemeClr val="accent1"/>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Cluster 2: Many Mexican restaurants, low income and high Mexican population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buFont typeface="Wingdings" panose="05000000000000000000" pitchFamily="2" charset="2"/>
              <a:buChar char="q"/>
            </a:pPr>
            <a:endParaRPr lang="en-US" dirty="0"/>
          </a:p>
          <a:p>
            <a:endParaRPr lang="en-US" dirty="0"/>
          </a:p>
          <a:p>
            <a:pPr marL="285750" indent="-285750">
              <a:buFont typeface="Wingdings" panose="05000000000000000000" pitchFamily="2" charset="2"/>
              <a:buChar char="q"/>
            </a:pPr>
            <a:endParaRPr lang="en-US" dirty="0"/>
          </a:p>
        </p:txBody>
      </p:sp>
      <p:sp>
        <p:nvSpPr>
          <p:cNvPr id="6" name="TextBox 5">
            <a:extLst>
              <a:ext uri="{FF2B5EF4-FFF2-40B4-BE49-F238E27FC236}">
                <a16:creationId xmlns:a16="http://schemas.microsoft.com/office/drawing/2014/main" id="{75AA70DC-7A8F-4E27-83F1-ABEB5D700B91}"/>
              </a:ext>
            </a:extLst>
          </p:cNvPr>
          <p:cNvSpPr txBox="1"/>
          <p:nvPr/>
        </p:nvSpPr>
        <p:spPr>
          <a:xfrm>
            <a:off x="1193074" y="3570206"/>
            <a:ext cx="10171612" cy="1200329"/>
          </a:xfrm>
          <a:prstGeom prst="rect">
            <a:avLst/>
          </a:prstGeom>
          <a:noFill/>
        </p:spPr>
        <p:txBody>
          <a:bodyPr wrap="square" rtlCol="0">
            <a:spAutoFit/>
          </a:bodyPr>
          <a:lstStyle/>
          <a:p>
            <a:pPr marL="285750" marR="0" indent="-285750" algn="just">
              <a:spcBef>
                <a:spcPts val="0"/>
              </a:spcBef>
              <a:spcAft>
                <a:spcPts val="0"/>
              </a:spcAft>
              <a:buClr>
                <a:schemeClr val="accent1"/>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Cluster 3: Low population of Mexicans, low competition and high income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en-US" dirty="0"/>
          </a:p>
          <a:p>
            <a:endParaRPr lang="en-US" dirty="0"/>
          </a:p>
          <a:p>
            <a:pPr marL="285750" indent="-285750">
              <a:buFont typeface="Wingdings" panose="05000000000000000000" pitchFamily="2" charset="2"/>
              <a:buChar char="q"/>
            </a:pPr>
            <a:endParaRPr lang="en-US" dirty="0"/>
          </a:p>
        </p:txBody>
      </p:sp>
      <p:pic>
        <p:nvPicPr>
          <p:cNvPr id="8" name="Εικόνα 7">
            <a:extLst>
              <a:ext uri="{FF2B5EF4-FFF2-40B4-BE49-F238E27FC236}">
                <a16:creationId xmlns:a16="http://schemas.microsoft.com/office/drawing/2014/main" id="{BFBD5FF7-3276-4F30-9D5B-6F633422C003}"/>
              </a:ext>
            </a:extLst>
          </p:cNvPr>
          <p:cNvPicPr/>
          <p:nvPr/>
        </p:nvPicPr>
        <p:blipFill>
          <a:blip r:embed="rId2"/>
          <a:stretch>
            <a:fillRect/>
          </a:stretch>
        </p:blipFill>
        <p:spPr>
          <a:xfrm>
            <a:off x="2116183" y="2369877"/>
            <a:ext cx="7559039" cy="984160"/>
          </a:xfrm>
          <a:prstGeom prst="rect">
            <a:avLst/>
          </a:prstGeom>
        </p:spPr>
      </p:pic>
      <p:pic>
        <p:nvPicPr>
          <p:cNvPr id="9" name="Εικόνα 8">
            <a:extLst>
              <a:ext uri="{FF2B5EF4-FFF2-40B4-BE49-F238E27FC236}">
                <a16:creationId xmlns:a16="http://schemas.microsoft.com/office/drawing/2014/main" id="{495ACFFF-3924-4CA4-B2F3-E04C89451C16}"/>
              </a:ext>
            </a:extLst>
          </p:cNvPr>
          <p:cNvPicPr/>
          <p:nvPr/>
        </p:nvPicPr>
        <p:blipFill>
          <a:blip r:embed="rId3"/>
          <a:stretch>
            <a:fillRect/>
          </a:stretch>
        </p:blipFill>
        <p:spPr>
          <a:xfrm>
            <a:off x="2116184" y="4232366"/>
            <a:ext cx="7548154" cy="1820092"/>
          </a:xfrm>
          <a:prstGeom prst="rect">
            <a:avLst/>
          </a:prstGeom>
        </p:spPr>
      </p:pic>
      <p:sp>
        <p:nvSpPr>
          <p:cNvPr id="11" name="Τίτλος 4">
            <a:extLst>
              <a:ext uri="{FF2B5EF4-FFF2-40B4-BE49-F238E27FC236}">
                <a16:creationId xmlns:a16="http://schemas.microsoft.com/office/drawing/2014/main" id="{D61993A5-C28E-498E-B357-702C04510962}"/>
              </a:ext>
            </a:extLst>
          </p:cNvPr>
          <p:cNvSpPr txBox="1">
            <a:spLocks/>
          </p:cNvSpPr>
          <p:nvPr/>
        </p:nvSpPr>
        <p:spPr>
          <a:xfrm>
            <a:off x="3718560" y="988908"/>
            <a:ext cx="4754880" cy="5355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algn="ctr"/>
            <a:r>
              <a:rPr lang="en-US" sz="2800" b="1" dirty="0">
                <a:latin typeface="Times New Roman" panose="02020603050405020304" pitchFamily="18" charset="0"/>
                <a:cs typeface="Times New Roman" panose="02020603050405020304" pitchFamily="18" charset="0"/>
              </a:rPr>
              <a:t>Results</a:t>
            </a:r>
            <a:endParaRPr lang="en-US" sz="2800" dirty="0"/>
          </a:p>
        </p:txBody>
      </p:sp>
    </p:spTree>
    <p:extLst>
      <p:ext uri="{BB962C8B-B14F-4D97-AF65-F5344CB8AC3E}">
        <p14:creationId xmlns:p14="http://schemas.microsoft.com/office/powerpoint/2010/main" val="1067885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A45371-15C9-4E64-9893-23E32F19CF96}"/>
              </a:ext>
            </a:extLst>
          </p:cNvPr>
          <p:cNvSpPr txBox="1"/>
          <p:nvPr/>
        </p:nvSpPr>
        <p:spPr>
          <a:xfrm>
            <a:off x="1193074" y="1985890"/>
            <a:ext cx="10171612" cy="1200329"/>
          </a:xfrm>
          <a:prstGeom prst="rect">
            <a:avLst/>
          </a:prstGeom>
          <a:noFill/>
        </p:spPr>
        <p:txBody>
          <a:bodyPr wrap="square" rtlCol="0">
            <a:spAutoFit/>
          </a:bodyPr>
          <a:lstStyle/>
          <a:p>
            <a:pPr marL="285750" marR="0" indent="-285750" algn="just">
              <a:spcBef>
                <a:spcPts val="0"/>
              </a:spcBef>
              <a:spcAft>
                <a:spcPts val="0"/>
              </a:spcAft>
              <a:buClr>
                <a:schemeClr val="accent1"/>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Cluster 4: Numerous Mexican restaurants, low income and medium Mexican population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buFont typeface="Wingdings" panose="05000000000000000000" pitchFamily="2" charset="2"/>
              <a:buChar char="q"/>
            </a:pPr>
            <a:endParaRPr lang="en-US" dirty="0"/>
          </a:p>
          <a:p>
            <a:endParaRPr lang="en-US" dirty="0"/>
          </a:p>
          <a:p>
            <a:pPr marL="285750" indent="-285750">
              <a:buFont typeface="Wingdings" panose="05000000000000000000" pitchFamily="2" charset="2"/>
              <a:buChar char="q"/>
            </a:pPr>
            <a:endParaRPr lang="en-US" dirty="0"/>
          </a:p>
        </p:txBody>
      </p:sp>
      <p:pic>
        <p:nvPicPr>
          <p:cNvPr id="7" name="Εικόνα 6">
            <a:extLst>
              <a:ext uri="{FF2B5EF4-FFF2-40B4-BE49-F238E27FC236}">
                <a16:creationId xmlns:a16="http://schemas.microsoft.com/office/drawing/2014/main" id="{DBB5827D-57B4-4C74-9CE2-77E7B53CCBCA}"/>
              </a:ext>
            </a:extLst>
          </p:cNvPr>
          <p:cNvPicPr/>
          <p:nvPr/>
        </p:nvPicPr>
        <p:blipFill>
          <a:blip r:embed="rId2"/>
          <a:stretch>
            <a:fillRect/>
          </a:stretch>
        </p:blipFill>
        <p:spPr>
          <a:xfrm>
            <a:off x="1884316" y="2510170"/>
            <a:ext cx="8423368" cy="1352097"/>
          </a:xfrm>
          <a:prstGeom prst="rect">
            <a:avLst/>
          </a:prstGeom>
        </p:spPr>
      </p:pic>
      <p:sp>
        <p:nvSpPr>
          <p:cNvPr id="10" name="Τίτλος 4">
            <a:extLst>
              <a:ext uri="{FF2B5EF4-FFF2-40B4-BE49-F238E27FC236}">
                <a16:creationId xmlns:a16="http://schemas.microsoft.com/office/drawing/2014/main" id="{EF6169C5-EE45-43CE-9399-34374B432C93}"/>
              </a:ext>
            </a:extLst>
          </p:cNvPr>
          <p:cNvSpPr txBox="1">
            <a:spLocks/>
          </p:cNvSpPr>
          <p:nvPr/>
        </p:nvSpPr>
        <p:spPr>
          <a:xfrm>
            <a:off x="3718560" y="988908"/>
            <a:ext cx="4754880" cy="5355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algn="ctr"/>
            <a:r>
              <a:rPr lang="en-US" sz="2800" b="1" dirty="0">
                <a:latin typeface="Times New Roman" panose="02020603050405020304" pitchFamily="18" charset="0"/>
                <a:cs typeface="Times New Roman" panose="02020603050405020304" pitchFamily="18" charset="0"/>
              </a:rPr>
              <a:t>Results</a:t>
            </a:r>
            <a:endParaRPr lang="en-US" sz="2800" dirty="0"/>
          </a:p>
        </p:txBody>
      </p:sp>
    </p:spTree>
    <p:extLst>
      <p:ext uri="{BB962C8B-B14F-4D97-AF65-F5344CB8AC3E}">
        <p14:creationId xmlns:p14="http://schemas.microsoft.com/office/powerpoint/2010/main" val="2047429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97EDB81E-6355-4F1B-92BA-868A56ED5DDE}"/>
              </a:ext>
            </a:extLst>
          </p:cNvPr>
          <p:cNvSpPr>
            <a:spLocks noGrp="1"/>
          </p:cNvSpPr>
          <p:nvPr>
            <p:ph idx="1"/>
          </p:nvPr>
        </p:nvSpPr>
        <p:spPr/>
        <p:txBody>
          <a:bodyPr/>
          <a:lstStyle/>
          <a:p>
            <a:pPr>
              <a:buFont typeface="Wingdings" panose="05000000000000000000" pitchFamily="2" charset="2"/>
              <a:buChar char="q"/>
            </a:pPr>
            <a:r>
              <a:rPr lang="en-US" sz="1800" dirty="0">
                <a:latin typeface="Times New Roman" panose="02020603050405020304" pitchFamily="18" charset="0"/>
                <a:ea typeface="Calibri" panose="020F0502020204030204" pitchFamily="34" charset="0"/>
              </a:rPr>
              <a:t> T</a:t>
            </a:r>
            <a:r>
              <a:rPr lang="en-US" sz="1800" dirty="0">
                <a:effectLst/>
                <a:latin typeface="Times New Roman" panose="02020603050405020304" pitchFamily="18" charset="0"/>
                <a:ea typeface="Calibri" panose="020F0502020204030204" pitchFamily="34" charset="0"/>
              </a:rPr>
              <a:t>he ideal location for a Mexican restaurant depends a lot on the target group that the stakeholders have</a:t>
            </a:r>
          </a:p>
          <a:p>
            <a:pPr>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rPr>
              <a:t> If the restaurant offers food for a low-normal price, then Cluster 2 and Cluster 4 would be very good alternatives </a:t>
            </a:r>
          </a:p>
          <a:p>
            <a:pPr>
              <a:buFont typeface="Wingdings" panose="05000000000000000000" pitchFamily="2" charset="2"/>
              <a:buChar char="q"/>
            </a:pPr>
            <a:endParaRPr lang="en-US" sz="1800" dirty="0">
              <a:latin typeface="Times New Roman" panose="02020603050405020304" pitchFamily="18" charset="0"/>
              <a:ea typeface="Calibri" panose="020F0502020204030204" pitchFamily="34" charset="0"/>
            </a:endParaRPr>
          </a:p>
          <a:p>
            <a:pPr>
              <a:buFont typeface="Wingdings" panose="05000000000000000000" pitchFamily="2" charset="2"/>
              <a:buChar char="q"/>
            </a:pPr>
            <a:endParaRPr lang="en-US" sz="1800" dirty="0">
              <a:latin typeface="Times New Roman" panose="02020603050405020304" pitchFamily="18" charset="0"/>
              <a:ea typeface="Calibri" panose="020F0502020204030204" pitchFamily="34" charset="0"/>
            </a:endParaRPr>
          </a:p>
          <a:p>
            <a:pPr>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If stakeholders plan to open a restaurant that offers pricy Mexican food, then probably cluster 0 would be the first option </a:t>
            </a:r>
          </a:p>
          <a:p>
            <a:pPr marL="0" indent="0">
              <a:buNone/>
            </a:pPr>
            <a:endParaRPr lang="en-US" sz="1800" dirty="0">
              <a:latin typeface="Times New Roman" panose="02020603050405020304" pitchFamily="18" charset="0"/>
              <a:ea typeface="Calibri" panose="020F0502020204030204" pitchFamily="34" charset="0"/>
            </a:endParaRPr>
          </a:p>
        </p:txBody>
      </p:sp>
      <p:cxnSp>
        <p:nvCxnSpPr>
          <p:cNvPr id="5" name="Ευθύγραμμο βέλος σύνδεσης 4">
            <a:extLst>
              <a:ext uri="{FF2B5EF4-FFF2-40B4-BE49-F238E27FC236}">
                <a16:creationId xmlns:a16="http://schemas.microsoft.com/office/drawing/2014/main" id="{88B252D1-E66A-45E5-8F10-2E8A316BB1B4}"/>
              </a:ext>
            </a:extLst>
          </p:cNvPr>
          <p:cNvCxnSpPr/>
          <p:nvPr/>
        </p:nvCxnSpPr>
        <p:spPr>
          <a:xfrm>
            <a:off x="2438400" y="3135086"/>
            <a:ext cx="888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0F4DC52-4C1D-4CA6-A35A-C8B0D1331E53}"/>
              </a:ext>
            </a:extLst>
          </p:cNvPr>
          <p:cNvSpPr txBox="1"/>
          <p:nvPr/>
        </p:nvSpPr>
        <p:spPr>
          <a:xfrm>
            <a:off x="3518263" y="2960915"/>
            <a:ext cx="4171406"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competition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Increased demand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Might be difficult to set a brand-name</a:t>
            </a:r>
          </a:p>
          <a:p>
            <a:endParaRPr lang="en-US" dirty="0"/>
          </a:p>
        </p:txBody>
      </p:sp>
      <p:cxnSp>
        <p:nvCxnSpPr>
          <p:cNvPr id="7" name="Ευθύγραμμο βέλος σύνδεσης 6">
            <a:extLst>
              <a:ext uri="{FF2B5EF4-FFF2-40B4-BE49-F238E27FC236}">
                <a16:creationId xmlns:a16="http://schemas.microsoft.com/office/drawing/2014/main" id="{89C654FD-2355-4308-BF77-D227A607247C}"/>
              </a:ext>
            </a:extLst>
          </p:cNvPr>
          <p:cNvCxnSpPr/>
          <p:nvPr/>
        </p:nvCxnSpPr>
        <p:spPr>
          <a:xfrm>
            <a:off x="2629989" y="4863737"/>
            <a:ext cx="888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9849E0D-4267-47AD-92DE-53CC8D50265C}"/>
              </a:ext>
            </a:extLst>
          </p:cNvPr>
          <p:cNvSpPr txBox="1"/>
          <p:nvPr/>
        </p:nvSpPr>
        <p:spPr>
          <a:xfrm>
            <a:off x="3518263" y="4680857"/>
            <a:ext cx="3875314"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Wealthy neighborhoods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Average competition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Easy to set a brand-name</a:t>
            </a:r>
          </a:p>
          <a:p>
            <a:endParaRPr lang="en-US" dirty="0"/>
          </a:p>
        </p:txBody>
      </p:sp>
      <p:sp>
        <p:nvSpPr>
          <p:cNvPr id="11" name="Τίτλος 4">
            <a:extLst>
              <a:ext uri="{FF2B5EF4-FFF2-40B4-BE49-F238E27FC236}">
                <a16:creationId xmlns:a16="http://schemas.microsoft.com/office/drawing/2014/main" id="{CF74E0DC-EC5B-415C-8684-5E948404E794}"/>
              </a:ext>
            </a:extLst>
          </p:cNvPr>
          <p:cNvSpPr txBox="1">
            <a:spLocks/>
          </p:cNvSpPr>
          <p:nvPr/>
        </p:nvSpPr>
        <p:spPr>
          <a:xfrm>
            <a:off x="3718560" y="988908"/>
            <a:ext cx="4754880" cy="5355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algn="ctr"/>
            <a:r>
              <a:rPr lang="en-US" sz="2800" b="1" dirty="0">
                <a:latin typeface="Times New Roman" panose="02020603050405020304" pitchFamily="18" charset="0"/>
                <a:cs typeface="Times New Roman" panose="02020603050405020304" pitchFamily="18" charset="0"/>
              </a:rPr>
              <a:t>Discussion</a:t>
            </a:r>
            <a:endParaRPr lang="en-US" sz="2800" dirty="0"/>
          </a:p>
        </p:txBody>
      </p:sp>
    </p:spTree>
    <p:extLst>
      <p:ext uri="{BB962C8B-B14F-4D97-AF65-F5344CB8AC3E}">
        <p14:creationId xmlns:p14="http://schemas.microsoft.com/office/powerpoint/2010/main" val="3893988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97EDB81E-6355-4F1B-92BA-868A56ED5DDE}"/>
              </a:ext>
            </a:extLst>
          </p:cNvPr>
          <p:cNvSpPr>
            <a:spLocks noGrp="1"/>
          </p:cNvSpPr>
          <p:nvPr>
            <p:ph idx="1"/>
          </p:nvPr>
        </p:nvSpPr>
        <p:spPr/>
        <p:txBody>
          <a:bodyPr/>
          <a:lstStyle/>
          <a:p>
            <a:pPr marR="0" algn="just">
              <a:spcBef>
                <a:spcPts val="0"/>
              </a:spcBef>
              <a:spcAft>
                <a:spcPts val="0"/>
              </a:spcAft>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Concluding this report, we could presume that this model or this methodology could be used for similar projects that concern new businesses. It is essential to mention that the model could be improved with more accurate data.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algn="just">
              <a:spcBef>
                <a:spcPts val="0"/>
              </a:spcBef>
              <a:spcAft>
                <a:spcPts val="0"/>
              </a:spcAft>
              <a:buFont typeface="Wingdings" panose="05000000000000000000" pitchFamily="2" charset="2"/>
              <a:buChar char="q"/>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spcBef>
                <a:spcPts val="0"/>
              </a:spcBef>
              <a:spcAft>
                <a:spcPts val="0"/>
              </a:spcAft>
              <a:buFont typeface="Wingdings" panose="05000000000000000000" pitchFamily="2" charset="2"/>
              <a:buChar char="q"/>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algn="just">
              <a:spcBef>
                <a:spcPts val="0"/>
              </a:spcBef>
              <a:spcAft>
                <a:spcPts val="0"/>
              </a:spcAft>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model has some room for improvement as it could consider the style of the Mexican restaurants that already existed in each neighborhood. </a:t>
            </a:r>
          </a:p>
          <a:p>
            <a:pPr marR="0" algn="just">
              <a:spcBef>
                <a:spcPts val="0"/>
              </a:spcBef>
              <a:spcAft>
                <a:spcPts val="0"/>
              </a:spcAft>
              <a:buFont typeface="Wingdings" panose="05000000000000000000" pitchFamily="2" charset="2"/>
              <a:buChar char="q"/>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R="0" algn="just">
              <a:spcBef>
                <a:spcPts val="0"/>
              </a:spcBef>
              <a:spcAft>
                <a:spcPts val="0"/>
              </a:spcAft>
              <a:buFont typeface="Wingdings" panose="05000000000000000000" pitchFamily="2" charset="2"/>
              <a:buChar char="q"/>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0"/>
              </a:spcBef>
              <a:spcAft>
                <a:spcPts val="0"/>
              </a:spcAft>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that way we could measure the competition more precisely and have a more clear option for the final location of the Mexican restaurant.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8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q"/>
            </a:pPr>
            <a:endParaRPr lang="en-US" sz="1800" dirty="0">
              <a:latin typeface="Times New Roman" panose="02020603050405020304" pitchFamily="18" charset="0"/>
              <a:ea typeface="Calibri" panose="020F0502020204030204" pitchFamily="34" charset="0"/>
            </a:endParaRPr>
          </a:p>
          <a:p>
            <a:pPr>
              <a:buFont typeface="Wingdings" panose="05000000000000000000" pitchFamily="2" charset="2"/>
              <a:buChar char="q"/>
            </a:pPr>
            <a:endParaRPr lang="en-US" sz="1800" dirty="0">
              <a:latin typeface="Times New Roman" panose="02020603050405020304" pitchFamily="18" charset="0"/>
              <a:ea typeface="Calibri" panose="020F0502020204030204" pitchFamily="34" charset="0"/>
            </a:endParaRPr>
          </a:p>
          <a:p>
            <a:pPr marL="0" indent="0">
              <a:buNone/>
            </a:pPr>
            <a:endParaRPr lang="en-US" sz="1800" dirty="0">
              <a:latin typeface="Times New Roman" panose="02020603050405020304" pitchFamily="18" charset="0"/>
              <a:ea typeface="Calibri" panose="020F0502020204030204" pitchFamily="34" charset="0"/>
            </a:endParaRPr>
          </a:p>
        </p:txBody>
      </p:sp>
      <p:cxnSp>
        <p:nvCxnSpPr>
          <p:cNvPr id="9" name="Ευθύγραμμο βέλος σύνδεσης 8">
            <a:extLst>
              <a:ext uri="{FF2B5EF4-FFF2-40B4-BE49-F238E27FC236}">
                <a16:creationId xmlns:a16="http://schemas.microsoft.com/office/drawing/2014/main" id="{C69B2026-E501-48FB-A268-C65ECFD06311}"/>
              </a:ext>
            </a:extLst>
          </p:cNvPr>
          <p:cNvCxnSpPr/>
          <p:nvPr/>
        </p:nvCxnSpPr>
        <p:spPr>
          <a:xfrm>
            <a:off x="4014651" y="4153988"/>
            <a:ext cx="888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EB53E07-A8B3-4207-85C2-4FCA66DE37AF}"/>
              </a:ext>
            </a:extLst>
          </p:cNvPr>
          <p:cNvSpPr txBox="1"/>
          <p:nvPr/>
        </p:nvSpPr>
        <p:spPr>
          <a:xfrm>
            <a:off x="4902925" y="3988646"/>
            <a:ext cx="1628504"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Fine dining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Take away</a:t>
            </a:r>
          </a:p>
          <a:p>
            <a:endParaRPr lang="en-US" dirty="0">
              <a:latin typeface="Times New Roman" panose="02020603050405020304" pitchFamily="18" charset="0"/>
              <a:cs typeface="Times New Roman" panose="02020603050405020304" pitchFamily="18" charset="0"/>
            </a:endParaRPr>
          </a:p>
        </p:txBody>
      </p:sp>
      <p:sp>
        <p:nvSpPr>
          <p:cNvPr id="12" name="Τίτλος 4">
            <a:extLst>
              <a:ext uri="{FF2B5EF4-FFF2-40B4-BE49-F238E27FC236}">
                <a16:creationId xmlns:a16="http://schemas.microsoft.com/office/drawing/2014/main" id="{56C1FDB6-9059-4BA0-8A3B-DAEC0B4FF0A2}"/>
              </a:ext>
            </a:extLst>
          </p:cNvPr>
          <p:cNvSpPr txBox="1">
            <a:spLocks/>
          </p:cNvSpPr>
          <p:nvPr/>
        </p:nvSpPr>
        <p:spPr>
          <a:xfrm>
            <a:off x="3718560" y="988908"/>
            <a:ext cx="4754880" cy="5355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algn="ctr"/>
            <a:r>
              <a:rPr lang="en-US" sz="2800" b="1" dirty="0">
                <a:latin typeface="Times New Roman" panose="02020603050405020304" pitchFamily="18" charset="0"/>
                <a:cs typeface="Times New Roman" panose="02020603050405020304" pitchFamily="18" charset="0"/>
              </a:rPr>
              <a:t>Conclusion</a:t>
            </a:r>
            <a:endParaRPr lang="en-US" sz="2800" dirty="0"/>
          </a:p>
        </p:txBody>
      </p:sp>
    </p:spTree>
    <p:extLst>
      <p:ext uri="{BB962C8B-B14F-4D97-AF65-F5344CB8AC3E}">
        <p14:creationId xmlns:p14="http://schemas.microsoft.com/office/powerpoint/2010/main" val="1435346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97EDB81E-6355-4F1B-92BA-868A56ED5DDE}"/>
              </a:ext>
            </a:extLst>
          </p:cNvPr>
          <p:cNvSpPr>
            <a:spLocks noGrp="1"/>
          </p:cNvSpPr>
          <p:nvPr>
            <p:ph idx="1"/>
          </p:nvPr>
        </p:nvSpPr>
        <p:spPr/>
        <p:txBody>
          <a:bodyPr/>
          <a:lstStyle/>
          <a:p>
            <a:pPr>
              <a:buFont typeface="Wingdings" panose="05000000000000000000" pitchFamily="2" charset="2"/>
              <a:buChar char="q"/>
            </a:pPr>
            <a:r>
              <a:rPr lang="en-US" dirty="0"/>
              <a:t> </a:t>
            </a:r>
            <a:r>
              <a:rPr lang="en-US" sz="1800" dirty="0">
                <a:effectLst/>
                <a:latin typeface="Times New Roman" panose="02020603050405020304" pitchFamily="18" charset="0"/>
                <a:ea typeface="Calibri" panose="020F0502020204030204" pitchFamily="34" charset="0"/>
              </a:rPr>
              <a:t>A client wants to open a brand-new Mexican restaurant in Boston</a:t>
            </a:r>
          </a:p>
          <a:p>
            <a:pPr>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rPr>
              <a:t> The location of a restaurant can be crucial for its success. </a:t>
            </a:r>
            <a:endParaRPr lang="en-US" sz="1800" dirty="0">
              <a:latin typeface="Times New Roman" panose="02020603050405020304" pitchFamily="18" charset="0"/>
              <a:ea typeface="Calibri" panose="020F0502020204030204" pitchFamily="34" charset="0"/>
            </a:endParaRPr>
          </a:p>
          <a:p>
            <a:pPr>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rPr>
              <a:t> The location of a restaurant can be determined by many factors:</a:t>
            </a:r>
          </a:p>
          <a:p>
            <a:pPr lvl="3">
              <a:buFont typeface="Wingdings" panose="05000000000000000000" pitchFamily="2" charset="2"/>
              <a:buChar char="q"/>
            </a:pPr>
            <a:r>
              <a:rPr lang="en-US" sz="1600" dirty="0">
                <a:latin typeface="Times New Roman" panose="02020603050405020304" pitchFamily="18" charset="0"/>
                <a:ea typeface="Calibri" panose="020F0502020204030204" pitchFamily="34" charset="0"/>
              </a:rPr>
              <a:t>Per Capita Income</a:t>
            </a:r>
          </a:p>
          <a:p>
            <a:pPr lvl="3">
              <a:buFont typeface="Wingdings" panose="05000000000000000000" pitchFamily="2" charset="2"/>
              <a:buChar char="q"/>
            </a:pPr>
            <a:r>
              <a:rPr lang="en-US" sz="1600" dirty="0">
                <a:effectLst/>
                <a:latin typeface="Times New Roman" panose="02020603050405020304" pitchFamily="18" charset="0"/>
                <a:ea typeface="Calibri" panose="020F0502020204030204" pitchFamily="34" charset="0"/>
              </a:rPr>
              <a:t>Accessibility</a:t>
            </a:r>
          </a:p>
          <a:p>
            <a:pPr lvl="3">
              <a:buFont typeface="Wingdings" panose="05000000000000000000" pitchFamily="2" charset="2"/>
              <a:buChar char="q"/>
            </a:pPr>
            <a:r>
              <a:rPr lang="en-US" sz="1600" dirty="0">
                <a:latin typeface="Times New Roman" panose="02020603050405020304" pitchFamily="18" charset="0"/>
                <a:ea typeface="Calibri" panose="020F0502020204030204" pitchFamily="34" charset="0"/>
              </a:rPr>
              <a:t>Competition</a:t>
            </a:r>
            <a:endParaRPr lang="en-US" sz="1600" dirty="0">
              <a:effectLst/>
              <a:latin typeface="Times New Roman" panose="02020603050405020304" pitchFamily="18" charset="0"/>
              <a:ea typeface="Calibri" panose="020F0502020204030204" pitchFamily="34" charset="0"/>
            </a:endParaRPr>
          </a:p>
        </p:txBody>
      </p:sp>
      <p:sp>
        <p:nvSpPr>
          <p:cNvPr id="5" name="Τίτλος 4">
            <a:extLst>
              <a:ext uri="{FF2B5EF4-FFF2-40B4-BE49-F238E27FC236}">
                <a16:creationId xmlns:a16="http://schemas.microsoft.com/office/drawing/2014/main" id="{6C71F466-2992-420C-8B30-4235B33D016E}"/>
              </a:ext>
            </a:extLst>
          </p:cNvPr>
          <p:cNvSpPr>
            <a:spLocks noGrp="1"/>
          </p:cNvSpPr>
          <p:nvPr>
            <p:ph type="title"/>
          </p:nvPr>
        </p:nvSpPr>
        <p:spPr>
          <a:xfrm>
            <a:off x="3718560" y="988908"/>
            <a:ext cx="4754880" cy="535577"/>
          </a:xfrm>
        </p:spPr>
        <p:txBody>
          <a:bodyPr>
            <a:normAutofit/>
          </a:body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Introduction/Business Problem</a:t>
            </a:r>
            <a:endParaRPr lang="en-US" sz="2800" dirty="0"/>
          </a:p>
        </p:txBody>
      </p:sp>
    </p:spTree>
    <p:extLst>
      <p:ext uri="{BB962C8B-B14F-4D97-AF65-F5344CB8AC3E}">
        <p14:creationId xmlns:p14="http://schemas.microsoft.com/office/powerpoint/2010/main" val="179220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Θέση περιεχομένου 2">
            <a:extLst>
              <a:ext uri="{FF2B5EF4-FFF2-40B4-BE49-F238E27FC236}">
                <a16:creationId xmlns:a16="http://schemas.microsoft.com/office/drawing/2014/main" id="{97EDB81E-6355-4F1B-92BA-868A56ED5DDE}"/>
              </a:ext>
            </a:extLst>
          </p:cNvPr>
          <p:cNvSpPr>
            <a:spLocks noGrp="1"/>
          </p:cNvSpPr>
          <p:nvPr>
            <p:ph idx="1"/>
          </p:nvPr>
        </p:nvSpPr>
        <p:spPr>
          <a:xfrm>
            <a:off x="1097280" y="2108201"/>
            <a:ext cx="6437367" cy="3760891"/>
          </a:xfrm>
        </p:spPr>
        <p:txBody>
          <a:bodyPr>
            <a:normAutofit/>
          </a:bodyPr>
          <a:lstStyle/>
          <a:p>
            <a:pPr>
              <a:buFont typeface="Wingdings" panose="05000000000000000000" pitchFamily="2" charset="2"/>
              <a:buChar char="q"/>
            </a:pPr>
            <a:r>
              <a:rPr lang="en-US" sz="1700" dirty="0">
                <a:effectLst/>
                <a:latin typeface="Times New Roman" panose="02020603050405020304" pitchFamily="18" charset="0"/>
                <a:ea typeface="Calibri" panose="020F0502020204030204" pitchFamily="34" charset="0"/>
              </a:rPr>
              <a:t> Data about Boston neighborhoods </a:t>
            </a:r>
            <a:r>
              <a:rPr lang="en-US" sz="1700" u="sng" dirty="0">
                <a:effectLst/>
                <a:latin typeface="Times New Roman" panose="02020603050405020304" pitchFamily="18" charset="0"/>
                <a:ea typeface="Calibri" panose="020F0502020204030204" pitchFamily="34" charset="0"/>
                <a:cs typeface="Times New Roman" panose="02020603050405020304" pitchFamily="18" charset="0"/>
                <a:hlinkClick r:id="rId2"/>
              </a:rPr>
              <a:t>here</a:t>
            </a:r>
            <a:endParaRPr lang="en-US" sz="1700" dirty="0">
              <a:effectLst/>
              <a:latin typeface="Times New Roman" panose="02020603050405020304" pitchFamily="18" charset="0"/>
              <a:ea typeface="Calibri" panose="020F0502020204030204" pitchFamily="34" charset="0"/>
            </a:endParaRPr>
          </a:p>
          <a:p>
            <a:pPr lvl="2">
              <a:buFont typeface="Wingdings" panose="05000000000000000000" pitchFamily="2" charset="2"/>
              <a:buChar char="q"/>
            </a:pPr>
            <a:r>
              <a:rPr lang="en-US" sz="1700" dirty="0">
                <a:latin typeface="Times New Roman" panose="02020603050405020304" pitchFamily="18" charset="0"/>
                <a:ea typeface="Calibri" panose="020F0502020204030204" pitchFamily="34" charset="0"/>
              </a:rPr>
              <a:t>Total population</a:t>
            </a:r>
          </a:p>
          <a:p>
            <a:pPr lvl="2">
              <a:buFont typeface="Wingdings" panose="05000000000000000000" pitchFamily="2" charset="2"/>
              <a:buChar char="q"/>
            </a:pPr>
            <a:r>
              <a:rPr lang="en-US" sz="1700" dirty="0">
                <a:effectLst/>
                <a:latin typeface="Times New Roman" panose="02020603050405020304" pitchFamily="18" charset="0"/>
                <a:ea typeface="Calibri" panose="020F0502020204030204" pitchFamily="34" charset="0"/>
              </a:rPr>
              <a:t>Mexican population</a:t>
            </a:r>
          </a:p>
          <a:p>
            <a:pPr lvl="2">
              <a:buFont typeface="Wingdings" panose="05000000000000000000" pitchFamily="2" charset="2"/>
              <a:buChar char="q"/>
            </a:pPr>
            <a:r>
              <a:rPr lang="en-US" sz="1700" dirty="0">
                <a:latin typeface="Times New Roman" panose="02020603050405020304" pitchFamily="18" charset="0"/>
                <a:ea typeface="Calibri" panose="020F0502020204030204" pitchFamily="34" charset="0"/>
              </a:rPr>
              <a:t>Per Capita Income</a:t>
            </a:r>
            <a:endParaRPr lang="en-US" sz="17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q"/>
            </a:pPr>
            <a:r>
              <a:rPr lang="en-US" sz="1700" dirty="0">
                <a:effectLst/>
                <a:latin typeface="Times New Roman" panose="02020603050405020304" pitchFamily="18" charset="0"/>
                <a:ea typeface="Calibri" panose="020F0502020204030204" pitchFamily="34" charset="0"/>
              </a:rPr>
              <a:t> Obtain venues and Mexican restaurants in the area by using Foursquare’s API</a:t>
            </a:r>
          </a:p>
          <a:p>
            <a:pPr>
              <a:buFont typeface="Wingdings" panose="05000000000000000000" pitchFamily="2" charset="2"/>
              <a:buChar char="q"/>
            </a:pPr>
            <a:r>
              <a:rPr lang="en-US" sz="1700" dirty="0">
                <a:effectLst/>
                <a:latin typeface="Times New Roman" panose="02020603050405020304" pitchFamily="18" charset="0"/>
                <a:ea typeface="Calibri" panose="020F0502020204030204" pitchFamily="34" charset="0"/>
              </a:rPr>
              <a:t> A .csv file was imported and converted into a pandas data frame</a:t>
            </a:r>
          </a:p>
          <a:p>
            <a:pPr>
              <a:buFont typeface="Wingdings" panose="05000000000000000000" pitchFamily="2" charset="2"/>
              <a:buChar char="q"/>
            </a:pPr>
            <a:r>
              <a:rPr lang="en-US" sz="1700" dirty="0">
                <a:latin typeface="Times New Roman" panose="02020603050405020304" pitchFamily="18" charset="0"/>
                <a:ea typeface="Calibri" panose="020F0502020204030204" pitchFamily="34" charset="0"/>
              </a:rPr>
              <a:t> Coordinates of neighborhoods were imported using </a:t>
            </a:r>
            <a:r>
              <a:rPr lang="en-US" sz="1700" dirty="0" err="1">
                <a:latin typeface="Times New Roman" panose="02020603050405020304" pitchFamily="18" charset="0"/>
                <a:ea typeface="Calibri" panose="020F0502020204030204" pitchFamily="34" charset="0"/>
              </a:rPr>
              <a:t>geopy</a:t>
            </a:r>
            <a:r>
              <a:rPr lang="en-US" sz="1700" dirty="0">
                <a:latin typeface="Times New Roman" panose="02020603050405020304" pitchFamily="18" charset="0"/>
                <a:ea typeface="Calibri" panose="020F0502020204030204" pitchFamily="34" charset="0"/>
              </a:rPr>
              <a:t> library</a:t>
            </a:r>
          </a:p>
          <a:p>
            <a:pPr>
              <a:buFont typeface="Wingdings" panose="05000000000000000000" pitchFamily="2" charset="2"/>
              <a:buChar char="q"/>
            </a:pPr>
            <a:r>
              <a:rPr lang="en-US" sz="1700" dirty="0">
                <a:effectLst/>
                <a:latin typeface="Times New Roman" panose="02020603050405020304" pitchFamily="18" charset="0"/>
                <a:ea typeface="Calibri" panose="020F0502020204030204" pitchFamily="34" charset="0"/>
              </a:rPr>
              <a:t> Rows with null v</a:t>
            </a:r>
            <a:r>
              <a:rPr lang="en-US" sz="1700" dirty="0">
                <a:latin typeface="Times New Roman" panose="02020603050405020304" pitchFamily="18" charset="0"/>
                <a:ea typeface="Calibri" panose="020F0502020204030204" pitchFamily="34" charset="0"/>
              </a:rPr>
              <a:t>alues were erased</a:t>
            </a:r>
            <a:endParaRPr lang="en-US" sz="17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q"/>
            </a:pPr>
            <a:endParaRPr lang="en-US" sz="1700" dirty="0">
              <a:effectLst/>
              <a:latin typeface="Times New Roman" panose="02020603050405020304" pitchFamily="18" charset="0"/>
              <a:ea typeface="Calibri" panose="020F0502020204030204" pitchFamily="34" charset="0"/>
            </a:endParaRPr>
          </a:p>
        </p:txBody>
      </p:sp>
      <p:pic>
        <p:nvPicPr>
          <p:cNvPr id="6" name="Εικόνα 5">
            <a:extLst>
              <a:ext uri="{FF2B5EF4-FFF2-40B4-BE49-F238E27FC236}">
                <a16:creationId xmlns:a16="http://schemas.microsoft.com/office/drawing/2014/main" id="{D8CF4A30-E00C-4384-967A-C3418AE4BF41}"/>
              </a:ext>
            </a:extLst>
          </p:cNvPr>
          <p:cNvPicPr>
            <a:picLocks noChangeAspect="1"/>
          </p:cNvPicPr>
          <p:nvPr/>
        </p:nvPicPr>
        <p:blipFill>
          <a:blip r:embed="rId3"/>
          <a:stretch>
            <a:fillRect/>
          </a:stretch>
        </p:blipFill>
        <p:spPr>
          <a:xfrm>
            <a:off x="5509670" y="1949714"/>
            <a:ext cx="6682329" cy="1687286"/>
          </a:xfrm>
          <a:prstGeom prst="rect">
            <a:avLst/>
          </a:prstGeom>
        </p:spPr>
      </p:pic>
      <p:sp>
        <p:nvSpPr>
          <p:cNvPr id="24" name="Rectangle 14">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Τίτλος 4">
            <a:extLst>
              <a:ext uri="{FF2B5EF4-FFF2-40B4-BE49-F238E27FC236}">
                <a16:creationId xmlns:a16="http://schemas.microsoft.com/office/drawing/2014/main" id="{A9A53C35-B5AB-4F3D-8657-5AEE5E0AFE81}"/>
              </a:ext>
            </a:extLst>
          </p:cNvPr>
          <p:cNvSpPr txBox="1">
            <a:spLocks/>
          </p:cNvSpPr>
          <p:nvPr/>
        </p:nvSpPr>
        <p:spPr>
          <a:xfrm>
            <a:off x="3718560" y="988908"/>
            <a:ext cx="4754880" cy="5355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Data Acquisition and Cleaning</a:t>
            </a:r>
            <a:endParaRPr lang="en-US" sz="2800" dirty="0"/>
          </a:p>
        </p:txBody>
      </p:sp>
    </p:spTree>
    <p:extLst>
      <p:ext uri="{BB962C8B-B14F-4D97-AF65-F5344CB8AC3E}">
        <p14:creationId xmlns:p14="http://schemas.microsoft.com/office/powerpoint/2010/main" val="2642775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B7669F1D-82B4-439B-AA01-C20483A427E2}"/>
              </a:ext>
            </a:extLst>
          </p:cNvPr>
          <p:cNvSpPr>
            <a:spLocks noGrp="1"/>
          </p:cNvSpPr>
          <p:nvPr>
            <p:ph type="title"/>
          </p:nvPr>
        </p:nvSpPr>
        <p:spPr>
          <a:xfrm>
            <a:off x="8614786" y="516836"/>
            <a:ext cx="3100136" cy="1960234"/>
          </a:xfrm>
        </p:spPr>
        <p:txBody>
          <a:bodyPr>
            <a:normAutofit/>
          </a:bodyPr>
          <a:lstStyle/>
          <a:p>
            <a:pPr marR="0" lvl="0">
              <a:spcBef>
                <a:spcPts val="0"/>
              </a:spcBef>
              <a:spcAft>
                <a:spcPts val="0"/>
              </a:spcAft>
            </a:pPr>
            <a:r>
              <a:rPr lang="en-US" sz="2800" b="1" dirty="0">
                <a:solidFill>
                  <a:srgbClr val="5C556C"/>
                </a:solidFill>
                <a:effectLst/>
                <a:latin typeface="Times New Roman" panose="02020603050405020304" pitchFamily="18" charset="0"/>
                <a:ea typeface="Calibri" panose="020F0502020204030204" pitchFamily="34" charset="0"/>
                <a:cs typeface="Times New Roman" panose="02020603050405020304" pitchFamily="18" charset="0"/>
              </a:rPr>
              <a:t>Exploratory Data Analysis</a:t>
            </a:r>
            <a:endParaRPr lang="en-US" sz="2800" dirty="0">
              <a:solidFill>
                <a:srgbClr val="5C556C"/>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Εικόνα 4">
            <a:extLst>
              <a:ext uri="{FF2B5EF4-FFF2-40B4-BE49-F238E27FC236}">
                <a16:creationId xmlns:a16="http://schemas.microsoft.com/office/drawing/2014/main" id="{B8CB0CC9-97D3-4308-9531-CB583AB0E10C}"/>
              </a:ext>
            </a:extLst>
          </p:cNvPr>
          <p:cNvPicPr/>
          <p:nvPr/>
        </p:nvPicPr>
        <p:blipFill rotWithShape="1">
          <a:blip r:embed="rId2"/>
          <a:srcRect l="26759" r="11147"/>
          <a:stretch/>
        </p:blipFill>
        <p:spPr>
          <a:xfrm>
            <a:off x="-1" y="10"/>
            <a:ext cx="8111272" cy="6857990"/>
          </a:xfrm>
          <a:prstGeom prst="rect">
            <a:avLst/>
          </a:prstGeom>
        </p:spPr>
      </p:pic>
      <p:cxnSp>
        <p:nvCxnSpPr>
          <p:cNvPr id="28" name="Straight Connector 22">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30145" y="2633962"/>
            <a:ext cx="2926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Θέση περιεχομένου 2">
            <a:extLst>
              <a:ext uri="{FF2B5EF4-FFF2-40B4-BE49-F238E27FC236}">
                <a16:creationId xmlns:a16="http://schemas.microsoft.com/office/drawing/2014/main" id="{97EDB81E-6355-4F1B-92BA-868A56ED5DDE}"/>
              </a:ext>
            </a:extLst>
          </p:cNvPr>
          <p:cNvSpPr>
            <a:spLocks noGrp="1"/>
          </p:cNvSpPr>
          <p:nvPr>
            <p:ph idx="1"/>
          </p:nvPr>
        </p:nvSpPr>
        <p:spPr>
          <a:xfrm>
            <a:off x="8614786" y="2790855"/>
            <a:ext cx="3084844" cy="3311766"/>
          </a:xfrm>
        </p:spPr>
        <p:txBody>
          <a:bodyPr>
            <a:normAutofit/>
          </a:bodyPr>
          <a:lstStyle/>
          <a:p>
            <a:pPr>
              <a:buFont typeface="Wingdings" panose="05000000000000000000" pitchFamily="2" charset="2"/>
              <a:buChar char="q"/>
            </a:pPr>
            <a:r>
              <a:rPr lang="en-US" sz="1600" dirty="0">
                <a:effectLst/>
                <a:latin typeface="Times New Roman" panose="02020603050405020304" pitchFamily="18" charset="0"/>
                <a:ea typeface="Calibri" panose="020F0502020204030204" pitchFamily="34"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Using the folium library, a map of Boston was created, and each neighborhood was visualized with a blue marker.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16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807609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A674CA40-02AF-4B9E-B629-863874D391F6}"/>
              </a:ext>
            </a:extLst>
          </p:cNvPr>
          <p:cNvPicPr/>
          <p:nvPr/>
        </p:nvPicPr>
        <p:blipFill>
          <a:blip r:embed="rId2"/>
          <a:stretch>
            <a:fillRect/>
          </a:stretch>
        </p:blipFill>
        <p:spPr>
          <a:xfrm>
            <a:off x="1735965" y="2040461"/>
            <a:ext cx="8720069" cy="4121799"/>
          </a:xfrm>
          <a:prstGeom prst="rect">
            <a:avLst/>
          </a:prstGeom>
        </p:spPr>
      </p:pic>
      <p:sp>
        <p:nvSpPr>
          <p:cNvPr id="8" name="Τίτλος 4">
            <a:extLst>
              <a:ext uri="{FF2B5EF4-FFF2-40B4-BE49-F238E27FC236}">
                <a16:creationId xmlns:a16="http://schemas.microsoft.com/office/drawing/2014/main" id="{9449A7B7-9F1F-4A6B-9522-F922917DC58E}"/>
              </a:ext>
            </a:extLst>
          </p:cNvPr>
          <p:cNvSpPr txBox="1">
            <a:spLocks/>
          </p:cNvSpPr>
          <p:nvPr/>
        </p:nvSpPr>
        <p:spPr>
          <a:xfrm>
            <a:off x="2477588" y="888275"/>
            <a:ext cx="7236824" cy="5486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algn="ctr"/>
            <a:r>
              <a:rPr lang="en-US" sz="2800" b="1" dirty="0">
                <a:latin typeface="Times New Roman" panose="02020603050405020304" pitchFamily="18" charset="0"/>
                <a:cs typeface="Times New Roman" panose="02020603050405020304" pitchFamily="18" charset="0"/>
              </a:rPr>
              <a:t>Mexican Restaurants in Each Neighborhood</a:t>
            </a:r>
            <a:endParaRPr lang="en-US" sz="2800" dirty="0"/>
          </a:p>
        </p:txBody>
      </p:sp>
    </p:spTree>
    <p:extLst>
      <p:ext uri="{BB962C8B-B14F-4D97-AF65-F5344CB8AC3E}">
        <p14:creationId xmlns:p14="http://schemas.microsoft.com/office/powerpoint/2010/main" val="1399860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Εικόνα 4">
            <a:extLst>
              <a:ext uri="{FF2B5EF4-FFF2-40B4-BE49-F238E27FC236}">
                <a16:creationId xmlns:a16="http://schemas.microsoft.com/office/drawing/2014/main" id="{D9CBBFE2-6958-4DB3-B707-A5D1EF87C547}"/>
              </a:ext>
            </a:extLst>
          </p:cNvPr>
          <p:cNvPicPr/>
          <p:nvPr/>
        </p:nvPicPr>
        <p:blipFill>
          <a:blip r:embed="rId2"/>
          <a:stretch>
            <a:fillRect/>
          </a:stretch>
        </p:blipFill>
        <p:spPr>
          <a:xfrm>
            <a:off x="1514900" y="2026016"/>
            <a:ext cx="9162200" cy="4087402"/>
          </a:xfrm>
          <a:prstGeom prst="rect">
            <a:avLst/>
          </a:prstGeom>
        </p:spPr>
      </p:pic>
      <p:sp>
        <p:nvSpPr>
          <p:cNvPr id="7" name="Τίτλος 4">
            <a:extLst>
              <a:ext uri="{FF2B5EF4-FFF2-40B4-BE49-F238E27FC236}">
                <a16:creationId xmlns:a16="http://schemas.microsoft.com/office/drawing/2014/main" id="{FF49D000-0CAC-4BB7-B296-7F573A1C8F9E}"/>
              </a:ext>
            </a:extLst>
          </p:cNvPr>
          <p:cNvSpPr txBox="1">
            <a:spLocks/>
          </p:cNvSpPr>
          <p:nvPr/>
        </p:nvSpPr>
        <p:spPr>
          <a:xfrm>
            <a:off x="2477588" y="888275"/>
            <a:ext cx="7236824" cy="5486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algn="ctr"/>
            <a:r>
              <a:rPr lang="en-US" sz="2800" b="1" dirty="0">
                <a:latin typeface="Times New Roman" panose="02020603050405020304" pitchFamily="18" charset="0"/>
                <a:cs typeface="Times New Roman" panose="02020603050405020304" pitchFamily="18" charset="0"/>
              </a:rPr>
              <a:t>Distribution of Mexicans in Each Neighborhood</a:t>
            </a:r>
            <a:endParaRPr lang="en-US" sz="2800" dirty="0"/>
          </a:p>
        </p:txBody>
      </p:sp>
    </p:spTree>
    <p:extLst>
      <p:ext uri="{BB962C8B-B14F-4D97-AF65-F5344CB8AC3E}">
        <p14:creationId xmlns:p14="http://schemas.microsoft.com/office/powerpoint/2010/main" val="328906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83A14295-A0FF-40AA-A161-D6F1A3B9EF2F}"/>
              </a:ext>
            </a:extLst>
          </p:cNvPr>
          <p:cNvPicPr/>
          <p:nvPr/>
        </p:nvPicPr>
        <p:blipFill>
          <a:blip r:embed="rId2"/>
          <a:stretch>
            <a:fillRect/>
          </a:stretch>
        </p:blipFill>
        <p:spPr>
          <a:xfrm>
            <a:off x="1496902" y="2232162"/>
            <a:ext cx="9198196" cy="3453020"/>
          </a:xfrm>
          <a:prstGeom prst="rect">
            <a:avLst/>
          </a:prstGeom>
        </p:spPr>
      </p:pic>
      <p:sp>
        <p:nvSpPr>
          <p:cNvPr id="7" name="Τίτλος 4">
            <a:extLst>
              <a:ext uri="{FF2B5EF4-FFF2-40B4-BE49-F238E27FC236}">
                <a16:creationId xmlns:a16="http://schemas.microsoft.com/office/drawing/2014/main" id="{C5DE9036-776F-4AB5-8CBF-B6A4FF14657E}"/>
              </a:ext>
            </a:extLst>
          </p:cNvPr>
          <p:cNvSpPr txBox="1">
            <a:spLocks/>
          </p:cNvSpPr>
          <p:nvPr/>
        </p:nvSpPr>
        <p:spPr>
          <a:xfrm>
            <a:off x="2477588" y="888275"/>
            <a:ext cx="7236824" cy="548640"/>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algn="ctr"/>
            <a:r>
              <a:rPr lang="en-US" sz="2800" b="1" dirty="0">
                <a:latin typeface="Times New Roman" panose="02020603050405020304" pitchFamily="18" charset="0"/>
                <a:cs typeface="Times New Roman" panose="02020603050405020304" pitchFamily="18" charset="0"/>
              </a:rPr>
              <a:t>Distribution of Per Capita Income in Each Neighborhood</a:t>
            </a:r>
            <a:endParaRPr lang="en-US" sz="2800" dirty="0"/>
          </a:p>
        </p:txBody>
      </p:sp>
    </p:spTree>
    <p:extLst>
      <p:ext uri="{BB962C8B-B14F-4D97-AF65-F5344CB8AC3E}">
        <p14:creationId xmlns:p14="http://schemas.microsoft.com/office/powerpoint/2010/main" val="123727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105C162-F0AE-48F6-A216-52C2C027BEB6}"/>
              </a:ext>
            </a:extLst>
          </p:cNvPr>
          <p:cNvSpPr txBox="1"/>
          <p:nvPr/>
        </p:nvSpPr>
        <p:spPr>
          <a:xfrm>
            <a:off x="1097280" y="2108201"/>
            <a:ext cx="5575367" cy="3760891"/>
          </a:xfrm>
          <a:prstGeom prst="rect">
            <a:avLst/>
          </a:prstGeom>
        </p:spPr>
        <p:txBody>
          <a:bodyPr vert="horz" lIns="0" tIns="45720" rIns="0" bIns="45720" rtlCol="0">
            <a:normAutofit/>
          </a:bodyPr>
          <a:lstStyle/>
          <a:p>
            <a:pPr marL="285750" indent="-285750" defTabSz="914400">
              <a:spcAft>
                <a:spcPts val="600"/>
              </a:spcAft>
              <a:buClr>
                <a:schemeClr val="accent1"/>
              </a:buClr>
              <a:buFont typeface="Wingdings" panose="05000000000000000000" pitchFamily="2" charset="2"/>
              <a:buChar char="q"/>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Find the optimal number of clusters using the elbow method  </a:t>
            </a:r>
          </a:p>
          <a:p>
            <a:pPr marL="285750" indent="-285750" defTabSz="914400">
              <a:spcAft>
                <a:spcPts val="600"/>
              </a:spcAft>
              <a:buClr>
                <a:schemeClr val="accent1"/>
              </a:buClr>
              <a:buFont typeface="Calibri" panose="020F0502020204030204" pitchFamily="34" charset="0"/>
              <a:buChar char="q"/>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defTabSz="914400">
              <a:spcAft>
                <a:spcPts val="600"/>
              </a:spcAft>
              <a:buClr>
                <a:schemeClr val="accent1"/>
              </a:buClr>
              <a:buFont typeface="Calibri" panose="020F0502020204030204" pitchFamily="34" charset="0"/>
              <a:buChar char="q"/>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defTabSz="914400">
              <a:spcAft>
                <a:spcPts val="600"/>
              </a:spcAft>
              <a:buClr>
                <a:schemeClr val="accent1"/>
              </a:buClr>
              <a:buFont typeface="Wingdings" panose="05000000000000000000" pitchFamily="2" charset="2"/>
              <a:buChar char="q"/>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5 clusters will be made</a:t>
            </a:r>
          </a:p>
        </p:txBody>
      </p:sp>
      <p:pic>
        <p:nvPicPr>
          <p:cNvPr id="6" name="Εικόνα 5">
            <a:extLst>
              <a:ext uri="{FF2B5EF4-FFF2-40B4-BE49-F238E27FC236}">
                <a16:creationId xmlns:a16="http://schemas.microsoft.com/office/drawing/2014/main" id="{C7D02626-EB41-4F81-9011-1C87743EDC25}"/>
              </a:ext>
            </a:extLst>
          </p:cNvPr>
          <p:cNvPicPr/>
          <p:nvPr/>
        </p:nvPicPr>
        <p:blipFill rotWithShape="1">
          <a:blip r:embed="rId2"/>
          <a:srcRect l="12738" r="36477" b="1"/>
          <a:stretch/>
        </p:blipFill>
        <p:spPr>
          <a:xfrm>
            <a:off x="6390861" y="2057401"/>
            <a:ext cx="4764819" cy="3651413"/>
          </a:xfrm>
          <a:prstGeom prst="rect">
            <a:avLst/>
          </a:prstGeom>
        </p:spPr>
      </p:pic>
      <p:sp>
        <p:nvSpPr>
          <p:cNvPr id="15" name="Rectangle 14">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Τίτλος 4">
            <a:extLst>
              <a:ext uri="{FF2B5EF4-FFF2-40B4-BE49-F238E27FC236}">
                <a16:creationId xmlns:a16="http://schemas.microsoft.com/office/drawing/2014/main" id="{A5F09E3D-31B4-4244-B366-469CC406DB62}"/>
              </a:ext>
            </a:extLst>
          </p:cNvPr>
          <p:cNvSpPr txBox="1">
            <a:spLocks/>
          </p:cNvSpPr>
          <p:nvPr/>
        </p:nvSpPr>
        <p:spPr>
          <a:xfrm>
            <a:off x="3718560" y="988908"/>
            <a:ext cx="4754880" cy="5355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algn="ctr"/>
            <a:r>
              <a:rPr lang="en-US" sz="2800" b="1" dirty="0">
                <a:latin typeface="Times New Roman" panose="02020603050405020304" pitchFamily="18" charset="0"/>
                <a:cs typeface="Times New Roman" panose="02020603050405020304" pitchFamily="18" charset="0"/>
              </a:rPr>
              <a:t>K-Means Clustering</a:t>
            </a:r>
            <a:endParaRPr lang="en-US" sz="2800" dirty="0"/>
          </a:p>
        </p:txBody>
      </p:sp>
    </p:spTree>
    <p:extLst>
      <p:ext uri="{BB962C8B-B14F-4D97-AF65-F5344CB8AC3E}">
        <p14:creationId xmlns:p14="http://schemas.microsoft.com/office/powerpoint/2010/main" val="1514494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Εικόνα 7">
            <a:extLst>
              <a:ext uri="{FF2B5EF4-FFF2-40B4-BE49-F238E27FC236}">
                <a16:creationId xmlns:a16="http://schemas.microsoft.com/office/drawing/2014/main" id="{BE09CE2F-6CB8-4D53-9F00-D1E8F3EDF0F3}"/>
              </a:ext>
            </a:extLst>
          </p:cNvPr>
          <p:cNvPicPr/>
          <p:nvPr/>
        </p:nvPicPr>
        <p:blipFill rotWithShape="1">
          <a:blip r:embed="rId2"/>
          <a:srcRect t="189" b="16785"/>
          <a:stretch/>
        </p:blipFill>
        <p:spPr>
          <a:xfrm>
            <a:off x="20" y="975"/>
            <a:ext cx="12191980" cy="6858000"/>
          </a:xfrm>
          <a:prstGeom prst="rect">
            <a:avLst/>
          </a:prstGeom>
        </p:spPr>
      </p:pic>
      <p:sp>
        <p:nvSpPr>
          <p:cNvPr id="26" name="Rectangle 25">
            <a:extLst>
              <a:ext uri="{FF2B5EF4-FFF2-40B4-BE49-F238E27FC236}">
                <a16:creationId xmlns:a16="http://schemas.microsoft.com/office/drawing/2014/main" id="{B94BE868-D43F-4940-8CE9-93D953A11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992622"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B7669F1D-82B4-439B-AA01-C20483A427E2}"/>
              </a:ext>
            </a:extLst>
          </p:cNvPr>
          <p:cNvSpPr>
            <a:spLocks noGrp="1"/>
          </p:cNvSpPr>
          <p:nvPr>
            <p:ph type="title"/>
          </p:nvPr>
        </p:nvSpPr>
        <p:spPr>
          <a:xfrm>
            <a:off x="8123416" y="1475234"/>
            <a:ext cx="3214307" cy="2901694"/>
          </a:xfrm>
        </p:spPr>
        <p:txBody>
          <a:bodyPr vert="horz" lIns="91440" tIns="45720" rIns="91440" bIns="45720" rtlCol="0" anchor="b">
            <a:normAutofit/>
          </a:bodyPr>
          <a:lstStyle/>
          <a:p>
            <a:r>
              <a:rPr lang="en-US" sz="4400">
                <a:solidFill>
                  <a:schemeClr val="bg1"/>
                </a:solidFill>
              </a:rPr>
              <a:t>Mapping the clusters</a:t>
            </a:r>
          </a:p>
        </p:txBody>
      </p:sp>
      <p:cxnSp>
        <p:nvCxnSpPr>
          <p:cNvPr id="41" name="Straight Connector 27">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116800"/>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Retrospect</Template>
  <TotalTime>244</TotalTime>
  <Words>444</Words>
  <Application>Microsoft Office PowerPoint</Application>
  <PresentationFormat>Ευρεία οθόνη</PresentationFormat>
  <Paragraphs>68</Paragraphs>
  <Slides>14</Slides>
  <Notes>0</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14</vt:i4>
      </vt:variant>
    </vt:vector>
  </HeadingPairs>
  <TitlesOfParts>
    <vt:vector size="21" baseType="lpstr">
      <vt:lpstr>Arial</vt:lpstr>
      <vt:lpstr>Calibri</vt:lpstr>
      <vt:lpstr>Georgia Pro Cond Light</vt:lpstr>
      <vt:lpstr>Speak Pro</vt:lpstr>
      <vt:lpstr>Times New Roman</vt:lpstr>
      <vt:lpstr>Wingdings</vt:lpstr>
      <vt:lpstr>RetrospectVTI</vt:lpstr>
      <vt:lpstr>Finding the Ideal Location for a Mexican Restaurant in Boston, using k-Means Clustering </vt:lpstr>
      <vt:lpstr>Introduction/Business Problem</vt:lpstr>
      <vt:lpstr>Παρουσίαση του PowerPoint</vt:lpstr>
      <vt:lpstr>Exploratory Data Analysis</vt:lpstr>
      <vt:lpstr>Παρουσίαση του PowerPoint</vt:lpstr>
      <vt:lpstr>Παρουσίαση του PowerPoint</vt:lpstr>
      <vt:lpstr>Παρουσίαση του PowerPoint</vt:lpstr>
      <vt:lpstr>Παρουσίαση του PowerPoint</vt:lpstr>
      <vt:lpstr>Mapping the clusters</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Ideal Location for a Mexican Restaurant in Boston, using k-Means Clustering </dc:title>
  <dc:creator>Πάρις Χαριτάτος</dc:creator>
  <cp:lastModifiedBy>Πάρις Χαριτάτος</cp:lastModifiedBy>
  <cp:revision>13</cp:revision>
  <dcterms:created xsi:type="dcterms:W3CDTF">2021-03-27T11:45:06Z</dcterms:created>
  <dcterms:modified xsi:type="dcterms:W3CDTF">2021-03-27T15:49:31Z</dcterms:modified>
</cp:coreProperties>
</file>