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8" r:id="rId2"/>
    <p:sldId id="289" r:id="rId3"/>
    <p:sldId id="290" r:id="rId4"/>
    <p:sldId id="291" r:id="rId5"/>
    <p:sldId id="292" r:id="rId6"/>
    <p:sldId id="293" r:id="rId7"/>
    <p:sldId id="295" r:id="rId8"/>
    <p:sldId id="296" r:id="rId9"/>
    <p:sldId id="29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6" autoAdjust="0"/>
    <p:restoredTop sz="94660"/>
  </p:normalViewPr>
  <p:slideViewPr>
    <p:cSldViewPr snapToGrid="0">
      <p:cViewPr varScale="1">
        <p:scale>
          <a:sx n="127" d="100"/>
          <a:sy n="127" d="100"/>
        </p:scale>
        <p:origin x="168"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73B868-A5CC-451E-8482-FC6278FF2477}" type="datetimeFigureOut">
              <a:rPr lang="en-SE" smtClean="0"/>
              <a:t>2024-10-26</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4D1DAB5B-A9FB-47C3-9122-A18E830EBED6}" type="slidenum">
              <a:rPr lang="en-SE" smtClean="0"/>
              <a:t>‹#›</a:t>
            </a:fld>
            <a:endParaRPr lang="en-SE"/>
          </a:p>
        </p:txBody>
      </p:sp>
    </p:spTree>
    <p:extLst>
      <p:ext uri="{BB962C8B-B14F-4D97-AF65-F5344CB8AC3E}">
        <p14:creationId xmlns:p14="http://schemas.microsoft.com/office/powerpoint/2010/main" val="3963136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73B868-A5CC-451E-8482-FC6278FF2477}" type="datetimeFigureOut">
              <a:rPr lang="en-SE" smtClean="0"/>
              <a:t>2024-10-26</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4D1DAB5B-A9FB-47C3-9122-A18E830EBED6}" type="slidenum">
              <a:rPr lang="en-SE" smtClean="0"/>
              <a:t>‹#›</a:t>
            </a:fld>
            <a:endParaRPr lang="en-SE"/>
          </a:p>
        </p:txBody>
      </p:sp>
    </p:spTree>
    <p:extLst>
      <p:ext uri="{BB962C8B-B14F-4D97-AF65-F5344CB8AC3E}">
        <p14:creationId xmlns:p14="http://schemas.microsoft.com/office/powerpoint/2010/main" val="3537610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73B868-A5CC-451E-8482-FC6278FF2477}" type="datetimeFigureOut">
              <a:rPr lang="en-SE" smtClean="0"/>
              <a:t>2024-10-26</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4D1DAB5B-A9FB-47C3-9122-A18E830EBED6}" type="slidenum">
              <a:rPr lang="en-SE" smtClean="0"/>
              <a:t>‹#›</a:t>
            </a:fld>
            <a:endParaRPr lang="en-SE"/>
          </a:p>
        </p:txBody>
      </p:sp>
    </p:spTree>
    <p:extLst>
      <p:ext uri="{BB962C8B-B14F-4D97-AF65-F5344CB8AC3E}">
        <p14:creationId xmlns:p14="http://schemas.microsoft.com/office/powerpoint/2010/main" val="893995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73B868-A5CC-451E-8482-FC6278FF2477}" type="datetimeFigureOut">
              <a:rPr lang="en-SE" smtClean="0"/>
              <a:t>2024-10-26</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4D1DAB5B-A9FB-47C3-9122-A18E830EBED6}" type="slidenum">
              <a:rPr lang="en-SE" smtClean="0"/>
              <a:t>‹#›</a:t>
            </a:fld>
            <a:endParaRPr lang="en-SE"/>
          </a:p>
        </p:txBody>
      </p:sp>
    </p:spTree>
    <p:extLst>
      <p:ext uri="{BB962C8B-B14F-4D97-AF65-F5344CB8AC3E}">
        <p14:creationId xmlns:p14="http://schemas.microsoft.com/office/powerpoint/2010/main" val="3648474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73B868-A5CC-451E-8482-FC6278FF2477}" type="datetimeFigureOut">
              <a:rPr lang="en-SE" smtClean="0"/>
              <a:t>2024-10-26</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4D1DAB5B-A9FB-47C3-9122-A18E830EBED6}" type="slidenum">
              <a:rPr lang="en-SE" smtClean="0"/>
              <a:t>‹#›</a:t>
            </a:fld>
            <a:endParaRPr lang="en-SE"/>
          </a:p>
        </p:txBody>
      </p:sp>
    </p:spTree>
    <p:extLst>
      <p:ext uri="{BB962C8B-B14F-4D97-AF65-F5344CB8AC3E}">
        <p14:creationId xmlns:p14="http://schemas.microsoft.com/office/powerpoint/2010/main" val="3172727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73B868-A5CC-451E-8482-FC6278FF2477}" type="datetimeFigureOut">
              <a:rPr lang="en-SE" smtClean="0"/>
              <a:t>2024-10-26</a:t>
            </a:fld>
            <a:endParaRPr lang="en-SE"/>
          </a:p>
        </p:txBody>
      </p:sp>
      <p:sp>
        <p:nvSpPr>
          <p:cNvPr id="6" name="Footer Placeholder 5"/>
          <p:cNvSpPr>
            <a:spLocks noGrp="1"/>
          </p:cNvSpPr>
          <p:nvPr>
            <p:ph type="ftr" sz="quarter" idx="11"/>
          </p:nvPr>
        </p:nvSpPr>
        <p:spPr/>
        <p:txBody>
          <a:bodyPr/>
          <a:lstStyle/>
          <a:p>
            <a:endParaRPr lang="en-SE"/>
          </a:p>
        </p:txBody>
      </p:sp>
      <p:sp>
        <p:nvSpPr>
          <p:cNvPr id="7" name="Slide Number Placeholder 6"/>
          <p:cNvSpPr>
            <a:spLocks noGrp="1"/>
          </p:cNvSpPr>
          <p:nvPr>
            <p:ph type="sldNum" sz="quarter" idx="12"/>
          </p:nvPr>
        </p:nvSpPr>
        <p:spPr/>
        <p:txBody>
          <a:bodyPr/>
          <a:lstStyle/>
          <a:p>
            <a:fld id="{4D1DAB5B-A9FB-47C3-9122-A18E830EBED6}" type="slidenum">
              <a:rPr lang="en-SE" smtClean="0"/>
              <a:t>‹#›</a:t>
            </a:fld>
            <a:endParaRPr lang="en-SE"/>
          </a:p>
        </p:txBody>
      </p:sp>
    </p:spTree>
    <p:extLst>
      <p:ext uri="{BB962C8B-B14F-4D97-AF65-F5344CB8AC3E}">
        <p14:creationId xmlns:p14="http://schemas.microsoft.com/office/powerpoint/2010/main" val="71825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73B868-A5CC-451E-8482-FC6278FF2477}" type="datetimeFigureOut">
              <a:rPr lang="en-SE" smtClean="0"/>
              <a:t>2024-10-26</a:t>
            </a:fld>
            <a:endParaRPr lang="en-SE"/>
          </a:p>
        </p:txBody>
      </p:sp>
      <p:sp>
        <p:nvSpPr>
          <p:cNvPr id="8" name="Footer Placeholder 7"/>
          <p:cNvSpPr>
            <a:spLocks noGrp="1"/>
          </p:cNvSpPr>
          <p:nvPr>
            <p:ph type="ftr" sz="quarter" idx="11"/>
          </p:nvPr>
        </p:nvSpPr>
        <p:spPr/>
        <p:txBody>
          <a:bodyPr/>
          <a:lstStyle/>
          <a:p>
            <a:endParaRPr lang="en-SE"/>
          </a:p>
        </p:txBody>
      </p:sp>
      <p:sp>
        <p:nvSpPr>
          <p:cNvPr id="9" name="Slide Number Placeholder 8"/>
          <p:cNvSpPr>
            <a:spLocks noGrp="1"/>
          </p:cNvSpPr>
          <p:nvPr>
            <p:ph type="sldNum" sz="quarter" idx="12"/>
          </p:nvPr>
        </p:nvSpPr>
        <p:spPr/>
        <p:txBody>
          <a:bodyPr/>
          <a:lstStyle/>
          <a:p>
            <a:fld id="{4D1DAB5B-A9FB-47C3-9122-A18E830EBED6}" type="slidenum">
              <a:rPr lang="en-SE" smtClean="0"/>
              <a:t>‹#›</a:t>
            </a:fld>
            <a:endParaRPr lang="en-SE"/>
          </a:p>
        </p:txBody>
      </p:sp>
    </p:spTree>
    <p:extLst>
      <p:ext uri="{BB962C8B-B14F-4D97-AF65-F5344CB8AC3E}">
        <p14:creationId xmlns:p14="http://schemas.microsoft.com/office/powerpoint/2010/main" val="3250744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73B868-A5CC-451E-8482-FC6278FF2477}" type="datetimeFigureOut">
              <a:rPr lang="en-SE" smtClean="0"/>
              <a:t>2024-10-26</a:t>
            </a:fld>
            <a:endParaRPr lang="en-SE"/>
          </a:p>
        </p:txBody>
      </p:sp>
      <p:sp>
        <p:nvSpPr>
          <p:cNvPr id="4" name="Footer Placeholder 3"/>
          <p:cNvSpPr>
            <a:spLocks noGrp="1"/>
          </p:cNvSpPr>
          <p:nvPr>
            <p:ph type="ftr" sz="quarter" idx="11"/>
          </p:nvPr>
        </p:nvSpPr>
        <p:spPr/>
        <p:txBody>
          <a:bodyPr/>
          <a:lstStyle/>
          <a:p>
            <a:endParaRPr lang="en-SE"/>
          </a:p>
        </p:txBody>
      </p:sp>
      <p:sp>
        <p:nvSpPr>
          <p:cNvPr id="5" name="Slide Number Placeholder 4"/>
          <p:cNvSpPr>
            <a:spLocks noGrp="1"/>
          </p:cNvSpPr>
          <p:nvPr>
            <p:ph type="sldNum" sz="quarter" idx="12"/>
          </p:nvPr>
        </p:nvSpPr>
        <p:spPr/>
        <p:txBody>
          <a:bodyPr/>
          <a:lstStyle/>
          <a:p>
            <a:fld id="{4D1DAB5B-A9FB-47C3-9122-A18E830EBED6}" type="slidenum">
              <a:rPr lang="en-SE" smtClean="0"/>
              <a:t>‹#›</a:t>
            </a:fld>
            <a:endParaRPr lang="en-SE"/>
          </a:p>
        </p:txBody>
      </p:sp>
    </p:spTree>
    <p:extLst>
      <p:ext uri="{BB962C8B-B14F-4D97-AF65-F5344CB8AC3E}">
        <p14:creationId xmlns:p14="http://schemas.microsoft.com/office/powerpoint/2010/main" val="2603088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73B868-A5CC-451E-8482-FC6278FF2477}" type="datetimeFigureOut">
              <a:rPr lang="en-SE" smtClean="0"/>
              <a:t>2024-10-26</a:t>
            </a:fld>
            <a:endParaRPr lang="en-SE"/>
          </a:p>
        </p:txBody>
      </p:sp>
      <p:sp>
        <p:nvSpPr>
          <p:cNvPr id="3" name="Footer Placeholder 2"/>
          <p:cNvSpPr>
            <a:spLocks noGrp="1"/>
          </p:cNvSpPr>
          <p:nvPr>
            <p:ph type="ftr" sz="quarter" idx="11"/>
          </p:nvPr>
        </p:nvSpPr>
        <p:spPr/>
        <p:txBody>
          <a:bodyPr/>
          <a:lstStyle/>
          <a:p>
            <a:endParaRPr lang="en-SE"/>
          </a:p>
        </p:txBody>
      </p:sp>
      <p:sp>
        <p:nvSpPr>
          <p:cNvPr id="4" name="Slide Number Placeholder 3"/>
          <p:cNvSpPr>
            <a:spLocks noGrp="1"/>
          </p:cNvSpPr>
          <p:nvPr>
            <p:ph type="sldNum" sz="quarter" idx="12"/>
          </p:nvPr>
        </p:nvSpPr>
        <p:spPr/>
        <p:txBody>
          <a:bodyPr/>
          <a:lstStyle/>
          <a:p>
            <a:fld id="{4D1DAB5B-A9FB-47C3-9122-A18E830EBED6}" type="slidenum">
              <a:rPr lang="en-SE" smtClean="0"/>
              <a:t>‹#›</a:t>
            </a:fld>
            <a:endParaRPr lang="en-SE"/>
          </a:p>
        </p:txBody>
      </p:sp>
    </p:spTree>
    <p:extLst>
      <p:ext uri="{BB962C8B-B14F-4D97-AF65-F5344CB8AC3E}">
        <p14:creationId xmlns:p14="http://schemas.microsoft.com/office/powerpoint/2010/main" val="385463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73B868-A5CC-451E-8482-FC6278FF2477}" type="datetimeFigureOut">
              <a:rPr lang="en-SE" smtClean="0"/>
              <a:t>2024-10-26</a:t>
            </a:fld>
            <a:endParaRPr lang="en-SE"/>
          </a:p>
        </p:txBody>
      </p:sp>
      <p:sp>
        <p:nvSpPr>
          <p:cNvPr id="6" name="Footer Placeholder 5"/>
          <p:cNvSpPr>
            <a:spLocks noGrp="1"/>
          </p:cNvSpPr>
          <p:nvPr>
            <p:ph type="ftr" sz="quarter" idx="11"/>
          </p:nvPr>
        </p:nvSpPr>
        <p:spPr/>
        <p:txBody>
          <a:bodyPr/>
          <a:lstStyle/>
          <a:p>
            <a:endParaRPr lang="en-SE"/>
          </a:p>
        </p:txBody>
      </p:sp>
      <p:sp>
        <p:nvSpPr>
          <p:cNvPr id="7" name="Slide Number Placeholder 6"/>
          <p:cNvSpPr>
            <a:spLocks noGrp="1"/>
          </p:cNvSpPr>
          <p:nvPr>
            <p:ph type="sldNum" sz="quarter" idx="12"/>
          </p:nvPr>
        </p:nvSpPr>
        <p:spPr/>
        <p:txBody>
          <a:bodyPr/>
          <a:lstStyle/>
          <a:p>
            <a:fld id="{4D1DAB5B-A9FB-47C3-9122-A18E830EBED6}" type="slidenum">
              <a:rPr lang="en-SE" smtClean="0"/>
              <a:t>‹#›</a:t>
            </a:fld>
            <a:endParaRPr lang="en-SE"/>
          </a:p>
        </p:txBody>
      </p:sp>
    </p:spTree>
    <p:extLst>
      <p:ext uri="{BB962C8B-B14F-4D97-AF65-F5344CB8AC3E}">
        <p14:creationId xmlns:p14="http://schemas.microsoft.com/office/powerpoint/2010/main" val="92323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73B868-A5CC-451E-8482-FC6278FF2477}" type="datetimeFigureOut">
              <a:rPr lang="en-SE" smtClean="0"/>
              <a:t>2024-10-26</a:t>
            </a:fld>
            <a:endParaRPr lang="en-SE"/>
          </a:p>
        </p:txBody>
      </p:sp>
      <p:sp>
        <p:nvSpPr>
          <p:cNvPr id="6" name="Footer Placeholder 5"/>
          <p:cNvSpPr>
            <a:spLocks noGrp="1"/>
          </p:cNvSpPr>
          <p:nvPr>
            <p:ph type="ftr" sz="quarter" idx="11"/>
          </p:nvPr>
        </p:nvSpPr>
        <p:spPr/>
        <p:txBody>
          <a:bodyPr/>
          <a:lstStyle/>
          <a:p>
            <a:endParaRPr lang="en-SE"/>
          </a:p>
        </p:txBody>
      </p:sp>
      <p:sp>
        <p:nvSpPr>
          <p:cNvPr id="7" name="Slide Number Placeholder 6"/>
          <p:cNvSpPr>
            <a:spLocks noGrp="1"/>
          </p:cNvSpPr>
          <p:nvPr>
            <p:ph type="sldNum" sz="quarter" idx="12"/>
          </p:nvPr>
        </p:nvSpPr>
        <p:spPr/>
        <p:txBody>
          <a:bodyPr/>
          <a:lstStyle/>
          <a:p>
            <a:fld id="{4D1DAB5B-A9FB-47C3-9122-A18E830EBED6}" type="slidenum">
              <a:rPr lang="en-SE" smtClean="0"/>
              <a:t>‹#›</a:t>
            </a:fld>
            <a:endParaRPr lang="en-SE"/>
          </a:p>
        </p:txBody>
      </p:sp>
    </p:spTree>
    <p:extLst>
      <p:ext uri="{BB962C8B-B14F-4D97-AF65-F5344CB8AC3E}">
        <p14:creationId xmlns:p14="http://schemas.microsoft.com/office/powerpoint/2010/main" val="2668792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AB73B868-A5CC-451E-8482-FC6278FF2477}" type="datetimeFigureOut">
              <a:rPr lang="en-SE" smtClean="0"/>
              <a:t>2024-10-26</a:t>
            </a:fld>
            <a:endParaRPr lang="en-S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S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4D1DAB5B-A9FB-47C3-9122-A18E830EBED6}" type="slidenum">
              <a:rPr lang="en-SE" smtClean="0"/>
              <a:t>‹#›</a:t>
            </a:fld>
            <a:endParaRPr lang="en-SE"/>
          </a:p>
        </p:txBody>
      </p:sp>
    </p:spTree>
    <p:extLst>
      <p:ext uri="{BB962C8B-B14F-4D97-AF65-F5344CB8AC3E}">
        <p14:creationId xmlns:p14="http://schemas.microsoft.com/office/powerpoint/2010/main" val="2513469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9C53F2-9ECF-7E1E-F56F-D0493E9801D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7E4EF3A-C968-EA8A-222A-9143DD85FAD1}"/>
              </a:ext>
            </a:extLst>
          </p:cNvPr>
          <p:cNvSpPr>
            <a:spLocks noGrp="1"/>
          </p:cNvSpPr>
          <p:nvPr>
            <p:ph type="title"/>
          </p:nvPr>
        </p:nvSpPr>
        <p:spPr/>
        <p:txBody>
          <a:bodyPr/>
          <a:lstStyle/>
          <a:p>
            <a:r>
              <a:rPr lang="sv-SE" dirty="0"/>
              <a:t>Behaviour Driven Development</a:t>
            </a:r>
            <a:endParaRPr lang="en-SE" dirty="0"/>
          </a:p>
        </p:txBody>
      </p:sp>
      <p:sp>
        <p:nvSpPr>
          <p:cNvPr id="5" name="Content Placeholder 4">
            <a:extLst>
              <a:ext uri="{FF2B5EF4-FFF2-40B4-BE49-F238E27FC236}">
                <a16:creationId xmlns:a16="http://schemas.microsoft.com/office/drawing/2014/main" id="{DB8B5804-83B4-C3A9-F9C3-34F986135BEF}"/>
              </a:ext>
            </a:extLst>
          </p:cNvPr>
          <p:cNvSpPr>
            <a:spLocks noGrp="1"/>
          </p:cNvSpPr>
          <p:nvPr>
            <p:ph idx="1"/>
          </p:nvPr>
        </p:nvSpPr>
        <p:spPr/>
        <p:txBody>
          <a:bodyPr>
            <a:normAutofit/>
          </a:bodyPr>
          <a:lstStyle/>
          <a:p>
            <a:pPr marL="0" indent="0">
              <a:buNone/>
            </a:pPr>
            <a:r>
              <a:rPr lang="sv-SE" sz="2400" b="1" dirty="0"/>
              <a:t>BDD</a:t>
            </a:r>
            <a:r>
              <a:rPr lang="sv-SE" sz="2400" dirty="0"/>
              <a:t> är en mjukvaruutvecklingsmetodik som fokuserar på att definiera och testa programvarans beteende genom samarbete mellan utvecklare, testare och icke-tekniska intressenter.</a:t>
            </a:r>
          </a:p>
          <a:p>
            <a:pPr marL="0" indent="0">
              <a:buNone/>
            </a:pPr>
            <a:br>
              <a:rPr lang="sv-SE" sz="2400" dirty="0"/>
            </a:br>
            <a:r>
              <a:rPr lang="sv-SE" sz="2400" b="1" dirty="0"/>
              <a:t>Syfte:</a:t>
            </a:r>
            <a:r>
              <a:rPr lang="sv-SE" sz="2400" dirty="0"/>
              <a:t> Säkerställa att programvaran uppfyller affärskraven och är i linje med kundens behov genom att beskriva förväntade utfall på ett enkelt och begripligt språk.</a:t>
            </a:r>
          </a:p>
        </p:txBody>
      </p:sp>
    </p:spTree>
    <p:extLst>
      <p:ext uri="{BB962C8B-B14F-4D97-AF65-F5344CB8AC3E}">
        <p14:creationId xmlns:p14="http://schemas.microsoft.com/office/powerpoint/2010/main" val="2038879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0D3C7-3356-E5A2-6EE0-F6104596732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CCCCB75-382D-7DF9-0A52-4EBCE6DC1A75}"/>
              </a:ext>
            </a:extLst>
          </p:cNvPr>
          <p:cNvSpPr>
            <a:spLocks noGrp="1"/>
          </p:cNvSpPr>
          <p:nvPr>
            <p:ph type="title"/>
          </p:nvPr>
        </p:nvSpPr>
        <p:spPr/>
        <p:txBody>
          <a:bodyPr/>
          <a:lstStyle/>
          <a:p>
            <a:r>
              <a:rPr lang="sv-SE" dirty="0"/>
              <a:t>Kärnkoncept för BDD</a:t>
            </a:r>
          </a:p>
        </p:txBody>
      </p:sp>
      <p:sp>
        <p:nvSpPr>
          <p:cNvPr id="5" name="Content Placeholder 4">
            <a:extLst>
              <a:ext uri="{FF2B5EF4-FFF2-40B4-BE49-F238E27FC236}">
                <a16:creationId xmlns:a16="http://schemas.microsoft.com/office/drawing/2014/main" id="{F5EDA5A0-C6D1-B7C3-F301-B111013E5721}"/>
              </a:ext>
            </a:extLst>
          </p:cNvPr>
          <p:cNvSpPr>
            <a:spLocks noGrp="1"/>
          </p:cNvSpPr>
          <p:nvPr>
            <p:ph idx="1"/>
          </p:nvPr>
        </p:nvSpPr>
        <p:spPr/>
        <p:txBody>
          <a:bodyPr>
            <a:normAutofit/>
          </a:bodyPr>
          <a:lstStyle/>
          <a:p>
            <a:pPr>
              <a:buFont typeface="Arial" panose="020B0604020202020204" pitchFamily="34" charset="0"/>
              <a:buChar char="•"/>
            </a:pPr>
            <a:r>
              <a:rPr lang="sv-SE" sz="2400" b="1" dirty="0"/>
              <a:t>Gemensam Förståelse</a:t>
            </a:r>
            <a:r>
              <a:rPr lang="sv-SE" sz="2400" dirty="0"/>
              <a:t>: BDD främjar samarbete mellan affärs- och tekniska team för att säkerställa att alla har en gemensam förståelse av kraven.</a:t>
            </a:r>
          </a:p>
          <a:p>
            <a:pPr>
              <a:buFont typeface="Arial" panose="020B0604020202020204" pitchFamily="34" charset="0"/>
              <a:buChar char="•"/>
            </a:pPr>
            <a:endParaRPr lang="sv-SE" sz="2400" dirty="0"/>
          </a:p>
          <a:p>
            <a:pPr>
              <a:buFont typeface="Arial" panose="020B0604020202020204" pitchFamily="34" charset="0"/>
              <a:buChar char="•"/>
            </a:pPr>
            <a:r>
              <a:rPr lang="sv-SE" sz="2400" b="1" dirty="0"/>
              <a:t>Specifikation med Exempel</a:t>
            </a:r>
            <a:r>
              <a:rPr lang="sv-SE" sz="2400" dirty="0"/>
              <a:t>: Krav skrivs som exempel på hur programvaran ska bete sig i olika scenarier.</a:t>
            </a:r>
          </a:p>
          <a:p>
            <a:pPr>
              <a:buFont typeface="Arial" panose="020B0604020202020204" pitchFamily="34" charset="0"/>
              <a:buChar char="•"/>
            </a:pPr>
            <a:endParaRPr lang="sv-SE" sz="2400" dirty="0"/>
          </a:p>
          <a:p>
            <a:pPr>
              <a:buFont typeface="Arial" panose="020B0604020202020204" pitchFamily="34" charset="0"/>
              <a:buChar char="•"/>
            </a:pPr>
            <a:r>
              <a:rPr lang="sv-SE" sz="2400" b="1" dirty="0"/>
              <a:t>Körbara Specifikationer</a:t>
            </a:r>
            <a:r>
              <a:rPr lang="sv-SE" sz="2400" dirty="0"/>
              <a:t>: Dessa exempel omvandlas till automatiserade tester som fungerar som levande dokumentation.</a:t>
            </a:r>
          </a:p>
          <a:p>
            <a:pPr marL="0" indent="0">
              <a:buNone/>
            </a:pPr>
            <a:endParaRPr lang="sv-SE" sz="2400" dirty="0"/>
          </a:p>
        </p:txBody>
      </p:sp>
    </p:spTree>
    <p:extLst>
      <p:ext uri="{BB962C8B-B14F-4D97-AF65-F5344CB8AC3E}">
        <p14:creationId xmlns:p14="http://schemas.microsoft.com/office/powerpoint/2010/main" val="1226788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0770B9-6A09-5557-1EC3-F6D48B536A1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52FF8B6-582D-80C4-CAD0-69B7B2303E09}"/>
              </a:ext>
            </a:extLst>
          </p:cNvPr>
          <p:cNvSpPr>
            <a:spLocks noGrp="1"/>
          </p:cNvSpPr>
          <p:nvPr>
            <p:ph type="title"/>
          </p:nvPr>
        </p:nvSpPr>
        <p:spPr/>
        <p:txBody>
          <a:bodyPr/>
          <a:lstStyle/>
          <a:p>
            <a:r>
              <a:rPr lang="sv-SE" dirty="0"/>
              <a:t>De Tre Huvudkomponenterna i BDD</a:t>
            </a:r>
          </a:p>
        </p:txBody>
      </p:sp>
      <p:sp>
        <p:nvSpPr>
          <p:cNvPr id="5" name="Content Placeholder 4">
            <a:extLst>
              <a:ext uri="{FF2B5EF4-FFF2-40B4-BE49-F238E27FC236}">
                <a16:creationId xmlns:a16="http://schemas.microsoft.com/office/drawing/2014/main" id="{E5A57397-07F8-28BF-C528-203BCEC4F317}"/>
              </a:ext>
            </a:extLst>
          </p:cNvPr>
          <p:cNvSpPr>
            <a:spLocks noGrp="1"/>
          </p:cNvSpPr>
          <p:nvPr>
            <p:ph idx="1"/>
          </p:nvPr>
        </p:nvSpPr>
        <p:spPr/>
        <p:txBody>
          <a:bodyPr>
            <a:normAutofit/>
          </a:bodyPr>
          <a:lstStyle/>
          <a:p>
            <a:pPr marL="514350" indent="-514350">
              <a:lnSpc>
                <a:spcPct val="100000"/>
              </a:lnSpc>
              <a:buFont typeface="+mj-lt"/>
              <a:buAutoNum type="arabicPeriod"/>
            </a:pPr>
            <a:r>
              <a:rPr lang="sv-SE" sz="2400" dirty="0"/>
              <a:t>User Stories</a:t>
            </a:r>
          </a:p>
          <a:p>
            <a:pPr marL="514350" indent="-514350">
              <a:lnSpc>
                <a:spcPct val="100000"/>
              </a:lnSpc>
              <a:buFont typeface="+mj-lt"/>
              <a:buAutoNum type="arabicPeriod"/>
            </a:pPr>
            <a:r>
              <a:rPr lang="sv-SE" sz="2400" dirty="0"/>
              <a:t>Scenarios</a:t>
            </a:r>
          </a:p>
          <a:p>
            <a:pPr marL="514350" indent="-514350">
              <a:lnSpc>
                <a:spcPct val="100000"/>
              </a:lnSpc>
              <a:buFont typeface="+mj-lt"/>
              <a:buAutoNum type="arabicPeriod"/>
            </a:pPr>
            <a:r>
              <a:rPr lang="sv-SE" sz="2400" dirty="0"/>
              <a:t>Given-When-Then Syntax</a:t>
            </a:r>
          </a:p>
        </p:txBody>
      </p:sp>
    </p:spTree>
    <p:extLst>
      <p:ext uri="{BB962C8B-B14F-4D97-AF65-F5344CB8AC3E}">
        <p14:creationId xmlns:p14="http://schemas.microsoft.com/office/powerpoint/2010/main" val="795905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B3AF3-640D-B6B4-96AD-A399261AB15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BA9A6A4-B439-6FEB-550A-C799E833D99B}"/>
              </a:ext>
            </a:extLst>
          </p:cNvPr>
          <p:cNvSpPr>
            <a:spLocks noGrp="1"/>
          </p:cNvSpPr>
          <p:nvPr>
            <p:ph type="title"/>
          </p:nvPr>
        </p:nvSpPr>
        <p:spPr/>
        <p:txBody>
          <a:bodyPr/>
          <a:lstStyle/>
          <a:p>
            <a:r>
              <a:rPr lang="sv-SE" dirty="0"/>
              <a:t>User Stories</a:t>
            </a:r>
          </a:p>
        </p:txBody>
      </p:sp>
      <p:sp>
        <p:nvSpPr>
          <p:cNvPr id="5" name="Content Placeholder 4">
            <a:extLst>
              <a:ext uri="{FF2B5EF4-FFF2-40B4-BE49-F238E27FC236}">
                <a16:creationId xmlns:a16="http://schemas.microsoft.com/office/drawing/2014/main" id="{FDE464E7-72BE-BB9F-6BD4-A66F05423D1A}"/>
              </a:ext>
            </a:extLst>
          </p:cNvPr>
          <p:cNvSpPr>
            <a:spLocks noGrp="1"/>
          </p:cNvSpPr>
          <p:nvPr>
            <p:ph idx="1"/>
          </p:nvPr>
        </p:nvSpPr>
        <p:spPr/>
        <p:txBody>
          <a:bodyPr>
            <a:normAutofit/>
          </a:bodyPr>
          <a:lstStyle/>
          <a:p>
            <a:pPr marL="0" indent="0">
              <a:buNone/>
            </a:pPr>
            <a:r>
              <a:rPr lang="sv-SE" sz="2400" dirty="0"/>
              <a:t>Beskriver vad användaren behöver och vill uppnå. De skrivs i ett enkelt format och fångar affärsvärdet.</a:t>
            </a:r>
          </a:p>
          <a:p>
            <a:pPr marL="0" indent="0">
              <a:buNone/>
            </a:pPr>
            <a:endParaRPr lang="sv-SE" sz="24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SE" altLang="en-SE" sz="2400" b="1" i="0" u="none" strike="noStrike" cap="none" normalizeH="0" baseline="0" dirty="0" err="1">
                <a:ln>
                  <a:noFill/>
                </a:ln>
                <a:solidFill>
                  <a:schemeClr val="tx1"/>
                </a:solidFill>
                <a:effectLst/>
              </a:rPr>
              <a:t>Exempel</a:t>
            </a:r>
            <a:r>
              <a:rPr kumimoji="0" lang="en-SE" altLang="en-SE" sz="2400" b="1" i="0" u="none" strike="noStrike" cap="none" normalizeH="0" baseline="0" dirty="0">
                <a:ln>
                  <a:noFill/>
                </a:ln>
                <a:solidFill>
                  <a:schemeClr val="tx1"/>
                </a:solidFill>
                <a:effectLst/>
              </a:rPr>
              <a:t>:</a:t>
            </a:r>
            <a:endParaRPr kumimoji="0" lang="en-SE" altLang="en-SE"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SE" altLang="en-SE" sz="2400" b="0" i="1" u="none" strike="noStrike" cap="none" normalizeH="0" baseline="0" dirty="0">
                <a:ln>
                  <a:noFill/>
                </a:ln>
                <a:solidFill>
                  <a:schemeClr val="tx1"/>
                </a:solidFill>
                <a:effectLst/>
              </a:rPr>
              <a:t>"Som </a:t>
            </a:r>
            <a:r>
              <a:rPr kumimoji="0" lang="en-SE" altLang="en-SE" sz="2400" b="0" i="1" u="none" strike="noStrike" cap="none" normalizeH="0" baseline="0" dirty="0" err="1">
                <a:ln>
                  <a:noFill/>
                </a:ln>
                <a:solidFill>
                  <a:schemeClr val="tx1"/>
                </a:solidFill>
                <a:effectLst/>
              </a:rPr>
              <a:t>kund</a:t>
            </a:r>
            <a:r>
              <a:rPr kumimoji="0" lang="en-SE" altLang="en-SE" sz="2400" b="0" i="1" u="none" strike="noStrike" cap="none" normalizeH="0" baseline="0" dirty="0">
                <a:ln>
                  <a:noFill/>
                </a:ln>
                <a:solidFill>
                  <a:schemeClr val="tx1"/>
                </a:solidFill>
                <a:effectLst/>
              </a:rPr>
              <a:t> </a:t>
            </a:r>
            <a:r>
              <a:rPr kumimoji="0" lang="en-SE" altLang="en-SE" sz="2400" b="0" i="1" u="none" strike="noStrike" cap="none" normalizeH="0" baseline="0" dirty="0" err="1">
                <a:ln>
                  <a:noFill/>
                </a:ln>
                <a:solidFill>
                  <a:schemeClr val="tx1"/>
                </a:solidFill>
                <a:effectLst/>
              </a:rPr>
              <a:t>vill</a:t>
            </a:r>
            <a:r>
              <a:rPr kumimoji="0" lang="en-SE" altLang="en-SE" sz="2400" b="0" i="1" u="none" strike="noStrike" cap="none" normalizeH="0" baseline="0" dirty="0">
                <a:ln>
                  <a:noFill/>
                </a:ln>
                <a:solidFill>
                  <a:schemeClr val="tx1"/>
                </a:solidFill>
                <a:effectLst/>
              </a:rPr>
              <a:t> jag </a:t>
            </a:r>
            <a:r>
              <a:rPr kumimoji="0" lang="en-SE" altLang="en-SE" sz="2400" b="0" i="1" u="none" strike="noStrike" cap="none" normalizeH="0" baseline="0" dirty="0" err="1">
                <a:ln>
                  <a:noFill/>
                </a:ln>
                <a:solidFill>
                  <a:schemeClr val="tx1"/>
                </a:solidFill>
                <a:effectLst/>
              </a:rPr>
              <a:t>kunna</a:t>
            </a:r>
            <a:r>
              <a:rPr kumimoji="0" lang="en-SE" altLang="en-SE" sz="2400" b="0" i="1" u="none" strike="noStrike" cap="none" normalizeH="0" baseline="0" dirty="0">
                <a:ln>
                  <a:noFill/>
                </a:ln>
                <a:solidFill>
                  <a:schemeClr val="tx1"/>
                </a:solidFill>
                <a:effectLst/>
              </a:rPr>
              <a:t> </a:t>
            </a:r>
            <a:r>
              <a:rPr kumimoji="0" lang="en-SE" altLang="en-SE" sz="2400" b="0" i="1" u="none" strike="noStrike" cap="none" normalizeH="0" baseline="0" dirty="0" err="1">
                <a:ln>
                  <a:noFill/>
                </a:ln>
                <a:solidFill>
                  <a:schemeClr val="tx1"/>
                </a:solidFill>
                <a:effectLst/>
              </a:rPr>
              <a:t>logga</a:t>
            </a:r>
            <a:r>
              <a:rPr kumimoji="0" lang="en-SE" altLang="en-SE" sz="2400" b="0" i="1" u="none" strike="noStrike" cap="none" normalizeH="0" baseline="0" dirty="0">
                <a:ln>
                  <a:noFill/>
                </a:ln>
                <a:solidFill>
                  <a:schemeClr val="tx1"/>
                </a:solidFill>
                <a:effectLst/>
              </a:rPr>
              <a:t> in </a:t>
            </a:r>
            <a:r>
              <a:rPr kumimoji="0" lang="en-SE" altLang="en-SE" sz="2400" b="0" i="1" u="none" strike="noStrike" cap="none" normalizeH="0" baseline="0" dirty="0" err="1">
                <a:ln>
                  <a:noFill/>
                </a:ln>
                <a:solidFill>
                  <a:schemeClr val="tx1"/>
                </a:solidFill>
                <a:effectLst/>
              </a:rPr>
              <a:t>på</a:t>
            </a:r>
            <a:r>
              <a:rPr kumimoji="0" lang="en-SE" altLang="en-SE" sz="2400" b="0" i="1" u="none" strike="noStrike" cap="none" normalizeH="0" baseline="0" dirty="0">
                <a:ln>
                  <a:noFill/>
                </a:ln>
                <a:solidFill>
                  <a:schemeClr val="tx1"/>
                </a:solidFill>
                <a:effectLst/>
              </a:rPr>
              <a:t> mitt </a:t>
            </a:r>
            <a:r>
              <a:rPr kumimoji="0" lang="en-SE" altLang="en-SE" sz="2400" b="0" i="1" u="none" strike="noStrike" cap="none" normalizeH="0" baseline="0" dirty="0" err="1">
                <a:ln>
                  <a:noFill/>
                </a:ln>
                <a:solidFill>
                  <a:schemeClr val="tx1"/>
                </a:solidFill>
                <a:effectLst/>
              </a:rPr>
              <a:t>konto</a:t>
            </a:r>
            <a:r>
              <a:rPr kumimoji="0" lang="en-SE" altLang="en-SE" sz="2400" b="0" i="1" u="none" strike="noStrike" cap="none" normalizeH="0" baseline="0" dirty="0">
                <a:ln>
                  <a:noFill/>
                </a:ln>
                <a:solidFill>
                  <a:schemeClr val="tx1"/>
                </a:solidFill>
                <a:effectLst/>
              </a:rPr>
              <a:t> för </a:t>
            </a:r>
            <a:r>
              <a:rPr kumimoji="0" lang="en-SE" altLang="en-SE" sz="2400" b="0" i="1" u="none" strike="noStrike" cap="none" normalizeH="0" baseline="0" dirty="0" err="1">
                <a:ln>
                  <a:noFill/>
                </a:ln>
                <a:solidFill>
                  <a:schemeClr val="tx1"/>
                </a:solidFill>
                <a:effectLst/>
              </a:rPr>
              <a:t>att</a:t>
            </a:r>
            <a:r>
              <a:rPr kumimoji="0" lang="en-SE" altLang="en-SE" sz="2400" b="0" i="1" u="none" strike="noStrike" cap="none" normalizeH="0" baseline="0" dirty="0">
                <a:ln>
                  <a:noFill/>
                </a:ln>
                <a:solidFill>
                  <a:schemeClr val="tx1"/>
                </a:solidFill>
                <a:effectLst/>
              </a:rPr>
              <a:t> se min </a:t>
            </a:r>
            <a:r>
              <a:rPr kumimoji="0" lang="en-SE" altLang="en-SE" sz="2400" b="0" i="1" u="none" strike="noStrike" cap="none" normalizeH="0" baseline="0" dirty="0" err="1">
                <a:ln>
                  <a:noFill/>
                </a:ln>
                <a:solidFill>
                  <a:schemeClr val="tx1"/>
                </a:solidFill>
                <a:effectLst/>
              </a:rPr>
              <a:t>kontoinformation</a:t>
            </a:r>
            <a:r>
              <a:rPr kumimoji="0" lang="en-SE" altLang="en-SE" sz="2400" b="0" i="1" u="none" strike="noStrike" cap="none" normalizeH="0" baseline="0" dirty="0">
                <a:ln>
                  <a:noFill/>
                </a:ln>
                <a:solidFill>
                  <a:schemeClr val="tx1"/>
                </a:solidFill>
                <a:effectLst/>
              </a:rPr>
              <a:t>."</a:t>
            </a:r>
            <a:endParaRPr kumimoji="0" lang="en-SE" altLang="en-SE" sz="2400" b="0" i="0" u="none" strike="noStrike" cap="none" normalizeH="0" baseline="0" dirty="0">
              <a:ln>
                <a:noFill/>
              </a:ln>
              <a:solidFill>
                <a:schemeClr val="tx1"/>
              </a:solidFill>
              <a:effectLst/>
            </a:endParaRPr>
          </a:p>
          <a:p>
            <a:pPr marL="0" indent="0">
              <a:buNone/>
            </a:pPr>
            <a:endParaRPr lang="sv-SE" sz="2400" dirty="0"/>
          </a:p>
          <a:p>
            <a:pPr marL="0" indent="0">
              <a:buNone/>
            </a:pPr>
            <a:endParaRPr lang="sv-SE" sz="2400" dirty="0"/>
          </a:p>
        </p:txBody>
      </p:sp>
    </p:spTree>
    <p:extLst>
      <p:ext uri="{BB962C8B-B14F-4D97-AF65-F5344CB8AC3E}">
        <p14:creationId xmlns:p14="http://schemas.microsoft.com/office/powerpoint/2010/main" val="3642813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AF834-5C32-CBAE-1FF7-5B80D9CBE1C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CAAA051-8828-FA06-92B4-E64896796115}"/>
              </a:ext>
            </a:extLst>
          </p:cNvPr>
          <p:cNvSpPr>
            <a:spLocks noGrp="1"/>
          </p:cNvSpPr>
          <p:nvPr>
            <p:ph type="title"/>
          </p:nvPr>
        </p:nvSpPr>
        <p:spPr/>
        <p:txBody>
          <a:bodyPr/>
          <a:lstStyle/>
          <a:p>
            <a:r>
              <a:rPr lang="sv-SE" dirty="0"/>
              <a:t>Scenarios</a:t>
            </a:r>
          </a:p>
        </p:txBody>
      </p:sp>
      <p:sp>
        <p:nvSpPr>
          <p:cNvPr id="5" name="Content Placeholder 4">
            <a:extLst>
              <a:ext uri="{FF2B5EF4-FFF2-40B4-BE49-F238E27FC236}">
                <a16:creationId xmlns:a16="http://schemas.microsoft.com/office/drawing/2014/main" id="{70144396-409D-D866-864C-3F04D8E1BCFC}"/>
              </a:ext>
            </a:extLst>
          </p:cNvPr>
          <p:cNvSpPr>
            <a:spLocks noGrp="1"/>
          </p:cNvSpPr>
          <p:nvPr>
            <p:ph idx="1"/>
          </p:nvPr>
        </p:nvSpPr>
        <p:spPr/>
        <p:txBody>
          <a:bodyPr>
            <a:normAutofit/>
          </a:bodyPr>
          <a:lstStyle/>
          <a:p>
            <a:pPr marL="0" indent="0">
              <a:buNone/>
            </a:pPr>
            <a:r>
              <a:rPr lang="sv-SE" sz="2400" dirty="0"/>
              <a:t>Ger exempel på hur användarberättelserna ska fungera i praktiken. Varje scenario beskriver ett specifikt fall och ger tydlig förväntad funktionalitet.</a:t>
            </a:r>
          </a:p>
          <a:p>
            <a:pPr marL="0" indent="0">
              <a:buNone/>
            </a:pPr>
            <a:br>
              <a:rPr lang="sv-SE" sz="2400" dirty="0"/>
            </a:br>
            <a:r>
              <a:rPr lang="sv-SE" sz="2400" b="1" dirty="0"/>
              <a:t>Exempel:</a:t>
            </a:r>
          </a:p>
          <a:p>
            <a:pPr marL="514350" indent="-514350">
              <a:buFont typeface="+mj-lt"/>
              <a:buAutoNum type="arabicPeriod"/>
            </a:pPr>
            <a:r>
              <a:rPr lang="sv-SE" sz="2400" dirty="0"/>
              <a:t>Scenario: </a:t>
            </a:r>
            <a:r>
              <a:rPr lang="sv-SE" sz="2400" i="1" dirty="0"/>
              <a:t>Lyckad inloggning</a:t>
            </a:r>
          </a:p>
          <a:p>
            <a:pPr marL="514350" indent="-514350">
              <a:buFont typeface="+mj-lt"/>
              <a:buAutoNum type="arabicPeriod"/>
            </a:pPr>
            <a:r>
              <a:rPr lang="sv-SE" sz="2400" dirty="0"/>
              <a:t>Scenario:</a:t>
            </a:r>
            <a:r>
              <a:rPr lang="sv-SE" sz="2400" i="1" dirty="0"/>
              <a:t> Misslyckad inloggning (felaktigt lösenord)</a:t>
            </a:r>
            <a:endParaRPr lang="sv-SE" sz="2400" dirty="0"/>
          </a:p>
          <a:p>
            <a:pPr marL="0" indent="0">
              <a:buNone/>
            </a:pPr>
            <a:endParaRPr lang="sv-SE" sz="2400" dirty="0"/>
          </a:p>
        </p:txBody>
      </p:sp>
    </p:spTree>
    <p:extLst>
      <p:ext uri="{BB962C8B-B14F-4D97-AF65-F5344CB8AC3E}">
        <p14:creationId xmlns:p14="http://schemas.microsoft.com/office/powerpoint/2010/main" val="1217540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0272A3-C842-4938-6F4C-5BF5D5226C0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4FAFAC7-ECCB-EEDF-7D24-4BEF853AEFA5}"/>
              </a:ext>
            </a:extLst>
          </p:cNvPr>
          <p:cNvSpPr>
            <a:spLocks noGrp="1"/>
          </p:cNvSpPr>
          <p:nvPr>
            <p:ph type="title"/>
          </p:nvPr>
        </p:nvSpPr>
        <p:spPr/>
        <p:txBody>
          <a:bodyPr/>
          <a:lstStyle/>
          <a:p>
            <a:r>
              <a:rPr lang="sv-SE" dirty="0"/>
              <a:t>Given-When-Then Syntax</a:t>
            </a:r>
          </a:p>
        </p:txBody>
      </p:sp>
      <p:sp>
        <p:nvSpPr>
          <p:cNvPr id="5" name="Content Placeholder 4">
            <a:extLst>
              <a:ext uri="{FF2B5EF4-FFF2-40B4-BE49-F238E27FC236}">
                <a16:creationId xmlns:a16="http://schemas.microsoft.com/office/drawing/2014/main" id="{28F123F1-9587-D469-7CA1-58ED9ACB982A}"/>
              </a:ext>
            </a:extLst>
          </p:cNvPr>
          <p:cNvSpPr>
            <a:spLocks noGrp="1"/>
          </p:cNvSpPr>
          <p:nvPr>
            <p:ph idx="1"/>
          </p:nvPr>
        </p:nvSpPr>
        <p:spPr/>
        <p:txBody>
          <a:bodyPr>
            <a:noAutofit/>
          </a:bodyPr>
          <a:lstStyle/>
          <a:p>
            <a:pPr marL="0" indent="0">
              <a:buNone/>
            </a:pPr>
            <a:r>
              <a:rPr lang="sv-SE" sz="2400" dirty="0"/>
              <a:t>BDD-scenarier skrivs ofta i ett strukturerat format som kallas </a:t>
            </a:r>
            <a:r>
              <a:rPr lang="sv-SE" sz="2400" b="1" dirty="0"/>
              <a:t>Given-When-Then</a:t>
            </a:r>
            <a:r>
              <a:rPr lang="sv-SE" sz="2400" dirty="0"/>
              <a:t>, vilket gör kraven tydliga och läsbara.</a:t>
            </a:r>
          </a:p>
          <a:p>
            <a:pPr marL="0" indent="0">
              <a:buNone/>
            </a:pPr>
            <a:endParaRPr lang="sv-SE" sz="2400" dirty="0"/>
          </a:p>
          <a:p>
            <a:pPr marL="514350" indent="-514350">
              <a:buFont typeface="+mj-lt"/>
              <a:buAutoNum type="arabicPeriod"/>
            </a:pPr>
            <a:r>
              <a:rPr lang="sv-SE" sz="2400" b="1" dirty="0"/>
              <a:t>Given</a:t>
            </a:r>
            <a:r>
              <a:rPr lang="sv-SE" sz="2400" dirty="0"/>
              <a:t> – Förutsättning eller kontext.</a:t>
            </a:r>
          </a:p>
          <a:p>
            <a:pPr marL="514350" indent="-514350">
              <a:buFont typeface="+mj-lt"/>
              <a:buAutoNum type="arabicPeriod"/>
            </a:pPr>
            <a:r>
              <a:rPr lang="sv-SE" sz="2400" b="1" dirty="0"/>
              <a:t>When</a:t>
            </a:r>
            <a:r>
              <a:rPr lang="sv-SE" sz="2400" dirty="0"/>
              <a:t> – Handlingen eller händelsen.</a:t>
            </a:r>
          </a:p>
          <a:p>
            <a:pPr marL="514350" indent="-514350">
              <a:buFont typeface="+mj-lt"/>
              <a:buAutoNum type="arabicPeriod"/>
            </a:pPr>
            <a:r>
              <a:rPr lang="sv-SE" sz="2400" b="1" dirty="0"/>
              <a:t>Then</a:t>
            </a:r>
            <a:r>
              <a:rPr lang="sv-SE" sz="2400" dirty="0"/>
              <a:t> – Förväntat utfall.</a:t>
            </a:r>
          </a:p>
          <a:p>
            <a:pPr>
              <a:buFont typeface="Arial" panose="020B0604020202020204" pitchFamily="34" charset="0"/>
              <a:buChar char="•"/>
            </a:pPr>
            <a:endParaRPr lang="sv-SE" sz="24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SE" altLang="en-SE" sz="2400" i="0" u="none" strike="noStrike" cap="none" normalizeH="0" baseline="0" dirty="0" err="1">
                <a:ln>
                  <a:noFill/>
                </a:ln>
                <a:solidFill>
                  <a:schemeClr val="tx1"/>
                </a:solidFill>
                <a:effectLst/>
              </a:rPr>
              <a:t>Exempel</a:t>
            </a:r>
            <a:r>
              <a:rPr kumimoji="0" lang="en-SE" altLang="en-SE" sz="2400" i="0" u="none" strike="noStrike" cap="none" normalizeH="0" baseline="0" dirty="0">
                <a:ln>
                  <a:noFill/>
                </a:ln>
                <a:solidFill>
                  <a:schemeClr val="tx1"/>
                </a:solidFill>
                <a:effectLst/>
              </a:rPr>
              <a:t>:</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SE" altLang="en-SE" sz="2400" b="1" i="0" u="none" strike="noStrike" cap="none" normalizeH="0" baseline="0" dirty="0">
                <a:ln>
                  <a:noFill/>
                </a:ln>
                <a:solidFill>
                  <a:schemeClr val="tx1"/>
                </a:solidFill>
                <a:effectLst/>
              </a:rPr>
              <a:t>Given</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att</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en</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användare</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är</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på</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inloggningssidan</a:t>
            </a:r>
            <a:endParaRPr kumimoji="0" lang="sv-SE" altLang="en-SE" sz="2400" b="0" i="0" u="none" strike="noStrike" cap="none" normalizeH="0" baseline="0" dirty="0">
              <a:ln>
                <a:noFill/>
              </a:ln>
              <a:solidFill>
                <a:schemeClr val="tx1"/>
              </a:solidFill>
              <a:effectLst/>
            </a:endParaRP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SE" altLang="en-SE" sz="2400" b="1" i="0" u="none" strike="noStrike" cap="none" normalizeH="0" baseline="0" dirty="0">
                <a:ln>
                  <a:noFill/>
                </a:ln>
                <a:solidFill>
                  <a:schemeClr val="tx1"/>
                </a:solidFill>
                <a:effectLst/>
              </a:rPr>
              <a:t>When</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användaren</a:t>
            </a:r>
            <a:r>
              <a:rPr kumimoji="0" lang="en-SE" altLang="en-SE" sz="2400" b="0" i="0" u="none" strike="noStrike" cap="none" normalizeH="0" baseline="0" dirty="0">
                <a:ln>
                  <a:noFill/>
                </a:ln>
                <a:solidFill>
                  <a:schemeClr val="tx1"/>
                </a:solidFill>
                <a:effectLst/>
              </a:rPr>
              <a:t> anger </a:t>
            </a:r>
            <a:r>
              <a:rPr kumimoji="0" lang="en-SE" altLang="en-SE" sz="2400" b="0" i="0" u="none" strike="noStrike" cap="none" normalizeH="0" baseline="0" dirty="0" err="1">
                <a:ln>
                  <a:noFill/>
                </a:ln>
                <a:solidFill>
                  <a:schemeClr val="tx1"/>
                </a:solidFill>
                <a:effectLst/>
              </a:rPr>
              <a:t>sitt</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användarnamn</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och</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lösenord</a:t>
            </a:r>
            <a:endParaRPr lang="sv-SE" altLang="en-SE" sz="2400" dirty="0"/>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SE" altLang="en-SE" sz="2400" b="1" i="0" u="none" strike="noStrike" cap="none" normalizeH="0" baseline="0" dirty="0">
                <a:ln>
                  <a:noFill/>
                </a:ln>
                <a:solidFill>
                  <a:schemeClr val="tx1"/>
                </a:solidFill>
                <a:effectLst/>
              </a:rPr>
              <a:t>Then</a:t>
            </a:r>
            <a:r>
              <a:rPr kumimoji="0" lang="en-SE" altLang="en-SE" sz="2400" b="0" i="0" u="none" strike="noStrike" cap="none" normalizeH="0" baseline="0" dirty="0">
                <a:ln>
                  <a:noFill/>
                </a:ln>
                <a:solidFill>
                  <a:schemeClr val="tx1"/>
                </a:solidFill>
                <a:effectLst/>
              </a:rPr>
              <a:t> ska </a:t>
            </a:r>
            <a:r>
              <a:rPr kumimoji="0" lang="en-SE" altLang="en-SE" sz="2400" b="0" i="0" u="none" strike="noStrike" cap="none" normalizeH="0" baseline="0" dirty="0" err="1">
                <a:ln>
                  <a:noFill/>
                </a:ln>
                <a:solidFill>
                  <a:schemeClr val="tx1"/>
                </a:solidFill>
                <a:effectLst/>
              </a:rPr>
              <a:t>användaren</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dirigeras</a:t>
            </a:r>
            <a:r>
              <a:rPr kumimoji="0" lang="en-SE" altLang="en-SE" sz="2400" b="0" i="0" u="none" strike="noStrike" cap="none" normalizeH="0" baseline="0" dirty="0">
                <a:ln>
                  <a:noFill/>
                </a:ln>
                <a:solidFill>
                  <a:schemeClr val="tx1"/>
                </a:solidFill>
                <a:effectLst/>
              </a:rPr>
              <a:t> till sin dashboard</a:t>
            </a:r>
          </a:p>
        </p:txBody>
      </p:sp>
    </p:spTree>
    <p:extLst>
      <p:ext uri="{BB962C8B-B14F-4D97-AF65-F5344CB8AC3E}">
        <p14:creationId xmlns:p14="http://schemas.microsoft.com/office/powerpoint/2010/main" val="2786769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085B7B-BF00-015D-C847-CA348FE9467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4D14625-B1B0-8556-AAA1-570BBCE8D565}"/>
              </a:ext>
            </a:extLst>
          </p:cNvPr>
          <p:cNvSpPr>
            <a:spLocks noGrp="1"/>
          </p:cNvSpPr>
          <p:nvPr>
            <p:ph type="title"/>
          </p:nvPr>
        </p:nvSpPr>
        <p:spPr/>
        <p:txBody>
          <a:bodyPr/>
          <a:lstStyle/>
          <a:p>
            <a:r>
              <a:rPr lang="sv-SE" dirty="0"/>
              <a:t>Fördelar med BDD</a:t>
            </a:r>
          </a:p>
        </p:txBody>
      </p:sp>
      <p:sp>
        <p:nvSpPr>
          <p:cNvPr id="5" name="Content Placeholder 4">
            <a:extLst>
              <a:ext uri="{FF2B5EF4-FFF2-40B4-BE49-F238E27FC236}">
                <a16:creationId xmlns:a16="http://schemas.microsoft.com/office/drawing/2014/main" id="{675FCDED-B87D-BE83-7E3E-21B84C327263}"/>
              </a:ext>
            </a:extLst>
          </p:cNvPr>
          <p:cNvSpPr>
            <a:spLocks noGrp="1"/>
          </p:cNvSpPr>
          <p:nvPr>
            <p:ph idx="1"/>
          </p:nvPr>
        </p:nvSpPr>
        <p:spPr/>
        <p:txBody>
          <a:bodyPr>
            <a:normAutofit/>
          </a:bodyPr>
          <a:lstStyle/>
          <a:p>
            <a:pPr eaLnBrk="0" fontAlgn="base" hangingPunct="0">
              <a:lnSpc>
                <a:spcPct val="100000"/>
              </a:lnSpc>
              <a:spcBef>
                <a:spcPct val="0"/>
              </a:spcBef>
              <a:spcAft>
                <a:spcPct val="0"/>
              </a:spcAft>
            </a:pPr>
            <a:r>
              <a:rPr kumimoji="0" lang="en-SE" altLang="en-SE" sz="2400" b="1" i="0" u="none" strike="noStrike" cap="none" normalizeH="0" baseline="0" dirty="0" err="1">
                <a:ln>
                  <a:noFill/>
                </a:ln>
                <a:solidFill>
                  <a:schemeClr val="tx1"/>
                </a:solidFill>
                <a:effectLst/>
              </a:rPr>
              <a:t>Förbättrad</a:t>
            </a:r>
            <a:r>
              <a:rPr kumimoji="0" lang="en-SE" altLang="en-SE" sz="2400" b="1" i="0" u="none" strike="noStrike" cap="none" normalizeH="0" baseline="0" dirty="0">
                <a:ln>
                  <a:noFill/>
                </a:ln>
                <a:solidFill>
                  <a:schemeClr val="tx1"/>
                </a:solidFill>
                <a:effectLst/>
              </a:rPr>
              <a:t> </a:t>
            </a:r>
            <a:r>
              <a:rPr kumimoji="0" lang="en-SE" altLang="en-SE" sz="2400" b="1" i="0" u="none" strike="noStrike" cap="none" normalizeH="0" baseline="0" dirty="0" err="1">
                <a:ln>
                  <a:noFill/>
                </a:ln>
                <a:solidFill>
                  <a:schemeClr val="tx1"/>
                </a:solidFill>
                <a:effectLst/>
              </a:rPr>
              <a:t>Kommunikation</a:t>
            </a:r>
            <a:r>
              <a:rPr kumimoji="0" lang="en-SE" altLang="en-SE" sz="2400" b="0" i="0" u="none" strike="noStrike" cap="none" normalizeH="0" baseline="0" dirty="0">
                <a:ln>
                  <a:noFill/>
                </a:ln>
                <a:solidFill>
                  <a:schemeClr val="tx1"/>
                </a:solidFill>
                <a:effectLst/>
              </a:rPr>
              <a:t>: BDD </a:t>
            </a:r>
            <a:r>
              <a:rPr kumimoji="0" lang="en-SE" altLang="en-SE" sz="2400" b="0" i="0" u="none" strike="noStrike" cap="none" normalizeH="0" baseline="0" dirty="0" err="1">
                <a:ln>
                  <a:noFill/>
                </a:ln>
                <a:solidFill>
                  <a:schemeClr val="tx1"/>
                </a:solidFill>
                <a:effectLst/>
              </a:rPr>
              <a:t>gör</a:t>
            </a:r>
            <a:r>
              <a:rPr kumimoji="0" lang="en-SE" altLang="en-SE" sz="2400" b="0" i="0" u="none" strike="noStrike" cap="none" normalizeH="0" baseline="0" dirty="0">
                <a:ln>
                  <a:noFill/>
                </a:ln>
                <a:solidFill>
                  <a:schemeClr val="tx1"/>
                </a:solidFill>
                <a:effectLst/>
              </a:rPr>
              <a:t> det </a:t>
            </a:r>
            <a:r>
              <a:rPr kumimoji="0" lang="en-SE" altLang="en-SE" sz="2400" b="0" i="0" u="none" strike="noStrike" cap="none" normalizeH="0" baseline="0" dirty="0" err="1">
                <a:ln>
                  <a:noFill/>
                </a:ln>
                <a:solidFill>
                  <a:schemeClr val="tx1"/>
                </a:solidFill>
                <a:effectLst/>
              </a:rPr>
              <a:t>lättare</a:t>
            </a:r>
            <a:r>
              <a:rPr kumimoji="0" lang="en-SE" altLang="en-SE" sz="2400" b="0" i="0" u="none" strike="noStrike" cap="none" normalizeH="0" baseline="0" dirty="0">
                <a:ln>
                  <a:noFill/>
                </a:ln>
                <a:solidFill>
                  <a:schemeClr val="tx1"/>
                </a:solidFill>
                <a:effectLst/>
              </a:rPr>
              <a:t> för </a:t>
            </a:r>
            <a:r>
              <a:rPr kumimoji="0" lang="en-SE" altLang="en-SE" sz="2400" b="0" i="0" u="none" strike="noStrike" cap="none" normalizeH="0" baseline="0" dirty="0" err="1">
                <a:ln>
                  <a:noFill/>
                </a:ln>
                <a:solidFill>
                  <a:schemeClr val="tx1"/>
                </a:solidFill>
                <a:effectLst/>
              </a:rPr>
              <a:t>alla</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teammedlemmar</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att</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förstå</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kraven</a:t>
            </a:r>
            <a:r>
              <a:rPr kumimoji="0" lang="en-SE" altLang="en-SE" sz="2400" b="0" i="0" u="none" strike="noStrike" cap="none" normalizeH="0" baseline="0" dirty="0">
                <a:ln>
                  <a:noFill/>
                </a:ln>
                <a:solidFill>
                  <a:schemeClr val="tx1"/>
                </a:solidFill>
                <a:effectLst/>
              </a:rPr>
              <a:t>.</a:t>
            </a:r>
            <a:endParaRPr kumimoji="0" lang="sv-SE" altLang="en-SE" sz="24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endParaRPr kumimoji="0" lang="en-SE" altLang="en-SE" sz="24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SE" altLang="en-SE" sz="2400" b="1" i="0" u="none" strike="noStrike" cap="none" normalizeH="0" baseline="0" dirty="0" err="1">
                <a:ln>
                  <a:noFill/>
                </a:ln>
                <a:solidFill>
                  <a:schemeClr val="tx1"/>
                </a:solidFill>
                <a:effectLst/>
              </a:rPr>
              <a:t>Minskat</a:t>
            </a:r>
            <a:r>
              <a:rPr kumimoji="0" lang="en-SE" altLang="en-SE" sz="2400" b="1" i="0" u="none" strike="noStrike" cap="none" normalizeH="0" baseline="0" dirty="0">
                <a:ln>
                  <a:noFill/>
                </a:ln>
                <a:solidFill>
                  <a:schemeClr val="tx1"/>
                </a:solidFill>
                <a:effectLst/>
              </a:rPr>
              <a:t> </a:t>
            </a:r>
            <a:r>
              <a:rPr kumimoji="0" lang="en-SE" altLang="en-SE" sz="2400" b="1" i="0" u="none" strike="noStrike" cap="none" normalizeH="0" baseline="0" dirty="0" err="1">
                <a:ln>
                  <a:noFill/>
                </a:ln>
                <a:solidFill>
                  <a:schemeClr val="tx1"/>
                </a:solidFill>
                <a:effectLst/>
              </a:rPr>
              <a:t>Behov</a:t>
            </a:r>
            <a:r>
              <a:rPr kumimoji="0" lang="en-SE" altLang="en-SE" sz="2400" b="1" i="0" u="none" strike="noStrike" cap="none" normalizeH="0" baseline="0" dirty="0">
                <a:ln>
                  <a:noFill/>
                </a:ln>
                <a:solidFill>
                  <a:schemeClr val="tx1"/>
                </a:solidFill>
                <a:effectLst/>
              </a:rPr>
              <a:t> av </a:t>
            </a:r>
            <a:r>
              <a:rPr kumimoji="0" lang="en-SE" altLang="en-SE" sz="2400" b="1" i="0" u="none" strike="noStrike" cap="none" normalizeH="0" baseline="0" dirty="0" err="1">
                <a:ln>
                  <a:noFill/>
                </a:ln>
                <a:solidFill>
                  <a:schemeClr val="tx1"/>
                </a:solidFill>
                <a:effectLst/>
              </a:rPr>
              <a:t>Omskrivning</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Tydliga</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specifikationer</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minskar</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risken</a:t>
            </a:r>
            <a:r>
              <a:rPr kumimoji="0" lang="en-SE" altLang="en-SE" sz="2400" b="0" i="0" u="none" strike="noStrike" cap="none" normalizeH="0" baseline="0" dirty="0">
                <a:ln>
                  <a:noFill/>
                </a:ln>
                <a:solidFill>
                  <a:schemeClr val="tx1"/>
                </a:solidFill>
                <a:effectLst/>
              </a:rPr>
              <a:t> för </a:t>
            </a:r>
            <a:r>
              <a:rPr kumimoji="0" lang="en-SE" altLang="en-SE" sz="2400" b="0" i="0" u="none" strike="noStrike" cap="none" normalizeH="0" baseline="0" dirty="0" err="1">
                <a:ln>
                  <a:noFill/>
                </a:ln>
                <a:solidFill>
                  <a:schemeClr val="tx1"/>
                </a:solidFill>
                <a:effectLst/>
              </a:rPr>
              <a:t>missförstånd</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och</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fel</a:t>
            </a:r>
            <a:r>
              <a:rPr kumimoji="0" lang="en-SE" altLang="en-SE" sz="2400" b="0" i="0" u="none" strike="noStrike" cap="none" normalizeH="0" baseline="0" dirty="0">
                <a:ln>
                  <a:noFill/>
                </a:ln>
                <a:solidFill>
                  <a:schemeClr val="tx1"/>
                </a:solidFill>
                <a:effectLst/>
              </a:rPr>
              <a:t>.</a:t>
            </a:r>
            <a:endParaRPr kumimoji="0" lang="sv-SE" altLang="en-SE" sz="24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endParaRPr kumimoji="0" lang="en-SE" altLang="en-SE" sz="24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SE" altLang="en-SE" sz="2400" b="1" i="0" u="none" strike="noStrike" cap="none" normalizeH="0" baseline="0" dirty="0" err="1">
                <a:ln>
                  <a:noFill/>
                </a:ln>
                <a:solidFill>
                  <a:schemeClr val="tx1"/>
                </a:solidFill>
                <a:effectLst/>
              </a:rPr>
              <a:t>Körbara</a:t>
            </a:r>
            <a:r>
              <a:rPr kumimoji="0" lang="en-SE" altLang="en-SE" sz="2400" b="1" i="0" u="none" strike="noStrike" cap="none" normalizeH="0" baseline="0" dirty="0">
                <a:ln>
                  <a:noFill/>
                </a:ln>
                <a:solidFill>
                  <a:schemeClr val="tx1"/>
                </a:solidFill>
                <a:effectLst/>
              </a:rPr>
              <a:t> </a:t>
            </a:r>
            <a:r>
              <a:rPr kumimoji="0" lang="en-SE" altLang="en-SE" sz="2400" b="1" i="0" u="none" strike="noStrike" cap="none" normalizeH="0" baseline="0" dirty="0" err="1">
                <a:ln>
                  <a:noFill/>
                </a:ln>
                <a:solidFill>
                  <a:schemeClr val="tx1"/>
                </a:solidFill>
                <a:effectLst/>
              </a:rPr>
              <a:t>Specifikationer</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Levande</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dokumentation</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som</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fungerar</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som</a:t>
            </a:r>
            <a:r>
              <a:rPr kumimoji="0" lang="en-SE" altLang="en-SE" sz="2400" b="0" i="0" u="none" strike="noStrike" cap="none" normalizeH="0" baseline="0" dirty="0">
                <a:ln>
                  <a:noFill/>
                </a:ln>
                <a:solidFill>
                  <a:schemeClr val="tx1"/>
                </a:solidFill>
                <a:effectLst/>
              </a:rPr>
              <a:t> </a:t>
            </a:r>
            <a:r>
              <a:rPr kumimoji="0" lang="en-SE" altLang="en-SE" sz="2400" b="0" i="0" u="none" strike="noStrike" cap="none" normalizeH="0" baseline="0" dirty="0" err="1">
                <a:ln>
                  <a:noFill/>
                </a:ln>
                <a:solidFill>
                  <a:schemeClr val="tx1"/>
                </a:solidFill>
                <a:effectLst/>
              </a:rPr>
              <a:t>automatiserade</a:t>
            </a:r>
            <a:r>
              <a:rPr kumimoji="0" lang="en-SE" altLang="en-SE" sz="2400" b="0" i="0" u="none" strike="noStrike" cap="none" normalizeH="0" baseline="0" dirty="0">
                <a:ln>
                  <a:noFill/>
                </a:ln>
                <a:solidFill>
                  <a:schemeClr val="tx1"/>
                </a:solidFill>
                <a:effectLst/>
              </a:rPr>
              <a:t> tester. </a:t>
            </a:r>
          </a:p>
        </p:txBody>
      </p:sp>
    </p:spTree>
    <p:extLst>
      <p:ext uri="{BB962C8B-B14F-4D97-AF65-F5344CB8AC3E}">
        <p14:creationId xmlns:p14="http://schemas.microsoft.com/office/powerpoint/2010/main" val="2623557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F539F0-C6E6-0FA5-4B43-7DCDEFCDAB4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3D78F7D-1A97-DAA8-E8ED-A15C80225086}"/>
              </a:ext>
            </a:extLst>
          </p:cNvPr>
          <p:cNvSpPr>
            <a:spLocks noGrp="1"/>
          </p:cNvSpPr>
          <p:nvPr>
            <p:ph type="title"/>
          </p:nvPr>
        </p:nvSpPr>
        <p:spPr/>
        <p:txBody>
          <a:bodyPr/>
          <a:lstStyle/>
          <a:p>
            <a:r>
              <a:rPr lang="sv-SE" dirty="0"/>
              <a:t>Sammanfattning</a:t>
            </a:r>
          </a:p>
        </p:txBody>
      </p:sp>
      <p:sp>
        <p:nvSpPr>
          <p:cNvPr id="5" name="Content Placeholder 4">
            <a:extLst>
              <a:ext uri="{FF2B5EF4-FFF2-40B4-BE49-F238E27FC236}">
                <a16:creationId xmlns:a16="http://schemas.microsoft.com/office/drawing/2014/main" id="{00EF7E9D-30AA-D082-171D-6A253BB1B110}"/>
              </a:ext>
            </a:extLst>
          </p:cNvPr>
          <p:cNvSpPr>
            <a:spLocks noGrp="1"/>
          </p:cNvSpPr>
          <p:nvPr>
            <p:ph idx="1"/>
          </p:nvPr>
        </p:nvSpPr>
        <p:spPr/>
        <p:txBody>
          <a:bodyPr>
            <a:normAutofit/>
          </a:bodyPr>
          <a:lstStyle/>
          <a:p>
            <a:pPr marL="0" indent="0">
              <a:buNone/>
            </a:pPr>
            <a:r>
              <a:rPr lang="sv-SE" sz="2400" b="1" dirty="0"/>
              <a:t>Behavior-Driven Development</a:t>
            </a:r>
            <a:r>
              <a:rPr lang="sv-SE" sz="2400" dirty="0"/>
              <a:t> handlar om att skapa tydliga, läsbara specifikationer som beskriver programvarans beteende med exempel. Genom att använda ett språk som alla kan förstå skapar BDD en gemensam förståelse, minskar risken för fel och säkerställer att utvecklingen följer affärskraven.</a:t>
            </a:r>
          </a:p>
        </p:txBody>
      </p:sp>
    </p:spTree>
    <p:extLst>
      <p:ext uri="{BB962C8B-B14F-4D97-AF65-F5344CB8AC3E}">
        <p14:creationId xmlns:p14="http://schemas.microsoft.com/office/powerpoint/2010/main" val="4100547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D602F-2008-9FBE-C241-8C1084FD2E4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8649EDC-D327-8869-BE6C-483AFC8736F7}"/>
              </a:ext>
            </a:extLst>
          </p:cNvPr>
          <p:cNvSpPr>
            <a:spLocks noGrp="1"/>
          </p:cNvSpPr>
          <p:nvPr>
            <p:ph type="title"/>
          </p:nvPr>
        </p:nvSpPr>
        <p:spPr/>
        <p:txBody>
          <a:bodyPr/>
          <a:lstStyle/>
          <a:p>
            <a:r>
              <a:rPr lang="sv-SE" dirty="0"/>
              <a:t>Verktyg för BDD</a:t>
            </a:r>
          </a:p>
        </p:txBody>
      </p:sp>
      <p:sp>
        <p:nvSpPr>
          <p:cNvPr id="5" name="Content Placeholder 4">
            <a:extLst>
              <a:ext uri="{FF2B5EF4-FFF2-40B4-BE49-F238E27FC236}">
                <a16:creationId xmlns:a16="http://schemas.microsoft.com/office/drawing/2014/main" id="{37E9D816-AB6D-349A-4DE3-8869FE496C9E}"/>
              </a:ext>
            </a:extLst>
          </p:cNvPr>
          <p:cNvSpPr>
            <a:spLocks noGrp="1"/>
          </p:cNvSpPr>
          <p:nvPr>
            <p:ph idx="1"/>
          </p:nvPr>
        </p:nvSpPr>
        <p:spPr/>
        <p:txBody>
          <a:bodyPr>
            <a:normAutofit/>
          </a:bodyPr>
          <a:lstStyle/>
          <a:p>
            <a:pPr marL="0" indent="0">
              <a:buNone/>
            </a:pPr>
            <a:r>
              <a:rPr lang="sv-SE" b="1" dirty="0"/>
              <a:t>SpecFlow</a:t>
            </a:r>
            <a:r>
              <a:rPr lang="sv-SE" dirty="0"/>
              <a:t> – Ett verktyg för .NET-applikationer som möjliggör BDD i Visual Studio.</a:t>
            </a:r>
          </a:p>
        </p:txBody>
      </p:sp>
    </p:spTree>
    <p:extLst>
      <p:ext uri="{BB962C8B-B14F-4D97-AF65-F5344CB8AC3E}">
        <p14:creationId xmlns:p14="http://schemas.microsoft.com/office/powerpoint/2010/main" val="6952771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362</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Behaviour Driven Development</vt:lpstr>
      <vt:lpstr>Kärnkoncept för BDD</vt:lpstr>
      <vt:lpstr>De Tre Huvudkomponenterna i BDD</vt:lpstr>
      <vt:lpstr>User Stories</vt:lpstr>
      <vt:lpstr>Scenarios</vt:lpstr>
      <vt:lpstr>Given-When-Then Syntax</vt:lpstr>
      <vt:lpstr>Fördelar med BDD</vt:lpstr>
      <vt:lpstr>Sammanfattning</vt:lpstr>
      <vt:lpstr>Verktyg för BDD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Seph Heravi</dc:creator>
  <cp:lastModifiedBy>Seph Heravi</cp:lastModifiedBy>
  <cp:revision>1</cp:revision>
  <dcterms:created xsi:type="dcterms:W3CDTF">2024-10-26T15:15:43Z</dcterms:created>
  <dcterms:modified xsi:type="dcterms:W3CDTF">2024-10-26T15:16:25Z</dcterms:modified>
</cp:coreProperties>
</file>