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7" r:id="rId2"/>
    <p:sldId id="297" r:id="rId3"/>
    <p:sldId id="298" r:id="rId4"/>
    <p:sldId id="300" r:id="rId5"/>
    <p:sldId id="301" r:id="rId6"/>
    <p:sldId id="302" r:id="rId7"/>
    <p:sldId id="303" r:id="rId8"/>
    <p:sldId id="304" r:id="rId9"/>
    <p:sldId id="306" r:id="rId10"/>
    <p:sldId id="30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6" autoAdjust="0"/>
    <p:restoredTop sz="94660"/>
  </p:normalViewPr>
  <p:slideViewPr>
    <p:cSldViewPr snapToGrid="0">
      <p:cViewPr varScale="1">
        <p:scale>
          <a:sx n="127" d="100"/>
          <a:sy n="127" d="100"/>
        </p:scale>
        <p:origin x="168"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0CD870-769C-44DD-9F00-FDB265628CB8}" type="datetimeFigureOut">
              <a:rPr lang="en-SE" smtClean="0"/>
              <a:t>2024-10-26</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83F5E927-343C-46A2-9513-1803789473E6}" type="slidenum">
              <a:rPr lang="en-SE" smtClean="0"/>
              <a:t>‹#›</a:t>
            </a:fld>
            <a:endParaRPr lang="en-SE"/>
          </a:p>
        </p:txBody>
      </p:sp>
    </p:spTree>
    <p:extLst>
      <p:ext uri="{BB962C8B-B14F-4D97-AF65-F5344CB8AC3E}">
        <p14:creationId xmlns:p14="http://schemas.microsoft.com/office/powerpoint/2010/main" val="379500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0CD870-769C-44DD-9F00-FDB265628CB8}" type="datetimeFigureOut">
              <a:rPr lang="en-SE" smtClean="0"/>
              <a:t>2024-10-26</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83F5E927-343C-46A2-9513-1803789473E6}" type="slidenum">
              <a:rPr lang="en-SE" smtClean="0"/>
              <a:t>‹#›</a:t>
            </a:fld>
            <a:endParaRPr lang="en-SE"/>
          </a:p>
        </p:txBody>
      </p:sp>
    </p:spTree>
    <p:extLst>
      <p:ext uri="{BB962C8B-B14F-4D97-AF65-F5344CB8AC3E}">
        <p14:creationId xmlns:p14="http://schemas.microsoft.com/office/powerpoint/2010/main" val="1057131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0CD870-769C-44DD-9F00-FDB265628CB8}" type="datetimeFigureOut">
              <a:rPr lang="en-SE" smtClean="0"/>
              <a:t>2024-10-26</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83F5E927-343C-46A2-9513-1803789473E6}" type="slidenum">
              <a:rPr lang="en-SE" smtClean="0"/>
              <a:t>‹#›</a:t>
            </a:fld>
            <a:endParaRPr lang="en-SE"/>
          </a:p>
        </p:txBody>
      </p:sp>
    </p:spTree>
    <p:extLst>
      <p:ext uri="{BB962C8B-B14F-4D97-AF65-F5344CB8AC3E}">
        <p14:creationId xmlns:p14="http://schemas.microsoft.com/office/powerpoint/2010/main" val="1659548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0CD870-769C-44DD-9F00-FDB265628CB8}" type="datetimeFigureOut">
              <a:rPr lang="en-SE" smtClean="0"/>
              <a:t>2024-10-26</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83F5E927-343C-46A2-9513-1803789473E6}" type="slidenum">
              <a:rPr lang="en-SE" smtClean="0"/>
              <a:t>‹#›</a:t>
            </a:fld>
            <a:endParaRPr lang="en-SE"/>
          </a:p>
        </p:txBody>
      </p:sp>
    </p:spTree>
    <p:extLst>
      <p:ext uri="{BB962C8B-B14F-4D97-AF65-F5344CB8AC3E}">
        <p14:creationId xmlns:p14="http://schemas.microsoft.com/office/powerpoint/2010/main" val="173489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0CD870-769C-44DD-9F00-FDB265628CB8}" type="datetimeFigureOut">
              <a:rPr lang="en-SE" smtClean="0"/>
              <a:t>2024-10-26</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83F5E927-343C-46A2-9513-1803789473E6}" type="slidenum">
              <a:rPr lang="en-SE" smtClean="0"/>
              <a:t>‹#›</a:t>
            </a:fld>
            <a:endParaRPr lang="en-SE"/>
          </a:p>
        </p:txBody>
      </p:sp>
    </p:spTree>
    <p:extLst>
      <p:ext uri="{BB962C8B-B14F-4D97-AF65-F5344CB8AC3E}">
        <p14:creationId xmlns:p14="http://schemas.microsoft.com/office/powerpoint/2010/main" val="4025873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0CD870-769C-44DD-9F00-FDB265628CB8}" type="datetimeFigureOut">
              <a:rPr lang="en-SE" smtClean="0"/>
              <a:t>2024-10-26</a:t>
            </a:fld>
            <a:endParaRPr lang="en-SE"/>
          </a:p>
        </p:txBody>
      </p:sp>
      <p:sp>
        <p:nvSpPr>
          <p:cNvPr id="6" name="Footer Placeholder 5"/>
          <p:cNvSpPr>
            <a:spLocks noGrp="1"/>
          </p:cNvSpPr>
          <p:nvPr>
            <p:ph type="ftr" sz="quarter" idx="11"/>
          </p:nvPr>
        </p:nvSpPr>
        <p:spPr/>
        <p:txBody>
          <a:bodyPr/>
          <a:lstStyle/>
          <a:p>
            <a:endParaRPr lang="en-SE"/>
          </a:p>
        </p:txBody>
      </p:sp>
      <p:sp>
        <p:nvSpPr>
          <p:cNvPr id="7" name="Slide Number Placeholder 6"/>
          <p:cNvSpPr>
            <a:spLocks noGrp="1"/>
          </p:cNvSpPr>
          <p:nvPr>
            <p:ph type="sldNum" sz="quarter" idx="12"/>
          </p:nvPr>
        </p:nvSpPr>
        <p:spPr/>
        <p:txBody>
          <a:bodyPr/>
          <a:lstStyle/>
          <a:p>
            <a:fld id="{83F5E927-343C-46A2-9513-1803789473E6}" type="slidenum">
              <a:rPr lang="en-SE" smtClean="0"/>
              <a:t>‹#›</a:t>
            </a:fld>
            <a:endParaRPr lang="en-SE"/>
          </a:p>
        </p:txBody>
      </p:sp>
    </p:spTree>
    <p:extLst>
      <p:ext uri="{BB962C8B-B14F-4D97-AF65-F5344CB8AC3E}">
        <p14:creationId xmlns:p14="http://schemas.microsoft.com/office/powerpoint/2010/main" val="3282544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0CD870-769C-44DD-9F00-FDB265628CB8}" type="datetimeFigureOut">
              <a:rPr lang="en-SE" smtClean="0"/>
              <a:t>2024-10-26</a:t>
            </a:fld>
            <a:endParaRPr lang="en-SE"/>
          </a:p>
        </p:txBody>
      </p:sp>
      <p:sp>
        <p:nvSpPr>
          <p:cNvPr id="8" name="Footer Placeholder 7"/>
          <p:cNvSpPr>
            <a:spLocks noGrp="1"/>
          </p:cNvSpPr>
          <p:nvPr>
            <p:ph type="ftr" sz="quarter" idx="11"/>
          </p:nvPr>
        </p:nvSpPr>
        <p:spPr/>
        <p:txBody>
          <a:bodyPr/>
          <a:lstStyle/>
          <a:p>
            <a:endParaRPr lang="en-SE"/>
          </a:p>
        </p:txBody>
      </p:sp>
      <p:sp>
        <p:nvSpPr>
          <p:cNvPr id="9" name="Slide Number Placeholder 8"/>
          <p:cNvSpPr>
            <a:spLocks noGrp="1"/>
          </p:cNvSpPr>
          <p:nvPr>
            <p:ph type="sldNum" sz="quarter" idx="12"/>
          </p:nvPr>
        </p:nvSpPr>
        <p:spPr/>
        <p:txBody>
          <a:bodyPr/>
          <a:lstStyle/>
          <a:p>
            <a:fld id="{83F5E927-343C-46A2-9513-1803789473E6}" type="slidenum">
              <a:rPr lang="en-SE" smtClean="0"/>
              <a:t>‹#›</a:t>
            </a:fld>
            <a:endParaRPr lang="en-SE"/>
          </a:p>
        </p:txBody>
      </p:sp>
    </p:spTree>
    <p:extLst>
      <p:ext uri="{BB962C8B-B14F-4D97-AF65-F5344CB8AC3E}">
        <p14:creationId xmlns:p14="http://schemas.microsoft.com/office/powerpoint/2010/main" val="1642525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0CD870-769C-44DD-9F00-FDB265628CB8}" type="datetimeFigureOut">
              <a:rPr lang="en-SE" smtClean="0"/>
              <a:t>2024-10-26</a:t>
            </a:fld>
            <a:endParaRPr lang="en-SE"/>
          </a:p>
        </p:txBody>
      </p:sp>
      <p:sp>
        <p:nvSpPr>
          <p:cNvPr id="4" name="Footer Placeholder 3"/>
          <p:cNvSpPr>
            <a:spLocks noGrp="1"/>
          </p:cNvSpPr>
          <p:nvPr>
            <p:ph type="ftr" sz="quarter" idx="11"/>
          </p:nvPr>
        </p:nvSpPr>
        <p:spPr/>
        <p:txBody>
          <a:bodyPr/>
          <a:lstStyle/>
          <a:p>
            <a:endParaRPr lang="en-SE"/>
          </a:p>
        </p:txBody>
      </p:sp>
      <p:sp>
        <p:nvSpPr>
          <p:cNvPr id="5" name="Slide Number Placeholder 4"/>
          <p:cNvSpPr>
            <a:spLocks noGrp="1"/>
          </p:cNvSpPr>
          <p:nvPr>
            <p:ph type="sldNum" sz="quarter" idx="12"/>
          </p:nvPr>
        </p:nvSpPr>
        <p:spPr/>
        <p:txBody>
          <a:bodyPr/>
          <a:lstStyle/>
          <a:p>
            <a:fld id="{83F5E927-343C-46A2-9513-1803789473E6}" type="slidenum">
              <a:rPr lang="en-SE" smtClean="0"/>
              <a:t>‹#›</a:t>
            </a:fld>
            <a:endParaRPr lang="en-SE"/>
          </a:p>
        </p:txBody>
      </p:sp>
    </p:spTree>
    <p:extLst>
      <p:ext uri="{BB962C8B-B14F-4D97-AF65-F5344CB8AC3E}">
        <p14:creationId xmlns:p14="http://schemas.microsoft.com/office/powerpoint/2010/main" val="39827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0CD870-769C-44DD-9F00-FDB265628CB8}" type="datetimeFigureOut">
              <a:rPr lang="en-SE" smtClean="0"/>
              <a:t>2024-10-26</a:t>
            </a:fld>
            <a:endParaRPr lang="en-SE"/>
          </a:p>
        </p:txBody>
      </p:sp>
      <p:sp>
        <p:nvSpPr>
          <p:cNvPr id="3" name="Footer Placeholder 2"/>
          <p:cNvSpPr>
            <a:spLocks noGrp="1"/>
          </p:cNvSpPr>
          <p:nvPr>
            <p:ph type="ftr" sz="quarter" idx="11"/>
          </p:nvPr>
        </p:nvSpPr>
        <p:spPr/>
        <p:txBody>
          <a:bodyPr/>
          <a:lstStyle/>
          <a:p>
            <a:endParaRPr lang="en-SE"/>
          </a:p>
        </p:txBody>
      </p:sp>
      <p:sp>
        <p:nvSpPr>
          <p:cNvPr id="4" name="Slide Number Placeholder 3"/>
          <p:cNvSpPr>
            <a:spLocks noGrp="1"/>
          </p:cNvSpPr>
          <p:nvPr>
            <p:ph type="sldNum" sz="quarter" idx="12"/>
          </p:nvPr>
        </p:nvSpPr>
        <p:spPr/>
        <p:txBody>
          <a:bodyPr/>
          <a:lstStyle/>
          <a:p>
            <a:fld id="{83F5E927-343C-46A2-9513-1803789473E6}" type="slidenum">
              <a:rPr lang="en-SE" smtClean="0"/>
              <a:t>‹#›</a:t>
            </a:fld>
            <a:endParaRPr lang="en-SE"/>
          </a:p>
        </p:txBody>
      </p:sp>
    </p:spTree>
    <p:extLst>
      <p:ext uri="{BB962C8B-B14F-4D97-AF65-F5344CB8AC3E}">
        <p14:creationId xmlns:p14="http://schemas.microsoft.com/office/powerpoint/2010/main" val="2477737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0CD870-769C-44DD-9F00-FDB265628CB8}" type="datetimeFigureOut">
              <a:rPr lang="en-SE" smtClean="0"/>
              <a:t>2024-10-26</a:t>
            </a:fld>
            <a:endParaRPr lang="en-SE"/>
          </a:p>
        </p:txBody>
      </p:sp>
      <p:sp>
        <p:nvSpPr>
          <p:cNvPr id="6" name="Footer Placeholder 5"/>
          <p:cNvSpPr>
            <a:spLocks noGrp="1"/>
          </p:cNvSpPr>
          <p:nvPr>
            <p:ph type="ftr" sz="quarter" idx="11"/>
          </p:nvPr>
        </p:nvSpPr>
        <p:spPr/>
        <p:txBody>
          <a:bodyPr/>
          <a:lstStyle/>
          <a:p>
            <a:endParaRPr lang="en-SE"/>
          </a:p>
        </p:txBody>
      </p:sp>
      <p:sp>
        <p:nvSpPr>
          <p:cNvPr id="7" name="Slide Number Placeholder 6"/>
          <p:cNvSpPr>
            <a:spLocks noGrp="1"/>
          </p:cNvSpPr>
          <p:nvPr>
            <p:ph type="sldNum" sz="quarter" idx="12"/>
          </p:nvPr>
        </p:nvSpPr>
        <p:spPr/>
        <p:txBody>
          <a:bodyPr/>
          <a:lstStyle/>
          <a:p>
            <a:fld id="{83F5E927-343C-46A2-9513-1803789473E6}" type="slidenum">
              <a:rPr lang="en-SE" smtClean="0"/>
              <a:t>‹#›</a:t>
            </a:fld>
            <a:endParaRPr lang="en-SE"/>
          </a:p>
        </p:txBody>
      </p:sp>
    </p:spTree>
    <p:extLst>
      <p:ext uri="{BB962C8B-B14F-4D97-AF65-F5344CB8AC3E}">
        <p14:creationId xmlns:p14="http://schemas.microsoft.com/office/powerpoint/2010/main" val="3831579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0CD870-769C-44DD-9F00-FDB265628CB8}" type="datetimeFigureOut">
              <a:rPr lang="en-SE" smtClean="0"/>
              <a:t>2024-10-26</a:t>
            </a:fld>
            <a:endParaRPr lang="en-SE"/>
          </a:p>
        </p:txBody>
      </p:sp>
      <p:sp>
        <p:nvSpPr>
          <p:cNvPr id="6" name="Footer Placeholder 5"/>
          <p:cNvSpPr>
            <a:spLocks noGrp="1"/>
          </p:cNvSpPr>
          <p:nvPr>
            <p:ph type="ftr" sz="quarter" idx="11"/>
          </p:nvPr>
        </p:nvSpPr>
        <p:spPr/>
        <p:txBody>
          <a:bodyPr/>
          <a:lstStyle/>
          <a:p>
            <a:endParaRPr lang="en-SE"/>
          </a:p>
        </p:txBody>
      </p:sp>
      <p:sp>
        <p:nvSpPr>
          <p:cNvPr id="7" name="Slide Number Placeholder 6"/>
          <p:cNvSpPr>
            <a:spLocks noGrp="1"/>
          </p:cNvSpPr>
          <p:nvPr>
            <p:ph type="sldNum" sz="quarter" idx="12"/>
          </p:nvPr>
        </p:nvSpPr>
        <p:spPr/>
        <p:txBody>
          <a:bodyPr/>
          <a:lstStyle/>
          <a:p>
            <a:fld id="{83F5E927-343C-46A2-9513-1803789473E6}" type="slidenum">
              <a:rPr lang="en-SE" smtClean="0"/>
              <a:t>‹#›</a:t>
            </a:fld>
            <a:endParaRPr lang="en-SE"/>
          </a:p>
        </p:txBody>
      </p:sp>
    </p:spTree>
    <p:extLst>
      <p:ext uri="{BB962C8B-B14F-4D97-AF65-F5344CB8AC3E}">
        <p14:creationId xmlns:p14="http://schemas.microsoft.com/office/powerpoint/2010/main" val="2042939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F60CD870-769C-44DD-9F00-FDB265628CB8}" type="datetimeFigureOut">
              <a:rPr lang="en-SE" smtClean="0"/>
              <a:t>2024-10-26</a:t>
            </a:fld>
            <a:endParaRPr lang="en-S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S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83F5E927-343C-46A2-9513-1803789473E6}" type="slidenum">
              <a:rPr lang="en-SE" smtClean="0"/>
              <a:t>‹#›</a:t>
            </a:fld>
            <a:endParaRPr lang="en-SE"/>
          </a:p>
        </p:txBody>
      </p:sp>
    </p:spTree>
    <p:extLst>
      <p:ext uri="{BB962C8B-B14F-4D97-AF65-F5344CB8AC3E}">
        <p14:creationId xmlns:p14="http://schemas.microsoft.com/office/powerpoint/2010/main" val="16926907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41922-5956-765A-CBF2-7545CA93BA6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78E91C8-8BA7-AB31-0B3F-E27211F37FBA}"/>
              </a:ext>
            </a:extLst>
          </p:cNvPr>
          <p:cNvSpPr>
            <a:spLocks noGrp="1"/>
          </p:cNvSpPr>
          <p:nvPr>
            <p:ph type="title"/>
          </p:nvPr>
        </p:nvSpPr>
        <p:spPr/>
        <p:txBody>
          <a:bodyPr/>
          <a:lstStyle/>
          <a:p>
            <a:r>
              <a:rPr lang="sv-SE" dirty="0"/>
              <a:t>Test Driven Development</a:t>
            </a:r>
            <a:endParaRPr lang="en-SE" dirty="0"/>
          </a:p>
        </p:txBody>
      </p:sp>
      <p:sp>
        <p:nvSpPr>
          <p:cNvPr id="5" name="Content Placeholder 4">
            <a:extLst>
              <a:ext uri="{FF2B5EF4-FFF2-40B4-BE49-F238E27FC236}">
                <a16:creationId xmlns:a16="http://schemas.microsoft.com/office/drawing/2014/main" id="{3065FADD-3530-2659-8CC2-194DCE2BE2A5}"/>
              </a:ext>
            </a:extLst>
          </p:cNvPr>
          <p:cNvSpPr>
            <a:spLocks noGrp="1"/>
          </p:cNvSpPr>
          <p:nvPr>
            <p:ph idx="1"/>
          </p:nvPr>
        </p:nvSpPr>
        <p:spPr/>
        <p:txBody>
          <a:bodyPr>
            <a:normAutofit/>
          </a:bodyPr>
          <a:lstStyle/>
          <a:p>
            <a:pPr marL="0" indent="0">
              <a:buNone/>
            </a:pPr>
            <a:r>
              <a:rPr lang="sv-SE" b="1" dirty="0"/>
              <a:t>TDD </a:t>
            </a:r>
            <a:r>
              <a:rPr lang="sv-SE" dirty="0"/>
              <a:t>är en mjukvaruutvecklingsmetodik där tester skrivs innan själva koden implementeras. TDD hjälper utvecklare att fokusera på att skapa funktionalitet som uppfyller specifika krav, och resultatet är renare, mer underhållbar och mer pålitlig kod.</a:t>
            </a:r>
          </a:p>
          <a:p>
            <a:pPr marL="0" indent="0">
              <a:buNone/>
            </a:pPr>
            <a:endParaRPr lang="sv-SE" dirty="0"/>
          </a:p>
          <a:p>
            <a:pPr marL="0" indent="0">
              <a:buNone/>
            </a:pPr>
            <a:r>
              <a:rPr lang="sv-SE" b="1" dirty="0"/>
              <a:t>Syfte:</a:t>
            </a:r>
            <a:r>
              <a:rPr lang="sv-SE" dirty="0"/>
              <a:t> Att säkerställa att all kod som skrivs är testbar, fungerar enligt kravspecifikationen och är enkel att vidareutveckla.</a:t>
            </a:r>
          </a:p>
          <a:p>
            <a:pPr marL="0" indent="0">
              <a:buNone/>
            </a:pPr>
            <a:endParaRPr lang="sv-SE" dirty="0"/>
          </a:p>
        </p:txBody>
      </p:sp>
    </p:spTree>
    <p:extLst>
      <p:ext uri="{BB962C8B-B14F-4D97-AF65-F5344CB8AC3E}">
        <p14:creationId xmlns:p14="http://schemas.microsoft.com/office/powerpoint/2010/main" val="2073167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3619B6-18EF-26B0-BD65-ED0EE9B09B5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6E43D22-7779-51AD-2852-FDB45B4BDE76}"/>
              </a:ext>
            </a:extLst>
          </p:cNvPr>
          <p:cNvSpPr>
            <a:spLocks noGrp="1"/>
          </p:cNvSpPr>
          <p:nvPr>
            <p:ph type="title"/>
          </p:nvPr>
        </p:nvSpPr>
        <p:spPr/>
        <p:txBody>
          <a:bodyPr>
            <a:normAutofit/>
          </a:bodyPr>
          <a:lstStyle/>
          <a:p>
            <a:r>
              <a:rPr lang="sv-SE" dirty="0"/>
              <a:t>Verktyg för TDD</a:t>
            </a:r>
          </a:p>
        </p:txBody>
      </p:sp>
      <p:sp>
        <p:nvSpPr>
          <p:cNvPr id="5" name="Content Placeholder 4">
            <a:extLst>
              <a:ext uri="{FF2B5EF4-FFF2-40B4-BE49-F238E27FC236}">
                <a16:creationId xmlns:a16="http://schemas.microsoft.com/office/drawing/2014/main" id="{DAFDDE16-C6BA-0762-C0A1-BBF883803D0C}"/>
              </a:ext>
            </a:extLst>
          </p:cNvPr>
          <p:cNvSpPr>
            <a:spLocks noGrp="1"/>
          </p:cNvSpPr>
          <p:nvPr>
            <p:ph idx="1"/>
          </p:nvPr>
        </p:nvSpPr>
        <p:spPr/>
        <p:txBody>
          <a:bodyPr>
            <a:normAutofit/>
          </a:bodyPr>
          <a:lstStyle/>
          <a:p>
            <a:pPr eaLnBrk="0" fontAlgn="base" hangingPunct="0">
              <a:lnSpc>
                <a:spcPct val="100000"/>
              </a:lnSpc>
              <a:spcBef>
                <a:spcPct val="0"/>
              </a:spcBef>
              <a:spcAft>
                <a:spcPct val="0"/>
              </a:spcAft>
            </a:pPr>
            <a:r>
              <a:rPr lang="sv-SE" sz="2400" b="1" dirty="0"/>
              <a:t>xUnit</a:t>
            </a:r>
            <a:r>
              <a:rPr lang="sv-SE" sz="2400" dirty="0"/>
              <a:t>: Ett ramverk för enhetstester i .NET.</a:t>
            </a:r>
            <a:endParaRPr kumimoji="0" lang="en-SE" altLang="en-SE"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631467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F8845-6CE8-0BC9-DA16-076976E3B6F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3406514-0915-5DD2-E371-B9AEC9018588}"/>
              </a:ext>
            </a:extLst>
          </p:cNvPr>
          <p:cNvSpPr>
            <a:spLocks noGrp="1"/>
          </p:cNvSpPr>
          <p:nvPr>
            <p:ph type="title"/>
          </p:nvPr>
        </p:nvSpPr>
        <p:spPr/>
        <p:txBody>
          <a:bodyPr/>
          <a:lstStyle/>
          <a:p>
            <a:r>
              <a:rPr lang="sv-SE" dirty="0"/>
              <a:t>Kärnkoncept för TDD</a:t>
            </a:r>
          </a:p>
        </p:txBody>
      </p:sp>
      <p:sp>
        <p:nvSpPr>
          <p:cNvPr id="5" name="Content Placeholder 4">
            <a:extLst>
              <a:ext uri="{FF2B5EF4-FFF2-40B4-BE49-F238E27FC236}">
                <a16:creationId xmlns:a16="http://schemas.microsoft.com/office/drawing/2014/main" id="{4494CD27-A308-F08E-4B58-A4CF1667F5E8}"/>
              </a:ext>
            </a:extLst>
          </p:cNvPr>
          <p:cNvSpPr>
            <a:spLocks noGrp="1"/>
          </p:cNvSpPr>
          <p:nvPr>
            <p:ph idx="1"/>
          </p:nvPr>
        </p:nvSpPr>
        <p:spPr/>
        <p:txBody>
          <a:bodyPr>
            <a:normAutofit lnSpcReduction="10000"/>
          </a:bodyPr>
          <a:lstStyle/>
          <a:p>
            <a:pPr eaLnBrk="0" fontAlgn="base" hangingPunct="0">
              <a:lnSpc>
                <a:spcPct val="100000"/>
              </a:lnSpc>
              <a:spcBef>
                <a:spcPct val="0"/>
              </a:spcBef>
              <a:spcAft>
                <a:spcPct val="0"/>
              </a:spcAft>
            </a:pPr>
            <a:r>
              <a:rPr kumimoji="0" lang="en-SE" altLang="en-SE" sz="2800" b="1" i="0" u="none" strike="noStrike" cap="none" normalizeH="0" baseline="0" dirty="0">
                <a:ln>
                  <a:noFill/>
                </a:ln>
                <a:solidFill>
                  <a:schemeClr val="tx1"/>
                </a:solidFill>
                <a:effectLst/>
                <a:latin typeface="Arial" panose="020B0604020202020204" pitchFamily="34" charset="0"/>
              </a:rPr>
              <a:t>Test First</a:t>
            </a:r>
            <a:r>
              <a:rPr kumimoji="0" lang="en-SE" altLang="en-SE" sz="2800" b="0" i="0" u="none" strike="noStrike" cap="none" normalizeH="0" baseline="0" dirty="0">
                <a:ln>
                  <a:noFill/>
                </a:ln>
                <a:solidFill>
                  <a:schemeClr val="tx1"/>
                </a:solidFill>
                <a:effectLst/>
                <a:latin typeface="Arial" panose="020B0604020202020204" pitchFamily="34" charset="0"/>
              </a:rPr>
              <a:t>: I TDD </a:t>
            </a:r>
            <a:r>
              <a:rPr kumimoji="0" lang="en-SE" altLang="en-SE" sz="2800" b="0" i="0" u="none" strike="noStrike" cap="none" normalizeH="0" baseline="0" dirty="0" err="1">
                <a:ln>
                  <a:noFill/>
                </a:ln>
                <a:solidFill>
                  <a:schemeClr val="tx1"/>
                </a:solidFill>
                <a:effectLst/>
                <a:latin typeface="Arial" panose="020B0604020202020204" pitchFamily="34" charset="0"/>
              </a:rPr>
              <a:t>skapas</a:t>
            </a:r>
            <a:r>
              <a:rPr kumimoji="0" lang="en-SE" altLang="en-SE" sz="2800" b="0" i="0" u="none" strike="noStrike" cap="none" normalizeH="0" baseline="0" dirty="0">
                <a:ln>
                  <a:noFill/>
                </a:ln>
                <a:solidFill>
                  <a:schemeClr val="tx1"/>
                </a:solidFill>
                <a:effectLst/>
                <a:latin typeface="Arial" panose="020B0604020202020204" pitchFamily="34" charset="0"/>
              </a:rPr>
              <a:t> </a:t>
            </a:r>
            <a:r>
              <a:rPr kumimoji="0" lang="en-SE" altLang="en-SE" sz="2800" b="0" i="0" u="none" strike="noStrike" cap="none" normalizeH="0" baseline="0" dirty="0" err="1">
                <a:ln>
                  <a:noFill/>
                </a:ln>
                <a:solidFill>
                  <a:schemeClr val="tx1"/>
                </a:solidFill>
                <a:effectLst/>
                <a:latin typeface="Arial" panose="020B0604020202020204" pitchFamily="34" charset="0"/>
              </a:rPr>
              <a:t>ett</a:t>
            </a:r>
            <a:r>
              <a:rPr kumimoji="0" lang="en-SE" altLang="en-SE" sz="2800" b="0" i="0" u="none" strike="noStrike" cap="none" normalizeH="0" baseline="0" dirty="0">
                <a:ln>
                  <a:noFill/>
                </a:ln>
                <a:solidFill>
                  <a:schemeClr val="tx1"/>
                </a:solidFill>
                <a:effectLst/>
                <a:latin typeface="Arial" panose="020B0604020202020204" pitchFamily="34" charset="0"/>
              </a:rPr>
              <a:t> test </a:t>
            </a:r>
            <a:r>
              <a:rPr kumimoji="0" lang="en-SE" altLang="en-SE" sz="2800" b="0" i="0" u="none" strike="noStrike" cap="none" normalizeH="0" baseline="0" dirty="0" err="1">
                <a:ln>
                  <a:noFill/>
                </a:ln>
                <a:solidFill>
                  <a:schemeClr val="tx1"/>
                </a:solidFill>
                <a:effectLst/>
                <a:latin typeface="Arial" panose="020B0604020202020204" pitchFamily="34" charset="0"/>
              </a:rPr>
              <a:t>som</a:t>
            </a:r>
            <a:r>
              <a:rPr kumimoji="0" lang="en-SE" altLang="en-SE" sz="2800" b="0" i="0" u="none" strike="noStrike" cap="none" normalizeH="0" baseline="0" dirty="0">
                <a:ln>
                  <a:noFill/>
                </a:ln>
                <a:solidFill>
                  <a:schemeClr val="tx1"/>
                </a:solidFill>
                <a:effectLst/>
                <a:latin typeface="Arial" panose="020B0604020202020204" pitchFamily="34" charset="0"/>
              </a:rPr>
              <a:t> </a:t>
            </a:r>
            <a:r>
              <a:rPr kumimoji="0" lang="en-SE" altLang="en-SE" sz="2800" b="0" i="0" u="none" strike="noStrike" cap="none" normalizeH="0" baseline="0" dirty="0" err="1">
                <a:ln>
                  <a:noFill/>
                </a:ln>
                <a:solidFill>
                  <a:schemeClr val="tx1"/>
                </a:solidFill>
                <a:effectLst/>
                <a:latin typeface="Arial" panose="020B0604020202020204" pitchFamily="34" charset="0"/>
              </a:rPr>
              <a:t>definierar</a:t>
            </a:r>
            <a:r>
              <a:rPr kumimoji="0" lang="en-SE" altLang="en-SE" sz="2800" b="0" i="0" u="none" strike="noStrike" cap="none" normalizeH="0" baseline="0" dirty="0">
                <a:ln>
                  <a:noFill/>
                </a:ln>
                <a:solidFill>
                  <a:schemeClr val="tx1"/>
                </a:solidFill>
                <a:effectLst/>
                <a:latin typeface="Arial" panose="020B0604020202020204" pitchFamily="34" charset="0"/>
              </a:rPr>
              <a:t> den </a:t>
            </a:r>
            <a:r>
              <a:rPr kumimoji="0" lang="en-SE" altLang="en-SE" sz="2800" b="0" i="0" u="none" strike="noStrike" cap="none" normalizeH="0" baseline="0" dirty="0" err="1">
                <a:ln>
                  <a:noFill/>
                </a:ln>
                <a:solidFill>
                  <a:schemeClr val="tx1"/>
                </a:solidFill>
                <a:effectLst/>
                <a:latin typeface="Arial" panose="020B0604020202020204" pitchFamily="34" charset="0"/>
              </a:rPr>
              <a:t>önskade</a:t>
            </a:r>
            <a:r>
              <a:rPr kumimoji="0" lang="en-SE" altLang="en-SE" sz="2800" b="0" i="0" u="none" strike="noStrike" cap="none" normalizeH="0" baseline="0" dirty="0">
                <a:ln>
                  <a:noFill/>
                </a:ln>
                <a:solidFill>
                  <a:schemeClr val="tx1"/>
                </a:solidFill>
                <a:effectLst/>
                <a:latin typeface="Arial" panose="020B0604020202020204" pitchFamily="34" charset="0"/>
              </a:rPr>
              <a:t> </a:t>
            </a:r>
            <a:r>
              <a:rPr kumimoji="0" lang="en-SE" altLang="en-SE" sz="2800" b="0" i="0" u="none" strike="noStrike" cap="none" normalizeH="0" baseline="0" dirty="0" err="1">
                <a:ln>
                  <a:noFill/>
                </a:ln>
                <a:solidFill>
                  <a:schemeClr val="tx1"/>
                </a:solidFill>
                <a:effectLst/>
                <a:latin typeface="Arial" panose="020B0604020202020204" pitchFamily="34" charset="0"/>
              </a:rPr>
              <a:t>funktionaliteten</a:t>
            </a:r>
            <a:r>
              <a:rPr kumimoji="0" lang="en-SE" altLang="en-SE" sz="2800" b="0" i="0" u="none" strike="noStrike" cap="none" normalizeH="0" baseline="0" dirty="0">
                <a:ln>
                  <a:noFill/>
                </a:ln>
                <a:solidFill>
                  <a:schemeClr val="tx1"/>
                </a:solidFill>
                <a:effectLst/>
                <a:latin typeface="Arial" panose="020B0604020202020204" pitchFamily="34" charset="0"/>
              </a:rPr>
              <a:t> </a:t>
            </a:r>
            <a:r>
              <a:rPr kumimoji="0" lang="en-SE" altLang="en-SE" sz="2800" b="0" i="0" u="none" strike="noStrike" cap="none" normalizeH="0" baseline="0" dirty="0" err="1">
                <a:ln>
                  <a:noFill/>
                </a:ln>
                <a:solidFill>
                  <a:schemeClr val="tx1"/>
                </a:solidFill>
                <a:effectLst/>
                <a:latin typeface="Arial" panose="020B0604020202020204" pitchFamily="34" charset="0"/>
              </a:rPr>
              <a:t>innan</a:t>
            </a:r>
            <a:r>
              <a:rPr kumimoji="0" lang="en-SE" altLang="en-SE" sz="2800" b="0" i="0" u="none" strike="noStrike" cap="none" normalizeH="0" baseline="0" dirty="0">
                <a:ln>
                  <a:noFill/>
                </a:ln>
                <a:solidFill>
                  <a:schemeClr val="tx1"/>
                </a:solidFill>
                <a:effectLst/>
                <a:latin typeface="Arial" panose="020B0604020202020204" pitchFamily="34" charset="0"/>
              </a:rPr>
              <a:t> </a:t>
            </a:r>
            <a:r>
              <a:rPr kumimoji="0" lang="en-SE" altLang="en-SE" sz="2800" b="0" i="0" u="none" strike="noStrike" cap="none" normalizeH="0" baseline="0" dirty="0" err="1">
                <a:ln>
                  <a:noFill/>
                </a:ln>
                <a:solidFill>
                  <a:schemeClr val="tx1"/>
                </a:solidFill>
                <a:effectLst/>
                <a:latin typeface="Arial" panose="020B0604020202020204" pitchFamily="34" charset="0"/>
              </a:rPr>
              <a:t>någon</a:t>
            </a:r>
            <a:r>
              <a:rPr kumimoji="0" lang="en-SE" altLang="en-SE" sz="2800" b="0" i="0" u="none" strike="noStrike" cap="none" normalizeH="0" baseline="0" dirty="0">
                <a:ln>
                  <a:noFill/>
                </a:ln>
                <a:solidFill>
                  <a:schemeClr val="tx1"/>
                </a:solidFill>
                <a:effectLst/>
                <a:latin typeface="Arial" panose="020B0604020202020204" pitchFamily="34" charset="0"/>
              </a:rPr>
              <a:t> </a:t>
            </a:r>
            <a:r>
              <a:rPr kumimoji="0" lang="en-SE" altLang="en-SE" sz="2800" b="0" i="0" u="none" strike="noStrike" cap="none" normalizeH="0" baseline="0" dirty="0" err="1">
                <a:ln>
                  <a:noFill/>
                </a:ln>
                <a:solidFill>
                  <a:schemeClr val="tx1"/>
                </a:solidFill>
                <a:effectLst/>
                <a:latin typeface="Arial" panose="020B0604020202020204" pitchFamily="34" charset="0"/>
              </a:rPr>
              <a:t>produktionskod</a:t>
            </a:r>
            <a:r>
              <a:rPr kumimoji="0" lang="en-SE" altLang="en-SE" sz="2800" b="0" i="0" u="none" strike="noStrike" cap="none" normalizeH="0" baseline="0" dirty="0">
                <a:ln>
                  <a:noFill/>
                </a:ln>
                <a:solidFill>
                  <a:schemeClr val="tx1"/>
                </a:solidFill>
                <a:effectLst/>
                <a:latin typeface="Arial" panose="020B0604020202020204" pitchFamily="34" charset="0"/>
              </a:rPr>
              <a:t> </a:t>
            </a:r>
            <a:r>
              <a:rPr kumimoji="0" lang="en-SE" altLang="en-SE" sz="2800" b="0" i="0" u="none" strike="noStrike" cap="none" normalizeH="0" baseline="0" dirty="0" err="1">
                <a:ln>
                  <a:noFill/>
                </a:ln>
                <a:solidFill>
                  <a:schemeClr val="tx1"/>
                </a:solidFill>
                <a:effectLst/>
                <a:latin typeface="Arial" panose="020B0604020202020204" pitchFamily="34" charset="0"/>
              </a:rPr>
              <a:t>skrivs</a:t>
            </a:r>
            <a:r>
              <a:rPr kumimoji="0" lang="en-SE" altLang="en-SE" sz="2800" b="0" i="0" u="none" strike="noStrike" cap="none" normalizeH="0" baseline="0" dirty="0">
                <a:ln>
                  <a:noFill/>
                </a:ln>
                <a:solidFill>
                  <a:schemeClr val="tx1"/>
                </a:solidFill>
                <a:effectLst/>
                <a:latin typeface="Arial" panose="020B0604020202020204" pitchFamily="34" charset="0"/>
              </a:rPr>
              <a:t>.</a:t>
            </a:r>
            <a:endParaRPr kumimoji="0" lang="sv-SE" altLang="en-SE" sz="2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endParaRPr kumimoji="0" lang="en-SE" altLang="en-SE" sz="2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SE" altLang="en-SE" sz="2800" b="1" i="0" u="none" strike="noStrike" cap="none" normalizeH="0" baseline="0" dirty="0">
                <a:ln>
                  <a:noFill/>
                </a:ln>
                <a:solidFill>
                  <a:schemeClr val="tx1"/>
                </a:solidFill>
                <a:effectLst/>
                <a:latin typeface="Arial" panose="020B0604020202020204" pitchFamily="34" charset="0"/>
              </a:rPr>
              <a:t>Refactoring</a:t>
            </a:r>
            <a:r>
              <a:rPr kumimoji="0" lang="en-SE" altLang="en-SE" sz="2800" b="0" i="0" u="none" strike="noStrike" cap="none" normalizeH="0" baseline="0" dirty="0">
                <a:ln>
                  <a:noFill/>
                </a:ln>
                <a:solidFill>
                  <a:schemeClr val="tx1"/>
                </a:solidFill>
                <a:effectLst/>
                <a:latin typeface="Arial" panose="020B0604020202020204" pitchFamily="34" charset="0"/>
              </a:rPr>
              <a:t>: </a:t>
            </a:r>
            <a:r>
              <a:rPr kumimoji="0" lang="en-SE" altLang="en-SE" sz="2800" b="0" i="0" u="none" strike="noStrike" cap="none" normalizeH="0" baseline="0" dirty="0" err="1">
                <a:ln>
                  <a:noFill/>
                </a:ln>
                <a:solidFill>
                  <a:schemeClr val="tx1"/>
                </a:solidFill>
                <a:effectLst/>
                <a:latin typeface="Arial" panose="020B0604020202020204" pitchFamily="34" charset="0"/>
              </a:rPr>
              <a:t>Koden</a:t>
            </a:r>
            <a:r>
              <a:rPr kumimoji="0" lang="en-SE" altLang="en-SE" sz="2800" b="0" i="0" u="none" strike="noStrike" cap="none" normalizeH="0" baseline="0" dirty="0">
                <a:ln>
                  <a:noFill/>
                </a:ln>
                <a:solidFill>
                  <a:schemeClr val="tx1"/>
                </a:solidFill>
                <a:effectLst/>
                <a:latin typeface="Arial" panose="020B0604020202020204" pitchFamily="34" charset="0"/>
              </a:rPr>
              <a:t> </a:t>
            </a:r>
            <a:r>
              <a:rPr kumimoji="0" lang="en-SE" altLang="en-SE" sz="2800" b="0" i="0" u="none" strike="noStrike" cap="none" normalizeH="0" baseline="0" dirty="0" err="1">
                <a:ln>
                  <a:noFill/>
                </a:ln>
                <a:solidFill>
                  <a:schemeClr val="tx1"/>
                </a:solidFill>
                <a:effectLst/>
                <a:latin typeface="Arial" panose="020B0604020202020204" pitchFamily="34" charset="0"/>
              </a:rPr>
              <a:t>förbättras</a:t>
            </a:r>
            <a:r>
              <a:rPr kumimoji="0" lang="en-SE" altLang="en-SE" sz="2800" b="0" i="0" u="none" strike="noStrike" cap="none" normalizeH="0" baseline="0" dirty="0">
                <a:ln>
                  <a:noFill/>
                </a:ln>
                <a:solidFill>
                  <a:schemeClr val="tx1"/>
                </a:solidFill>
                <a:effectLst/>
                <a:latin typeface="Arial" panose="020B0604020202020204" pitchFamily="34" charset="0"/>
              </a:rPr>
              <a:t> </a:t>
            </a:r>
            <a:r>
              <a:rPr kumimoji="0" lang="en-SE" altLang="en-SE" sz="2800" b="0" i="0" u="none" strike="noStrike" cap="none" normalizeH="0" baseline="0" dirty="0" err="1">
                <a:ln>
                  <a:noFill/>
                </a:ln>
                <a:solidFill>
                  <a:schemeClr val="tx1"/>
                </a:solidFill>
                <a:effectLst/>
                <a:latin typeface="Arial" panose="020B0604020202020204" pitchFamily="34" charset="0"/>
              </a:rPr>
              <a:t>och</a:t>
            </a:r>
            <a:r>
              <a:rPr kumimoji="0" lang="en-SE" altLang="en-SE" sz="2800" b="0" i="0" u="none" strike="noStrike" cap="none" normalizeH="0" baseline="0" dirty="0">
                <a:ln>
                  <a:noFill/>
                </a:ln>
                <a:solidFill>
                  <a:schemeClr val="tx1"/>
                </a:solidFill>
                <a:effectLst/>
                <a:latin typeface="Arial" panose="020B0604020202020204" pitchFamily="34" charset="0"/>
              </a:rPr>
              <a:t> </a:t>
            </a:r>
            <a:r>
              <a:rPr kumimoji="0" lang="en-SE" altLang="en-SE" sz="2800" b="0" i="0" u="none" strike="noStrike" cap="none" normalizeH="0" baseline="0" dirty="0" err="1">
                <a:ln>
                  <a:noFill/>
                </a:ln>
                <a:solidFill>
                  <a:schemeClr val="tx1"/>
                </a:solidFill>
                <a:effectLst/>
                <a:latin typeface="Arial" panose="020B0604020202020204" pitchFamily="34" charset="0"/>
              </a:rPr>
              <a:t>förenklas</a:t>
            </a:r>
            <a:r>
              <a:rPr kumimoji="0" lang="en-SE" altLang="en-SE" sz="2800" b="0" i="0" u="none" strike="noStrike" cap="none" normalizeH="0" baseline="0" dirty="0">
                <a:ln>
                  <a:noFill/>
                </a:ln>
                <a:solidFill>
                  <a:schemeClr val="tx1"/>
                </a:solidFill>
                <a:effectLst/>
                <a:latin typeface="Arial" panose="020B0604020202020204" pitchFamily="34" charset="0"/>
              </a:rPr>
              <a:t> </a:t>
            </a:r>
            <a:r>
              <a:rPr kumimoji="0" lang="en-SE" altLang="en-SE" sz="2800" b="0" i="0" u="none" strike="noStrike" cap="none" normalizeH="0" baseline="0" dirty="0" err="1">
                <a:ln>
                  <a:noFill/>
                </a:ln>
                <a:solidFill>
                  <a:schemeClr val="tx1"/>
                </a:solidFill>
                <a:effectLst/>
                <a:latin typeface="Arial" panose="020B0604020202020204" pitchFamily="34" charset="0"/>
              </a:rPr>
              <a:t>kontinuerligt</a:t>
            </a:r>
            <a:r>
              <a:rPr kumimoji="0" lang="en-SE" altLang="en-SE" sz="2800" b="0" i="0" u="none" strike="noStrike" cap="none" normalizeH="0" baseline="0" dirty="0">
                <a:ln>
                  <a:noFill/>
                </a:ln>
                <a:solidFill>
                  <a:schemeClr val="tx1"/>
                </a:solidFill>
                <a:effectLst/>
                <a:latin typeface="Arial" panose="020B0604020202020204" pitchFamily="34" charset="0"/>
              </a:rPr>
              <a:t> för </a:t>
            </a:r>
            <a:r>
              <a:rPr kumimoji="0" lang="en-SE" altLang="en-SE" sz="2800" b="0" i="0" u="none" strike="noStrike" cap="none" normalizeH="0" baseline="0" dirty="0" err="1">
                <a:ln>
                  <a:noFill/>
                </a:ln>
                <a:solidFill>
                  <a:schemeClr val="tx1"/>
                </a:solidFill>
                <a:effectLst/>
                <a:latin typeface="Arial" panose="020B0604020202020204" pitchFamily="34" charset="0"/>
              </a:rPr>
              <a:t>att</a:t>
            </a:r>
            <a:r>
              <a:rPr kumimoji="0" lang="en-SE" altLang="en-SE" sz="2800" b="0" i="0" u="none" strike="noStrike" cap="none" normalizeH="0" baseline="0" dirty="0">
                <a:ln>
                  <a:noFill/>
                </a:ln>
                <a:solidFill>
                  <a:schemeClr val="tx1"/>
                </a:solidFill>
                <a:effectLst/>
                <a:latin typeface="Arial" panose="020B0604020202020204" pitchFamily="34" charset="0"/>
              </a:rPr>
              <a:t> </a:t>
            </a:r>
            <a:r>
              <a:rPr kumimoji="0" lang="en-SE" altLang="en-SE" sz="2800" b="0" i="0" u="none" strike="noStrike" cap="none" normalizeH="0" baseline="0" dirty="0" err="1">
                <a:ln>
                  <a:noFill/>
                </a:ln>
                <a:solidFill>
                  <a:schemeClr val="tx1"/>
                </a:solidFill>
                <a:effectLst/>
                <a:latin typeface="Arial" panose="020B0604020202020204" pitchFamily="34" charset="0"/>
              </a:rPr>
              <a:t>göra</a:t>
            </a:r>
            <a:r>
              <a:rPr kumimoji="0" lang="en-SE" altLang="en-SE" sz="2800" b="0" i="0" u="none" strike="noStrike" cap="none" normalizeH="0" baseline="0" dirty="0">
                <a:ln>
                  <a:noFill/>
                </a:ln>
                <a:solidFill>
                  <a:schemeClr val="tx1"/>
                </a:solidFill>
                <a:effectLst/>
                <a:latin typeface="Arial" panose="020B0604020202020204" pitchFamily="34" charset="0"/>
              </a:rPr>
              <a:t> den </a:t>
            </a:r>
            <a:r>
              <a:rPr kumimoji="0" lang="en-SE" altLang="en-SE" sz="2800" b="0" i="0" u="none" strike="noStrike" cap="none" normalizeH="0" baseline="0" dirty="0" err="1">
                <a:ln>
                  <a:noFill/>
                </a:ln>
                <a:solidFill>
                  <a:schemeClr val="tx1"/>
                </a:solidFill>
                <a:effectLst/>
                <a:latin typeface="Arial" panose="020B0604020202020204" pitchFamily="34" charset="0"/>
              </a:rPr>
              <a:t>mer</a:t>
            </a:r>
            <a:r>
              <a:rPr kumimoji="0" lang="en-SE" altLang="en-SE" sz="2800" b="0" i="0" u="none" strike="noStrike" cap="none" normalizeH="0" baseline="0" dirty="0">
                <a:ln>
                  <a:noFill/>
                </a:ln>
                <a:solidFill>
                  <a:schemeClr val="tx1"/>
                </a:solidFill>
                <a:effectLst/>
                <a:latin typeface="Arial" panose="020B0604020202020204" pitchFamily="34" charset="0"/>
              </a:rPr>
              <a:t> </a:t>
            </a:r>
            <a:r>
              <a:rPr kumimoji="0" lang="en-SE" altLang="en-SE" sz="2800" b="0" i="0" u="none" strike="noStrike" cap="none" normalizeH="0" baseline="0" dirty="0" err="1">
                <a:ln>
                  <a:noFill/>
                </a:ln>
                <a:solidFill>
                  <a:schemeClr val="tx1"/>
                </a:solidFill>
                <a:effectLst/>
                <a:latin typeface="Arial" panose="020B0604020202020204" pitchFamily="34" charset="0"/>
              </a:rPr>
              <a:t>läsbar</a:t>
            </a:r>
            <a:r>
              <a:rPr kumimoji="0" lang="en-SE" altLang="en-SE" sz="2800" b="0" i="0" u="none" strike="noStrike" cap="none" normalizeH="0" baseline="0" dirty="0">
                <a:ln>
                  <a:noFill/>
                </a:ln>
                <a:solidFill>
                  <a:schemeClr val="tx1"/>
                </a:solidFill>
                <a:effectLst/>
                <a:latin typeface="Arial" panose="020B0604020202020204" pitchFamily="34" charset="0"/>
              </a:rPr>
              <a:t> </a:t>
            </a:r>
            <a:r>
              <a:rPr kumimoji="0" lang="en-SE" altLang="en-SE" sz="2800" b="0" i="0" u="none" strike="noStrike" cap="none" normalizeH="0" baseline="0" dirty="0" err="1">
                <a:ln>
                  <a:noFill/>
                </a:ln>
                <a:solidFill>
                  <a:schemeClr val="tx1"/>
                </a:solidFill>
                <a:effectLst/>
                <a:latin typeface="Arial" panose="020B0604020202020204" pitchFamily="34" charset="0"/>
              </a:rPr>
              <a:t>och</a:t>
            </a:r>
            <a:r>
              <a:rPr kumimoji="0" lang="en-SE" altLang="en-SE" sz="2800" b="0" i="0" u="none" strike="noStrike" cap="none" normalizeH="0" baseline="0" dirty="0">
                <a:ln>
                  <a:noFill/>
                </a:ln>
                <a:solidFill>
                  <a:schemeClr val="tx1"/>
                </a:solidFill>
                <a:effectLst/>
                <a:latin typeface="Arial" panose="020B0604020202020204" pitchFamily="34" charset="0"/>
              </a:rPr>
              <a:t> </a:t>
            </a:r>
            <a:r>
              <a:rPr kumimoji="0" lang="en-SE" altLang="en-SE" sz="2800" b="0" i="0" u="none" strike="noStrike" cap="none" normalizeH="0" baseline="0" dirty="0" err="1">
                <a:ln>
                  <a:noFill/>
                </a:ln>
                <a:solidFill>
                  <a:schemeClr val="tx1"/>
                </a:solidFill>
                <a:effectLst/>
                <a:latin typeface="Arial" panose="020B0604020202020204" pitchFamily="34" charset="0"/>
              </a:rPr>
              <a:t>effektiv</a:t>
            </a:r>
            <a:r>
              <a:rPr kumimoji="0" lang="en-SE" altLang="en-SE" sz="2800" b="0" i="0" u="none" strike="noStrike" cap="none" normalizeH="0" baseline="0" dirty="0">
                <a:ln>
                  <a:noFill/>
                </a:ln>
                <a:solidFill>
                  <a:schemeClr val="tx1"/>
                </a:solidFill>
                <a:effectLst/>
                <a:latin typeface="Arial" panose="020B0604020202020204" pitchFamily="34" charset="0"/>
              </a:rPr>
              <a:t>, </a:t>
            </a:r>
            <a:r>
              <a:rPr kumimoji="0" lang="en-SE" altLang="en-SE" sz="2800" b="0" i="0" u="none" strike="noStrike" cap="none" normalizeH="0" baseline="0" dirty="0" err="1">
                <a:ln>
                  <a:noFill/>
                </a:ln>
                <a:solidFill>
                  <a:schemeClr val="tx1"/>
                </a:solidFill>
                <a:effectLst/>
                <a:latin typeface="Arial" panose="020B0604020202020204" pitchFamily="34" charset="0"/>
              </a:rPr>
              <a:t>utan</a:t>
            </a:r>
            <a:r>
              <a:rPr kumimoji="0" lang="en-SE" altLang="en-SE" sz="2800" b="0" i="0" u="none" strike="noStrike" cap="none" normalizeH="0" baseline="0" dirty="0">
                <a:ln>
                  <a:noFill/>
                </a:ln>
                <a:solidFill>
                  <a:schemeClr val="tx1"/>
                </a:solidFill>
                <a:effectLst/>
                <a:latin typeface="Arial" panose="020B0604020202020204" pitchFamily="34" charset="0"/>
              </a:rPr>
              <a:t> </a:t>
            </a:r>
            <a:r>
              <a:rPr kumimoji="0" lang="en-SE" altLang="en-SE" sz="2800" b="0" i="0" u="none" strike="noStrike" cap="none" normalizeH="0" baseline="0" dirty="0" err="1">
                <a:ln>
                  <a:noFill/>
                </a:ln>
                <a:solidFill>
                  <a:schemeClr val="tx1"/>
                </a:solidFill>
                <a:effectLst/>
                <a:latin typeface="Arial" panose="020B0604020202020204" pitchFamily="34" charset="0"/>
              </a:rPr>
              <a:t>att</a:t>
            </a:r>
            <a:r>
              <a:rPr kumimoji="0" lang="en-SE" altLang="en-SE" sz="2800" b="0" i="0" u="none" strike="noStrike" cap="none" normalizeH="0" baseline="0" dirty="0">
                <a:ln>
                  <a:noFill/>
                </a:ln>
                <a:solidFill>
                  <a:schemeClr val="tx1"/>
                </a:solidFill>
                <a:effectLst/>
                <a:latin typeface="Arial" panose="020B0604020202020204" pitchFamily="34" charset="0"/>
              </a:rPr>
              <a:t> </a:t>
            </a:r>
            <a:r>
              <a:rPr kumimoji="0" lang="en-SE" altLang="en-SE" sz="2800" b="0" i="0" u="none" strike="noStrike" cap="none" normalizeH="0" baseline="0" dirty="0" err="1">
                <a:ln>
                  <a:noFill/>
                </a:ln>
                <a:solidFill>
                  <a:schemeClr val="tx1"/>
                </a:solidFill>
                <a:effectLst/>
                <a:latin typeface="Arial" panose="020B0604020202020204" pitchFamily="34" charset="0"/>
              </a:rPr>
              <a:t>förändra</a:t>
            </a:r>
            <a:r>
              <a:rPr kumimoji="0" lang="en-SE" altLang="en-SE" sz="2800" b="0" i="0" u="none" strike="noStrike" cap="none" normalizeH="0" baseline="0" dirty="0">
                <a:ln>
                  <a:noFill/>
                </a:ln>
                <a:solidFill>
                  <a:schemeClr val="tx1"/>
                </a:solidFill>
                <a:effectLst/>
                <a:latin typeface="Arial" panose="020B0604020202020204" pitchFamily="34" charset="0"/>
              </a:rPr>
              <a:t> </a:t>
            </a:r>
            <a:r>
              <a:rPr kumimoji="0" lang="en-SE" altLang="en-SE" sz="2800" b="0" i="0" u="none" strike="noStrike" cap="none" normalizeH="0" baseline="0" dirty="0" err="1">
                <a:ln>
                  <a:noFill/>
                </a:ln>
                <a:solidFill>
                  <a:schemeClr val="tx1"/>
                </a:solidFill>
                <a:effectLst/>
                <a:latin typeface="Arial" panose="020B0604020202020204" pitchFamily="34" charset="0"/>
              </a:rPr>
              <a:t>dess</a:t>
            </a:r>
            <a:r>
              <a:rPr kumimoji="0" lang="en-SE" altLang="en-SE" sz="2800" b="0" i="0" u="none" strike="noStrike" cap="none" normalizeH="0" baseline="0" dirty="0">
                <a:ln>
                  <a:noFill/>
                </a:ln>
                <a:solidFill>
                  <a:schemeClr val="tx1"/>
                </a:solidFill>
                <a:effectLst/>
                <a:latin typeface="Arial" panose="020B0604020202020204" pitchFamily="34" charset="0"/>
              </a:rPr>
              <a:t> </a:t>
            </a:r>
            <a:r>
              <a:rPr kumimoji="0" lang="en-SE" altLang="en-SE" sz="2800" b="0" i="0" u="none" strike="noStrike" cap="none" normalizeH="0" baseline="0" dirty="0" err="1">
                <a:ln>
                  <a:noFill/>
                </a:ln>
                <a:solidFill>
                  <a:schemeClr val="tx1"/>
                </a:solidFill>
                <a:effectLst/>
                <a:latin typeface="Arial" panose="020B0604020202020204" pitchFamily="34" charset="0"/>
              </a:rPr>
              <a:t>beteende</a:t>
            </a:r>
            <a:r>
              <a:rPr kumimoji="0" lang="en-SE" altLang="en-SE" sz="2800" b="0" i="0" u="none" strike="noStrike" cap="none" normalizeH="0" baseline="0" dirty="0">
                <a:ln>
                  <a:noFill/>
                </a:ln>
                <a:solidFill>
                  <a:schemeClr val="tx1"/>
                </a:solidFill>
                <a:effectLst/>
                <a:latin typeface="Arial" panose="020B0604020202020204" pitchFamily="34" charset="0"/>
              </a:rPr>
              <a:t>.</a:t>
            </a:r>
            <a:endParaRPr kumimoji="0" lang="sv-SE" altLang="en-SE" sz="2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endParaRPr kumimoji="0" lang="en-SE" altLang="en-SE" sz="2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SE" altLang="en-SE" sz="2800" b="1" i="0" u="none" strike="noStrike" cap="none" normalizeH="0" baseline="0" dirty="0">
                <a:ln>
                  <a:noFill/>
                </a:ln>
                <a:solidFill>
                  <a:schemeClr val="tx1"/>
                </a:solidFill>
                <a:effectLst/>
                <a:latin typeface="Arial" panose="020B0604020202020204" pitchFamily="34" charset="0"/>
              </a:rPr>
              <a:t>Continuous Feedback</a:t>
            </a:r>
            <a:r>
              <a:rPr kumimoji="0" lang="en-SE" altLang="en-SE" sz="2800" b="0" i="0" u="none" strike="noStrike" cap="none" normalizeH="0" baseline="0" dirty="0">
                <a:ln>
                  <a:noFill/>
                </a:ln>
                <a:solidFill>
                  <a:schemeClr val="tx1"/>
                </a:solidFill>
                <a:effectLst/>
                <a:latin typeface="Arial" panose="020B0604020202020204" pitchFamily="34" charset="0"/>
              </a:rPr>
              <a:t>: </a:t>
            </a:r>
            <a:r>
              <a:rPr kumimoji="0" lang="en-SE" altLang="en-SE" sz="2800" b="0" i="0" u="none" strike="noStrike" cap="none" normalizeH="0" baseline="0" dirty="0" err="1">
                <a:ln>
                  <a:noFill/>
                </a:ln>
                <a:solidFill>
                  <a:schemeClr val="tx1"/>
                </a:solidFill>
                <a:effectLst/>
                <a:latin typeface="Arial" panose="020B0604020202020204" pitchFamily="34" charset="0"/>
              </a:rPr>
              <a:t>Genom</a:t>
            </a:r>
            <a:r>
              <a:rPr kumimoji="0" lang="en-SE" altLang="en-SE" sz="2800" b="0" i="0" u="none" strike="noStrike" cap="none" normalizeH="0" baseline="0" dirty="0">
                <a:ln>
                  <a:noFill/>
                </a:ln>
                <a:solidFill>
                  <a:schemeClr val="tx1"/>
                </a:solidFill>
                <a:effectLst/>
                <a:latin typeface="Arial" panose="020B0604020202020204" pitchFamily="34" charset="0"/>
              </a:rPr>
              <a:t> </a:t>
            </a:r>
            <a:r>
              <a:rPr kumimoji="0" lang="en-SE" altLang="en-SE" sz="2800" b="0" i="0" u="none" strike="noStrike" cap="none" normalizeH="0" baseline="0" dirty="0" err="1">
                <a:ln>
                  <a:noFill/>
                </a:ln>
                <a:solidFill>
                  <a:schemeClr val="tx1"/>
                </a:solidFill>
                <a:effectLst/>
                <a:latin typeface="Arial" panose="020B0604020202020204" pitchFamily="34" charset="0"/>
              </a:rPr>
              <a:t>att</a:t>
            </a:r>
            <a:r>
              <a:rPr kumimoji="0" lang="en-SE" altLang="en-SE" sz="2800" b="0" i="0" u="none" strike="noStrike" cap="none" normalizeH="0" baseline="0" dirty="0">
                <a:ln>
                  <a:noFill/>
                </a:ln>
                <a:solidFill>
                  <a:schemeClr val="tx1"/>
                </a:solidFill>
                <a:effectLst/>
                <a:latin typeface="Arial" panose="020B0604020202020204" pitchFamily="34" charset="0"/>
              </a:rPr>
              <a:t> </a:t>
            </a:r>
            <a:r>
              <a:rPr kumimoji="0" lang="en-SE" altLang="en-SE" sz="2800" b="0" i="0" u="none" strike="noStrike" cap="none" normalizeH="0" baseline="0" dirty="0" err="1">
                <a:ln>
                  <a:noFill/>
                </a:ln>
                <a:solidFill>
                  <a:schemeClr val="tx1"/>
                </a:solidFill>
                <a:effectLst/>
                <a:latin typeface="Arial" panose="020B0604020202020204" pitchFamily="34" charset="0"/>
              </a:rPr>
              <a:t>köra</a:t>
            </a:r>
            <a:r>
              <a:rPr kumimoji="0" lang="en-SE" altLang="en-SE" sz="2800" b="0" i="0" u="none" strike="noStrike" cap="none" normalizeH="0" baseline="0" dirty="0">
                <a:ln>
                  <a:noFill/>
                </a:ln>
                <a:solidFill>
                  <a:schemeClr val="tx1"/>
                </a:solidFill>
                <a:effectLst/>
                <a:latin typeface="Arial" panose="020B0604020202020204" pitchFamily="34" charset="0"/>
              </a:rPr>
              <a:t> tester </a:t>
            </a:r>
            <a:r>
              <a:rPr kumimoji="0" lang="en-SE" altLang="en-SE" sz="2800" b="0" i="0" u="none" strike="noStrike" cap="none" normalizeH="0" baseline="0" dirty="0" err="1">
                <a:ln>
                  <a:noFill/>
                </a:ln>
                <a:solidFill>
                  <a:schemeClr val="tx1"/>
                </a:solidFill>
                <a:effectLst/>
                <a:latin typeface="Arial" panose="020B0604020202020204" pitchFamily="34" charset="0"/>
              </a:rPr>
              <a:t>ofta</a:t>
            </a:r>
            <a:r>
              <a:rPr kumimoji="0" lang="en-SE" altLang="en-SE" sz="2800" b="0" i="0" u="none" strike="noStrike" cap="none" normalizeH="0" baseline="0" dirty="0">
                <a:ln>
                  <a:noFill/>
                </a:ln>
                <a:solidFill>
                  <a:schemeClr val="tx1"/>
                </a:solidFill>
                <a:effectLst/>
                <a:latin typeface="Arial" panose="020B0604020202020204" pitchFamily="34" charset="0"/>
              </a:rPr>
              <a:t> </a:t>
            </a:r>
            <a:r>
              <a:rPr kumimoji="0" lang="en-SE" altLang="en-SE" sz="2800" b="0" i="0" u="none" strike="noStrike" cap="none" normalizeH="0" baseline="0" dirty="0" err="1">
                <a:ln>
                  <a:noFill/>
                </a:ln>
                <a:solidFill>
                  <a:schemeClr val="tx1"/>
                </a:solidFill>
                <a:effectLst/>
                <a:latin typeface="Arial" panose="020B0604020202020204" pitchFamily="34" charset="0"/>
              </a:rPr>
              <a:t>får</a:t>
            </a:r>
            <a:r>
              <a:rPr kumimoji="0" lang="en-SE" altLang="en-SE" sz="2800" b="0" i="0" u="none" strike="noStrike" cap="none" normalizeH="0" baseline="0" dirty="0">
                <a:ln>
                  <a:noFill/>
                </a:ln>
                <a:solidFill>
                  <a:schemeClr val="tx1"/>
                </a:solidFill>
                <a:effectLst/>
                <a:latin typeface="Arial" panose="020B0604020202020204" pitchFamily="34" charset="0"/>
              </a:rPr>
              <a:t> </a:t>
            </a:r>
            <a:r>
              <a:rPr kumimoji="0" lang="en-SE" altLang="en-SE" sz="2800" b="0" i="0" u="none" strike="noStrike" cap="none" normalizeH="0" baseline="0" dirty="0" err="1">
                <a:ln>
                  <a:noFill/>
                </a:ln>
                <a:solidFill>
                  <a:schemeClr val="tx1"/>
                </a:solidFill>
                <a:effectLst/>
                <a:latin typeface="Arial" panose="020B0604020202020204" pitchFamily="34" charset="0"/>
              </a:rPr>
              <a:t>utvecklaren</a:t>
            </a:r>
            <a:r>
              <a:rPr kumimoji="0" lang="en-SE" altLang="en-SE" sz="2800" b="0" i="0" u="none" strike="noStrike" cap="none" normalizeH="0" baseline="0" dirty="0">
                <a:ln>
                  <a:noFill/>
                </a:ln>
                <a:solidFill>
                  <a:schemeClr val="tx1"/>
                </a:solidFill>
                <a:effectLst/>
                <a:latin typeface="Arial" panose="020B0604020202020204" pitchFamily="34" charset="0"/>
              </a:rPr>
              <a:t> </a:t>
            </a:r>
            <a:r>
              <a:rPr kumimoji="0" lang="en-SE" altLang="en-SE" sz="2800" b="0" i="0" u="none" strike="noStrike" cap="none" normalizeH="0" baseline="0" dirty="0" err="1">
                <a:ln>
                  <a:noFill/>
                </a:ln>
                <a:solidFill>
                  <a:schemeClr val="tx1"/>
                </a:solidFill>
                <a:effectLst/>
                <a:latin typeface="Arial" panose="020B0604020202020204" pitchFamily="34" charset="0"/>
              </a:rPr>
              <a:t>snabb</a:t>
            </a:r>
            <a:r>
              <a:rPr kumimoji="0" lang="en-SE" altLang="en-SE" sz="2800" b="0" i="0" u="none" strike="noStrike" cap="none" normalizeH="0" baseline="0" dirty="0">
                <a:ln>
                  <a:noFill/>
                </a:ln>
                <a:solidFill>
                  <a:schemeClr val="tx1"/>
                </a:solidFill>
                <a:effectLst/>
                <a:latin typeface="Arial" panose="020B0604020202020204" pitchFamily="34" charset="0"/>
              </a:rPr>
              <a:t> feedback om </a:t>
            </a:r>
            <a:r>
              <a:rPr kumimoji="0" lang="en-SE" altLang="en-SE" sz="2800" b="0" i="0" u="none" strike="noStrike" cap="none" normalizeH="0" baseline="0" dirty="0" err="1">
                <a:ln>
                  <a:noFill/>
                </a:ln>
                <a:solidFill>
                  <a:schemeClr val="tx1"/>
                </a:solidFill>
                <a:effectLst/>
                <a:latin typeface="Arial" panose="020B0604020202020204" pitchFamily="34" charset="0"/>
              </a:rPr>
              <a:t>eventuella</a:t>
            </a:r>
            <a:r>
              <a:rPr kumimoji="0" lang="en-SE" altLang="en-SE" sz="2800" b="0" i="0" u="none" strike="noStrike" cap="none" normalizeH="0" baseline="0" dirty="0">
                <a:ln>
                  <a:noFill/>
                </a:ln>
                <a:solidFill>
                  <a:schemeClr val="tx1"/>
                </a:solidFill>
                <a:effectLst/>
                <a:latin typeface="Arial" panose="020B0604020202020204" pitchFamily="34" charset="0"/>
              </a:rPr>
              <a:t> </a:t>
            </a:r>
            <a:r>
              <a:rPr kumimoji="0" lang="en-SE" altLang="en-SE" sz="2800" b="0" i="0" u="none" strike="noStrike" cap="none" normalizeH="0" baseline="0" dirty="0" err="1">
                <a:ln>
                  <a:noFill/>
                </a:ln>
                <a:solidFill>
                  <a:schemeClr val="tx1"/>
                </a:solidFill>
                <a:effectLst/>
                <a:latin typeface="Arial" panose="020B0604020202020204" pitchFamily="34" charset="0"/>
              </a:rPr>
              <a:t>fel</a:t>
            </a:r>
            <a:r>
              <a:rPr kumimoji="0" lang="en-SE" altLang="en-SE" sz="2800" b="0" i="0" u="none" strike="noStrike" cap="none" normalizeH="0" baseline="0" dirty="0">
                <a:ln>
                  <a:noFill/>
                </a:ln>
                <a:solidFill>
                  <a:schemeClr val="tx1"/>
                </a:solidFill>
                <a:effectLst/>
                <a:latin typeface="Arial" panose="020B0604020202020204" pitchFamily="34" charset="0"/>
              </a:rPr>
              <a:t> </a:t>
            </a:r>
            <a:r>
              <a:rPr kumimoji="0" lang="en-SE" altLang="en-SE" sz="2800" b="0" i="0" u="none" strike="noStrike" cap="none" normalizeH="0" baseline="0" dirty="0" err="1">
                <a:ln>
                  <a:noFill/>
                </a:ln>
                <a:solidFill>
                  <a:schemeClr val="tx1"/>
                </a:solidFill>
                <a:effectLst/>
                <a:latin typeface="Arial" panose="020B0604020202020204" pitchFamily="34" charset="0"/>
              </a:rPr>
              <a:t>eller</a:t>
            </a:r>
            <a:r>
              <a:rPr kumimoji="0" lang="en-SE" altLang="en-SE" sz="2800" b="0" i="0" u="none" strike="noStrike" cap="none" normalizeH="0" baseline="0" dirty="0">
                <a:ln>
                  <a:noFill/>
                </a:ln>
                <a:solidFill>
                  <a:schemeClr val="tx1"/>
                </a:solidFill>
                <a:effectLst/>
                <a:latin typeface="Arial" panose="020B0604020202020204" pitchFamily="34" charset="0"/>
              </a:rPr>
              <a:t> </a:t>
            </a:r>
            <a:r>
              <a:rPr kumimoji="0" lang="en-SE" altLang="en-SE" sz="2800" b="0" i="0" u="none" strike="noStrike" cap="none" normalizeH="0" baseline="0" dirty="0" err="1">
                <a:ln>
                  <a:noFill/>
                </a:ln>
                <a:solidFill>
                  <a:schemeClr val="tx1"/>
                </a:solidFill>
                <a:effectLst/>
                <a:latin typeface="Arial" panose="020B0604020202020204" pitchFamily="34" charset="0"/>
              </a:rPr>
              <a:t>förändringar</a:t>
            </a:r>
            <a:r>
              <a:rPr kumimoji="0" lang="en-SE" altLang="en-SE" sz="2800" b="0" i="0" u="none" strike="noStrike" cap="none" normalizeH="0" baseline="0" dirty="0">
                <a:ln>
                  <a:noFill/>
                </a:ln>
                <a:solidFill>
                  <a:schemeClr val="tx1"/>
                </a:solidFill>
                <a:effectLst/>
                <a:latin typeface="Arial" panose="020B0604020202020204" pitchFamily="34" charset="0"/>
              </a:rPr>
              <a:t> </a:t>
            </a:r>
            <a:r>
              <a:rPr kumimoji="0" lang="en-SE" altLang="en-SE" sz="2800" b="0" i="0" u="none" strike="noStrike" cap="none" normalizeH="0" baseline="0" dirty="0" err="1">
                <a:ln>
                  <a:noFill/>
                </a:ln>
                <a:solidFill>
                  <a:schemeClr val="tx1"/>
                </a:solidFill>
                <a:effectLst/>
                <a:latin typeface="Arial" panose="020B0604020202020204" pitchFamily="34" charset="0"/>
              </a:rPr>
              <a:t>i</a:t>
            </a:r>
            <a:r>
              <a:rPr kumimoji="0" lang="en-SE" altLang="en-SE" sz="2800" b="0" i="0" u="none" strike="noStrike" cap="none" normalizeH="0" baseline="0" dirty="0">
                <a:ln>
                  <a:noFill/>
                </a:ln>
                <a:solidFill>
                  <a:schemeClr val="tx1"/>
                </a:solidFill>
                <a:effectLst/>
                <a:latin typeface="Arial" panose="020B0604020202020204" pitchFamily="34" charset="0"/>
              </a:rPr>
              <a:t> </a:t>
            </a:r>
            <a:r>
              <a:rPr kumimoji="0" lang="en-SE" altLang="en-SE" sz="2800" b="0" i="0" u="none" strike="noStrike" cap="none" normalizeH="0" baseline="0" dirty="0" err="1">
                <a:ln>
                  <a:noFill/>
                </a:ln>
                <a:solidFill>
                  <a:schemeClr val="tx1"/>
                </a:solidFill>
                <a:effectLst/>
                <a:latin typeface="Arial" panose="020B0604020202020204" pitchFamily="34" charset="0"/>
              </a:rPr>
              <a:t>beteende</a:t>
            </a:r>
            <a:r>
              <a:rPr kumimoji="0" lang="en-SE" altLang="en-SE" sz="2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351060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813893-EB32-3646-EE21-864A0547EE3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AB019B0-06D1-7CCC-27EE-C0E1FB03EA8C}"/>
              </a:ext>
            </a:extLst>
          </p:cNvPr>
          <p:cNvSpPr>
            <a:spLocks noGrp="1"/>
          </p:cNvSpPr>
          <p:nvPr>
            <p:ph type="title"/>
          </p:nvPr>
        </p:nvSpPr>
        <p:spPr/>
        <p:txBody>
          <a:bodyPr/>
          <a:lstStyle/>
          <a:p>
            <a:r>
              <a:rPr lang="sv-SE" dirty="0"/>
              <a:t>De Tre Huvudstegen i TDD</a:t>
            </a:r>
          </a:p>
        </p:txBody>
      </p:sp>
      <p:sp>
        <p:nvSpPr>
          <p:cNvPr id="5" name="Content Placeholder 4">
            <a:extLst>
              <a:ext uri="{FF2B5EF4-FFF2-40B4-BE49-F238E27FC236}">
                <a16:creationId xmlns:a16="http://schemas.microsoft.com/office/drawing/2014/main" id="{EB74C40F-D83D-93FC-F965-B8D149887BB4}"/>
              </a:ext>
            </a:extLst>
          </p:cNvPr>
          <p:cNvSpPr>
            <a:spLocks noGrp="1"/>
          </p:cNvSpPr>
          <p:nvPr>
            <p:ph idx="1"/>
          </p:nvPr>
        </p:nvSpPr>
        <p:spPr/>
        <p:txBody>
          <a:bodyPr>
            <a:normAutofit/>
          </a:bodyPr>
          <a:lstStyle/>
          <a:p>
            <a:pPr marL="514350" indent="-514350">
              <a:lnSpc>
                <a:spcPct val="100000"/>
              </a:lnSpc>
              <a:buFont typeface="+mj-lt"/>
              <a:buAutoNum type="arabicPeriod"/>
            </a:pPr>
            <a:r>
              <a:rPr lang="sv-SE" dirty="0"/>
              <a:t>Red</a:t>
            </a:r>
          </a:p>
          <a:p>
            <a:pPr marL="514350" indent="-514350">
              <a:lnSpc>
                <a:spcPct val="100000"/>
              </a:lnSpc>
              <a:buFont typeface="+mj-lt"/>
              <a:buAutoNum type="arabicPeriod"/>
            </a:pPr>
            <a:r>
              <a:rPr lang="sv-SE" dirty="0"/>
              <a:t>Green</a:t>
            </a:r>
          </a:p>
          <a:p>
            <a:pPr marL="514350" indent="-514350">
              <a:lnSpc>
                <a:spcPct val="100000"/>
              </a:lnSpc>
              <a:buFont typeface="+mj-lt"/>
              <a:buAutoNum type="arabicPeriod"/>
            </a:pPr>
            <a:r>
              <a:rPr lang="sv-SE" dirty="0"/>
              <a:t>Refactor</a:t>
            </a:r>
          </a:p>
        </p:txBody>
      </p:sp>
    </p:spTree>
    <p:extLst>
      <p:ext uri="{BB962C8B-B14F-4D97-AF65-F5344CB8AC3E}">
        <p14:creationId xmlns:p14="http://schemas.microsoft.com/office/powerpoint/2010/main" val="1556762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1658BC-0CC8-55AF-F250-3A3AF1F2A42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A4A80C0-5048-40A2-EC8D-0DA237904656}"/>
              </a:ext>
            </a:extLst>
          </p:cNvPr>
          <p:cNvSpPr>
            <a:spLocks noGrp="1"/>
          </p:cNvSpPr>
          <p:nvPr>
            <p:ph type="title"/>
          </p:nvPr>
        </p:nvSpPr>
        <p:spPr/>
        <p:txBody>
          <a:bodyPr/>
          <a:lstStyle/>
          <a:p>
            <a:r>
              <a:rPr lang="sv-SE" dirty="0"/>
              <a:t>Red</a:t>
            </a:r>
          </a:p>
        </p:txBody>
      </p:sp>
      <p:sp>
        <p:nvSpPr>
          <p:cNvPr id="5" name="Content Placeholder 4">
            <a:extLst>
              <a:ext uri="{FF2B5EF4-FFF2-40B4-BE49-F238E27FC236}">
                <a16:creationId xmlns:a16="http://schemas.microsoft.com/office/drawing/2014/main" id="{1A960C11-5C25-3DFD-8FC1-18BE5748390C}"/>
              </a:ext>
            </a:extLst>
          </p:cNvPr>
          <p:cNvSpPr>
            <a:spLocks noGrp="1"/>
          </p:cNvSpPr>
          <p:nvPr>
            <p:ph idx="1"/>
          </p:nvPr>
        </p:nvSpPr>
        <p:spPr/>
        <p:txBody>
          <a:bodyPr>
            <a:normAutofit fontScale="92500"/>
          </a:bodyPr>
          <a:lstStyle/>
          <a:p>
            <a:pPr marL="0" indent="0">
              <a:buNone/>
            </a:pPr>
            <a:r>
              <a:rPr lang="sv-SE" sz="2600" b="1" dirty="0"/>
              <a:t>Skriv ett Misslyckat Test</a:t>
            </a:r>
          </a:p>
          <a:p>
            <a:pPr marL="0" indent="0">
              <a:buNone/>
            </a:pPr>
            <a:endParaRPr lang="sv-SE" sz="2600" dirty="0"/>
          </a:p>
          <a:p>
            <a:pPr marL="0" indent="0">
              <a:buNone/>
            </a:pPr>
            <a:r>
              <a:rPr lang="sv-SE" sz="2600" dirty="0"/>
              <a:t>Det första steget i TDD är att skriva ett test för den funktionalitet som ska implementeras. Eftersom koden ännu inte finns, kommer testet att misslyckas.</a:t>
            </a:r>
          </a:p>
          <a:p>
            <a:pPr marL="0" indent="0">
              <a:buNone/>
            </a:pPr>
            <a:endParaRPr lang="sv-SE" sz="26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SE" altLang="en-SE" sz="2600" b="1" i="0" u="none" strike="noStrike" cap="none" normalizeH="0" baseline="0" dirty="0" err="1">
                <a:ln>
                  <a:noFill/>
                </a:ln>
                <a:solidFill>
                  <a:schemeClr val="tx1"/>
                </a:solidFill>
                <a:effectLst/>
              </a:rPr>
              <a:t>Exempel</a:t>
            </a:r>
            <a:r>
              <a:rPr kumimoji="0" lang="en-SE" altLang="en-SE" sz="2600" b="1" i="0" u="none" strike="noStrike" cap="none" normalizeH="0" baseline="0" dirty="0">
                <a:ln>
                  <a:noFill/>
                </a:ln>
                <a:solidFill>
                  <a:schemeClr val="tx1"/>
                </a:solidFill>
                <a:effectLst/>
              </a:rPr>
              <a:t>:</a:t>
            </a:r>
            <a:endParaRPr kumimoji="0" lang="sv-SE" altLang="en-SE" sz="26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SE" altLang="en-SE" sz="2600" b="0" u="none" strike="noStrike" cap="none" normalizeH="0" baseline="0" dirty="0" err="1">
                <a:ln>
                  <a:noFill/>
                </a:ln>
                <a:solidFill>
                  <a:schemeClr val="tx1"/>
                </a:solidFill>
                <a:effectLst/>
              </a:rPr>
              <a:t>Skriv</a:t>
            </a:r>
            <a:r>
              <a:rPr kumimoji="0" lang="en-SE" altLang="en-SE" sz="2600" b="0" u="none" strike="noStrike" cap="none" normalizeH="0" baseline="0" dirty="0">
                <a:ln>
                  <a:noFill/>
                </a:ln>
                <a:solidFill>
                  <a:schemeClr val="tx1"/>
                </a:solidFill>
                <a:effectLst/>
              </a:rPr>
              <a:t> </a:t>
            </a:r>
            <a:r>
              <a:rPr kumimoji="0" lang="en-SE" altLang="en-SE" sz="2600" b="0" u="none" strike="noStrike" cap="none" normalizeH="0" baseline="0" dirty="0" err="1">
                <a:ln>
                  <a:noFill/>
                </a:ln>
                <a:solidFill>
                  <a:schemeClr val="tx1"/>
                </a:solidFill>
                <a:effectLst/>
              </a:rPr>
              <a:t>ett</a:t>
            </a:r>
            <a:r>
              <a:rPr kumimoji="0" lang="en-SE" altLang="en-SE" sz="2600" b="0" u="none" strike="noStrike" cap="none" normalizeH="0" baseline="0" dirty="0">
                <a:ln>
                  <a:noFill/>
                </a:ln>
                <a:solidFill>
                  <a:schemeClr val="tx1"/>
                </a:solidFill>
                <a:effectLst/>
              </a:rPr>
              <a:t> test </a:t>
            </a:r>
            <a:r>
              <a:rPr kumimoji="0" lang="en-SE" altLang="en-SE" sz="2600" b="0" u="none" strike="noStrike" cap="none" normalizeH="0" baseline="0" dirty="0" err="1">
                <a:ln>
                  <a:noFill/>
                </a:ln>
                <a:solidFill>
                  <a:schemeClr val="tx1"/>
                </a:solidFill>
                <a:effectLst/>
              </a:rPr>
              <a:t>som</a:t>
            </a:r>
            <a:r>
              <a:rPr kumimoji="0" lang="en-SE" altLang="en-SE" sz="2600" b="0" u="none" strike="noStrike" cap="none" normalizeH="0" baseline="0" dirty="0">
                <a:ln>
                  <a:noFill/>
                </a:ln>
                <a:solidFill>
                  <a:schemeClr val="tx1"/>
                </a:solidFill>
                <a:effectLst/>
              </a:rPr>
              <a:t> </a:t>
            </a:r>
            <a:r>
              <a:rPr kumimoji="0" lang="en-SE" altLang="en-SE" sz="2600" b="0" u="none" strike="noStrike" cap="none" normalizeH="0" baseline="0" dirty="0" err="1">
                <a:ln>
                  <a:noFill/>
                </a:ln>
                <a:solidFill>
                  <a:schemeClr val="tx1"/>
                </a:solidFill>
                <a:effectLst/>
              </a:rPr>
              <a:t>verifierar</a:t>
            </a:r>
            <a:r>
              <a:rPr kumimoji="0" lang="en-SE" altLang="en-SE" sz="2600" b="0" u="none" strike="noStrike" cap="none" normalizeH="0" baseline="0" dirty="0">
                <a:ln>
                  <a:noFill/>
                </a:ln>
                <a:solidFill>
                  <a:schemeClr val="tx1"/>
                </a:solidFill>
                <a:effectLst/>
              </a:rPr>
              <a:t> </a:t>
            </a:r>
            <a:r>
              <a:rPr kumimoji="0" lang="en-SE" altLang="en-SE" sz="2600" b="0" u="none" strike="noStrike" cap="none" normalizeH="0" baseline="0" dirty="0" err="1">
                <a:ln>
                  <a:noFill/>
                </a:ln>
                <a:solidFill>
                  <a:schemeClr val="tx1"/>
                </a:solidFill>
                <a:effectLst/>
              </a:rPr>
              <a:t>att</a:t>
            </a:r>
            <a:r>
              <a:rPr kumimoji="0" lang="en-SE" altLang="en-SE" sz="2600" b="0" u="none" strike="noStrike" cap="none" normalizeH="0" baseline="0" dirty="0">
                <a:ln>
                  <a:noFill/>
                </a:ln>
                <a:solidFill>
                  <a:schemeClr val="tx1"/>
                </a:solidFill>
                <a:effectLst/>
              </a:rPr>
              <a:t> </a:t>
            </a:r>
            <a:r>
              <a:rPr kumimoji="0" lang="en-SE" altLang="en-SE" sz="2600" b="0" u="none" strike="noStrike" cap="none" normalizeH="0" baseline="0" dirty="0" err="1">
                <a:ln>
                  <a:noFill/>
                </a:ln>
                <a:solidFill>
                  <a:schemeClr val="tx1"/>
                </a:solidFill>
                <a:effectLst/>
              </a:rPr>
              <a:t>en</a:t>
            </a:r>
            <a:r>
              <a:rPr kumimoji="0" lang="en-SE" altLang="en-SE" sz="2600" b="0" u="none" strike="noStrike" cap="none" normalizeH="0" baseline="0" dirty="0">
                <a:ln>
                  <a:noFill/>
                </a:ln>
                <a:solidFill>
                  <a:schemeClr val="tx1"/>
                </a:solidFill>
                <a:effectLst/>
              </a:rPr>
              <a:t> </a:t>
            </a:r>
            <a:r>
              <a:rPr kumimoji="0" lang="en-SE" altLang="en-SE" sz="2600" b="0" u="none" strike="noStrike" cap="none" normalizeH="0" baseline="0" dirty="0" err="1">
                <a:ln>
                  <a:noFill/>
                </a:ln>
                <a:solidFill>
                  <a:schemeClr val="tx1"/>
                </a:solidFill>
                <a:effectLst/>
              </a:rPr>
              <a:t>ny</a:t>
            </a:r>
            <a:r>
              <a:rPr kumimoji="0" lang="en-SE" altLang="en-SE" sz="2600" b="0" u="none" strike="noStrike" cap="none" normalizeH="0" baseline="0" dirty="0">
                <a:ln>
                  <a:noFill/>
                </a:ln>
                <a:solidFill>
                  <a:schemeClr val="tx1"/>
                </a:solidFill>
                <a:effectLst/>
              </a:rPr>
              <a:t> </a:t>
            </a:r>
            <a:r>
              <a:rPr kumimoji="0" lang="en-SE" altLang="en-SE" sz="2600" b="0" u="none" strike="noStrike" cap="none" normalizeH="0" baseline="0" dirty="0" err="1">
                <a:ln>
                  <a:noFill/>
                </a:ln>
                <a:solidFill>
                  <a:schemeClr val="tx1"/>
                </a:solidFill>
                <a:effectLst/>
              </a:rPr>
              <a:t>användare</a:t>
            </a:r>
            <a:r>
              <a:rPr kumimoji="0" lang="en-SE" altLang="en-SE" sz="2600" b="0" u="none" strike="noStrike" cap="none" normalizeH="0" baseline="0" dirty="0">
                <a:ln>
                  <a:noFill/>
                </a:ln>
                <a:solidFill>
                  <a:schemeClr val="tx1"/>
                </a:solidFill>
                <a:effectLst/>
              </a:rPr>
              <a:t> </a:t>
            </a:r>
            <a:r>
              <a:rPr kumimoji="0" lang="en-SE" altLang="en-SE" sz="2600" b="0" u="none" strike="noStrike" cap="none" normalizeH="0" baseline="0" dirty="0" err="1">
                <a:ln>
                  <a:noFill/>
                </a:ln>
                <a:solidFill>
                  <a:schemeClr val="tx1"/>
                </a:solidFill>
                <a:effectLst/>
              </a:rPr>
              <a:t>kan</a:t>
            </a:r>
            <a:r>
              <a:rPr kumimoji="0" lang="en-SE" altLang="en-SE" sz="2600" b="0" u="none" strike="noStrike" cap="none" normalizeH="0" baseline="0" dirty="0">
                <a:ln>
                  <a:noFill/>
                </a:ln>
                <a:solidFill>
                  <a:schemeClr val="tx1"/>
                </a:solidFill>
                <a:effectLst/>
              </a:rPr>
              <a:t> </a:t>
            </a:r>
            <a:r>
              <a:rPr kumimoji="0" lang="en-SE" altLang="en-SE" sz="2600" b="0" u="none" strike="noStrike" cap="none" normalizeH="0" baseline="0" dirty="0" err="1">
                <a:ln>
                  <a:noFill/>
                </a:ln>
                <a:solidFill>
                  <a:schemeClr val="tx1"/>
                </a:solidFill>
                <a:effectLst/>
              </a:rPr>
              <a:t>registreras</a:t>
            </a:r>
            <a:r>
              <a:rPr kumimoji="0" lang="en-SE" altLang="en-SE" sz="2600" b="0" u="none" strike="noStrike" cap="none" normalizeH="0" baseline="0" dirty="0">
                <a:ln>
                  <a:noFill/>
                </a:ln>
                <a:solidFill>
                  <a:schemeClr val="tx1"/>
                </a:solidFill>
                <a:effectLst/>
              </a:rPr>
              <a:t> </a:t>
            </a:r>
            <a:r>
              <a:rPr kumimoji="0" lang="en-SE" altLang="en-SE" sz="2600" b="0" u="none" strike="noStrike" cap="none" normalizeH="0" baseline="0" dirty="0" err="1">
                <a:ln>
                  <a:noFill/>
                </a:ln>
                <a:solidFill>
                  <a:schemeClr val="tx1"/>
                </a:solidFill>
                <a:effectLst/>
              </a:rPr>
              <a:t>i</a:t>
            </a:r>
            <a:r>
              <a:rPr kumimoji="0" lang="en-SE" altLang="en-SE" sz="2600" b="0" u="none" strike="noStrike" cap="none" normalizeH="0" baseline="0" dirty="0">
                <a:ln>
                  <a:noFill/>
                </a:ln>
                <a:solidFill>
                  <a:schemeClr val="tx1"/>
                </a:solidFill>
                <a:effectLst/>
              </a:rPr>
              <a:t> </a:t>
            </a:r>
            <a:r>
              <a:rPr kumimoji="0" lang="en-SE" altLang="en-SE" sz="2600" b="0" u="none" strike="noStrike" cap="none" normalizeH="0" baseline="0" dirty="0" err="1">
                <a:ln>
                  <a:noFill/>
                </a:ln>
                <a:solidFill>
                  <a:schemeClr val="tx1"/>
                </a:solidFill>
                <a:effectLst/>
              </a:rPr>
              <a:t>systemet</a:t>
            </a:r>
            <a:r>
              <a:rPr kumimoji="0" lang="en-SE" altLang="en-SE" sz="2600" b="0" u="none" strike="noStrike" cap="none" normalizeH="0" baseline="0" dirty="0">
                <a:ln>
                  <a:noFill/>
                </a:ln>
                <a:solidFill>
                  <a:schemeClr val="tx1"/>
                </a:solidFill>
                <a:effectLst/>
              </a:rPr>
              <a:t>.</a:t>
            </a:r>
            <a:endParaRPr kumimoji="0" lang="sv-SE" altLang="en-SE" sz="2600" b="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SE" altLang="en-SE" sz="2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SE" altLang="en-SE" sz="2600" b="1" i="0" u="none" strike="noStrike" cap="none" normalizeH="0" baseline="0" dirty="0" err="1">
                <a:ln>
                  <a:noFill/>
                </a:ln>
                <a:solidFill>
                  <a:schemeClr val="tx1"/>
                </a:solidFill>
                <a:effectLst/>
              </a:rPr>
              <a:t>Resultat</a:t>
            </a:r>
            <a:r>
              <a:rPr kumimoji="0" lang="en-SE" altLang="en-SE" sz="2600" b="1" i="0" u="none" strike="noStrike" cap="none" normalizeH="0" baseline="0" dirty="0">
                <a:ln>
                  <a:noFill/>
                </a:ln>
                <a:solidFill>
                  <a:schemeClr val="tx1"/>
                </a:solidFill>
                <a:effectLst/>
              </a:rPr>
              <a:t>: </a:t>
            </a:r>
            <a:endParaRPr kumimoji="0" lang="sv-SE" altLang="en-SE" sz="26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SE" altLang="en-SE" sz="2600" b="0" i="0" u="none" strike="noStrike" cap="none" normalizeH="0" baseline="0" dirty="0" err="1">
                <a:ln>
                  <a:noFill/>
                </a:ln>
                <a:solidFill>
                  <a:schemeClr val="tx1"/>
                </a:solidFill>
                <a:effectLst/>
              </a:rPr>
              <a:t>Testet</a:t>
            </a:r>
            <a:r>
              <a:rPr kumimoji="0" lang="en-SE" altLang="en-SE" sz="2600" b="0" i="0" u="none" strike="noStrike" cap="none" normalizeH="0" baseline="0" dirty="0">
                <a:ln>
                  <a:noFill/>
                </a:ln>
                <a:solidFill>
                  <a:schemeClr val="tx1"/>
                </a:solidFill>
                <a:effectLst/>
              </a:rPr>
              <a:t> </a:t>
            </a:r>
            <a:r>
              <a:rPr kumimoji="0" lang="en-SE" altLang="en-SE" sz="2600" b="0" i="0" u="none" strike="noStrike" cap="none" normalizeH="0" baseline="0" dirty="0" err="1">
                <a:ln>
                  <a:noFill/>
                </a:ln>
                <a:solidFill>
                  <a:schemeClr val="tx1"/>
                </a:solidFill>
                <a:effectLst/>
              </a:rPr>
              <a:t>misslyckas</a:t>
            </a:r>
            <a:r>
              <a:rPr kumimoji="0" lang="en-SE" altLang="en-SE" sz="2600" b="0" i="0" u="none" strike="noStrike" cap="none" normalizeH="0" baseline="0" dirty="0">
                <a:ln>
                  <a:noFill/>
                </a:ln>
                <a:solidFill>
                  <a:schemeClr val="tx1"/>
                </a:solidFill>
                <a:effectLst/>
              </a:rPr>
              <a:t> </a:t>
            </a:r>
            <a:r>
              <a:rPr kumimoji="0" lang="en-SE" altLang="en-SE" sz="2800" b="0" i="0" u="none" strike="noStrike" cap="none" normalizeH="0" baseline="0" dirty="0">
                <a:ln>
                  <a:noFill/>
                </a:ln>
                <a:solidFill>
                  <a:schemeClr val="tx1"/>
                </a:solidFill>
                <a:effectLst/>
              </a:rPr>
              <a:t>(</a:t>
            </a:r>
            <a:r>
              <a:rPr kumimoji="0" lang="en-SE" altLang="en-SE" sz="2800" b="0" i="0" u="none" strike="noStrike" cap="none" normalizeH="0" baseline="0" dirty="0" err="1">
                <a:ln>
                  <a:noFill/>
                </a:ln>
                <a:solidFill>
                  <a:schemeClr val="tx1"/>
                </a:solidFill>
                <a:effectLst/>
              </a:rPr>
              <a:t>röd</a:t>
            </a:r>
            <a:r>
              <a:rPr kumimoji="0" lang="en-SE" altLang="en-SE" sz="2800" b="0" i="0" u="none" strike="noStrike" cap="none" normalizeH="0" baseline="0" dirty="0">
                <a:ln>
                  <a:noFill/>
                </a:ln>
                <a:solidFill>
                  <a:schemeClr val="tx1"/>
                </a:solidFill>
                <a:effectLst/>
              </a:rPr>
              <a:t> status) </a:t>
            </a:r>
            <a:r>
              <a:rPr kumimoji="0" lang="en-SE" altLang="en-SE" sz="2800" b="0" i="0" u="none" strike="noStrike" cap="none" normalizeH="0" baseline="0" dirty="0" err="1">
                <a:ln>
                  <a:noFill/>
                </a:ln>
                <a:solidFill>
                  <a:schemeClr val="tx1"/>
                </a:solidFill>
                <a:effectLst/>
              </a:rPr>
              <a:t>eftersom</a:t>
            </a:r>
            <a:r>
              <a:rPr kumimoji="0" lang="en-SE" altLang="en-SE" sz="2800" b="0" i="0" u="none" strike="noStrike" cap="none" normalizeH="0" baseline="0" dirty="0">
                <a:ln>
                  <a:noFill/>
                </a:ln>
                <a:solidFill>
                  <a:schemeClr val="tx1"/>
                </a:solidFill>
                <a:effectLst/>
              </a:rPr>
              <a:t> </a:t>
            </a:r>
            <a:r>
              <a:rPr kumimoji="0" lang="en-SE" altLang="en-SE" sz="2800" b="0" i="0" u="none" strike="noStrike" cap="none" normalizeH="0" baseline="0" dirty="0" err="1">
                <a:ln>
                  <a:noFill/>
                </a:ln>
                <a:solidFill>
                  <a:schemeClr val="tx1"/>
                </a:solidFill>
                <a:effectLst/>
              </a:rPr>
              <a:t>ingen</a:t>
            </a:r>
            <a:r>
              <a:rPr kumimoji="0" lang="en-SE" altLang="en-SE" sz="2800" b="0" i="0" u="none" strike="noStrike" cap="none" normalizeH="0" baseline="0" dirty="0">
                <a:ln>
                  <a:noFill/>
                </a:ln>
                <a:solidFill>
                  <a:schemeClr val="tx1"/>
                </a:solidFill>
                <a:effectLst/>
              </a:rPr>
              <a:t> </a:t>
            </a:r>
            <a:r>
              <a:rPr kumimoji="0" lang="en-SE" altLang="en-SE" sz="2800" b="0" i="0" u="none" strike="noStrike" cap="none" normalizeH="0" baseline="0" dirty="0" err="1">
                <a:ln>
                  <a:noFill/>
                </a:ln>
                <a:solidFill>
                  <a:schemeClr val="tx1"/>
                </a:solidFill>
                <a:effectLst/>
              </a:rPr>
              <a:t>kod</a:t>
            </a:r>
            <a:r>
              <a:rPr kumimoji="0" lang="en-SE" altLang="en-SE" sz="2800" b="0" i="0" u="none" strike="noStrike" cap="none" normalizeH="0" baseline="0" dirty="0">
                <a:ln>
                  <a:noFill/>
                </a:ln>
                <a:solidFill>
                  <a:schemeClr val="tx1"/>
                </a:solidFill>
                <a:effectLst/>
              </a:rPr>
              <a:t> </a:t>
            </a:r>
            <a:r>
              <a:rPr kumimoji="0" lang="en-SE" altLang="en-SE" sz="2800" b="0" i="0" u="none" strike="noStrike" cap="none" normalizeH="0" baseline="0" dirty="0" err="1">
                <a:ln>
                  <a:noFill/>
                </a:ln>
                <a:solidFill>
                  <a:schemeClr val="tx1"/>
                </a:solidFill>
                <a:effectLst/>
              </a:rPr>
              <a:t>finns</a:t>
            </a:r>
            <a:r>
              <a:rPr kumimoji="0" lang="en-SE" altLang="en-SE" sz="2800" b="0" i="0" u="none" strike="noStrike" cap="none" normalizeH="0" baseline="0" dirty="0">
                <a:ln>
                  <a:noFill/>
                </a:ln>
                <a:solidFill>
                  <a:schemeClr val="tx1"/>
                </a:solidFill>
                <a:effectLst/>
              </a:rPr>
              <a:t> </a:t>
            </a:r>
            <a:r>
              <a:rPr kumimoji="0" lang="en-SE" altLang="en-SE" sz="2800" b="0" i="0" u="none" strike="noStrike" cap="none" normalizeH="0" baseline="0" dirty="0" err="1">
                <a:ln>
                  <a:noFill/>
                </a:ln>
                <a:solidFill>
                  <a:schemeClr val="tx1"/>
                </a:solidFill>
                <a:effectLst/>
              </a:rPr>
              <a:t>ännu</a:t>
            </a:r>
            <a:r>
              <a:rPr kumimoji="0" lang="en-SE" altLang="en-SE" sz="28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2947252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C2D1C3-8302-9759-88F9-AB49D5933ED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7760A7A-2DC6-CB23-04A8-73D934379EA6}"/>
              </a:ext>
            </a:extLst>
          </p:cNvPr>
          <p:cNvSpPr>
            <a:spLocks noGrp="1"/>
          </p:cNvSpPr>
          <p:nvPr>
            <p:ph type="title"/>
          </p:nvPr>
        </p:nvSpPr>
        <p:spPr/>
        <p:txBody>
          <a:bodyPr>
            <a:normAutofit/>
          </a:bodyPr>
          <a:lstStyle/>
          <a:p>
            <a:r>
              <a:rPr lang="sv-SE" dirty="0"/>
              <a:t>Green</a:t>
            </a:r>
          </a:p>
        </p:txBody>
      </p:sp>
      <p:sp>
        <p:nvSpPr>
          <p:cNvPr id="5" name="Content Placeholder 4">
            <a:extLst>
              <a:ext uri="{FF2B5EF4-FFF2-40B4-BE49-F238E27FC236}">
                <a16:creationId xmlns:a16="http://schemas.microsoft.com/office/drawing/2014/main" id="{427C8590-23E7-D4CB-2A8F-C7B10484C867}"/>
              </a:ext>
            </a:extLst>
          </p:cNvPr>
          <p:cNvSpPr>
            <a:spLocks noGrp="1"/>
          </p:cNvSpPr>
          <p:nvPr>
            <p:ph idx="1"/>
          </p:nvPr>
        </p:nvSpPr>
        <p:spPr/>
        <p:txBody>
          <a:bodyPr>
            <a:normAutofit fontScale="85000" lnSpcReduction="20000"/>
          </a:bodyPr>
          <a:lstStyle/>
          <a:p>
            <a:pPr marL="0" indent="0">
              <a:buNone/>
            </a:pPr>
            <a:r>
              <a:rPr lang="sv-SE" b="1" dirty="0">
                <a:latin typeface="Aptos (Body)"/>
              </a:rPr>
              <a:t>Skriv Minsta Mängd Kod för att Passera Testet</a:t>
            </a:r>
          </a:p>
          <a:p>
            <a:pPr marL="0" indent="0">
              <a:buNone/>
            </a:pPr>
            <a:endParaRPr lang="sv-SE" b="1" dirty="0">
              <a:latin typeface="Aptos (Body)"/>
            </a:endParaRPr>
          </a:p>
          <a:p>
            <a:pPr marL="0" indent="0">
              <a:buNone/>
            </a:pPr>
            <a:r>
              <a:rPr lang="sv-SE" dirty="0">
                <a:latin typeface="Aptos (Body)"/>
              </a:rPr>
              <a:t>Det här steget skriver utvecklaren den minsta möjliga koden för att få testet att gå igenom (grön status). Målet är att fokusera på att uppfylla testets krav, inte på perfektion.</a:t>
            </a:r>
          </a:p>
          <a:p>
            <a:pPr marL="0" indent="0">
              <a:buNone/>
            </a:pPr>
            <a:endParaRPr lang="sv-SE" dirty="0">
              <a:latin typeface="Aptos (Body)"/>
            </a:endParaRPr>
          </a:p>
          <a:p>
            <a:pPr marL="0" indent="0">
              <a:buNone/>
            </a:pPr>
            <a:r>
              <a:rPr lang="sv-SE" b="1" dirty="0">
                <a:latin typeface="Aptos (Body)"/>
              </a:rPr>
              <a:t>Exempel:</a:t>
            </a:r>
          </a:p>
          <a:p>
            <a:pPr marL="0" indent="0">
              <a:buNone/>
            </a:pPr>
            <a:r>
              <a:rPr lang="sv-SE" dirty="0">
                <a:latin typeface="Aptos (Body)"/>
              </a:rPr>
              <a:t>Implementera en metod som skapar en användare, men gör det så enkelt som möjligt.</a:t>
            </a:r>
          </a:p>
          <a:p>
            <a:pPr marL="0" indent="0">
              <a:buNone/>
            </a:pPr>
            <a:endParaRPr lang="sv-SE" dirty="0">
              <a:latin typeface="Aptos (Body)"/>
            </a:endParaRPr>
          </a:p>
          <a:p>
            <a:pPr marL="0" indent="0">
              <a:buNone/>
            </a:pPr>
            <a:r>
              <a:rPr lang="sv-SE" b="1" dirty="0">
                <a:latin typeface="Aptos (Body)"/>
              </a:rPr>
              <a:t>Resultat: </a:t>
            </a:r>
          </a:p>
          <a:p>
            <a:pPr marL="0" indent="0">
              <a:buNone/>
            </a:pPr>
            <a:r>
              <a:rPr lang="sv-SE" dirty="0">
                <a:latin typeface="Aptos (Body)"/>
              </a:rPr>
              <a:t>Testet lyckas (grön status).</a:t>
            </a:r>
          </a:p>
        </p:txBody>
      </p:sp>
    </p:spTree>
    <p:extLst>
      <p:ext uri="{BB962C8B-B14F-4D97-AF65-F5344CB8AC3E}">
        <p14:creationId xmlns:p14="http://schemas.microsoft.com/office/powerpoint/2010/main" val="230160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C1716-7DEA-44FA-42E5-7889D7B0852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DDEEE0A-5AF6-A049-0752-83727E62CCDE}"/>
              </a:ext>
            </a:extLst>
          </p:cNvPr>
          <p:cNvSpPr>
            <a:spLocks noGrp="1"/>
          </p:cNvSpPr>
          <p:nvPr>
            <p:ph type="title"/>
          </p:nvPr>
        </p:nvSpPr>
        <p:spPr/>
        <p:txBody>
          <a:bodyPr>
            <a:normAutofit/>
          </a:bodyPr>
          <a:lstStyle/>
          <a:p>
            <a:r>
              <a:rPr lang="sv-SE" dirty="0"/>
              <a:t>Refactor</a:t>
            </a:r>
          </a:p>
        </p:txBody>
      </p:sp>
      <p:sp>
        <p:nvSpPr>
          <p:cNvPr id="5" name="Content Placeholder 4">
            <a:extLst>
              <a:ext uri="{FF2B5EF4-FFF2-40B4-BE49-F238E27FC236}">
                <a16:creationId xmlns:a16="http://schemas.microsoft.com/office/drawing/2014/main" id="{0FA086DC-3E39-7B47-A968-B484657E6000}"/>
              </a:ext>
            </a:extLst>
          </p:cNvPr>
          <p:cNvSpPr>
            <a:spLocks noGrp="1"/>
          </p:cNvSpPr>
          <p:nvPr>
            <p:ph idx="1"/>
          </p:nvPr>
        </p:nvSpPr>
        <p:spPr/>
        <p:txBody>
          <a:bodyPr>
            <a:normAutofit fontScale="85000" lnSpcReduction="20000"/>
          </a:bodyPr>
          <a:lstStyle/>
          <a:p>
            <a:pPr marL="0" indent="0">
              <a:buNone/>
            </a:pPr>
            <a:r>
              <a:rPr lang="sv-SE" b="1" dirty="0"/>
              <a:t>Förbättra Koden</a:t>
            </a:r>
          </a:p>
          <a:p>
            <a:pPr marL="0" indent="0">
              <a:buNone/>
            </a:pPr>
            <a:endParaRPr lang="sv-SE" dirty="0"/>
          </a:p>
          <a:p>
            <a:pPr marL="0" indent="0">
              <a:buNone/>
            </a:pPr>
            <a:r>
              <a:rPr lang="sv-SE" dirty="0"/>
              <a:t>När testet går igenom är nästa steg att refaktorera koden. Målet är att göra koden tydligare, effektivare och mer läsbar, utan att förändra dess beteende.</a:t>
            </a:r>
          </a:p>
          <a:p>
            <a:pPr marL="0" indent="0">
              <a:buNone/>
            </a:pPr>
            <a:endParaRPr lang="sv-SE" dirty="0"/>
          </a:p>
          <a:p>
            <a:pPr marL="0" indent="0">
              <a:buNone/>
            </a:pPr>
            <a:r>
              <a:rPr lang="sv-SE" b="1" dirty="0"/>
              <a:t>Exempel:</a:t>
            </a:r>
          </a:p>
          <a:p>
            <a:pPr marL="0" indent="0">
              <a:buNone/>
            </a:pPr>
            <a:r>
              <a:rPr lang="sv-SE" dirty="0"/>
              <a:t>Förenkla metoden, lägga till variabelnamn som är mer beskrivande, eller bryta ut logik till mindre funktioner.</a:t>
            </a:r>
          </a:p>
          <a:p>
            <a:pPr marL="0" indent="0">
              <a:buNone/>
            </a:pPr>
            <a:endParaRPr lang="sv-SE" dirty="0"/>
          </a:p>
          <a:p>
            <a:pPr marL="0" indent="0">
              <a:buNone/>
            </a:pPr>
            <a:r>
              <a:rPr lang="sv-SE" b="1" dirty="0"/>
              <a:t>Resultat</a:t>
            </a:r>
            <a:r>
              <a:rPr lang="sv-SE" dirty="0"/>
              <a:t>:</a:t>
            </a:r>
          </a:p>
          <a:p>
            <a:pPr marL="0" indent="0">
              <a:buNone/>
            </a:pPr>
            <a:r>
              <a:rPr lang="sv-SE" dirty="0"/>
              <a:t>Koden är nu bättre strukturerad och lättare att underhålla, och testet går fortfarande igenom.</a:t>
            </a:r>
          </a:p>
        </p:txBody>
      </p:sp>
    </p:spTree>
    <p:extLst>
      <p:ext uri="{BB962C8B-B14F-4D97-AF65-F5344CB8AC3E}">
        <p14:creationId xmlns:p14="http://schemas.microsoft.com/office/powerpoint/2010/main" val="3724904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A445D6-4675-FE6E-CAC2-879781D065D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158ED1D-2727-B7F6-8734-0497EBB47AFD}"/>
              </a:ext>
            </a:extLst>
          </p:cNvPr>
          <p:cNvSpPr>
            <a:spLocks noGrp="1"/>
          </p:cNvSpPr>
          <p:nvPr>
            <p:ph type="title"/>
          </p:nvPr>
        </p:nvSpPr>
        <p:spPr/>
        <p:txBody>
          <a:bodyPr>
            <a:normAutofit/>
          </a:bodyPr>
          <a:lstStyle/>
          <a:p>
            <a:r>
              <a:rPr lang="sv-SE" dirty="0"/>
              <a:t>Exempel på TDD-cykel</a:t>
            </a:r>
          </a:p>
        </p:txBody>
      </p:sp>
      <p:sp>
        <p:nvSpPr>
          <p:cNvPr id="5" name="Content Placeholder 4">
            <a:extLst>
              <a:ext uri="{FF2B5EF4-FFF2-40B4-BE49-F238E27FC236}">
                <a16:creationId xmlns:a16="http://schemas.microsoft.com/office/drawing/2014/main" id="{AF329895-24BE-E8F2-FB78-660B27F7664E}"/>
              </a:ext>
            </a:extLst>
          </p:cNvPr>
          <p:cNvSpPr>
            <a:spLocks noGrp="1"/>
          </p:cNvSpPr>
          <p:nvPr>
            <p:ph idx="1"/>
          </p:nvPr>
        </p:nvSpPr>
        <p:spPr/>
        <p:txBody>
          <a:bodyPr>
            <a:normAutofit/>
          </a:bodyPr>
          <a:lstStyle/>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SE" altLang="en-SE" sz="2400" b="1" i="0" u="none" strike="noStrike" cap="none" normalizeH="0" baseline="0" dirty="0">
                <a:ln>
                  <a:noFill/>
                </a:ln>
                <a:solidFill>
                  <a:schemeClr val="tx1"/>
                </a:solidFill>
                <a:effectLst/>
              </a:rPr>
              <a:t>Red</a:t>
            </a:r>
            <a:r>
              <a:rPr kumimoji="0" lang="en-SE" altLang="en-SE" sz="2400" b="0" i="0" u="none" strike="noStrike" cap="none" normalizeH="0" baseline="0" dirty="0">
                <a:ln>
                  <a:noFill/>
                </a:ln>
                <a:solidFill>
                  <a:schemeClr val="tx1"/>
                </a:solidFill>
                <a:effectLst/>
              </a:rPr>
              <a:t> – </a:t>
            </a:r>
            <a:r>
              <a:rPr kumimoji="0" lang="en-SE" altLang="en-SE" sz="2400" b="0" i="0" u="none" strike="noStrike" cap="none" normalizeH="0" baseline="0" dirty="0" err="1">
                <a:ln>
                  <a:noFill/>
                </a:ln>
                <a:solidFill>
                  <a:schemeClr val="tx1"/>
                </a:solidFill>
                <a:effectLst/>
              </a:rPr>
              <a:t>Skriv</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ett</a:t>
            </a:r>
            <a:r>
              <a:rPr kumimoji="0" lang="en-SE" altLang="en-SE" sz="2400" b="0" i="0" u="none" strike="noStrike" cap="none" normalizeH="0" baseline="0" dirty="0">
                <a:ln>
                  <a:noFill/>
                </a:ln>
                <a:solidFill>
                  <a:schemeClr val="tx1"/>
                </a:solidFill>
                <a:effectLst/>
              </a:rPr>
              <a:t> test </a:t>
            </a:r>
            <a:r>
              <a:rPr kumimoji="0" lang="en-SE" altLang="en-SE" sz="2400" b="0" i="0" u="none" strike="noStrike" cap="none" normalizeH="0" baseline="0" dirty="0" err="1">
                <a:ln>
                  <a:noFill/>
                </a:ln>
                <a:solidFill>
                  <a:schemeClr val="tx1"/>
                </a:solidFill>
                <a:effectLst/>
              </a:rPr>
              <a:t>som</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testar</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att</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ett</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nytt</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konto</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kan</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skapas</a:t>
            </a:r>
            <a:r>
              <a:rPr kumimoji="0" lang="en-SE" altLang="en-SE" sz="2400" b="0" i="0" u="none" strike="noStrike" cap="none" normalizeH="0" baseline="0" dirty="0">
                <a:ln>
                  <a:noFill/>
                </a:ln>
                <a:solidFill>
                  <a:schemeClr val="tx1"/>
                </a:solidFill>
                <a:effectLst/>
              </a:rPr>
              <a:t>.</a:t>
            </a:r>
            <a:endParaRPr kumimoji="0" lang="sv-SE" altLang="en-SE" sz="2400" b="0" i="0" u="none" strike="noStrike" cap="none" normalizeH="0" baseline="0" dirty="0">
              <a:ln>
                <a:noFill/>
              </a:ln>
              <a:solidFill>
                <a:schemeClr val="tx1"/>
              </a:solidFill>
              <a:effectLst/>
            </a:endParaRP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endParaRPr kumimoji="0" lang="en-SE" altLang="en-SE" sz="2400" b="0" i="0" u="none" strike="noStrike" cap="none" normalizeH="0" baseline="0" dirty="0">
              <a:ln>
                <a:noFill/>
              </a:ln>
              <a:solidFill>
                <a:schemeClr val="tx1"/>
              </a:solidFill>
              <a:effectLst/>
            </a:endParaRP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SE" altLang="en-SE" sz="2400" b="1" i="0" u="none" strike="noStrike" cap="none" normalizeH="0" baseline="0" dirty="0">
                <a:ln>
                  <a:noFill/>
                </a:ln>
                <a:solidFill>
                  <a:schemeClr val="tx1"/>
                </a:solidFill>
                <a:effectLst/>
              </a:rPr>
              <a:t>Green</a:t>
            </a:r>
            <a:r>
              <a:rPr kumimoji="0" lang="en-SE" altLang="en-SE" sz="2400" b="0" i="0" u="none" strike="noStrike" cap="none" normalizeH="0" baseline="0" dirty="0">
                <a:ln>
                  <a:noFill/>
                </a:ln>
                <a:solidFill>
                  <a:schemeClr val="tx1"/>
                </a:solidFill>
                <a:effectLst/>
              </a:rPr>
              <a:t> – </a:t>
            </a:r>
            <a:r>
              <a:rPr kumimoji="0" lang="en-SE" altLang="en-SE" sz="2400" b="0" i="0" u="none" strike="noStrike" cap="none" normalizeH="0" baseline="0" dirty="0" err="1">
                <a:ln>
                  <a:noFill/>
                </a:ln>
                <a:solidFill>
                  <a:schemeClr val="tx1"/>
                </a:solidFill>
                <a:effectLst/>
              </a:rPr>
              <a:t>Implementera</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en</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enkel</a:t>
            </a:r>
            <a:r>
              <a:rPr kumimoji="0" lang="en-SE" altLang="en-SE" sz="2400" b="0" i="0" u="none" strike="noStrike" cap="none" normalizeH="0" baseline="0" dirty="0">
                <a:ln>
                  <a:noFill/>
                </a:ln>
                <a:solidFill>
                  <a:schemeClr val="tx1"/>
                </a:solidFill>
                <a:effectLst/>
              </a:rPr>
              <a:t> version av </a:t>
            </a:r>
            <a:r>
              <a:rPr kumimoji="0" lang="en-SE" altLang="en-SE" sz="2400" b="0" i="0" u="none" strike="noStrike" cap="none" normalizeH="0" baseline="0" dirty="0" err="1">
                <a:ln>
                  <a:noFill/>
                </a:ln>
                <a:solidFill>
                  <a:schemeClr val="tx1"/>
                </a:solidFill>
                <a:effectLst/>
              </a:rPr>
              <a:t>kontoskapningsfunktionen</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som</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får</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testet</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att</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passera</a:t>
            </a:r>
            <a:r>
              <a:rPr kumimoji="0" lang="en-SE" altLang="en-SE" sz="2400" b="0" i="0" u="none" strike="noStrike" cap="none" normalizeH="0" baseline="0" dirty="0">
                <a:ln>
                  <a:noFill/>
                </a:ln>
                <a:solidFill>
                  <a:schemeClr val="tx1"/>
                </a:solidFill>
                <a:effectLst/>
              </a:rPr>
              <a:t>.</a:t>
            </a:r>
            <a:endParaRPr kumimoji="0" lang="sv-SE" altLang="en-SE" sz="2400" b="0" i="0" u="none" strike="noStrike" cap="none" normalizeH="0" baseline="0" dirty="0">
              <a:ln>
                <a:noFill/>
              </a:ln>
              <a:solidFill>
                <a:schemeClr val="tx1"/>
              </a:solidFill>
              <a:effectLst/>
            </a:endParaRP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endParaRPr kumimoji="0" lang="en-SE" altLang="en-SE" sz="2400" b="0" i="0" u="none" strike="noStrike" cap="none" normalizeH="0" baseline="0" dirty="0">
              <a:ln>
                <a:noFill/>
              </a:ln>
              <a:solidFill>
                <a:schemeClr val="tx1"/>
              </a:solidFill>
              <a:effectLst/>
            </a:endParaRP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SE" altLang="en-SE" sz="2400" b="1" i="0" u="none" strike="noStrike" cap="none" normalizeH="0" baseline="0" dirty="0">
                <a:ln>
                  <a:noFill/>
                </a:ln>
                <a:solidFill>
                  <a:schemeClr val="tx1"/>
                </a:solidFill>
                <a:effectLst/>
              </a:rPr>
              <a:t>Refactor</a:t>
            </a:r>
            <a:r>
              <a:rPr kumimoji="0" lang="en-SE" altLang="en-SE" sz="2400" b="0" i="0" u="none" strike="noStrike" cap="none" normalizeH="0" baseline="0" dirty="0">
                <a:ln>
                  <a:noFill/>
                </a:ln>
                <a:solidFill>
                  <a:schemeClr val="tx1"/>
                </a:solidFill>
                <a:effectLst/>
              </a:rPr>
              <a:t> – </a:t>
            </a:r>
            <a:r>
              <a:rPr kumimoji="0" lang="en-SE" altLang="en-SE" sz="2400" b="0" i="0" u="none" strike="noStrike" cap="none" normalizeH="0" baseline="0" dirty="0" err="1">
                <a:ln>
                  <a:noFill/>
                </a:ln>
                <a:solidFill>
                  <a:schemeClr val="tx1"/>
                </a:solidFill>
                <a:effectLst/>
              </a:rPr>
              <a:t>Förbättra</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kontoskapningsfunktionen</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genom</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att</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lägga</a:t>
            </a:r>
            <a:r>
              <a:rPr kumimoji="0" lang="en-SE" altLang="en-SE" sz="2400" b="0" i="0" u="none" strike="noStrike" cap="none" normalizeH="0" baseline="0" dirty="0">
                <a:ln>
                  <a:noFill/>
                </a:ln>
                <a:solidFill>
                  <a:schemeClr val="tx1"/>
                </a:solidFill>
                <a:effectLst/>
              </a:rPr>
              <a:t> till </a:t>
            </a:r>
            <a:r>
              <a:rPr kumimoji="0" lang="en-SE" altLang="en-SE" sz="2400" b="0" i="0" u="none" strike="noStrike" cap="none" normalizeH="0" baseline="0" dirty="0" err="1">
                <a:ln>
                  <a:noFill/>
                </a:ln>
                <a:solidFill>
                  <a:schemeClr val="tx1"/>
                </a:solidFill>
                <a:effectLst/>
              </a:rPr>
              <a:t>verifieringar</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och</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mer</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tydlig</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kodstruktur</a:t>
            </a:r>
            <a:r>
              <a:rPr kumimoji="0" lang="en-SE" altLang="en-SE" sz="24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2913850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A81973-942C-2410-CC94-0218787E4B2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E4FF059-ABDB-0C07-7842-B7BDCBA0F63F}"/>
              </a:ext>
            </a:extLst>
          </p:cNvPr>
          <p:cNvSpPr>
            <a:spLocks noGrp="1"/>
          </p:cNvSpPr>
          <p:nvPr>
            <p:ph type="title"/>
          </p:nvPr>
        </p:nvSpPr>
        <p:spPr/>
        <p:txBody>
          <a:bodyPr>
            <a:normAutofit/>
          </a:bodyPr>
          <a:lstStyle/>
          <a:p>
            <a:r>
              <a:rPr lang="sv-SE" dirty="0"/>
              <a:t>Fördelar med TDD</a:t>
            </a:r>
          </a:p>
        </p:txBody>
      </p:sp>
      <p:sp>
        <p:nvSpPr>
          <p:cNvPr id="5" name="Content Placeholder 4">
            <a:extLst>
              <a:ext uri="{FF2B5EF4-FFF2-40B4-BE49-F238E27FC236}">
                <a16:creationId xmlns:a16="http://schemas.microsoft.com/office/drawing/2014/main" id="{6BC74460-C558-7D87-BEEF-AF1ED69E7740}"/>
              </a:ext>
            </a:extLst>
          </p:cNvPr>
          <p:cNvSpPr>
            <a:spLocks noGrp="1"/>
          </p:cNvSpPr>
          <p:nvPr>
            <p:ph idx="1"/>
          </p:nvPr>
        </p:nvSpPr>
        <p:spPr/>
        <p:txBody>
          <a:bodyPr>
            <a:normAutofit/>
          </a:bodyPr>
          <a:lstStyle/>
          <a:p>
            <a:pPr eaLnBrk="0" fontAlgn="base" hangingPunct="0">
              <a:lnSpc>
                <a:spcPct val="100000"/>
              </a:lnSpc>
              <a:spcBef>
                <a:spcPct val="0"/>
              </a:spcBef>
              <a:spcAft>
                <a:spcPct val="0"/>
              </a:spcAft>
            </a:pPr>
            <a:r>
              <a:rPr kumimoji="0" lang="en-SE" altLang="en-SE" sz="2400" b="1" i="0" u="none" strike="noStrike" cap="none" normalizeH="0" baseline="0" dirty="0" err="1">
                <a:ln>
                  <a:noFill/>
                </a:ln>
                <a:solidFill>
                  <a:schemeClr val="tx1"/>
                </a:solidFill>
                <a:effectLst/>
              </a:rPr>
              <a:t>Bättre</a:t>
            </a:r>
            <a:r>
              <a:rPr kumimoji="0" lang="en-SE" altLang="en-SE" sz="2400" b="1" i="0" u="none" strike="noStrike" cap="none" normalizeH="0" baseline="0" dirty="0">
                <a:ln>
                  <a:noFill/>
                </a:ln>
                <a:solidFill>
                  <a:schemeClr val="tx1"/>
                </a:solidFill>
                <a:effectLst/>
              </a:rPr>
              <a:t> </a:t>
            </a:r>
            <a:r>
              <a:rPr kumimoji="0" lang="en-SE" altLang="en-SE" sz="2400" b="1" i="0" u="none" strike="noStrike" cap="none" normalizeH="0" baseline="0" dirty="0" err="1">
                <a:ln>
                  <a:noFill/>
                </a:ln>
                <a:solidFill>
                  <a:schemeClr val="tx1"/>
                </a:solidFill>
                <a:effectLst/>
              </a:rPr>
              <a:t>Kodkvalitet</a:t>
            </a:r>
            <a:r>
              <a:rPr kumimoji="0" lang="en-SE" altLang="en-SE" sz="2400" b="0" i="0" u="none" strike="noStrike" cap="none" normalizeH="0" baseline="0" dirty="0">
                <a:ln>
                  <a:noFill/>
                </a:ln>
                <a:solidFill>
                  <a:schemeClr val="tx1"/>
                </a:solidFill>
                <a:effectLst/>
              </a:rPr>
              <a:t>: TDD </a:t>
            </a:r>
            <a:r>
              <a:rPr kumimoji="0" lang="en-SE" altLang="en-SE" sz="2400" b="0" i="0" u="none" strike="noStrike" cap="none" normalizeH="0" baseline="0" dirty="0" err="1">
                <a:ln>
                  <a:noFill/>
                </a:ln>
                <a:solidFill>
                  <a:schemeClr val="tx1"/>
                </a:solidFill>
                <a:effectLst/>
              </a:rPr>
              <a:t>säkerställer</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att</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koden</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är</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testbar</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och</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fungerar</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enligt</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kravspecifikationen</a:t>
            </a:r>
            <a:r>
              <a:rPr kumimoji="0" lang="en-SE" altLang="en-SE" sz="2400" b="0" i="0" u="none" strike="noStrike" cap="none" normalizeH="0" baseline="0" dirty="0">
                <a:ln>
                  <a:noFill/>
                </a:ln>
                <a:solidFill>
                  <a:schemeClr val="tx1"/>
                </a:solidFill>
                <a:effectLst/>
              </a:rPr>
              <a:t>.</a:t>
            </a:r>
            <a:endParaRPr kumimoji="0" lang="sv-SE" altLang="en-SE" sz="24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endParaRPr kumimoji="0" lang="en-SE" altLang="en-SE" sz="24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SE" altLang="en-SE" sz="2400" b="1" i="0" u="none" strike="noStrike" cap="none" normalizeH="0" baseline="0" dirty="0" err="1">
                <a:ln>
                  <a:noFill/>
                </a:ln>
                <a:solidFill>
                  <a:schemeClr val="tx1"/>
                </a:solidFill>
                <a:effectLst/>
              </a:rPr>
              <a:t>Färre</a:t>
            </a:r>
            <a:r>
              <a:rPr kumimoji="0" lang="en-SE" altLang="en-SE" sz="2400" b="1" i="0" u="none" strike="noStrike" cap="none" normalizeH="0" baseline="0" dirty="0">
                <a:ln>
                  <a:noFill/>
                </a:ln>
                <a:solidFill>
                  <a:schemeClr val="tx1"/>
                </a:solidFill>
                <a:effectLst/>
              </a:rPr>
              <a:t> </a:t>
            </a:r>
            <a:r>
              <a:rPr kumimoji="0" lang="en-SE" altLang="en-SE" sz="2400" b="1" i="0" u="none" strike="noStrike" cap="none" normalizeH="0" baseline="0" dirty="0" err="1">
                <a:ln>
                  <a:noFill/>
                </a:ln>
                <a:solidFill>
                  <a:schemeClr val="tx1"/>
                </a:solidFill>
                <a:effectLst/>
              </a:rPr>
              <a:t>Buggar</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Eftersom</a:t>
            </a:r>
            <a:r>
              <a:rPr kumimoji="0" lang="en-SE" altLang="en-SE" sz="2400" b="0" i="0" u="none" strike="noStrike" cap="none" normalizeH="0" baseline="0" dirty="0">
                <a:ln>
                  <a:noFill/>
                </a:ln>
                <a:solidFill>
                  <a:schemeClr val="tx1"/>
                </a:solidFill>
                <a:effectLst/>
              </a:rPr>
              <a:t> tester </a:t>
            </a:r>
            <a:r>
              <a:rPr kumimoji="0" lang="en-SE" altLang="en-SE" sz="2400" b="0" i="0" u="none" strike="noStrike" cap="none" normalizeH="0" baseline="0" dirty="0" err="1">
                <a:ln>
                  <a:noFill/>
                </a:ln>
                <a:solidFill>
                  <a:schemeClr val="tx1"/>
                </a:solidFill>
                <a:effectLst/>
              </a:rPr>
              <a:t>körs</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kontinuerligt</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upptäcks</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buggar</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tidigt</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i</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utvecklingsprocessen</a:t>
            </a:r>
            <a:r>
              <a:rPr kumimoji="0" lang="en-SE" altLang="en-SE" sz="2400" b="0" i="0" u="none" strike="noStrike" cap="none" normalizeH="0" baseline="0" dirty="0">
                <a:ln>
                  <a:noFill/>
                </a:ln>
                <a:solidFill>
                  <a:schemeClr val="tx1"/>
                </a:solidFill>
                <a:effectLst/>
              </a:rPr>
              <a:t>.</a:t>
            </a:r>
            <a:endParaRPr kumimoji="0" lang="sv-SE" altLang="en-SE" sz="24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endParaRPr kumimoji="0" lang="en-SE" altLang="en-SE" sz="24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SE" altLang="en-SE" sz="2400" b="1" i="0" u="none" strike="noStrike" cap="none" normalizeH="0" baseline="0" dirty="0" err="1">
                <a:ln>
                  <a:noFill/>
                </a:ln>
                <a:solidFill>
                  <a:schemeClr val="tx1"/>
                </a:solidFill>
                <a:effectLst/>
              </a:rPr>
              <a:t>Enklare</a:t>
            </a:r>
            <a:r>
              <a:rPr kumimoji="0" lang="en-SE" altLang="en-SE" sz="2400" b="1" i="0" u="none" strike="noStrike" cap="none" normalizeH="0" baseline="0" dirty="0">
                <a:ln>
                  <a:noFill/>
                </a:ln>
                <a:solidFill>
                  <a:schemeClr val="tx1"/>
                </a:solidFill>
                <a:effectLst/>
              </a:rPr>
              <a:t> </a:t>
            </a:r>
            <a:r>
              <a:rPr kumimoji="0" lang="en-SE" altLang="en-SE" sz="2400" b="1" i="0" u="none" strike="noStrike" cap="none" normalizeH="0" baseline="0" dirty="0" err="1">
                <a:ln>
                  <a:noFill/>
                </a:ln>
                <a:solidFill>
                  <a:schemeClr val="tx1"/>
                </a:solidFill>
                <a:effectLst/>
              </a:rPr>
              <a:t>Underhåll</a:t>
            </a:r>
            <a:r>
              <a:rPr kumimoji="0" lang="en-SE" altLang="en-SE" sz="2400" b="0" i="0" u="none" strike="noStrike" cap="none" normalizeH="0" baseline="0" dirty="0">
                <a:ln>
                  <a:noFill/>
                </a:ln>
                <a:solidFill>
                  <a:schemeClr val="tx1"/>
                </a:solidFill>
                <a:effectLst/>
              </a:rPr>
              <a:t>: TDD </a:t>
            </a:r>
            <a:r>
              <a:rPr kumimoji="0" lang="en-SE" altLang="en-SE" sz="2400" b="0" i="0" u="none" strike="noStrike" cap="none" normalizeH="0" baseline="0" dirty="0" err="1">
                <a:ln>
                  <a:noFill/>
                </a:ln>
                <a:solidFill>
                  <a:schemeClr val="tx1"/>
                </a:solidFill>
                <a:effectLst/>
              </a:rPr>
              <a:t>leder</a:t>
            </a:r>
            <a:r>
              <a:rPr kumimoji="0" lang="en-SE" altLang="en-SE" sz="2400" b="0" i="0" u="none" strike="noStrike" cap="none" normalizeH="0" baseline="0" dirty="0">
                <a:ln>
                  <a:noFill/>
                </a:ln>
                <a:solidFill>
                  <a:schemeClr val="tx1"/>
                </a:solidFill>
                <a:effectLst/>
              </a:rPr>
              <a:t> till </a:t>
            </a:r>
            <a:r>
              <a:rPr kumimoji="0" lang="en-SE" altLang="en-SE" sz="2400" b="0" i="0" u="none" strike="noStrike" cap="none" normalizeH="0" baseline="0" dirty="0" err="1">
                <a:ln>
                  <a:noFill/>
                </a:ln>
                <a:solidFill>
                  <a:schemeClr val="tx1"/>
                </a:solidFill>
                <a:effectLst/>
              </a:rPr>
              <a:t>mer</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modulär</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och</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lättläst</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kod</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vilket</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gör</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framtida</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ändringar</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enklare</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att</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genomföra</a:t>
            </a:r>
            <a:r>
              <a:rPr kumimoji="0" lang="en-SE" altLang="en-SE" sz="24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2194055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B82103-71FC-85FC-F860-E1B0FDEDC8E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D010EF7-C2B9-C702-25E3-C538C52ED555}"/>
              </a:ext>
            </a:extLst>
          </p:cNvPr>
          <p:cNvSpPr>
            <a:spLocks noGrp="1"/>
          </p:cNvSpPr>
          <p:nvPr>
            <p:ph type="title"/>
          </p:nvPr>
        </p:nvSpPr>
        <p:spPr/>
        <p:txBody>
          <a:bodyPr/>
          <a:lstStyle/>
          <a:p>
            <a:r>
              <a:rPr lang="sv-SE" dirty="0"/>
              <a:t>Sammanfattning</a:t>
            </a:r>
          </a:p>
        </p:txBody>
      </p:sp>
      <p:sp>
        <p:nvSpPr>
          <p:cNvPr id="5" name="Content Placeholder 4">
            <a:extLst>
              <a:ext uri="{FF2B5EF4-FFF2-40B4-BE49-F238E27FC236}">
                <a16:creationId xmlns:a16="http://schemas.microsoft.com/office/drawing/2014/main" id="{BF5D73DA-392C-FB23-AF08-54992769BEB4}"/>
              </a:ext>
            </a:extLst>
          </p:cNvPr>
          <p:cNvSpPr>
            <a:spLocks noGrp="1"/>
          </p:cNvSpPr>
          <p:nvPr>
            <p:ph idx="1"/>
          </p:nvPr>
        </p:nvSpPr>
        <p:spPr/>
        <p:txBody>
          <a:bodyPr>
            <a:normAutofit/>
          </a:bodyPr>
          <a:lstStyle/>
          <a:p>
            <a:pPr marL="0" indent="0">
              <a:buNone/>
            </a:pPr>
            <a:r>
              <a:rPr lang="sv-SE" sz="2400" b="1" dirty="0"/>
              <a:t>Test-Driven Development</a:t>
            </a:r>
            <a:r>
              <a:rPr lang="sv-SE" sz="2400" dirty="0"/>
              <a:t> är en metodik som fokuserar på att skriva tester först, implementera minsta möjliga funktionalitet för att passera tester, och sedan refaktorera koden. Genom att följa denna process säkerställer TDD att koden är robust, testbar och uppfyller kraven.</a:t>
            </a:r>
          </a:p>
        </p:txBody>
      </p:sp>
    </p:spTree>
    <p:extLst>
      <p:ext uri="{BB962C8B-B14F-4D97-AF65-F5344CB8AC3E}">
        <p14:creationId xmlns:p14="http://schemas.microsoft.com/office/powerpoint/2010/main" val="39320374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Office Theme</Template>
  <TotalTime>1</TotalTime>
  <Words>489</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(Body)</vt:lpstr>
      <vt:lpstr>Aptos Display</vt:lpstr>
      <vt:lpstr>Arial</vt:lpstr>
      <vt:lpstr>Office Theme</vt:lpstr>
      <vt:lpstr>Test Driven Development</vt:lpstr>
      <vt:lpstr>Kärnkoncept för TDD</vt:lpstr>
      <vt:lpstr>De Tre Huvudstegen i TDD</vt:lpstr>
      <vt:lpstr>Red</vt:lpstr>
      <vt:lpstr>Green</vt:lpstr>
      <vt:lpstr>Refactor</vt:lpstr>
      <vt:lpstr>Exempel på TDD-cykel</vt:lpstr>
      <vt:lpstr>Fördelar med TDD</vt:lpstr>
      <vt:lpstr>Sammanfattning</vt:lpstr>
      <vt:lpstr>Verktyg för TDD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Seph Heravi</dc:creator>
  <cp:lastModifiedBy>Seph Heravi</cp:lastModifiedBy>
  <cp:revision>1</cp:revision>
  <dcterms:created xsi:type="dcterms:W3CDTF">2024-10-26T15:13:24Z</dcterms:created>
  <dcterms:modified xsi:type="dcterms:W3CDTF">2024-10-26T15:14:27Z</dcterms:modified>
</cp:coreProperties>
</file>