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1841dd06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1841dd06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1841dd06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1841dd06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841dd06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841dd06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841dd06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1841dd06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1841dd06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1841dd06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1841dd06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1841dd06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841dd06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841dd06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1841dd06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1841dd06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1841dd06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1841dd06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1841dd06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1841dd06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1841dd06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1841dd06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841dd06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841dd06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1841dd06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1841dd06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841dd06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841dd06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841dd06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841dd06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841dd064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841dd064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ΠΡΟΤΥΠΑ ΑΝΑΠΤΥΞΗΣ ΛΟΓΙΣΜΙΚΟΥ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ΜΑΡΌΠΟΥΛΟΣ ΠΑΡΑΣΚΕΥΆΣ  Π 15086</a:t>
            </a:r>
            <a:endParaRPr/>
          </a:p>
          <a:p>
            <a:pPr indent="0" lvl="0" marL="0" rtl="0" algn="l">
              <a:spcBef>
                <a:spcPts val="0"/>
              </a:spcBef>
              <a:spcAft>
                <a:spcPts val="0"/>
              </a:spcAft>
              <a:buNone/>
            </a:pPr>
            <a:r>
              <a:rPr lang="en"/>
              <a:t>ΜΆΙΟΣ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Source Pattern</a:t>
            </a:r>
            <a:endParaRPr/>
          </a:p>
        </p:txBody>
      </p:sp>
      <p:sp>
        <p:nvSpPr>
          <p:cNvPr id="131" name="Google Shape;131;p22"/>
          <p:cNvSpPr txBox="1"/>
          <p:nvPr>
            <p:ph idx="1" type="body"/>
          </p:nvPr>
        </p:nvSpPr>
        <p:spPr>
          <a:xfrm>
            <a:off x="0" y="1295125"/>
            <a:ext cx="4484700" cy="3848400"/>
          </a:xfrm>
          <a:prstGeom prst="rect">
            <a:avLst/>
          </a:prstGeom>
        </p:spPr>
        <p:txBody>
          <a:bodyPr anchorCtr="0" anchor="t" bIns="91425" lIns="91425" spcFirstLastPara="1" rIns="91425" wrap="square" tIns="91425">
            <a:normAutofit/>
          </a:bodyPr>
          <a:lstStyle/>
          <a:p>
            <a:pPr indent="457200" lvl="0" marL="0" rtl="0" algn="l">
              <a:lnSpc>
                <a:spcPct val="135714"/>
              </a:lnSpc>
              <a:spcBef>
                <a:spcPts val="0"/>
              </a:spcBef>
              <a:spcAft>
                <a:spcPts val="0"/>
              </a:spcAft>
              <a:buNone/>
            </a:pPr>
            <a:r>
              <a:rPr lang="en">
                <a:solidFill>
                  <a:schemeClr val="dk1"/>
                </a:solidFill>
                <a:highlight>
                  <a:srgbClr val="FFFFFE"/>
                </a:highlight>
              </a:rPr>
              <a:t>Τέλος η κλάση Main εκτελεί την προσομοίωση της αποθήκης έως ότου να την διακόψει ο χρήστης.</a:t>
            </a:r>
            <a:endParaRPr>
              <a:solidFill>
                <a:schemeClr val="dk1"/>
              </a:solidFill>
              <a:highlight>
                <a:srgbClr val="FFFFFE"/>
              </a:highlight>
            </a:endParaRPr>
          </a:p>
          <a:p>
            <a:pPr indent="457200" lvl="0" marL="0" rtl="0" algn="l">
              <a:spcBef>
                <a:spcPts val="0"/>
              </a:spcBef>
              <a:spcAft>
                <a:spcPts val="1200"/>
              </a:spcAft>
              <a:buNone/>
            </a:pPr>
            <a:r>
              <a:t/>
            </a:r>
            <a:endParaRPr>
              <a:solidFill>
                <a:schemeClr val="dk1"/>
              </a:solidFill>
              <a:highlight>
                <a:srgbClr val="FFFFFE"/>
              </a:highlight>
            </a:endParaRPr>
          </a:p>
        </p:txBody>
      </p:sp>
      <p:sp>
        <p:nvSpPr>
          <p:cNvPr id="132" name="Google Shape;132;p22"/>
          <p:cNvSpPr txBox="1"/>
          <p:nvPr>
            <p:ph idx="2" type="body"/>
          </p:nvPr>
        </p:nvSpPr>
        <p:spPr>
          <a:xfrm>
            <a:off x="4572000" y="1295125"/>
            <a:ext cx="4572000" cy="3848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FF"/>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33" name="Google Shape;133;p22"/>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Παράδειγμα(5)</a:t>
            </a:r>
            <a:endParaRPr>
              <a:solidFill>
                <a:schemeClr val="lt1"/>
              </a:solidFill>
              <a:latin typeface="Roboto"/>
              <a:ea typeface="Roboto"/>
              <a:cs typeface="Roboto"/>
              <a:sym typeface="Roboto"/>
            </a:endParaRPr>
          </a:p>
        </p:txBody>
      </p:sp>
      <p:pic>
        <p:nvPicPr>
          <p:cNvPr id="134" name="Google Shape;134;p22"/>
          <p:cNvPicPr preferRelativeResize="0"/>
          <p:nvPr/>
        </p:nvPicPr>
        <p:blipFill>
          <a:blip r:embed="rId3">
            <a:alphaModFix/>
          </a:blip>
          <a:stretch>
            <a:fillRect/>
          </a:stretch>
        </p:blipFill>
        <p:spPr>
          <a:xfrm>
            <a:off x="4484700" y="1295100"/>
            <a:ext cx="4659298" cy="384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Retry Pattern</a:t>
            </a:r>
            <a:endParaRPr/>
          </a:p>
        </p:txBody>
      </p:sp>
      <p:sp>
        <p:nvSpPr>
          <p:cNvPr id="140" name="Google Shape;140;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600">
                <a:solidFill>
                  <a:schemeClr val="dk1"/>
                </a:solidFill>
              </a:rPr>
              <a:t>Το μοτίβο επανάληψης είναι ένα μοτίβο που βοηθάει τις εφαρμογές και τις υπηρεσίες να γίνουν πιο ανθεκτικές σε παροδικές αστοχίες.</a:t>
            </a:r>
            <a:endParaRPr sz="1600">
              <a:solidFill>
                <a:schemeClr val="dk1"/>
              </a:solidFill>
            </a:endParaRPr>
          </a:p>
          <a:p>
            <a:pPr indent="457200" lvl="0" marL="0" rtl="0" algn="l">
              <a:spcBef>
                <a:spcPts val="1200"/>
              </a:spcBef>
              <a:spcAft>
                <a:spcPts val="0"/>
              </a:spcAft>
              <a:buNone/>
            </a:pPr>
            <a:r>
              <a:rPr lang="en" sz="1600">
                <a:solidFill>
                  <a:schemeClr val="dk1"/>
                </a:solidFill>
              </a:rPr>
              <a:t>Χειρίζεται αναμενόμενες ,προσωρινές βλάβες όταν η εφαρμογή ή η υπηρεσία αποτυγχάνει να συνδεθεί με μια υπηρεσία ή το δίκτυο ,επαναλαμβάνοντας μια λειτουργία που προηγουμένως είχε αποτύχει με την προσδοκία ότι η αιτία είναι παροδική.</a:t>
            </a:r>
            <a:endParaRPr sz="1600">
              <a:solidFill>
                <a:schemeClr val="dk1"/>
              </a:solidFill>
            </a:endParaRPr>
          </a:p>
          <a:p>
            <a:pPr indent="457200" lvl="0" marL="0" rtl="0" algn="l">
              <a:spcBef>
                <a:spcPts val="1200"/>
              </a:spcBef>
              <a:spcAft>
                <a:spcPts val="0"/>
              </a:spcAft>
              <a:buNone/>
            </a:pPr>
            <a:r>
              <a:t/>
            </a:r>
            <a:endParaRPr sz="1600">
              <a:solidFill>
                <a:schemeClr val="dk1"/>
              </a:solidFill>
            </a:endParaRPr>
          </a:p>
          <a:p>
            <a:pPr indent="457200" lvl="0" marL="0" rtl="0" algn="l">
              <a:spcBef>
                <a:spcPts val="1200"/>
              </a:spcBef>
              <a:spcAft>
                <a:spcPts val="0"/>
              </a:spcAft>
              <a:buNone/>
            </a:pPr>
            <a:r>
              <a:t/>
            </a:r>
            <a:endParaRPr sz="1600">
              <a:solidFill>
                <a:schemeClr val="dk1"/>
              </a:solidFill>
            </a:endParaRPr>
          </a:p>
          <a:p>
            <a:pPr indent="457200" lvl="0" marL="0" rtl="0" algn="l">
              <a:spcBef>
                <a:spcPts val="1200"/>
              </a:spcBef>
              <a:spcAft>
                <a:spcPts val="1200"/>
              </a:spcAft>
              <a:buNone/>
            </a:pPr>
            <a:r>
              <a:t/>
            </a:r>
            <a:endParaRPr sz="1600">
              <a:solidFill>
                <a:schemeClr val="dk1"/>
              </a:solidFill>
            </a:endParaRPr>
          </a:p>
        </p:txBody>
      </p:sp>
      <p:sp>
        <p:nvSpPr>
          <p:cNvPr id="141" name="Google Shape;141;p23"/>
          <p:cNvSpPr txBox="1"/>
          <p:nvPr/>
        </p:nvSpPr>
        <p:spPr>
          <a:xfrm>
            <a:off x="1553275" y="4199325"/>
            <a:ext cx="12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Περιγραφή</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Retry Pattern</a:t>
            </a:r>
            <a:endParaRPr/>
          </a:p>
        </p:txBody>
      </p:sp>
      <p:sp>
        <p:nvSpPr>
          <p:cNvPr id="147" name="Google Shape;14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Επανάληψη - Η εφαρμογή προέλευσης μπορεί αμέσως να προσπαθήσει ξανά για να στείλει το αίτημα στην υπηρεσία. </a:t>
            </a:r>
            <a:endParaRPr/>
          </a:p>
          <a:p>
            <a:pPr indent="-311150" lvl="0" marL="457200" rtl="0" algn="l">
              <a:spcBef>
                <a:spcPts val="0"/>
              </a:spcBef>
              <a:spcAft>
                <a:spcPts val="0"/>
              </a:spcAft>
              <a:buSzPts val="1300"/>
              <a:buChar char="●"/>
            </a:pPr>
            <a:r>
              <a:rPr lang="en"/>
              <a:t>Επανάληψη μετά από καθυστέρηση - Η εφαρμογή προέλευσης μπορεί να προσπαθήσει ξανά να στείλει το αίτημα στην υπηρεσία cloud μετά από ένα χρονικό διάστημα (που συνήθως αυξάνεται εκθετικά).</a:t>
            </a:r>
            <a:endParaRPr/>
          </a:p>
          <a:p>
            <a:pPr indent="-311150" lvl="0" marL="457200" rtl="0" algn="l">
              <a:spcBef>
                <a:spcPts val="0"/>
              </a:spcBef>
              <a:spcAft>
                <a:spcPts val="0"/>
              </a:spcAft>
              <a:buSzPts val="1300"/>
              <a:buChar char="●"/>
            </a:pPr>
            <a:r>
              <a:rPr lang="en"/>
              <a:t>Sliding Retry - Η εφαρμογή προέλευσης θα προσπαθήσει επανειλημμένα με βάση το χρονοδιάγραμμα και συνεχίζει να προσθέτει μια σταδιακή καθυστέρηση στις επόμενες δοκιμές.</a:t>
            </a:r>
            <a:endParaRPr/>
          </a:p>
          <a:p>
            <a:pPr indent="-311150" lvl="0" marL="457200" rtl="0" algn="l">
              <a:spcBef>
                <a:spcPts val="0"/>
              </a:spcBef>
              <a:spcAft>
                <a:spcPts val="0"/>
              </a:spcAft>
              <a:buSzPts val="1300"/>
              <a:buChar char="●"/>
            </a:pPr>
            <a:r>
              <a:rPr lang="en"/>
              <a:t>Ακύρωση - Η εφαρμογή προέλευσης μπορεί να ακυρώσει το αίτημα στην υπηρεσία cloud και να κάνει εξαίρεση. Αυτή είναι μια συνήθης πρακτική όταν η αποτυχία δεν είναι παροδική ή είναι πιθανό να μην είναι επιτυχής εάν επαναληφθεί.</a:t>
            </a:r>
            <a:endParaRPr/>
          </a:p>
        </p:txBody>
      </p:sp>
      <p:sp>
        <p:nvSpPr>
          <p:cNvPr id="148" name="Google Shape;148;p24"/>
          <p:cNvSpPr txBox="1"/>
          <p:nvPr/>
        </p:nvSpPr>
        <p:spPr>
          <a:xfrm>
            <a:off x="1090375" y="4199325"/>
            <a:ext cx="214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Στρατηγικές</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Retry Pattern</a:t>
            </a:r>
            <a:endParaRPr/>
          </a:p>
        </p:txBody>
      </p:sp>
      <p:sp>
        <p:nvSpPr>
          <p:cNvPr id="154" name="Google Shape;154;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sp>
        <p:nvSpPr>
          <p:cNvPr id="155" name="Google Shape;155;p25"/>
          <p:cNvSpPr txBox="1"/>
          <p:nvPr/>
        </p:nvSpPr>
        <p:spPr>
          <a:xfrm>
            <a:off x="1090375" y="4199325"/>
            <a:ext cx="214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Σχεδιάγραμμα</a:t>
            </a:r>
            <a:endParaRPr>
              <a:solidFill>
                <a:schemeClr val="lt1"/>
              </a:solidFill>
              <a:latin typeface="Roboto"/>
              <a:ea typeface="Roboto"/>
              <a:cs typeface="Roboto"/>
              <a:sym typeface="Roboto"/>
            </a:endParaRPr>
          </a:p>
        </p:txBody>
      </p:sp>
      <p:pic>
        <p:nvPicPr>
          <p:cNvPr id="156" name="Google Shape;156;p25"/>
          <p:cNvPicPr preferRelativeResize="0"/>
          <p:nvPr/>
        </p:nvPicPr>
        <p:blipFill>
          <a:blip r:embed="rId3">
            <a:alphaModFix/>
          </a:blip>
          <a:stretch>
            <a:fillRect/>
          </a:stretch>
        </p:blipFill>
        <p:spPr>
          <a:xfrm>
            <a:off x="4644675" y="522450"/>
            <a:ext cx="4222725" cy="4098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Retry Pattern</a:t>
            </a:r>
            <a:endParaRPr/>
          </a:p>
        </p:txBody>
      </p:sp>
      <p:sp>
        <p:nvSpPr>
          <p:cNvPr id="162" name="Google Shape;162;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Η πολιτική επανάληψης θα πρέπει να ρυθμιστεί ώστε να ταιριάζει με τις επιχειρηματικές απαιτήσεις της εφαρμογής και της φύσης της αποτυχίας.</a:t>
            </a:r>
            <a:endParaRPr/>
          </a:p>
          <a:p>
            <a:pPr indent="-311150" lvl="0" marL="457200" rtl="0" algn="l">
              <a:spcBef>
                <a:spcPts val="0"/>
              </a:spcBef>
              <a:spcAft>
                <a:spcPts val="0"/>
              </a:spcAft>
              <a:buSzPts val="1300"/>
              <a:buChar char="●"/>
            </a:pPr>
            <a:r>
              <a:rPr lang="en"/>
              <a:t>Επιθετικές  πολιτικές επανάληψης με ελάχιστη καθυστέρηση μεταξύ προσπαθειών και μεγάλο αριθμό προσπαθειών, μπορούν να υποβαθμίσουν μια πολυάσχολη υπηρεσία.</a:t>
            </a:r>
            <a:endParaRPr/>
          </a:p>
          <a:p>
            <a:pPr indent="-311150" lvl="0" marL="457200" rtl="0" algn="l">
              <a:spcBef>
                <a:spcPts val="0"/>
              </a:spcBef>
              <a:spcAft>
                <a:spcPts val="0"/>
              </a:spcAft>
              <a:buSzPts val="1300"/>
              <a:buChar char="●"/>
            </a:pPr>
            <a:r>
              <a:rPr lang="en"/>
              <a:t>Οι λειτουργίες μιας υπηρεσίας που επικαλούνται απο μια εφαρμογή που εφαρμόζει μια πολιτική επανάληψης μπορεί να χρειαστούν να είναι αδιάφορες.</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63" name="Google Shape;163;p26"/>
          <p:cNvSpPr txBox="1"/>
          <p:nvPr/>
        </p:nvSpPr>
        <p:spPr>
          <a:xfrm>
            <a:off x="1327825" y="4199325"/>
            <a:ext cx="1674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Μειονεκτήματα</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Retry</a:t>
            </a:r>
            <a:r>
              <a:rPr lang="en"/>
              <a:t> Pattern</a:t>
            </a:r>
            <a:endParaRPr/>
          </a:p>
        </p:txBody>
      </p:sp>
      <p:sp>
        <p:nvSpPr>
          <p:cNvPr id="169" name="Google Shape;169;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Όταν ένα σφάλμα είναι πιθανό να είναι μακράς διαρκείας, επειδή αυτό μπορεί να επηρεάσει την ανταπόκριση μιας εφαρμογής. Η εφαρμογή ενδέχεται να σπαταλά χρόνο και πόρους προσπαθώντας να επαναλάβει ένα αίτημα που είναι πιθανό να αποτύχει.</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n">
                <a:latin typeface="Arial"/>
                <a:ea typeface="Arial"/>
                <a:cs typeface="Arial"/>
                <a:sym typeface="Arial"/>
              </a:rPr>
              <a:t>Για τον χειρισμό αστοχιών που δεν οφείλονται σε παροδικά σφάλματα, όπως εσωτερικές εξαιρέσεις που προκαλούνται από σφάλματα στη επιχειρηματική λογική μιας εφαρμογής.</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n">
                <a:latin typeface="Arial"/>
                <a:ea typeface="Arial"/>
                <a:cs typeface="Arial"/>
                <a:sym typeface="Arial"/>
              </a:rPr>
              <a:t>Ως εναλλακτική λύση για την αντιμετώπιση ζητημάτων επεκτασιμότητας σε ένα σύστημα. Εάν μια εφαρμογή αντιμετωπίζει συχνές αστοχίες, είναι συχνά ένδειξη ότι η πρόσβαση στην υπηρεσία ή στον πόρο πρέπει να αυξηθεί.</a:t>
            </a:r>
            <a:endParaRPr>
              <a:latin typeface="Arial"/>
              <a:ea typeface="Arial"/>
              <a:cs typeface="Arial"/>
              <a:sym typeface="Arial"/>
            </a:endParaRPr>
          </a:p>
        </p:txBody>
      </p:sp>
      <p:sp>
        <p:nvSpPr>
          <p:cNvPr id="170" name="Google Shape;170;p27"/>
          <p:cNvSpPr txBox="1"/>
          <p:nvPr/>
        </p:nvSpPr>
        <p:spPr>
          <a:xfrm>
            <a:off x="1106725" y="4199325"/>
            <a:ext cx="21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8F9FA"/>
                </a:solidFill>
                <a:latin typeface="Roboto"/>
                <a:ea typeface="Roboto"/>
                <a:cs typeface="Roboto"/>
                <a:sym typeface="Roboto"/>
              </a:rPr>
              <a:t>Περιπτώσεις Χρήσεων</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Retry</a:t>
            </a:r>
            <a:r>
              <a:rPr lang="en"/>
              <a:t> Pattern</a:t>
            </a:r>
            <a:endParaRPr/>
          </a:p>
        </p:txBody>
      </p:sp>
      <p:sp>
        <p:nvSpPr>
          <p:cNvPr id="176" name="Google Shape;176;p28"/>
          <p:cNvSpPr txBox="1"/>
          <p:nvPr>
            <p:ph idx="1" type="body"/>
          </p:nvPr>
        </p:nvSpPr>
        <p:spPr>
          <a:xfrm>
            <a:off x="311700" y="1505700"/>
            <a:ext cx="4142700" cy="3533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Στο παράδειγμα δίπλα είναι μια απλή εφαρμογή του μοτίβου επανάληψης.</a:t>
            </a:r>
            <a:endParaRPr/>
          </a:p>
          <a:p>
            <a:pPr indent="0" lvl="0" marL="0" rtl="0" algn="l">
              <a:spcBef>
                <a:spcPts val="1200"/>
              </a:spcBef>
              <a:spcAft>
                <a:spcPts val="0"/>
              </a:spcAft>
              <a:buNone/>
            </a:pPr>
            <a:r>
              <a:rPr lang="en"/>
              <a:t>	Με την χρήση της βιβλιοθήκης retrying της Python δημιουργούμε δύο συναρτήσεις με τυχαίο διάστημα αναμονής και εκθετικό διάστημα αναμονής.</a:t>
            </a:r>
            <a:endParaRPr/>
          </a:p>
          <a:p>
            <a:pPr indent="0" lvl="0" marL="0" rtl="0" algn="l">
              <a:spcBef>
                <a:spcPts val="1200"/>
              </a:spcBef>
              <a:spcAft>
                <a:spcPts val="1200"/>
              </a:spcAft>
              <a:buNone/>
            </a:pPr>
            <a:r>
              <a:rPr lang="en"/>
              <a:t>	Σε κάθε προσπάθεια γίνεται μία αίτηση στο μονοπάτι που έχουμε εισάγει, εάν αυτό επιστρέψει κάποια τιμή τότε τερματίζει,αλλιώς προσπαθεί ξανά μετά το διάστημα αναμονής.</a:t>
            </a:r>
            <a:endParaRPr/>
          </a:p>
        </p:txBody>
      </p:sp>
      <p:sp>
        <p:nvSpPr>
          <p:cNvPr id="177" name="Google Shape;177;p28"/>
          <p:cNvSpPr txBox="1"/>
          <p:nvPr>
            <p:ph idx="2" type="body"/>
          </p:nvPr>
        </p:nvSpPr>
        <p:spPr>
          <a:xfrm>
            <a:off x="4832400" y="1505700"/>
            <a:ext cx="4142700" cy="35331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 RETRY PATTERN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rgbClr val="000000"/>
                </a:solidFill>
                <a:highlight>
                  <a:srgbClr val="FFFFFE"/>
                </a:highlight>
                <a:latin typeface="Courier New"/>
                <a:ea typeface="Courier New"/>
                <a:cs typeface="Courier New"/>
                <a:sym typeface="Courier New"/>
              </a:rPr>
              <a:t> retrying </a:t>
            </a: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retry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requests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logging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 Try max 5 times with a random backoff in between each try</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@retry</a:t>
            </a:r>
            <a:r>
              <a:rPr lang="en" sz="1050">
                <a:solidFill>
                  <a:srgbClr val="000000"/>
                </a:solidFill>
                <a:highlight>
                  <a:srgbClr val="FFFFFE"/>
                </a:highlight>
                <a:latin typeface="Courier New"/>
                <a:ea typeface="Courier New"/>
                <a:cs typeface="Courier New"/>
                <a:sym typeface="Courier New"/>
              </a:rPr>
              <a:t>(stop_max_attempt_number = </a:t>
            </a:r>
            <a:r>
              <a:rPr lang="en" sz="1050">
                <a:solidFill>
                  <a:srgbClr val="09885A"/>
                </a:solidFill>
                <a:highlight>
                  <a:srgbClr val="FFFFFE"/>
                </a:highlight>
                <a:latin typeface="Courier New"/>
                <a:ea typeface="Courier New"/>
                <a:cs typeface="Courier New"/>
                <a:sym typeface="Courier New"/>
              </a:rPr>
              <a:t>5</a:t>
            </a:r>
            <a:r>
              <a:rPr lang="en" sz="1050">
                <a:solidFill>
                  <a:srgbClr val="000000"/>
                </a:solidFill>
                <a:highlight>
                  <a:srgbClr val="FFFFFE"/>
                </a:highlight>
                <a:latin typeface="Courier New"/>
                <a:ea typeface="Courier New"/>
                <a:cs typeface="Courier New"/>
                <a:sym typeface="Courier New"/>
              </a:rPr>
              <a:t>, wait_random_min=</a:t>
            </a:r>
            <a:r>
              <a:rPr lang="en" sz="1050">
                <a:solidFill>
                  <a:srgbClr val="09885A"/>
                </a:solidFill>
                <a:highlight>
                  <a:srgbClr val="FFFFFE"/>
                </a:highlight>
                <a:latin typeface="Courier New"/>
                <a:ea typeface="Courier New"/>
                <a:cs typeface="Courier New"/>
                <a:sym typeface="Courier New"/>
              </a:rPr>
              <a:t>1000</a:t>
            </a:r>
            <a:r>
              <a:rPr lang="en" sz="1050">
                <a:solidFill>
                  <a:srgbClr val="000000"/>
                </a:solidFill>
                <a:highlight>
                  <a:srgbClr val="FFFFFE"/>
                </a:highlight>
                <a:latin typeface="Courier New"/>
                <a:ea typeface="Courier New"/>
                <a:cs typeface="Courier New"/>
                <a:sym typeface="Courier New"/>
              </a:rPr>
              <a:t>, wait_random_max = </a:t>
            </a:r>
            <a:r>
              <a:rPr lang="en" sz="1050">
                <a:solidFill>
                  <a:srgbClr val="09885A"/>
                </a:solidFill>
                <a:highlight>
                  <a:srgbClr val="FFFFFE"/>
                </a:highlight>
                <a:latin typeface="Courier New"/>
                <a:ea typeface="Courier New"/>
                <a:cs typeface="Courier New"/>
                <a:sym typeface="Courier New"/>
              </a:rPr>
              <a:t>5000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get_data_retry_with_random_backoff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url</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logging.info(</a:t>
            </a:r>
            <a:r>
              <a:rPr lang="en" sz="1050">
                <a:solidFill>
                  <a:srgbClr val="A31515"/>
                </a:solidFill>
                <a:highlight>
                  <a:srgbClr val="FFFFFE"/>
                </a:highlight>
                <a:latin typeface="Courier New"/>
                <a:ea typeface="Courier New"/>
                <a:cs typeface="Courier New"/>
                <a:sym typeface="Courier New"/>
              </a:rPr>
              <a:t>'Trying %s'</a:t>
            </a:r>
            <a:r>
              <a:rPr lang="en" sz="1050">
                <a:solidFill>
                  <a:srgbClr val="000000"/>
                </a:solidFill>
                <a:highlight>
                  <a:srgbClr val="FFFFFE"/>
                </a:highlight>
                <a:latin typeface="Courier New"/>
                <a:ea typeface="Courier New"/>
                <a:cs typeface="Courier New"/>
                <a:sym typeface="Courier New"/>
              </a:rPr>
              <a:t>,url)</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response = requests.get(url, timeout=</a:t>
            </a:r>
            <a:r>
              <a:rPr lang="en" sz="1050">
                <a:solidFill>
                  <a:srgbClr val="09885A"/>
                </a:solidFill>
                <a:highlight>
                  <a:srgbClr val="FFFFFE"/>
                </a:highlight>
                <a:latin typeface="Courier New"/>
                <a:ea typeface="Courier New"/>
                <a:cs typeface="Courier New"/>
                <a:sym typeface="Courier New"/>
              </a:rPr>
              <a:t>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response.raise_for_status()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response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 Try max 5 times with an exponential backoff in between each try</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@retry</a:t>
            </a:r>
            <a:r>
              <a:rPr lang="en" sz="1050">
                <a:solidFill>
                  <a:srgbClr val="000000"/>
                </a:solidFill>
                <a:highlight>
                  <a:srgbClr val="FFFFFE"/>
                </a:highlight>
                <a:latin typeface="Courier New"/>
                <a:ea typeface="Courier New"/>
                <a:cs typeface="Courier New"/>
                <a:sym typeface="Courier New"/>
              </a:rPr>
              <a:t>(stop_max_attempt_number = </a:t>
            </a:r>
            <a:r>
              <a:rPr lang="en" sz="1050">
                <a:solidFill>
                  <a:srgbClr val="09885A"/>
                </a:solidFill>
                <a:highlight>
                  <a:srgbClr val="FFFFFE"/>
                </a:highlight>
                <a:latin typeface="Courier New"/>
                <a:ea typeface="Courier New"/>
                <a:cs typeface="Courier New"/>
                <a:sym typeface="Courier New"/>
              </a:rPr>
              <a:t>5</a:t>
            </a:r>
            <a:r>
              <a:rPr lang="en" sz="1050">
                <a:solidFill>
                  <a:srgbClr val="000000"/>
                </a:solidFill>
                <a:highlight>
                  <a:srgbClr val="FFFFFE"/>
                </a:highlight>
                <a:latin typeface="Courier New"/>
                <a:ea typeface="Courier New"/>
                <a:cs typeface="Courier New"/>
                <a:sym typeface="Courier New"/>
              </a:rPr>
              <a:t>, wait_exponential_multiplier=</a:t>
            </a:r>
            <a:r>
              <a:rPr lang="en" sz="1050">
                <a:solidFill>
                  <a:srgbClr val="09885A"/>
                </a:solidFill>
                <a:highlight>
                  <a:srgbClr val="FFFFFE"/>
                </a:highlight>
                <a:latin typeface="Courier New"/>
                <a:ea typeface="Courier New"/>
                <a:cs typeface="Courier New"/>
                <a:sym typeface="Courier New"/>
              </a:rPr>
              <a:t>1000</a:t>
            </a:r>
            <a:r>
              <a:rPr lang="en" sz="1050">
                <a:solidFill>
                  <a:srgbClr val="000000"/>
                </a:solidFill>
                <a:highlight>
                  <a:srgbClr val="FFFFFE"/>
                </a:highlight>
                <a:latin typeface="Courier New"/>
                <a:ea typeface="Courier New"/>
                <a:cs typeface="Courier New"/>
                <a:sym typeface="Courier New"/>
              </a:rPr>
              <a:t>, wait_exponential_max = </a:t>
            </a:r>
            <a:r>
              <a:rPr lang="en" sz="1050">
                <a:solidFill>
                  <a:srgbClr val="09885A"/>
                </a:solidFill>
                <a:highlight>
                  <a:srgbClr val="FFFFFE"/>
                </a:highlight>
                <a:latin typeface="Courier New"/>
                <a:ea typeface="Courier New"/>
                <a:cs typeface="Courier New"/>
                <a:sym typeface="Courier New"/>
              </a:rPr>
              <a:t>10000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get_data_retry_with_exp_backoff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url</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logging.info(</a:t>
            </a:r>
            <a:r>
              <a:rPr lang="en" sz="1050">
                <a:solidFill>
                  <a:srgbClr val="A31515"/>
                </a:solidFill>
                <a:highlight>
                  <a:srgbClr val="FFFFFE"/>
                </a:highlight>
                <a:latin typeface="Courier New"/>
                <a:ea typeface="Courier New"/>
                <a:cs typeface="Courier New"/>
                <a:sym typeface="Courier New"/>
              </a:rPr>
              <a:t>'Trying %s'</a:t>
            </a:r>
            <a:r>
              <a:rPr lang="en" sz="1050">
                <a:solidFill>
                  <a:srgbClr val="000000"/>
                </a:solidFill>
                <a:highlight>
                  <a:srgbClr val="FFFFFE"/>
                </a:highlight>
                <a:latin typeface="Courier New"/>
                <a:ea typeface="Courier New"/>
                <a:cs typeface="Courier New"/>
                <a:sym typeface="Courier New"/>
              </a:rPr>
              <a:t>,url)</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response = requests.get(url, timeout=</a:t>
            </a:r>
            <a:r>
              <a:rPr lang="en" sz="1050">
                <a:solidFill>
                  <a:srgbClr val="09885A"/>
                </a:solidFill>
                <a:highlight>
                  <a:srgbClr val="FFFFFE"/>
                </a:highlight>
                <a:latin typeface="Courier New"/>
                <a:ea typeface="Courier New"/>
                <a:cs typeface="Courier New"/>
                <a:sym typeface="Courier New"/>
              </a:rPr>
              <a:t>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response.raise_for_status()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response</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78" name="Google Shape;178;p28"/>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Retry Pattern</a:t>
            </a:r>
            <a:endParaRPr/>
          </a:p>
        </p:txBody>
      </p:sp>
      <p:sp>
        <p:nvSpPr>
          <p:cNvPr id="184" name="Google Shape;184;p29"/>
          <p:cNvSpPr txBox="1"/>
          <p:nvPr>
            <p:ph idx="1" type="body"/>
          </p:nvPr>
        </p:nvSpPr>
        <p:spPr>
          <a:xfrm>
            <a:off x="311700" y="1505700"/>
            <a:ext cx="4142700" cy="35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5" name="Google Shape;185;p29"/>
          <p:cNvSpPr txBox="1"/>
          <p:nvPr>
            <p:ph idx="2" type="body"/>
          </p:nvPr>
        </p:nvSpPr>
        <p:spPr>
          <a:xfrm>
            <a:off x="4832400" y="1505700"/>
            <a:ext cx="4142700" cy="35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6" name="Google Shape;186;p29"/>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Παράδειγμα(2)</a:t>
            </a:r>
            <a:endParaRPr>
              <a:solidFill>
                <a:schemeClr val="lt1"/>
              </a:solidFill>
              <a:latin typeface="Roboto"/>
              <a:ea typeface="Roboto"/>
              <a:cs typeface="Roboto"/>
              <a:sym typeface="Roboto"/>
            </a:endParaRPr>
          </a:p>
        </p:txBody>
      </p:sp>
      <p:pic>
        <p:nvPicPr>
          <p:cNvPr id="187" name="Google Shape;187;p29"/>
          <p:cNvPicPr preferRelativeResize="0"/>
          <p:nvPr/>
        </p:nvPicPr>
        <p:blipFill>
          <a:blip r:embed="rId3">
            <a:alphaModFix/>
          </a:blip>
          <a:stretch>
            <a:fillRect/>
          </a:stretch>
        </p:blipFill>
        <p:spPr>
          <a:xfrm>
            <a:off x="174126" y="1505700"/>
            <a:ext cx="3887092" cy="3533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Event Sourcing Pattern</a:t>
            </a:r>
            <a:endParaRPr/>
          </a:p>
          <a:p>
            <a:pPr indent="0" lvl="0" marL="0" rtl="0" algn="ctr">
              <a:spcBef>
                <a:spcPts val="0"/>
              </a:spcBef>
              <a:spcAft>
                <a:spcPts val="0"/>
              </a:spcAft>
              <a:buNone/>
            </a:pPr>
            <a:r>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marR="38100" rtl="0" algn="l">
              <a:lnSpc>
                <a:spcPct val="128571"/>
              </a:lnSpc>
              <a:spcBef>
                <a:spcPts val="0"/>
              </a:spcBef>
              <a:spcAft>
                <a:spcPts val="0"/>
              </a:spcAft>
              <a:buNone/>
            </a:pPr>
            <a:r>
              <a:rPr lang="en" sz="1600">
                <a:solidFill>
                  <a:srgbClr val="202124"/>
                </a:solidFill>
                <a:highlight>
                  <a:srgbClr val="F8F9FA"/>
                </a:highlight>
                <a:latin typeface="Arial"/>
                <a:ea typeface="Arial"/>
                <a:cs typeface="Arial"/>
                <a:sym typeface="Arial"/>
              </a:rPr>
              <a:t>Η πλέον δημοφιλέστερη προσέγγιση για την κατασκευή συστημάτων λογισμικού είναι η προσέγγιση ροής( streaming approach).</a:t>
            </a:r>
            <a:endParaRPr sz="1600">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None/>
            </a:pPr>
            <a:r>
              <a:rPr lang="en" sz="1600">
                <a:solidFill>
                  <a:srgbClr val="202124"/>
                </a:solidFill>
                <a:highlight>
                  <a:srgbClr val="F8F9FA"/>
                </a:highlight>
                <a:latin typeface="Arial"/>
                <a:ea typeface="Arial"/>
                <a:cs typeface="Arial"/>
                <a:sym typeface="Arial"/>
              </a:rPr>
              <a:t>	Η προμήθεια συμβάντων (event sourcing ) είναι μια προσέγγιση για την αποθήκευση δεδομένων όπου, αντί για το τελικό αποτέλεσμα του μετασχηματισμού δεδομένων, αποθηκεύεται ολόκληρη η αλυσίδα των μετασχηματισμών.</a:t>
            </a:r>
            <a:endParaRPr sz="16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sp>
        <p:nvSpPr>
          <p:cNvPr id="72" name="Google Shape;72;p14"/>
          <p:cNvSpPr txBox="1"/>
          <p:nvPr/>
        </p:nvSpPr>
        <p:spPr>
          <a:xfrm>
            <a:off x="1077025" y="4199325"/>
            <a:ext cx="217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Περιγραφή</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Event Sourcing Pattern</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Τα συμβάντα είναι αμετάβλητα και έτσι μπορούν να αποθηκευτούν χρησιμοποιώντας μια λειτουργία προσθήκης μόνο.</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Δεν υπάρχει όριο στον αριθμό συμβάντων ανά αντικείμενο.</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Τα συμβάντα δεν ενημερώνουν άμεσα ένα χώρο αποθήκευσης δεδομένων αλλά  είναι απλά αντικείμενα που περιγράφουν κάποια ενέργεια που συνέβη.</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Η προμήθεια συμβάντων βοηθάει στην αποφυγή ταυτόχρονης ενημέρωσης εφόσον αποφεύγει την απαίτηση για άμεση ενημέρωση αντικειμένων στην αποθήκευση δεδομένων.</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Τα δεδομένα μπορούν να αποκατασταθούν όπως ήταν σε μια συγκεκριμένη χρονική στιγμή με αποτέλεσμα μεγαλύτερη ανθεκτικότητα σε λάθη.</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
        <p:nvSpPr>
          <p:cNvPr id="79" name="Google Shape;79;p15"/>
          <p:cNvSpPr txBox="1"/>
          <p:nvPr/>
        </p:nvSpPr>
        <p:spPr>
          <a:xfrm>
            <a:off x="936475" y="4199325"/>
            <a:ext cx="245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Πλεονεκτήματα</a:t>
            </a:r>
            <a:endParaRPr>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Event Sourcing Pattern</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Οι εφαρμογές πολλαπλών νημάτων και πολλαπλών παραδειγμάτων ενδέχεται να αποθηκεύουν συμβάντα στο “κατάστημα” εκδηλώσεων , με αποτέλεσμα να απορριφθεί ένα συμβάν που αντιστοιχεί σε μία υπάρχουσα οντότητα.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Δεν υπάρχει τυπική προσέγγιση ή έτοιμοι μηχανισμοί όπως στην SQL, για να διαβάζει το συμβάν ώστε να αποκτήσει τις πληροφορίες.</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 Εάν οι ροές είναι μεγάλες μπορεί να έχει επιπτώσεις στην διαχείριση και ενημέρωση του συστήματος.</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
        <p:nvSpPr>
          <p:cNvPr id="86" name="Google Shape;86;p16"/>
          <p:cNvSpPr txBox="1"/>
          <p:nvPr/>
        </p:nvSpPr>
        <p:spPr>
          <a:xfrm>
            <a:off x="1173325" y="4199325"/>
            <a:ext cx="1983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Μειονεκτήματα</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Event Sourcing Pattern</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Σε περίπτωση που θέλουμε να αποφύγουμε ή να ελαχιστοποιήσουμε την εμφάνιση αντικρουόμενων ενημερώσεων στα δεδομένα.</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Όταν θέλουμε να καταγράψουμε συμβάντα και να μπορούμε να επαναφέρουμε την κατάσταση ενός συστήματος επαναλαμβάνοντάς τα.</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Όταν πρέπει να αποσυνδέσουμε τη διαδικασία εισαγωγής ή ενημέρωσης δεδομένων από τις εργασίες που απαιτούνται για την εφαρμογή αυτών των ενεργειών.</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Όταν θέλουμε να καταγράψουμε "πρόθεση", "σκοπό" ή "λόγο" στα δεδομένα μας.</a:t>
            </a:r>
            <a:endParaRPr>
              <a:latin typeface="Arial"/>
              <a:ea typeface="Arial"/>
              <a:cs typeface="Arial"/>
              <a:sym typeface="Arial"/>
            </a:endParaRPr>
          </a:p>
        </p:txBody>
      </p:sp>
      <p:sp>
        <p:nvSpPr>
          <p:cNvPr id="93" name="Google Shape;93;p17"/>
          <p:cNvSpPr txBox="1"/>
          <p:nvPr/>
        </p:nvSpPr>
        <p:spPr>
          <a:xfrm>
            <a:off x="1106725" y="4199325"/>
            <a:ext cx="21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8F9FA"/>
                </a:solidFill>
                <a:latin typeface="Roboto"/>
                <a:ea typeface="Roboto"/>
                <a:cs typeface="Roboto"/>
                <a:sym typeface="Roboto"/>
              </a:rPr>
              <a:t>Περιπτώσεις Χρήσεων</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Source Pattern</a:t>
            </a:r>
            <a:endParaRPr/>
          </a:p>
        </p:txBody>
      </p:sp>
      <p:sp>
        <p:nvSpPr>
          <p:cNvPr id="99" name="Google Shape;99;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Στο παρακάτω παράδειγμα εφαρμόζουμε το μοτίβο προμηθειών συμβάντων.</a:t>
            </a:r>
            <a:endParaRPr/>
          </a:p>
          <a:p>
            <a:pPr indent="457200" lvl="0" marL="0" rtl="0" algn="l">
              <a:spcBef>
                <a:spcPts val="1200"/>
              </a:spcBef>
              <a:spcAft>
                <a:spcPts val="0"/>
              </a:spcAft>
              <a:buNone/>
            </a:pPr>
            <a:r>
              <a:rPr lang="en"/>
              <a:t>Αφορά μία αποθήκη και τα πιθανά συμβάντα είναι η αποστολή και η εισαγωγή ενός προϊόντος και επίσης η αναδιάταξη της αποθήκης.</a:t>
            </a:r>
            <a:endParaRPr/>
          </a:p>
          <a:p>
            <a:pPr indent="0" lvl="0" marL="0" rtl="0" algn="l">
              <a:spcBef>
                <a:spcPts val="1200"/>
              </a:spcBef>
              <a:spcAft>
                <a:spcPts val="0"/>
              </a:spcAft>
              <a:buNone/>
            </a:pPr>
            <a:r>
              <a:rPr lang="en"/>
              <a:t>	Οι κλάσεις ProductShipped,ProductReceived και InvetoryAdjusted είναι οι κλάσεις που αντιπροσωπεύουν τα συμβάντα.</a:t>
            </a:r>
            <a:endParaRPr/>
          </a:p>
          <a:p>
            <a:pPr indent="0" lvl="0" marL="0" rtl="0" algn="l">
              <a:spcBef>
                <a:spcPts val="1200"/>
              </a:spcBef>
              <a:spcAft>
                <a:spcPts val="1200"/>
              </a:spcAft>
              <a:buNone/>
            </a:pPr>
            <a:r>
              <a:t/>
            </a:r>
            <a:endParaRPr/>
          </a:p>
        </p:txBody>
      </p:sp>
      <p:sp>
        <p:nvSpPr>
          <p:cNvPr id="100" name="Google Shape;100;p18"/>
          <p:cNvSpPr txBox="1"/>
          <p:nvPr>
            <p:ph idx="2" type="body"/>
          </p:nvPr>
        </p:nvSpPr>
        <p:spPr>
          <a:xfrm>
            <a:off x="4572000" y="1295125"/>
            <a:ext cx="4572000" cy="3848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IEvent</a:t>
            </a:r>
            <a:r>
              <a:rPr lang="en" sz="1050">
                <a:solidFill>
                  <a:srgbClr val="000000"/>
                </a:solidFill>
                <a:highlight>
                  <a:srgbClr val="FFFFFE"/>
                </a:highlight>
                <a:latin typeface="Courier New"/>
                <a:ea typeface="Courier New"/>
                <a:cs typeface="Courier New"/>
                <a:sym typeface="Courier New"/>
              </a:rPr>
              <a:t>(</a:t>
            </a:r>
            <a:r>
              <a:rPr lang="en" sz="1050">
                <a:solidFill>
                  <a:srgbClr val="267F99"/>
                </a:solidFill>
                <a:highlight>
                  <a:srgbClr val="FFFFFE"/>
                </a:highlight>
                <a:latin typeface="Courier New"/>
                <a:ea typeface="Courier New"/>
                <a:cs typeface="Courier New"/>
                <a:sym typeface="Courier New"/>
              </a:rPr>
              <a:t>ABC</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@abstractmethod</a:t>
            </a:r>
            <a:endParaRPr sz="1050">
              <a:solidFill>
                <a:srgbClr val="795E2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GetEvent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pass</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ProductShipped</a:t>
            </a:r>
            <a:r>
              <a:rPr lang="en" sz="1050">
                <a:solidFill>
                  <a:srgbClr val="000000"/>
                </a:solidFill>
                <a:highlight>
                  <a:srgbClr val="FFFFFE"/>
                </a:highlight>
                <a:latin typeface="Courier New"/>
                <a:ea typeface="Courier New"/>
                <a:cs typeface="Courier New"/>
                <a:sym typeface="Courier New"/>
              </a:rPr>
              <a:t>(</a:t>
            </a:r>
            <a:r>
              <a:rPr lang="en" sz="1050">
                <a:solidFill>
                  <a:srgbClr val="267F99"/>
                </a:solidFill>
                <a:highlight>
                  <a:srgbClr val="FFFFFE"/>
                </a:highlight>
                <a:latin typeface="Courier New"/>
                <a:ea typeface="Courier New"/>
                <a:cs typeface="Courier New"/>
                <a:sym typeface="Courier New"/>
              </a:rPr>
              <a:t>IEvent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__init__</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sku</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date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 = 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.quantity = 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.date = date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GetEvent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endParaRPr sz="1050">
              <a:solidFill>
                <a:srgbClr val="00108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ProductReceived</a:t>
            </a:r>
            <a:r>
              <a:rPr lang="en" sz="1050">
                <a:solidFill>
                  <a:srgbClr val="000000"/>
                </a:solidFill>
                <a:highlight>
                  <a:srgbClr val="FFFFFE"/>
                </a:highlight>
                <a:latin typeface="Courier New"/>
                <a:ea typeface="Courier New"/>
                <a:cs typeface="Courier New"/>
                <a:sym typeface="Courier New"/>
              </a:rPr>
              <a:t>(</a:t>
            </a:r>
            <a:r>
              <a:rPr lang="en" sz="1050">
                <a:solidFill>
                  <a:srgbClr val="267F99"/>
                </a:solidFill>
                <a:highlight>
                  <a:srgbClr val="FFFFFE"/>
                </a:highlight>
                <a:latin typeface="Courier New"/>
                <a:ea typeface="Courier New"/>
                <a:cs typeface="Courier New"/>
                <a:sym typeface="Courier New"/>
              </a:rPr>
              <a:t>IEvent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__init__</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sku</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date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 = 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.quantity = 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.date = date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GetEvent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endParaRPr sz="1050">
              <a:solidFill>
                <a:srgbClr val="00108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InvetoryAdjusted</a:t>
            </a:r>
            <a:r>
              <a:rPr lang="en" sz="1050">
                <a:solidFill>
                  <a:srgbClr val="000000"/>
                </a:solidFill>
                <a:highlight>
                  <a:srgbClr val="FFFFFE"/>
                </a:highlight>
                <a:latin typeface="Courier New"/>
                <a:ea typeface="Courier New"/>
                <a:cs typeface="Courier New"/>
                <a:sym typeface="Courier New"/>
              </a:rPr>
              <a:t>(</a:t>
            </a:r>
            <a:r>
              <a:rPr lang="en" sz="1050">
                <a:solidFill>
                  <a:srgbClr val="267F99"/>
                </a:solidFill>
                <a:highlight>
                  <a:srgbClr val="FFFFFE"/>
                </a:highlight>
                <a:latin typeface="Courier New"/>
                <a:ea typeface="Courier New"/>
                <a:cs typeface="Courier New"/>
                <a:sym typeface="Courier New"/>
              </a:rPr>
              <a:t>IEvent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__init__</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sku</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reason</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date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 = 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.quantity = 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.reason = reason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.date = date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GetEvent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endParaRPr sz="1050">
              <a:solidFill>
                <a:srgbClr val="00108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01" name="Google Shape;101;p18"/>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Source Pattern</a:t>
            </a:r>
            <a:endParaRPr/>
          </a:p>
        </p:txBody>
      </p:sp>
      <p:sp>
        <p:nvSpPr>
          <p:cNvPr id="107" name="Google Shape;107;p19"/>
          <p:cNvSpPr txBox="1"/>
          <p:nvPr>
            <p:ph idx="1" type="body"/>
          </p:nvPr>
        </p:nvSpPr>
        <p:spPr>
          <a:xfrm>
            <a:off x="0" y="1295125"/>
            <a:ext cx="4484700" cy="38484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WareHouseProduct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__init__</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sku</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 = 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.events =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 = {</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ShipProduct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quantity &gt;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"We dont have that much"</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ev = ProductShipped(</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._sku,quantity,datetime.now())</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.AddEvent(ev.GetEvent())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ReceiveProduct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ev = ProductReceived(</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._sku,quantity,datetime.now())</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.AddEvent(ev.GetEvent())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AdjustInvetory</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quantity</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reason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 + quantity &lt; </a:t>
            </a:r>
            <a:r>
              <a:rPr lang="en" sz="1050">
                <a:solidFill>
                  <a:srgbClr val="09885A"/>
                </a:solidFill>
                <a:highlight>
                  <a:srgbClr val="FFFFFE"/>
                </a:highlight>
                <a:latin typeface="Courier New"/>
                <a:ea typeface="Courier New"/>
                <a:cs typeface="Courier New"/>
                <a:sym typeface="Courier New"/>
              </a:rPr>
              <a:t>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"Cannot adjast to negative values"</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ev = InvetoryAdjusted(</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._sku,quantity,reason,datetime.now())</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.AddEvent(ev.GetEvent())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08" name="Google Shape;108;p19"/>
          <p:cNvSpPr txBox="1"/>
          <p:nvPr>
            <p:ph idx="2" type="body"/>
          </p:nvPr>
        </p:nvSpPr>
        <p:spPr>
          <a:xfrm>
            <a:off x="4572000" y="1295125"/>
            <a:ext cx="4572000" cy="38484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Apply</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event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(event,ProductShipped):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 -= event.quantity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(event,ProductReceived):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 += event.quantity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(event,InvetoryAdjusted):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 += event.quantity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GetEvents</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.events;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AddEvent</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event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(event,ProductShipped):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.Apply(event)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(event,ProductReceived):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.Apply(event)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(event,InvetoryAdjusted):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.Apply(event)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.events.append(event)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GetSku</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GetQuantityOnHand</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._currentState[</a:t>
            </a:r>
            <a:r>
              <a:rPr lang="en" sz="1050">
                <a:solidFill>
                  <a:srgbClr val="A31515"/>
                </a:solidFill>
                <a:highlight>
                  <a:srgbClr val="FFFFFE"/>
                </a:highlight>
                <a:latin typeface="Courier New"/>
                <a:ea typeface="Courier New"/>
                <a:cs typeface="Courier New"/>
                <a:sym typeface="Courier New"/>
              </a:rPr>
              <a:t>"QuantityOnHand"</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09" name="Google Shape;109;p19"/>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Παράδειγμα(2)</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Source Pattern</a:t>
            </a:r>
            <a:endParaRPr/>
          </a:p>
        </p:txBody>
      </p:sp>
      <p:sp>
        <p:nvSpPr>
          <p:cNvPr id="115" name="Google Shape;115;p20"/>
          <p:cNvSpPr txBox="1"/>
          <p:nvPr>
            <p:ph idx="1" type="body"/>
          </p:nvPr>
        </p:nvSpPr>
        <p:spPr>
          <a:xfrm>
            <a:off x="0" y="1295125"/>
            <a:ext cx="4484700" cy="3848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chemeClr val="dk1"/>
                </a:solidFill>
                <a:highlight>
                  <a:srgbClr val="FFFFFE"/>
                </a:highlight>
              </a:rPr>
              <a:t>Η κλάση Product έχει τον σειριακό αριθμό την τωρινή κατάσταση αλλα και μία λίστα γεγονότων που έχουν συμβεί(αυτή αποθηκεύεται και στο αρχείο δεδομένων μας).Ανάλογα με την ενέργεια που επιλέγουμε να κάνουμε προστίθεται στην λίστα αυτή.</a:t>
            </a:r>
            <a:endParaRPr>
              <a:solidFill>
                <a:schemeClr val="dk1"/>
              </a:solidFill>
              <a:highlight>
                <a:srgbClr val="FFFFFE"/>
              </a:highlight>
            </a:endParaRPr>
          </a:p>
          <a:p>
            <a:pPr indent="457200" lvl="0" marL="0" rtl="0" algn="l">
              <a:spcBef>
                <a:spcPts val="1200"/>
              </a:spcBef>
              <a:spcAft>
                <a:spcPts val="1200"/>
              </a:spcAft>
              <a:buNone/>
            </a:pPr>
            <a:r>
              <a:rPr lang="en">
                <a:solidFill>
                  <a:schemeClr val="dk1"/>
                </a:solidFill>
                <a:highlight>
                  <a:srgbClr val="FFFFFE"/>
                </a:highlight>
              </a:rPr>
              <a:t>Ενώ η κλάση WareHouseRepository κατέχει το σύνολο των λιστών των γεγονότων για κάθε αντικείμενο κλάσης Product.</a:t>
            </a:r>
            <a:endParaRPr>
              <a:solidFill>
                <a:schemeClr val="dk1"/>
              </a:solidFill>
              <a:highlight>
                <a:srgbClr val="FFFFFE"/>
              </a:highlight>
            </a:endParaRPr>
          </a:p>
        </p:txBody>
      </p:sp>
      <p:sp>
        <p:nvSpPr>
          <p:cNvPr id="116" name="Google Shape;116;p20"/>
          <p:cNvSpPr txBox="1"/>
          <p:nvPr>
            <p:ph idx="2" type="body"/>
          </p:nvPr>
        </p:nvSpPr>
        <p:spPr>
          <a:xfrm>
            <a:off x="4572000" y="1295125"/>
            <a:ext cx="4572000" cy="3848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WareHouseProductRepository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__init__</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._inMemoryStreams =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create</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sku</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 = WareHouseProduct(sku)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sku </a:t>
            </a:r>
            <a:r>
              <a:rPr lang="en" sz="1050">
                <a:solidFill>
                  <a:srgbClr val="0000FF"/>
                </a:solidFill>
                <a:highlight>
                  <a:srgbClr val="FFFFFE"/>
                </a:highlight>
                <a:latin typeface="Courier New"/>
                <a:ea typeface="Courier New"/>
                <a:cs typeface="Courier New"/>
                <a:sym typeface="Courier New"/>
              </a:rPr>
              <a:t>in</a:t>
            </a: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._inMemoryStreams: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rgbClr val="000000"/>
                </a:solidFill>
                <a:highlight>
                  <a:srgbClr val="FFFFFE"/>
                </a:highlight>
                <a:latin typeface="Courier New"/>
                <a:ea typeface="Courier New"/>
                <a:cs typeface="Courier New"/>
                <a:sym typeface="Courier New"/>
              </a:rPr>
              <a:t> i </a:t>
            </a:r>
            <a:r>
              <a:rPr lang="en" sz="1050">
                <a:solidFill>
                  <a:srgbClr val="0000FF"/>
                </a:solidFill>
                <a:highlight>
                  <a:srgbClr val="FFFFFE"/>
                </a:highlight>
                <a:latin typeface="Courier New"/>
                <a:ea typeface="Courier New"/>
                <a:cs typeface="Courier New"/>
                <a:sym typeface="Courier New"/>
              </a:rPr>
              <a:t>in</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range</a:t>
            </a:r>
            <a:r>
              <a:rPr lang="en" sz="1050">
                <a:solidFill>
                  <a:srgbClr val="000000"/>
                </a:solidFill>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._inMemoryStreams[sku])):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product.AddEvent(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._inMemoryStreams[sku][i])</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product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Save</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wareHouseProduct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._inMemoryStreams[wareHouseProduct.GetSku()] = wareHouseProduct.GetEvents()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17" name="Google Shape;117;p20"/>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Παράδειγμα(3)</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642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Event Source Pattern</a:t>
            </a:r>
            <a:endParaRPr/>
          </a:p>
        </p:txBody>
      </p:sp>
      <p:sp>
        <p:nvSpPr>
          <p:cNvPr id="123" name="Google Shape;123;p21"/>
          <p:cNvSpPr txBox="1"/>
          <p:nvPr>
            <p:ph idx="1" type="body"/>
          </p:nvPr>
        </p:nvSpPr>
        <p:spPr>
          <a:xfrm>
            <a:off x="0" y="1295125"/>
            <a:ext cx="4484700" cy="38484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GetQuantity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while</a:t>
            </a: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True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try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quantity = int(</a:t>
            </a:r>
            <a:r>
              <a:rPr lang="en" sz="1050">
                <a:solidFill>
                  <a:srgbClr val="795E26"/>
                </a:solidFill>
                <a:highlight>
                  <a:srgbClr val="FFFFFE"/>
                </a:highlight>
                <a:latin typeface="Courier New"/>
                <a:ea typeface="Courier New"/>
                <a:cs typeface="Courier New"/>
                <a:sym typeface="Courier New"/>
              </a:rPr>
              <a:t>input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"Enter quantity : "</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except</a:t>
            </a:r>
            <a:r>
              <a:rPr lang="en" sz="1050">
                <a:solidFill>
                  <a:srgbClr val="000000"/>
                </a:solidFill>
                <a:highlight>
                  <a:srgbClr val="FFFFFE"/>
                </a:highlight>
                <a:latin typeface="Courier New"/>
                <a:ea typeface="Courier New"/>
                <a:cs typeface="Courier New"/>
                <a:sym typeface="Courier New"/>
              </a:rPr>
              <a:t> ValueError: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"Sorry, I didn't understand that."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continue</a:t>
            </a:r>
            <a:endParaRPr sz="105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else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return</a:t>
            </a:r>
            <a:r>
              <a:rPr lang="en" sz="1050">
                <a:solidFill>
                  <a:srgbClr val="000000"/>
                </a:solidFill>
                <a:highlight>
                  <a:srgbClr val="FFFFFE"/>
                </a:highlight>
                <a:latin typeface="Courier New"/>
                <a:ea typeface="Courier New"/>
                <a:cs typeface="Courier New"/>
                <a:sym typeface="Courier New"/>
              </a:rPr>
              <a:t> 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class</a:t>
            </a:r>
            <a:r>
              <a:rPr lang="en" sz="1050">
                <a:solidFill>
                  <a:srgbClr val="000000"/>
                </a:solidFill>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Main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0000FF"/>
                </a:solidFill>
                <a:highlight>
                  <a:srgbClr val="FFFFFE"/>
                </a:highlight>
                <a:latin typeface="Courier New"/>
                <a:ea typeface="Courier New"/>
                <a:cs typeface="Courier New"/>
                <a:sym typeface="Courier New"/>
              </a:rPr>
              <a:t>def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Start_Emulation</a:t>
            </a:r>
            <a:r>
              <a:rPr lang="en" sz="1050">
                <a:solidFill>
                  <a:srgbClr val="000000"/>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self</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warehouseRepo = WareHouseProductRepository()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while</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"X"</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"R: Receive Invetory"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 Ship Invetory"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 Invetory Adjustment"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"Q: Quantity on hand"</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"E: Events"</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key = </a:t>
            </a:r>
            <a:r>
              <a:rPr lang="en" sz="1050">
                <a:solidFill>
                  <a:srgbClr val="795E26"/>
                </a:solidFill>
                <a:highlight>
                  <a:srgbClr val="FFFFFE"/>
                </a:highlight>
                <a:latin typeface="Courier New"/>
                <a:ea typeface="Courier New"/>
                <a:cs typeface="Courier New"/>
                <a:sym typeface="Courier New"/>
              </a:rPr>
              <a:t>input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"&gt; "</a:t>
            </a:r>
            <a:r>
              <a:rPr lang="en" sz="1050">
                <a:solidFill>
                  <a:srgbClr val="000000"/>
                </a:solidFill>
                <a:highlight>
                  <a:srgbClr val="FFFFFE"/>
                </a:highlight>
                <a:latin typeface="Courier New"/>
                <a:ea typeface="Courier New"/>
                <a:cs typeface="Courier New"/>
                <a:sym typeface="Courier New"/>
              </a:rPr>
              <a:t>).upper()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sku = </a:t>
            </a:r>
            <a:r>
              <a:rPr lang="en" sz="1050">
                <a:solidFill>
                  <a:srgbClr val="795E26"/>
                </a:solidFill>
                <a:highlight>
                  <a:srgbClr val="FFFFFE"/>
                </a:highlight>
                <a:latin typeface="Courier New"/>
                <a:ea typeface="Courier New"/>
                <a:cs typeface="Courier New"/>
                <a:sym typeface="Courier New"/>
              </a:rPr>
              <a:t>input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"Product sku:"</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 = warehouseRepo.create(sku)</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457200" lvl="0" marL="0" rtl="0" algn="l">
              <a:spcBef>
                <a:spcPts val="0"/>
              </a:spcBef>
              <a:spcAft>
                <a:spcPts val="1200"/>
              </a:spcAft>
              <a:buNone/>
            </a:pPr>
            <a:r>
              <a:t/>
            </a:r>
            <a:endParaRPr>
              <a:solidFill>
                <a:schemeClr val="dk1"/>
              </a:solidFill>
              <a:highlight>
                <a:srgbClr val="FFFFFE"/>
              </a:highlight>
            </a:endParaRPr>
          </a:p>
        </p:txBody>
      </p:sp>
      <p:sp>
        <p:nvSpPr>
          <p:cNvPr id="124" name="Google Shape;124;p21"/>
          <p:cNvSpPr txBox="1"/>
          <p:nvPr>
            <p:ph idx="2" type="body"/>
          </p:nvPr>
        </p:nvSpPr>
        <p:spPr>
          <a:xfrm>
            <a:off x="4572000" y="1295125"/>
            <a:ext cx="4572000" cy="3848400"/>
          </a:xfrm>
          <a:prstGeom prst="rect">
            <a:avLst/>
          </a:prstGeom>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"R"</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quantity = GetQuantity()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product.ReceiveProduct(quantity)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Received: </a:t>
            </a:r>
            <a:r>
              <a:rPr lang="en" sz="1050">
                <a:solidFill>
                  <a:srgbClr val="000000"/>
                </a:solidFill>
                <a:highlight>
                  <a:srgbClr val="FFFFFE"/>
                </a:highlight>
                <a:latin typeface="Courier New"/>
                <a:ea typeface="Courier New"/>
                <a:cs typeface="Courier New"/>
                <a:sym typeface="Courier New"/>
              </a:rPr>
              <a:t>{quantity}</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elif</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"S"</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quantity = GetQuantity()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product.ShipProduct(quantity)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Shipped: </a:t>
            </a:r>
            <a:r>
              <a:rPr lang="en" sz="1050">
                <a:solidFill>
                  <a:srgbClr val="000000"/>
                </a:solidFill>
                <a:highlight>
                  <a:srgbClr val="FFFFFE"/>
                </a:highlight>
                <a:latin typeface="Courier New"/>
                <a:ea typeface="Courier New"/>
                <a:cs typeface="Courier New"/>
                <a:sym typeface="Courier New"/>
              </a:rPr>
              <a:t>{quantity}</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elif</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"A"</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quantity = GetQuantity()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reason = </a:t>
            </a:r>
            <a:r>
              <a:rPr lang="en" sz="1050">
                <a:solidFill>
                  <a:srgbClr val="795E26"/>
                </a:solidFill>
                <a:highlight>
                  <a:srgbClr val="FFFFFE"/>
                </a:highlight>
                <a:latin typeface="Courier New"/>
                <a:ea typeface="Courier New"/>
                <a:cs typeface="Courier New"/>
                <a:sym typeface="Courier New"/>
              </a:rPr>
              <a:t>input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"Reason: "</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product.AdjustInvetory(quantity,reason)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Adjusted: </a:t>
            </a:r>
            <a:r>
              <a:rPr lang="en" sz="1050">
                <a:solidFill>
                  <a:srgbClr val="000000"/>
                </a:solidFill>
                <a:highlight>
                  <a:srgbClr val="FFFFFE"/>
                </a:highlight>
                <a:latin typeface="Courier New"/>
                <a:ea typeface="Courier New"/>
                <a:cs typeface="Courier New"/>
                <a:sym typeface="Courier New"/>
              </a:rPr>
              <a:t>{quantity}</a:t>
            </a:r>
            <a:r>
              <a:rPr lang="en" sz="1050">
                <a:solidFill>
                  <a:srgbClr val="A31515"/>
                </a:solidFill>
                <a:highlight>
                  <a:srgbClr val="FFFFFE"/>
                </a:highlight>
                <a:latin typeface="Courier New"/>
                <a:ea typeface="Courier New"/>
                <a:cs typeface="Courier New"/>
                <a:sym typeface="Courier New"/>
              </a:rPr>
              <a:t> </a:t>
            </a:r>
            <a:r>
              <a:rPr lang="en" sz="1050">
                <a:solidFill>
                  <a:srgbClr val="000000"/>
                </a:solidFill>
                <a:highlight>
                  <a:srgbClr val="FFFFFE"/>
                </a:highlight>
                <a:latin typeface="Courier New"/>
                <a:ea typeface="Courier New"/>
                <a:cs typeface="Courier New"/>
                <a:sym typeface="Courier New"/>
              </a:rPr>
              <a:t>{reason}</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elif</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"Q"</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currentQuantityOnHand = product.GetQuantityOnHand()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Quantity of hand: </a:t>
            </a:r>
            <a:r>
              <a:rPr lang="en" sz="1050">
                <a:solidFill>
                  <a:srgbClr val="000000"/>
                </a:solidFill>
                <a:highlight>
                  <a:srgbClr val="FFFFFE"/>
                </a:highlight>
                <a:latin typeface="Courier New"/>
                <a:ea typeface="Courier New"/>
                <a:cs typeface="Courier New"/>
                <a:sym typeface="Courier New"/>
              </a:rPr>
              <a:t>{currentQuantityOnHand}</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elif</a:t>
            </a:r>
            <a:r>
              <a:rPr lang="en" sz="1050">
                <a:solidFill>
                  <a:srgbClr val="000000"/>
                </a:solidFill>
                <a:highlight>
                  <a:srgbClr val="FFFFFE"/>
                </a:highlight>
                <a:latin typeface="Courier New"/>
                <a:ea typeface="Courier New"/>
                <a:cs typeface="Courier New"/>
                <a:sym typeface="Courier New"/>
              </a:rPr>
              <a:t> key == </a:t>
            </a:r>
            <a:r>
              <a:rPr lang="en" sz="1050">
                <a:solidFill>
                  <a:srgbClr val="A31515"/>
                </a:solidFill>
                <a:highlight>
                  <a:srgbClr val="FFFFFE"/>
                </a:highlight>
                <a:latin typeface="Courier New"/>
                <a:ea typeface="Courier New"/>
                <a:cs typeface="Courier New"/>
                <a:sym typeface="Courier New"/>
              </a:rPr>
              <a:t>"E"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"Event: </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events = product.GetEvents()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rgbClr val="000000"/>
                </a:solidFill>
                <a:highlight>
                  <a:srgbClr val="FFFFFE"/>
                </a:highlight>
                <a:latin typeface="Courier New"/>
                <a:ea typeface="Courier New"/>
                <a:cs typeface="Courier New"/>
                <a:sym typeface="Courier New"/>
              </a:rPr>
              <a:t> i </a:t>
            </a:r>
            <a:r>
              <a:rPr lang="en" sz="1050">
                <a:solidFill>
                  <a:srgbClr val="0000FF"/>
                </a:solidFill>
                <a:highlight>
                  <a:srgbClr val="FFFFFE"/>
                </a:highlight>
                <a:latin typeface="Courier New"/>
                <a:ea typeface="Courier New"/>
                <a:cs typeface="Courier New"/>
                <a:sym typeface="Courier New"/>
              </a:rPr>
              <a:t>in</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range</a:t>
            </a:r>
            <a:r>
              <a:rPr lang="en" sz="1050">
                <a:solidFill>
                  <a:srgbClr val="000000"/>
                </a:solidFill>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solidFill>
                  <a:srgbClr val="000000"/>
                </a:solidFill>
                <a:highlight>
                  <a:srgbClr val="FFFFFE"/>
                </a:highlight>
                <a:latin typeface="Courier New"/>
                <a:ea typeface="Courier New"/>
                <a:cs typeface="Courier New"/>
                <a:sym typeface="Courier New"/>
              </a:rPr>
              <a:t>(events)):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(events[i],ProductShipped)):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{event.date}</a:t>
            </a:r>
            <a:r>
              <a:rPr lang="en" sz="1050">
                <a:solidFill>
                  <a:srgbClr val="A31515"/>
                </a:solidFill>
                <a:highlight>
                  <a:srgbClr val="FFFFFE"/>
                </a:highlight>
                <a:latin typeface="Courier New"/>
                <a:ea typeface="Courier New"/>
                <a:cs typeface="Courier New"/>
                <a:sym typeface="Courier New"/>
              </a:rPr>
              <a:t> </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Shipped: </a:t>
            </a:r>
            <a:r>
              <a:rPr lang="en" sz="1050">
                <a:solidFill>
                  <a:srgbClr val="000000"/>
                </a:solidFill>
                <a:highlight>
                  <a:srgbClr val="FFFFFE"/>
                </a:highlight>
                <a:latin typeface="Courier New"/>
                <a:ea typeface="Courier New"/>
                <a:cs typeface="Courier New"/>
                <a:sym typeface="Courier New"/>
              </a:rPr>
              <a:t>{event.quantity}</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(events[i],ProductReceived)):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{event.date}</a:t>
            </a:r>
            <a:r>
              <a:rPr lang="en" sz="1050">
                <a:solidFill>
                  <a:srgbClr val="A31515"/>
                </a:solidFill>
                <a:highlight>
                  <a:srgbClr val="FFFFFE"/>
                </a:highlight>
                <a:latin typeface="Courier New"/>
                <a:ea typeface="Courier New"/>
                <a:cs typeface="Courier New"/>
                <a:sym typeface="Courier New"/>
              </a:rPr>
              <a:t> </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Reveived: </a:t>
            </a:r>
            <a:r>
              <a:rPr lang="en" sz="1050">
                <a:solidFill>
                  <a:srgbClr val="000000"/>
                </a:solidFill>
                <a:highlight>
                  <a:srgbClr val="FFFFFE"/>
                </a:highlight>
                <a:latin typeface="Courier New"/>
                <a:ea typeface="Courier New"/>
                <a:cs typeface="Courier New"/>
                <a:sym typeface="Courier New"/>
              </a:rPr>
              <a:t>{event.quantity}</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if</a:t>
            </a: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isinstance</a:t>
            </a:r>
            <a:r>
              <a:rPr lang="en" sz="1050">
                <a:solidFill>
                  <a:srgbClr val="000000"/>
                </a:solidFill>
                <a:highlight>
                  <a:srgbClr val="FFFFFE"/>
                </a:highlight>
                <a:latin typeface="Courier New"/>
                <a:ea typeface="Courier New"/>
                <a:cs typeface="Courier New"/>
                <a:sym typeface="Courier New"/>
              </a:rPr>
              <a:t>(events[i],InvetoryAdjusted)):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0000FF"/>
                </a:solidFill>
                <a:highlight>
                  <a:srgbClr val="FFFFFE"/>
                </a:highlight>
                <a:latin typeface="Courier New"/>
                <a:ea typeface="Courier New"/>
                <a:cs typeface="Courier New"/>
                <a:sym typeface="Courier New"/>
              </a:rPr>
              <a:t>f</a:t>
            </a:r>
            <a:r>
              <a:rPr lang="en" sz="1050">
                <a:solidFill>
                  <a:srgbClr val="A31515"/>
                </a:solidFill>
                <a:highlight>
                  <a:srgbClr val="FFFFFE"/>
                </a:highlight>
                <a:latin typeface="Courier New"/>
                <a:ea typeface="Courier New"/>
                <a:cs typeface="Courier New"/>
                <a:sym typeface="Courier New"/>
              </a:rPr>
              <a:t>"</a:t>
            </a:r>
            <a:r>
              <a:rPr lang="en" sz="1050">
                <a:solidFill>
                  <a:srgbClr val="000000"/>
                </a:solidFill>
                <a:highlight>
                  <a:srgbClr val="FFFFFE"/>
                </a:highlight>
                <a:latin typeface="Courier New"/>
                <a:ea typeface="Courier New"/>
                <a:cs typeface="Courier New"/>
                <a:sym typeface="Courier New"/>
              </a:rPr>
              <a:t>{event.date}</a:t>
            </a:r>
            <a:r>
              <a:rPr lang="en" sz="1050">
                <a:solidFill>
                  <a:srgbClr val="A31515"/>
                </a:solidFill>
                <a:highlight>
                  <a:srgbClr val="FFFFFE"/>
                </a:highlight>
                <a:latin typeface="Courier New"/>
                <a:ea typeface="Courier New"/>
                <a:cs typeface="Courier New"/>
                <a:sym typeface="Courier New"/>
              </a:rPr>
              <a:t> </a:t>
            </a:r>
            <a:r>
              <a:rPr lang="en" sz="1050">
                <a:solidFill>
                  <a:srgbClr val="000000"/>
                </a:solidFill>
                <a:highlight>
                  <a:srgbClr val="FFFFFE"/>
                </a:highlight>
                <a:latin typeface="Courier New"/>
                <a:ea typeface="Courier New"/>
                <a:cs typeface="Courier New"/>
                <a:sym typeface="Courier New"/>
              </a:rPr>
              <a:t>{sku}</a:t>
            </a:r>
            <a:r>
              <a:rPr lang="en" sz="1050">
                <a:solidFill>
                  <a:srgbClr val="A31515"/>
                </a:solidFill>
                <a:highlight>
                  <a:srgbClr val="FFFFFE"/>
                </a:highlight>
                <a:latin typeface="Courier New"/>
                <a:ea typeface="Courier New"/>
                <a:cs typeface="Courier New"/>
                <a:sym typeface="Courier New"/>
              </a:rPr>
              <a:t> Adjusted: </a:t>
            </a:r>
            <a:r>
              <a:rPr lang="en" sz="1050">
                <a:solidFill>
                  <a:srgbClr val="000000"/>
                </a:solidFill>
                <a:highlight>
                  <a:srgbClr val="FFFFFE"/>
                </a:highlight>
                <a:latin typeface="Courier New"/>
                <a:ea typeface="Courier New"/>
                <a:cs typeface="Courier New"/>
                <a:sym typeface="Courier New"/>
              </a:rPr>
              <a:t>{event.quantity}</a:t>
            </a:r>
            <a:r>
              <a:rPr lang="en" sz="1050">
                <a:solidFill>
                  <a:srgbClr val="A31515"/>
                </a:solidFill>
                <a:highlight>
                  <a:srgbClr val="FFFFFE"/>
                </a:highlight>
                <a:latin typeface="Courier New"/>
                <a:ea typeface="Courier New"/>
                <a:cs typeface="Courier New"/>
                <a:sym typeface="Courier New"/>
              </a:rPr>
              <a:t> reason: </a:t>
            </a:r>
            <a:r>
              <a:rPr lang="en" sz="1050">
                <a:solidFill>
                  <a:srgbClr val="000000"/>
                </a:solidFill>
                <a:highlight>
                  <a:srgbClr val="FFFFFE"/>
                </a:highlight>
                <a:latin typeface="Courier New"/>
                <a:ea typeface="Courier New"/>
                <a:cs typeface="Courier New"/>
                <a:sym typeface="Courier New"/>
              </a:rPr>
              <a:t>{event.reason}</a:t>
            </a:r>
            <a:r>
              <a:rPr lang="en" sz="1050">
                <a:solidFill>
                  <a:srgbClr val="A31515"/>
                </a:solidFill>
                <a:highlight>
                  <a:srgbClr val="FFFFFE"/>
                </a:highlight>
                <a:latin typeface="Courier New"/>
                <a:ea typeface="Courier New"/>
                <a:cs typeface="Courier New"/>
                <a:sym typeface="Courier New"/>
              </a:rPr>
              <a:t> \n"</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warehouseRepo.Save(product)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FF"/>
              </a:solidFill>
              <a:highlight>
                <a:srgbClr val="FFFFFE"/>
              </a:highlight>
              <a:latin typeface="Courier New"/>
              <a:ea typeface="Courier New"/>
              <a:cs typeface="Courier New"/>
              <a:sym typeface="Courier New"/>
            </a:endParaRPr>
          </a:p>
        </p:txBody>
      </p:sp>
      <p:sp>
        <p:nvSpPr>
          <p:cNvPr id="125" name="Google Shape;125;p21"/>
          <p:cNvSpPr txBox="1"/>
          <p:nvPr/>
        </p:nvSpPr>
        <p:spPr>
          <a:xfrm>
            <a:off x="3447150" y="762275"/>
            <a:ext cx="22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Παράδειγμα(4)</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