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59" r:id="rId5"/>
    <p:sldId id="261" r:id="rId6"/>
    <p:sldId id="258" r:id="rId7"/>
    <p:sldId id="284" r:id="rId8"/>
    <p:sldId id="263" r:id="rId9"/>
    <p:sldId id="264" r:id="rId10"/>
    <p:sldId id="265" r:id="rId11"/>
    <p:sldId id="285" r:id="rId12"/>
    <p:sldId id="262" r:id="rId13"/>
    <p:sldId id="266" r:id="rId14"/>
    <p:sldId id="267" r:id="rId15"/>
    <p:sldId id="286" r:id="rId16"/>
    <p:sldId id="289" r:id="rId17"/>
    <p:sldId id="274" r:id="rId18"/>
    <p:sldId id="287" r:id="rId19"/>
    <p:sldId id="288" r:id="rId20"/>
    <p:sldId id="28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P5336" initials="Q" lastIdx="1" clrIdx="0">
    <p:extLst>
      <p:ext uri="{19B8F6BF-5375-455C-9EA6-DF929625EA0E}">
        <p15:presenceInfo xmlns:p15="http://schemas.microsoft.com/office/powerpoint/2012/main" userId="QP5336"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2595F-5696-47E0-BCED-E6800E5D95B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0528276-8879-4C6A-96E9-5A542F5DADD7}">
      <dgm:prSet/>
      <dgm:spPr/>
      <dgm:t>
        <a:bodyPr/>
        <a:lstStyle/>
        <a:p>
          <a:r>
            <a:rPr lang="en-IN" dirty="0"/>
            <a:t>Background</a:t>
          </a:r>
          <a:endParaRPr lang="en-US" dirty="0"/>
        </a:p>
      </dgm:t>
    </dgm:pt>
    <dgm:pt modelId="{62A279FC-790E-4F08-8880-49DB67768751}" type="parTrans" cxnId="{31F6C4A9-2B53-414E-94D3-73D82FA3A3D9}">
      <dgm:prSet/>
      <dgm:spPr/>
      <dgm:t>
        <a:bodyPr/>
        <a:lstStyle/>
        <a:p>
          <a:endParaRPr lang="en-US"/>
        </a:p>
      </dgm:t>
    </dgm:pt>
    <dgm:pt modelId="{7B9B30DC-23B8-4828-9EE1-03A965ECB642}" type="sibTrans" cxnId="{31F6C4A9-2B53-414E-94D3-73D82FA3A3D9}">
      <dgm:prSet/>
      <dgm:spPr/>
      <dgm:t>
        <a:bodyPr/>
        <a:lstStyle/>
        <a:p>
          <a:endParaRPr lang="en-US"/>
        </a:p>
      </dgm:t>
    </dgm:pt>
    <dgm:pt modelId="{89D0024A-58DD-4FE5-942A-565B3DC77A54}">
      <dgm:prSet/>
      <dgm:spPr/>
      <dgm:t>
        <a:bodyPr/>
        <a:lstStyle/>
        <a:p>
          <a:r>
            <a:rPr lang="en-IN" dirty="0"/>
            <a:t>Introduction</a:t>
          </a:r>
          <a:endParaRPr lang="en-US" dirty="0"/>
        </a:p>
      </dgm:t>
    </dgm:pt>
    <dgm:pt modelId="{7E50EC37-1719-46CB-AE07-6ADD4E9B6FAB}" type="parTrans" cxnId="{59E459F9-1912-42C2-AAC4-410A83DD710C}">
      <dgm:prSet/>
      <dgm:spPr/>
      <dgm:t>
        <a:bodyPr/>
        <a:lstStyle/>
        <a:p>
          <a:endParaRPr lang="en-US"/>
        </a:p>
      </dgm:t>
    </dgm:pt>
    <dgm:pt modelId="{ADE5FA82-D534-42B7-AD38-4571FCEA12D5}" type="sibTrans" cxnId="{59E459F9-1912-42C2-AAC4-410A83DD710C}">
      <dgm:prSet/>
      <dgm:spPr/>
      <dgm:t>
        <a:bodyPr/>
        <a:lstStyle/>
        <a:p>
          <a:endParaRPr lang="en-US"/>
        </a:p>
      </dgm:t>
    </dgm:pt>
    <dgm:pt modelId="{F533B528-C8FD-4A37-B550-F3CB9B7ECC93}">
      <dgm:prSet/>
      <dgm:spPr/>
      <dgm:t>
        <a:bodyPr/>
        <a:lstStyle/>
        <a:p>
          <a:r>
            <a:rPr lang="en-IN" dirty="0"/>
            <a:t>Literature Survey</a:t>
          </a:r>
          <a:endParaRPr lang="en-US" dirty="0"/>
        </a:p>
      </dgm:t>
    </dgm:pt>
    <dgm:pt modelId="{77BEFEB2-0AF2-4E0B-8D24-78C95333DB15}" type="parTrans" cxnId="{D1EA8321-8241-4A5B-A0E4-6DF4AC41C8C0}">
      <dgm:prSet/>
      <dgm:spPr/>
      <dgm:t>
        <a:bodyPr/>
        <a:lstStyle/>
        <a:p>
          <a:endParaRPr lang="en-US"/>
        </a:p>
      </dgm:t>
    </dgm:pt>
    <dgm:pt modelId="{CC14083F-28C5-40F9-BD2A-325F0BC2FDF3}" type="sibTrans" cxnId="{D1EA8321-8241-4A5B-A0E4-6DF4AC41C8C0}">
      <dgm:prSet/>
      <dgm:spPr/>
      <dgm:t>
        <a:bodyPr/>
        <a:lstStyle/>
        <a:p>
          <a:endParaRPr lang="en-US"/>
        </a:p>
      </dgm:t>
    </dgm:pt>
    <dgm:pt modelId="{1F773D64-D081-4F33-A4E2-9D73B8E36D99}">
      <dgm:prSet/>
      <dgm:spPr/>
      <dgm:t>
        <a:bodyPr/>
        <a:lstStyle/>
        <a:p>
          <a:r>
            <a:rPr lang="en-IN" dirty="0"/>
            <a:t>Problem Description</a:t>
          </a:r>
          <a:endParaRPr lang="en-US" dirty="0"/>
        </a:p>
      </dgm:t>
    </dgm:pt>
    <dgm:pt modelId="{77E93AA2-F661-411A-B944-874E7B6B6CEA}" type="parTrans" cxnId="{D58DD3E4-4D9B-483A-9869-598A61FE24A0}">
      <dgm:prSet/>
      <dgm:spPr/>
      <dgm:t>
        <a:bodyPr/>
        <a:lstStyle/>
        <a:p>
          <a:endParaRPr lang="en-US"/>
        </a:p>
      </dgm:t>
    </dgm:pt>
    <dgm:pt modelId="{B6D6CBD6-CF9C-460C-8C7B-2CEFD5CAB10D}" type="sibTrans" cxnId="{D58DD3E4-4D9B-483A-9869-598A61FE24A0}">
      <dgm:prSet/>
      <dgm:spPr/>
      <dgm:t>
        <a:bodyPr/>
        <a:lstStyle/>
        <a:p>
          <a:endParaRPr lang="en-US"/>
        </a:p>
      </dgm:t>
    </dgm:pt>
    <dgm:pt modelId="{EBA48958-7CC2-42FF-9099-3F933C7026B9}">
      <dgm:prSet/>
      <dgm:spPr/>
      <dgm:t>
        <a:bodyPr/>
        <a:lstStyle/>
        <a:p>
          <a:r>
            <a:rPr lang="en-IN"/>
            <a:t>Experimental Evaluations</a:t>
          </a:r>
          <a:endParaRPr lang="en-US"/>
        </a:p>
      </dgm:t>
    </dgm:pt>
    <dgm:pt modelId="{AD7C8FBD-7385-4D5D-AE56-B8C76F8C48E7}" type="parTrans" cxnId="{D52F6116-D806-4DC6-89DE-F051D047565A}">
      <dgm:prSet/>
      <dgm:spPr/>
      <dgm:t>
        <a:bodyPr/>
        <a:lstStyle/>
        <a:p>
          <a:endParaRPr lang="en-US"/>
        </a:p>
      </dgm:t>
    </dgm:pt>
    <dgm:pt modelId="{BD619B50-C04A-4365-982A-4678F280D0B0}" type="sibTrans" cxnId="{D52F6116-D806-4DC6-89DE-F051D047565A}">
      <dgm:prSet/>
      <dgm:spPr/>
      <dgm:t>
        <a:bodyPr/>
        <a:lstStyle/>
        <a:p>
          <a:endParaRPr lang="en-US"/>
        </a:p>
      </dgm:t>
    </dgm:pt>
    <dgm:pt modelId="{E7F8C71E-46A6-4C35-B331-6DFF7A50F21B}">
      <dgm:prSet/>
      <dgm:spPr/>
      <dgm:t>
        <a:bodyPr/>
        <a:lstStyle/>
        <a:p>
          <a:r>
            <a:rPr lang="en-IN" dirty="0"/>
            <a:t>Summary</a:t>
          </a:r>
          <a:endParaRPr lang="en-US" dirty="0"/>
        </a:p>
      </dgm:t>
    </dgm:pt>
    <dgm:pt modelId="{B0CAFE6F-2F23-42AF-9AF0-1689570007EA}" type="parTrans" cxnId="{841CB502-6098-448A-A4C5-91F49BBAFE8A}">
      <dgm:prSet/>
      <dgm:spPr/>
      <dgm:t>
        <a:bodyPr/>
        <a:lstStyle/>
        <a:p>
          <a:endParaRPr lang="en-US"/>
        </a:p>
      </dgm:t>
    </dgm:pt>
    <dgm:pt modelId="{240C7746-12EB-4203-83A7-6D247346D936}" type="sibTrans" cxnId="{841CB502-6098-448A-A4C5-91F49BBAFE8A}">
      <dgm:prSet/>
      <dgm:spPr/>
      <dgm:t>
        <a:bodyPr/>
        <a:lstStyle/>
        <a:p>
          <a:endParaRPr lang="en-US"/>
        </a:p>
      </dgm:t>
    </dgm:pt>
    <dgm:pt modelId="{B43C9E9F-3D68-46C7-84C0-665AD22CE70F}">
      <dgm:prSet/>
      <dgm:spPr/>
      <dgm:t>
        <a:bodyPr/>
        <a:lstStyle/>
        <a:p>
          <a:r>
            <a:rPr lang="en-IN" dirty="0"/>
            <a:t>References</a:t>
          </a:r>
          <a:endParaRPr lang="en-US" dirty="0"/>
        </a:p>
      </dgm:t>
    </dgm:pt>
    <dgm:pt modelId="{CC189D27-13E9-4473-AE6A-0AE016CEC7A2}" type="parTrans" cxnId="{9AEA4D49-ED2F-4E55-A787-A019ACC1793F}">
      <dgm:prSet/>
      <dgm:spPr/>
      <dgm:t>
        <a:bodyPr/>
        <a:lstStyle/>
        <a:p>
          <a:endParaRPr lang="en-US"/>
        </a:p>
      </dgm:t>
    </dgm:pt>
    <dgm:pt modelId="{2EBF7AE0-C024-4536-B70A-771E4651B9C0}" type="sibTrans" cxnId="{9AEA4D49-ED2F-4E55-A787-A019ACC1793F}">
      <dgm:prSet/>
      <dgm:spPr/>
      <dgm:t>
        <a:bodyPr/>
        <a:lstStyle/>
        <a:p>
          <a:endParaRPr lang="en-US"/>
        </a:p>
      </dgm:t>
    </dgm:pt>
    <dgm:pt modelId="{16C3275E-EDE3-4ADF-8C68-5655F9D791A6}">
      <dgm:prSet/>
      <dgm:spPr/>
      <dgm:t>
        <a:bodyPr/>
        <a:lstStyle/>
        <a:p>
          <a:r>
            <a:rPr lang="en-IN"/>
            <a:t>Key Elements</a:t>
          </a:r>
          <a:endParaRPr lang="en-US"/>
        </a:p>
      </dgm:t>
    </dgm:pt>
    <dgm:pt modelId="{D3B147EE-28C9-41FD-8843-2DE0A82FA78E}" type="parTrans" cxnId="{F9FBAA3A-086C-45BE-863E-DBB18573A82D}">
      <dgm:prSet/>
      <dgm:spPr/>
      <dgm:t>
        <a:bodyPr/>
        <a:lstStyle/>
        <a:p>
          <a:endParaRPr lang="en-IN"/>
        </a:p>
      </dgm:t>
    </dgm:pt>
    <dgm:pt modelId="{A8A8C3D7-F6A6-4DD0-B3D0-4A9094F58A3A}" type="sibTrans" cxnId="{F9FBAA3A-086C-45BE-863E-DBB18573A82D}">
      <dgm:prSet/>
      <dgm:spPr/>
      <dgm:t>
        <a:bodyPr/>
        <a:lstStyle/>
        <a:p>
          <a:endParaRPr lang="en-IN"/>
        </a:p>
      </dgm:t>
    </dgm:pt>
    <dgm:pt modelId="{EB7FF59B-912E-4351-82C0-0B15929B5CAC}">
      <dgm:prSet/>
      <dgm:spPr/>
      <dgm:t>
        <a:bodyPr/>
        <a:lstStyle/>
        <a:p>
          <a:r>
            <a:rPr lang="en-IN"/>
            <a:t>Methodology</a:t>
          </a:r>
          <a:endParaRPr lang="en-US" dirty="0"/>
        </a:p>
      </dgm:t>
    </dgm:pt>
    <dgm:pt modelId="{5E89EB80-E8CD-4982-8D8D-E99F3A62C147}" type="parTrans" cxnId="{8FADD762-D121-451C-A8FE-0DC12E7A5B1E}">
      <dgm:prSet/>
      <dgm:spPr/>
      <dgm:t>
        <a:bodyPr/>
        <a:lstStyle/>
        <a:p>
          <a:endParaRPr lang="en-IN"/>
        </a:p>
      </dgm:t>
    </dgm:pt>
    <dgm:pt modelId="{0795C80A-BB62-4F4B-A4DA-5543C8E4A3AA}" type="sibTrans" cxnId="{8FADD762-D121-451C-A8FE-0DC12E7A5B1E}">
      <dgm:prSet/>
      <dgm:spPr/>
      <dgm:t>
        <a:bodyPr/>
        <a:lstStyle/>
        <a:p>
          <a:endParaRPr lang="en-IN"/>
        </a:p>
      </dgm:t>
    </dgm:pt>
    <dgm:pt modelId="{283CD542-9703-4197-9FD0-F8D874A2DC60}" type="pres">
      <dgm:prSet presAssocID="{62C2595F-5696-47E0-BCED-E6800E5D95B5}" presName="vert0" presStyleCnt="0">
        <dgm:presLayoutVars>
          <dgm:dir/>
          <dgm:animOne val="branch"/>
          <dgm:animLvl val="lvl"/>
        </dgm:presLayoutVars>
      </dgm:prSet>
      <dgm:spPr/>
    </dgm:pt>
    <dgm:pt modelId="{65B5C334-9FA5-49E1-B33E-3F5B92AF9810}" type="pres">
      <dgm:prSet presAssocID="{60528276-8879-4C6A-96E9-5A542F5DADD7}" presName="thickLine" presStyleLbl="alignNode1" presStyleIdx="0" presStyleCnt="9"/>
      <dgm:spPr/>
    </dgm:pt>
    <dgm:pt modelId="{8A1CDA1C-8B24-42B4-BB65-7BE6D3E2E343}" type="pres">
      <dgm:prSet presAssocID="{60528276-8879-4C6A-96E9-5A542F5DADD7}" presName="horz1" presStyleCnt="0"/>
      <dgm:spPr/>
    </dgm:pt>
    <dgm:pt modelId="{18313064-865D-41F5-9748-128605F528DE}" type="pres">
      <dgm:prSet presAssocID="{60528276-8879-4C6A-96E9-5A542F5DADD7}" presName="tx1" presStyleLbl="revTx" presStyleIdx="0" presStyleCnt="9"/>
      <dgm:spPr/>
    </dgm:pt>
    <dgm:pt modelId="{12EDACC1-6B07-46AC-9BDF-CF543DFD9CE7}" type="pres">
      <dgm:prSet presAssocID="{60528276-8879-4C6A-96E9-5A542F5DADD7}" presName="vert1" presStyleCnt="0"/>
      <dgm:spPr/>
    </dgm:pt>
    <dgm:pt modelId="{CB8BC61B-AF7C-476B-8007-93A4F1E8EA36}" type="pres">
      <dgm:prSet presAssocID="{89D0024A-58DD-4FE5-942A-565B3DC77A54}" presName="thickLine" presStyleLbl="alignNode1" presStyleIdx="1" presStyleCnt="9"/>
      <dgm:spPr/>
    </dgm:pt>
    <dgm:pt modelId="{18AD876E-82DE-4BFC-953E-030E77CEE098}" type="pres">
      <dgm:prSet presAssocID="{89D0024A-58DD-4FE5-942A-565B3DC77A54}" presName="horz1" presStyleCnt="0"/>
      <dgm:spPr/>
    </dgm:pt>
    <dgm:pt modelId="{2E3BEC49-C677-4F1F-946F-D0394B34CBBF}" type="pres">
      <dgm:prSet presAssocID="{89D0024A-58DD-4FE5-942A-565B3DC77A54}" presName="tx1" presStyleLbl="revTx" presStyleIdx="1" presStyleCnt="9"/>
      <dgm:spPr/>
    </dgm:pt>
    <dgm:pt modelId="{D401297B-7AEF-41EF-8CE1-D58339845B04}" type="pres">
      <dgm:prSet presAssocID="{89D0024A-58DD-4FE5-942A-565B3DC77A54}" presName="vert1" presStyleCnt="0"/>
      <dgm:spPr/>
    </dgm:pt>
    <dgm:pt modelId="{4B09C3B8-F91C-4292-A6AA-7C10345D1362}" type="pres">
      <dgm:prSet presAssocID="{F533B528-C8FD-4A37-B550-F3CB9B7ECC93}" presName="thickLine" presStyleLbl="alignNode1" presStyleIdx="2" presStyleCnt="9"/>
      <dgm:spPr/>
    </dgm:pt>
    <dgm:pt modelId="{466122E7-6452-4B84-B242-E9AA5C8ED6EB}" type="pres">
      <dgm:prSet presAssocID="{F533B528-C8FD-4A37-B550-F3CB9B7ECC93}" presName="horz1" presStyleCnt="0"/>
      <dgm:spPr/>
    </dgm:pt>
    <dgm:pt modelId="{B4874357-AED1-4415-AA46-59A96D66CC60}" type="pres">
      <dgm:prSet presAssocID="{F533B528-C8FD-4A37-B550-F3CB9B7ECC93}" presName="tx1" presStyleLbl="revTx" presStyleIdx="2" presStyleCnt="9"/>
      <dgm:spPr/>
    </dgm:pt>
    <dgm:pt modelId="{4B589C02-35E5-4195-A42A-B69858234EE9}" type="pres">
      <dgm:prSet presAssocID="{F533B528-C8FD-4A37-B550-F3CB9B7ECC93}" presName="vert1" presStyleCnt="0"/>
      <dgm:spPr/>
    </dgm:pt>
    <dgm:pt modelId="{9BBA062D-8AA4-46F6-9037-F346E6D52CD6}" type="pres">
      <dgm:prSet presAssocID="{1F773D64-D081-4F33-A4E2-9D73B8E36D99}" presName="thickLine" presStyleLbl="alignNode1" presStyleIdx="3" presStyleCnt="9"/>
      <dgm:spPr/>
    </dgm:pt>
    <dgm:pt modelId="{61DC2FFB-4D0E-4A61-AA8B-9F9590E8EA7A}" type="pres">
      <dgm:prSet presAssocID="{1F773D64-D081-4F33-A4E2-9D73B8E36D99}" presName="horz1" presStyleCnt="0"/>
      <dgm:spPr/>
    </dgm:pt>
    <dgm:pt modelId="{83F53ECE-C7FD-466C-90E9-6CF94DA7A904}" type="pres">
      <dgm:prSet presAssocID="{1F773D64-D081-4F33-A4E2-9D73B8E36D99}" presName="tx1" presStyleLbl="revTx" presStyleIdx="3" presStyleCnt="9"/>
      <dgm:spPr/>
    </dgm:pt>
    <dgm:pt modelId="{FB1B2424-967F-43A8-B756-E6A9CBFFDE9A}" type="pres">
      <dgm:prSet presAssocID="{1F773D64-D081-4F33-A4E2-9D73B8E36D99}" presName="vert1" presStyleCnt="0"/>
      <dgm:spPr/>
    </dgm:pt>
    <dgm:pt modelId="{076DCA30-F5FA-44E0-9EAC-450939B7C2EE}" type="pres">
      <dgm:prSet presAssocID="{EB7FF59B-912E-4351-82C0-0B15929B5CAC}" presName="thickLine" presStyleLbl="alignNode1" presStyleIdx="4" presStyleCnt="9"/>
      <dgm:spPr/>
    </dgm:pt>
    <dgm:pt modelId="{54468613-48E8-4BD3-AE66-4A7BE5D7DDC4}" type="pres">
      <dgm:prSet presAssocID="{EB7FF59B-912E-4351-82C0-0B15929B5CAC}" presName="horz1" presStyleCnt="0"/>
      <dgm:spPr/>
    </dgm:pt>
    <dgm:pt modelId="{F2AE9BB5-2C03-408B-9B07-169996B3700D}" type="pres">
      <dgm:prSet presAssocID="{EB7FF59B-912E-4351-82C0-0B15929B5CAC}" presName="tx1" presStyleLbl="revTx" presStyleIdx="4" presStyleCnt="9"/>
      <dgm:spPr/>
    </dgm:pt>
    <dgm:pt modelId="{A9CFAA11-E551-4C93-ABDF-9B25D9E9D0F2}" type="pres">
      <dgm:prSet presAssocID="{EB7FF59B-912E-4351-82C0-0B15929B5CAC}" presName="vert1" presStyleCnt="0"/>
      <dgm:spPr/>
    </dgm:pt>
    <dgm:pt modelId="{514A3DDE-13B5-4432-AE78-6DFABFF952FD}" type="pres">
      <dgm:prSet presAssocID="{16C3275E-EDE3-4ADF-8C68-5655F9D791A6}" presName="thickLine" presStyleLbl="alignNode1" presStyleIdx="5" presStyleCnt="9"/>
      <dgm:spPr/>
    </dgm:pt>
    <dgm:pt modelId="{61ED1B9C-B010-42E8-B7AE-F947D1F9C7FE}" type="pres">
      <dgm:prSet presAssocID="{16C3275E-EDE3-4ADF-8C68-5655F9D791A6}" presName="horz1" presStyleCnt="0"/>
      <dgm:spPr/>
    </dgm:pt>
    <dgm:pt modelId="{F1211114-A529-40F6-BE7B-EF8295C337B9}" type="pres">
      <dgm:prSet presAssocID="{16C3275E-EDE3-4ADF-8C68-5655F9D791A6}" presName="tx1" presStyleLbl="revTx" presStyleIdx="5" presStyleCnt="9"/>
      <dgm:spPr/>
    </dgm:pt>
    <dgm:pt modelId="{20B19515-24CC-445C-9778-5A209F97EA42}" type="pres">
      <dgm:prSet presAssocID="{16C3275E-EDE3-4ADF-8C68-5655F9D791A6}" presName="vert1" presStyleCnt="0"/>
      <dgm:spPr/>
    </dgm:pt>
    <dgm:pt modelId="{0A58F810-5C22-4905-A409-9D68EE4E3A4F}" type="pres">
      <dgm:prSet presAssocID="{EBA48958-7CC2-42FF-9099-3F933C7026B9}" presName="thickLine" presStyleLbl="alignNode1" presStyleIdx="6" presStyleCnt="9"/>
      <dgm:spPr/>
    </dgm:pt>
    <dgm:pt modelId="{AFFF1A03-2417-49AF-A4D7-ED6A3046B46E}" type="pres">
      <dgm:prSet presAssocID="{EBA48958-7CC2-42FF-9099-3F933C7026B9}" presName="horz1" presStyleCnt="0"/>
      <dgm:spPr/>
    </dgm:pt>
    <dgm:pt modelId="{C4517B5C-61B6-4C69-A5AE-CB10E1269138}" type="pres">
      <dgm:prSet presAssocID="{EBA48958-7CC2-42FF-9099-3F933C7026B9}" presName="tx1" presStyleLbl="revTx" presStyleIdx="6" presStyleCnt="9"/>
      <dgm:spPr/>
    </dgm:pt>
    <dgm:pt modelId="{981ACC15-23A1-4779-9F1E-7E15C770A1DD}" type="pres">
      <dgm:prSet presAssocID="{EBA48958-7CC2-42FF-9099-3F933C7026B9}" presName="vert1" presStyleCnt="0"/>
      <dgm:spPr/>
    </dgm:pt>
    <dgm:pt modelId="{7C464DF0-D87B-4E37-8A5B-E582E0CD9B19}" type="pres">
      <dgm:prSet presAssocID="{E7F8C71E-46A6-4C35-B331-6DFF7A50F21B}" presName="thickLine" presStyleLbl="alignNode1" presStyleIdx="7" presStyleCnt="9"/>
      <dgm:spPr/>
    </dgm:pt>
    <dgm:pt modelId="{26A19307-F5F4-43B4-9C0D-3248D7614F16}" type="pres">
      <dgm:prSet presAssocID="{E7F8C71E-46A6-4C35-B331-6DFF7A50F21B}" presName="horz1" presStyleCnt="0"/>
      <dgm:spPr/>
    </dgm:pt>
    <dgm:pt modelId="{DC73AB1B-B9DA-4A9C-B611-B25A6E51BA51}" type="pres">
      <dgm:prSet presAssocID="{E7F8C71E-46A6-4C35-B331-6DFF7A50F21B}" presName="tx1" presStyleLbl="revTx" presStyleIdx="7" presStyleCnt="9"/>
      <dgm:spPr/>
    </dgm:pt>
    <dgm:pt modelId="{5722A813-0FF4-4167-881B-6335E819A111}" type="pres">
      <dgm:prSet presAssocID="{E7F8C71E-46A6-4C35-B331-6DFF7A50F21B}" presName="vert1" presStyleCnt="0"/>
      <dgm:spPr/>
    </dgm:pt>
    <dgm:pt modelId="{FD603BA3-97CC-46D6-B67D-C688687E76A1}" type="pres">
      <dgm:prSet presAssocID="{B43C9E9F-3D68-46C7-84C0-665AD22CE70F}" presName="thickLine" presStyleLbl="alignNode1" presStyleIdx="8" presStyleCnt="9"/>
      <dgm:spPr/>
    </dgm:pt>
    <dgm:pt modelId="{0B65B73C-55EC-4B06-A98A-31B291557BBA}" type="pres">
      <dgm:prSet presAssocID="{B43C9E9F-3D68-46C7-84C0-665AD22CE70F}" presName="horz1" presStyleCnt="0"/>
      <dgm:spPr/>
    </dgm:pt>
    <dgm:pt modelId="{5D91F2E9-999C-4353-8B7F-C5DB0B37E1D3}" type="pres">
      <dgm:prSet presAssocID="{B43C9E9F-3D68-46C7-84C0-665AD22CE70F}" presName="tx1" presStyleLbl="revTx" presStyleIdx="8" presStyleCnt="9"/>
      <dgm:spPr/>
    </dgm:pt>
    <dgm:pt modelId="{FC3F1C17-DB7E-42B3-89BC-DE217DAB5D9E}" type="pres">
      <dgm:prSet presAssocID="{B43C9E9F-3D68-46C7-84C0-665AD22CE70F}" presName="vert1" presStyleCnt="0"/>
      <dgm:spPr/>
    </dgm:pt>
  </dgm:ptLst>
  <dgm:cxnLst>
    <dgm:cxn modelId="{841CB502-6098-448A-A4C5-91F49BBAFE8A}" srcId="{62C2595F-5696-47E0-BCED-E6800E5D95B5}" destId="{E7F8C71E-46A6-4C35-B331-6DFF7A50F21B}" srcOrd="7" destOrd="0" parTransId="{B0CAFE6F-2F23-42AF-9AF0-1689570007EA}" sibTransId="{240C7746-12EB-4203-83A7-6D247346D936}"/>
    <dgm:cxn modelId="{136D5F06-A976-4452-9936-5203536E8869}" type="presOf" srcId="{F533B528-C8FD-4A37-B550-F3CB9B7ECC93}" destId="{B4874357-AED1-4415-AA46-59A96D66CC60}" srcOrd="0" destOrd="0" presId="urn:microsoft.com/office/officeart/2008/layout/LinedList"/>
    <dgm:cxn modelId="{D52F6116-D806-4DC6-89DE-F051D047565A}" srcId="{62C2595F-5696-47E0-BCED-E6800E5D95B5}" destId="{EBA48958-7CC2-42FF-9099-3F933C7026B9}" srcOrd="6" destOrd="0" parTransId="{AD7C8FBD-7385-4D5D-AE56-B8C76F8C48E7}" sibTransId="{BD619B50-C04A-4365-982A-4678F280D0B0}"/>
    <dgm:cxn modelId="{D1EA8321-8241-4A5B-A0E4-6DF4AC41C8C0}" srcId="{62C2595F-5696-47E0-BCED-E6800E5D95B5}" destId="{F533B528-C8FD-4A37-B550-F3CB9B7ECC93}" srcOrd="2" destOrd="0" parTransId="{77BEFEB2-0AF2-4E0B-8D24-78C95333DB15}" sibTransId="{CC14083F-28C5-40F9-BD2A-325F0BC2FDF3}"/>
    <dgm:cxn modelId="{CD67112B-8996-459D-9897-650FE1106F19}" type="presOf" srcId="{60528276-8879-4C6A-96E9-5A542F5DADD7}" destId="{18313064-865D-41F5-9748-128605F528DE}" srcOrd="0" destOrd="0" presId="urn:microsoft.com/office/officeart/2008/layout/LinedList"/>
    <dgm:cxn modelId="{F9FBAA3A-086C-45BE-863E-DBB18573A82D}" srcId="{62C2595F-5696-47E0-BCED-E6800E5D95B5}" destId="{16C3275E-EDE3-4ADF-8C68-5655F9D791A6}" srcOrd="5" destOrd="0" parTransId="{D3B147EE-28C9-41FD-8843-2DE0A82FA78E}" sibTransId="{A8A8C3D7-F6A6-4DD0-B3D0-4A9094F58A3A}"/>
    <dgm:cxn modelId="{8FADD762-D121-451C-A8FE-0DC12E7A5B1E}" srcId="{62C2595F-5696-47E0-BCED-E6800E5D95B5}" destId="{EB7FF59B-912E-4351-82C0-0B15929B5CAC}" srcOrd="4" destOrd="0" parTransId="{5E89EB80-E8CD-4982-8D8D-E99F3A62C147}" sibTransId="{0795C80A-BB62-4F4B-A4DA-5543C8E4A3AA}"/>
    <dgm:cxn modelId="{B74DD745-A68A-4837-9065-A4224461D83F}" type="presOf" srcId="{62C2595F-5696-47E0-BCED-E6800E5D95B5}" destId="{283CD542-9703-4197-9FD0-F8D874A2DC60}" srcOrd="0" destOrd="0" presId="urn:microsoft.com/office/officeart/2008/layout/LinedList"/>
    <dgm:cxn modelId="{434C7768-D39A-46E5-947E-5E0B8DD0D4B4}" type="presOf" srcId="{EBA48958-7CC2-42FF-9099-3F933C7026B9}" destId="{C4517B5C-61B6-4C69-A5AE-CB10E1269138}" srcOrd="0" destOrd="0" presId="urn:microsoft.com/office/officeart/2008/layout/LinedList"/>
    <dgm:cxn modelId="{9AEA4D49-ED2F-4E55-A787-A019ACC1793F}" srcId="{62C2595F-5696-47E0-BCED-E6800E5D95B5}" destId="{B43C9E9F-3D68-46C7-84C0-665AD22CE70F}" srcOrd="8" destOrd="0" parTransId="{CC189D27-13E9-4473-AE6A-0AE016CEC7A2}" sibTransId="{2EBF7AE0-C024-4536-B70A-771E4651B9C0}"/>
    <dgm:cxn modelId="{73D6304E-C113-4ACB-86EE-38F50A86A34A}" type="presOf" srcId="{89D0024A-58DD-4FE5-942A-565B3DC77A54}" destId="{2E3BEC49-C677-4F1F-946F-D0394B34CBBF}" srcOrd="0" destOrd="0" presId="urn:microsoft.com/office/officeart/2008/layout/LinedList"/>
    <dgm:cxn modelId="{0E3EDC5A-16FF-4020-8AC6-CBC720DE96DB}" type="presOf" srcId="{E7F8C71E-46A6-4C35-B331-6DFF7A50F21B}" destId="{DC73AB1B-B9DA-4A9C-B611-B25A6E51BA51}" srcOrd="0" destOrd="0" presId="urn:microsoft.com/office/officeart/2008/layout/LinedList"/>
    <dgm:cxn modelId="{8360EF80-9EFF-4A95-9EC8-7DCAEABE521A}" type="presOf" srcId="{B43C9E9F-3D68-46C7-84C0-665AD22CE70F}" destId="{5D91F2E9-999C-4353-8B7F-C5DB0B37E1D3}" srcOrd="0" destOrd="0" presId="urn:microsoft.com/office/officeart/2008/layout/LinedList"/>
    <dgm:cxn modelId="{D72BE98A-C48F-47AC-AA31-8EB9CAB86BC8}" type="presOf" srcId="{16C3275E-EDE3-4ADF-8C68-5655F9D791A6}" destId="{F1211114-A529-40F6-BE7B-EF8295C337B9}" srcOrd="0" destOrd="0" presId="urn:microsoft.com/office/officeart/2008/layout/LinedList"/>
    <dgm:cxn modelId="{31F6C4A9-2B53-414E-94D3-73D82FA3A3D9}" srcId="{62C2595F-5696-47E0-BCED-E6800E5D95B5}" destId="{60528276-8879-4C6A-96E9-5A542F5DADD7}" srcOrd="0" destOrd="0" parTransId="{62A279FC-790E-4F08-8880-49DB67768751}" sibTransId="{7B9B30DC-23B8-4828-9EE1-03A965ECB642}"/>
    <dgm:cxn modelId="{1CCED0B2-E59D-473D-83E5-8E3B22071E38}" type="presOf" srcId="{EB7FF59B-912E-4351-82C0-0B15929B5CAC}" destId="{F2AE9BB5-2C03-408B-9B07-169996B3700D}" srcOrd="0" destOrd="0" presId="urn:microsoft.com/office/officeart/2008/layout/LinedList"/>
    <dgm:cxn modelId="{CD4B7DD6-E1B3-4ED9-8F3A-DC84DC2E0A67}" type="presOf" srcId="{1F773D64-D081-4F33-A4E2-9D73B8E36D99}" destId="{83F53ECE-C7FD-466C-90E9-6CF94DA7A904}" srcOrd="0" destOrd="0" presId="urn:microsoft.com/office/officeart/2008/layout/LinedList"/>
    <dgm:cxn modelId="{D58DD3E4-4D9B-483A-9869-598A61FE24A0}" srcId="{62C2595F-5696-47E0-BCED-E6800E5D95B5}" destId="{1F773D64-D081-4F33-A4E2-9D73B8E36D99}" srcOrd="3" destOrd="0" parTransId="{77E93AA2-F661-411A-B944-874E7B6B6CEA}" sibTransId="{B6D6CBD6-CF9C-460C-8C7B-2CEFD5CAB10D}"/>
    <dgm:cxn modelId="{59E459F9-1912-42C2-AAC4-410A83DD710C}" srcId="{62C2595F-5696-47E0-BCED-E6800E5D95B5}" destId="{89D0024A-58DD-4FE5-942A-565B3DC77A54}" srcOrd="1" destOrd="0" parTransId="{7E50EC37-1719-46CB-AE07-6ADD4E9B6FAB}" sibTransId="{ADE5FA82-D534-42B7-AD38-4571FCEA12D5}"/>
    <dgm:cxn modelId="{ACBC7614-A115-4A06-B00F-2D780BDF10C4}" type="presParOf" srcId="{283CD542-9703-4197-9FD0-F8D874A2DC60}" destId="{65B5C334-9FA5-49E1-B33E-3F5B92AF9810}" srcOrd="0" destOrd="0" presId="urn:microsoft.com/office/officeart/2008/layout/LinedList"/>
    <dgm:cxn modelId="{A288A9DF-CD5A-4E8E-8871-6250B2850E0F}" type="presParOf" srcId="{283CD542-9703-4197-9FD0-F8D874A2DC60}" destId="{8A1CDA1C-8B24-42B4-BB65-7BE6D3E2E343}" srcOrd="1" destOrd="0" presId="urn:microsoft.com/office/officeart/2008/layout/LinedList"/>
    <dgm:cxn modelId="{5FB29833-B170-4EEA-8E28-8E4E7FB171BB}" type="presParOf" srcId="{8A1CDA1C-8B24-42B4-BB65-7BE6D3E2E343}" destId="{18313064-865D-41F5-9748-128605F528DE}" srcOrd="0" destOrd="0" presId="urn:microsoft.com/office/officeart/2008/layout/LinedList"/>
    <dgm:cxn modelId="{34A52BCA-C50F-490C-AC3A-152359BB3166}" type="presParOf" srcId="{8A1CDA1C-8B24-42B4-BB65-7BE6D3E2E343}" destId="{12EDACC1-6B07-46AC-9BDF-CF543DFD9CE7}" srcOrd="1" destOrd="0" presId="urn:microsoft.com/office/officeart/2008/layout/LinedList"/>
    <dgm:cxn modelId="{3BA486C7-5E41-47C5-AFB1-FB67901F231E}" type="presParOf" srcId="{283CD542-9703-4197-9FD0-F8D874A2DC60}" destId="{CB8BC61B-AF7C-476B-8007-93A4F1E8EA36}" srcOrd="2" destOrd="0" presId="urn:microsoft.com/office/officeart/2008/layout/LinedList"/>
    <dgm:cxn modelId="{0DCC66CA-2252-423E-824E-C74592910D00}" type="presParOf" srcId="{283CD542-9703-4197-9FD0-F8D874A2DC60}" destId="{18AD876E-82DE-4BFC-953E-030E77CEE098}" srcOrd="3" destOrd="0" presId="urn:microsoft.com/office/officeart/2008/layout/LinedList"/>
    <dgm:cxn modelId="{2DB37E0A-F439-413A-B199-26A23CE551ED}" type="presParOf" srcId="{18AD876E-82DE-4BFC-953E-030E77CEE098}" destId="{2E3BEC49-C677-4F1F-946F-D0394B34CBBF}" srcOrd="0" destOrd="0" presId="urn:microsoft.com/office/officeart/2008/layout/LinedList"/>
    <dgm:cxn modelId="{2128C53C-6032-4506-BE41-726BDA74E450}" type="presParOf" srcId="{18AD876E-82DE-4BFC-953E-030E77CEE098}" destId="{D401297B-7AEF-41EF-8CE1-D58339845B04}" srcOrd="1" destOrd="0" presId="urn:microsoft.com/office/officeart/2008/layout/LinedList"/>
    <dgm:cxn modelId="{FA45BBBD-B46D-4EC9-9E07-28D21459FE09}" type="presParOf" srcId="{283CD542-9703-4197-9FD0-F8D874A2DC60}" destId="{4B09C3B8-F91C-4292-A6AA-7C10345D1362}" srcOrd="4" destOrd="0" presId="urn:microsoft.com/office/officeart/2008/layout/LinedList"/>
    <dgm:cxn modelId="{4F7AF98E-4D16-4A38-B549-377110E76230}" type="presParOf" srcId="{283CD542-9703-4197-9FD0-F8D874A2DC60}" destId="{466122E7-6452-4B84-B242-E9AA5C8ED6EB}" srcOrd="5" destOrd="0" presId="urn:microsoft.com/office/officeart/2008/layout/LinedList"/>
    <dgm:cxn modelId="{A6D21D1E-E2FF-43AF-92A5-9729DB9E6A0E}" type="presParOf" srcId="{466122E7-6452-4B84-B242-E9AA5C8ED6EB}" destId="{B4874357-AED1-4415-AA46-59A96D66CC60}" srcOrd="0" destOrd="0" presId="urn:microsoft.com/office/officeart/2008/layout/LinedList"/>
    <dgm:cxn modelId="{4A8A7812-BD73-40BC-9EEF-81B51B8DFD57}" type="presParOf" srcId="{466122E7-6452-4B84-B242-E9AA5C8ED6EB}" destId="{4B589C02-35E5-4195-A42A-B69858234EE9}" srcOrd="1" destOrd="0" presId="urn:microsoft.com/office/officeart/2008/layout/LinedList"/>
    <dgm:cxn modelId="{795FD8B2-DF20-4034-8567-A586E9D9F312}" type="presParOf" srcId="{283CD542-9703-4197-9FD0-F8D874A2DC60}" destId="{9BBA062D-8AA4-46F6-9037-F346E6D52CD6}" srcOrd="6" destOrd="0" presId="urn:microsoft.com/office/officeart/2008/layout/LinedList"/>
    <dgm:cxn modelId="{883FD70F-13B6-4935-9EF2-05D54EF9BB86}" type="presParOf" srcId="{283CD542-9703-4197-9FD0-F8D874A2DC60}" destId="{61DC2FFB-4D0E-4A61-AA8B-9F9590E8EA7A}" srcOrd="7" destOrd="0" presId="urn:microsoft.com/office/officeart/2008/layout/LinedList"/>
    <dgm:cxn modelId="{568A96FB-A4DC-4D07-A6C9-BDB08A61526A}" type="presParOf" srcId="{61DC2FFB-4D0E-4A61-AA8B-9F9590E8EA7A}" destId="{83F53ECE-C7FD-466C-90E9-6CF94DA7A904}" srcOrd="0" destOrd="0" presId="urn:microsoft.com/office/officeart/2008/layout/LinedList"/>
    <dgm:cxn modelId="{67F92EBF-FBE7-4BFA-9AA3-CE0D7714A4F3}" type="presParOf" srcId="{61DC2FFB-4D0E-4A61-AA8B-9F9590E8EA7A}" destId="{FB1B2424-967F-43A8-B756-E6A9CBFFDE9A}" srcOrd="1" destOrd="0" presId="urn:microsoft.com/office/officeart/2008/layout/LinedList"/>
    <dgm:cxn modelId="{EA302508-C615-4930-8067-AA46E450E094}" type="presParOf" srcId="{283CD542-9703-4197-9FD0-F8D874A2DC60}" destId="{076DCA30-F5FA-44E0-9EAC-450939B7C2EE}" srcOrd="8" destOrd="0" presId="urn:microsoft.com/office/officeart/2008/layout/LinedList"/>
    <dgm:cxn modelId="{E593C165-0FCF-4FB2-8E44-6A83804CAB89}" type="presParOf" srcId="{283CD542-9703-4197-9FD0-F8D874A2DC60}" destId="{54468613-48E8-4BD3-AE66-4A7BE5D7DDC4}" srcOrd="9" destOrd="0" presId="urn:microsoft.com/office/officeart/2008/layout/LinedList"/>
    <dgm:cxn modelId="{8521BC95-E2F8-453D-9F8A-3EFD92B4A80A}" type="presParOf" srcId="{54468613-48E8-4BD3-AE66-4A7BE5D7DDC4}" destId="{F2AE9BB5-2C03-408B-9B07-169996B3700D}" srcOrd="0" destOrd="0" presId="urn:microsoft.com/office/officeart/2008/layout/LinedList"/>
    <dgm:cxn modelId="{DBEC075A-81DD-43A2-81A7-38EFDA4B79DC}" type="presParOf" srcId="{54468613-48E8-4BD3-AE66-4A7BE5D7DDC4}" destId="{A9CFAA11-E551-4C93-ABDF-9B25D9E9D0F2}" srcOrd="1" destOrd="0" presId="urn:microsoft.com/office/officeart/2008/layout/LinedList"/>
    <dgm:cxn modelId="{6F0E3CB3-241C-4355-846E-321A42708B1A}" type="presParOf" srcId="{283CD542-9703-4197-9FD0-F8D874A2DC60}" destId="{514A3DDE-13B5-4432-AE78-6DFABFF952FD}" srcOrd="10" destOrd="0" presId="urn:microsoft.com/office/officeart/2008/layout/LinedList"/>
    <dgm:cxn modelId="{CD082184-0864-444E-95ED-F0B6AF3A2147}" type="presParOf" srcId="{283CD542-9703-4197-9FD0-F8D874A2DC60}" destId="{61ED1B9C-B010-42E8-B7AE-F947D1F9C7FE}" srcOrd="11" destOrd="0" presId="urn:microsoft.com/office/officeart/2008/layout/LinedList"/>
    <dgm:cxn modelId="{4D853478-6A24-416C-B0BF-A98E2F2E2A3D}" type="presParOf" srcId="{61ED1B9C-B010-42E8-B7AE-F947D1F9C7FE}" destId="{F1211114-A529-40F6-BE7B-EF8295C337B9}" srcOrd="0" destOrd="0" presId="urn:microsoft.com/office/officeart/2008/layout/LinedList"/>
    <dgm:cxn modelId="{CDDB65F5-5560-4CF1-B831-CA0B2654BCF4}" type="presParOf" srcId="{61ED1B9C-B010-42E8-B7AE-F947D1F9C7FE}" destId="{20B19515-24CC-445C-9778-5A209F97EA42}" srcOrd="1" destOrd="0" presId="urn:microsoft.com/office/officeart/2008/layout/LinedList"/>
    <dgm:cxn modelId="{6D5CDB05-B597-4837-851D-28ADEE6C0365}" type="presParOf" srcId="{283CD542-9703-4197-9FD0-F8D874A2DC60}" destId="{0A58F810-5C22-4905-A409-9D68EE4E3A4F}" srcOrd="12" destOrd="0" presId="urn:microsoft.com/office/officeart/2008/layout/LinedList"/>
    <dgm:cxn modelId="{FDF5C835-205F-42FA-A754-B1B76E6EDE5E}" type="presParOf" srcId="{283CD542-9703-4197-9FD0-F8D874A2DC60}" destId="{AFFF1A03-2417-49AF-A4D7-ED6A3046B46E}" srcOrd="13" destOrd="0" presId="urn:microsoft.com/office/officeart/2008/layout/LinedList"/>
    <dgm:cxn modelId="{04EADCDB-53CA-49F2-BB92-ED3E8A47D7F2}" type="presParOf" srcId="{AFFF1A03-2417-49AF-A4D7-ED6A3046B46E}" destId="{C4517B5C-61B6-4C69-A5AE-CB10E1269138}" srcOrd="0" destOrd="0" presId="urn:microsoft.com/office/officeart/2008/layout/LinedList"/>
    <dgm:cxn modelId="{8CF3EA1B-BFBB-40AA-9CC6-7CCAA01A3E6E}" type="presParOf" srcId="{AFFF1A03-2417-49AF-A4D7-ED6A3046B46E}" destId="{981ACC15-23A1-4779-9F1E-7E15C770A1DD}" srcOrd="1" destOrd="0" presId="urn:microsoft.com/office/officeart/2008/layout/LinedList"/>
    <dgm:cxn modelId="{3A9034B2-20A3-4EBC-8EFD-8B1EA7B3585F}" type="presParOf" srcId="{283CD542-9703-4197-9FD0-F8D874A2DC60}" destId="{7C464DF0-D87B-4E37-8A5B-E582E0CD9B19}" srcOrd="14" destOrd="0" presId="urn:microsoft.com/office/officeart/2008/layout/LinedList"/>
    <dgm:cxn modelId="{9BA11159-0718-46F0-89FC-BDD1452F0242}" type="presParOf" srcId="{283CD542-9703-4197-9FD0-F8D874A2DC60}" destId="{26A19307-F5F4-43B4-9C0D-3248D7614F16}" srcOrd="15" destOrd="0" presId="urn:microsoft.com/office/officeart/2008/layout/LinedList"/>
    <dgm:cxn modelId="{4F50339C-A90F-4D3A-A6F0-4DE46244F89E}" type="presParOf" srcId="{26A19307-F5F4-43B4-9C0D-3248D7614F16}" destId="{DC73AB1B-B9DA-4A9C-B611-B25A6E51BA51}" srcOrd="0" destOrd="0" presId="urn:microsoft.com/office/officeart/2008/layout/LinedList"/>
    <dgm:cxn modelId="{3ACEFE3D-471C-4D00-ADBA-1C78CA2DE14A}" type="presParOf" srcId="{26A19307-F5F4-43B4-9C0D-3248D7614F16}" destId="{5722A813-0FF4-4167-881B-6335E819A111}" srcOrd="1" destOrd="0" presId="urn:microsoft.com/office/officeart/2008/layout/LinedList"/>
    <dgm:cxn modelId="{D115E8B5-7EED-458A-A3D9-067AC5A3FBAA}" type="presParOf" srcId="{283CD542-9703-4197-9FD0-F8D874A2DC60}" destId="{FD603BA3-97CC-46D6-B67D-C688687E76A1}" srcOrd="16" destOrd="0" presId="urn:microsoft.com/office/officeart/2008/layout/LinedList"/>
    <dgm:cxn modelId="{7C9B1B62-33C9-4DD9-B0B8-67DE3B81214C}" type="presParOf" srcId="{283CD542-9703-4197-9FD0-F8D874A2DC60}" destId="{0B65B73C-55EC-4B06-A98A-31B291557BBA}" srcOrd="17" destOrd="0" presId="urn:microsoft.com/office/officeart/2008/layout/LinedList"/>
    <dgm:cxn modelId="{F1802E1C-928E-4AEF-AD90-60B9B50F3197}" type="presParOf" srcId="{0B65B73C-55EC-4B06-A98A-31B291557BBA}" destId="{5D91F2E9-999C-4353-8B7F-C5DB0B37E1D3}" srcOrd="0" destOrd="0" presId="urn:microsoft.com/office/officeart/2008/layout/LinedList"/>
    <dgm:cxn modelId="{A1BED72E-9985-447A-A93A-B667D754793A}" type="presParOf" srcId="{0B65B73C-55EC-4B06-A98A-31B291557BBA}" destId="{FC3F1C17-DB7E-42B3-89BC-DE217DAB5D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E6FB2A-A9D6-4737-84F1-1AAF4F0EC41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DD3847E-3F11-47EC-A7B3-CAD29026A628}">
      <dgm:prSet custT="1"/>
      <dgm:spPr/>
      <dgm:t>
        <a:bodyPr/>
        <a:lstStyle/>
        <a:p>
          <a:r>
            <a:rPr lang="en-GB" sz="1600" dirty="0">
              <a:latin typeface="Times New Roman" panose="02020603050405020304" pitchFamily="18" charset="0"/>
              <a:cs typeface="Times New Roman" panose="02020603050405020304" pitchFamily="18" charset="0"/>
            </a:rPr>
            <a:t>Multi Layer Perceptron Neural Networks has been shown to be capable of learning long time dependencies. </a:t>
          </a:r>
          <a:endParaRPr lang="en-US" sz="1600" dirty="0">
            <a:latin typeface="Times New Roman" panose="02020603050405020304" pitchFamily="18" charset="0"/>
            <a:cs typeface="Times New Roman" panose="02020603050405020304" pitchFamily="18" charset="0"/>
          </a:endParaRPr>
        </a:p>
      </dgm:t>
    </dgm:pt>
    <dgm:pt modelId="{D9A44111-B556-447B-8E39-C9A414F98C54}" type="parTrans" cxnId="{037CFAC6-1066-498C-80E4-AE41DFD0A4CB}">
      <dgm:prSet/>
      <dgm:spPr/>
      <dgm:t>
        <a:bodyPr/>
        <a:lstStyle/>
        <a:p>
          <a:endParaRPr lang="en-US"/>
        </a:p>
      </dgm:t>
    </dgm:pt>
    <dgm:pt modelId="{02AFE5A5-D71C-40E5-A4DC-115A00ADBEAB}" type="sibTrans" cxnId="{037CFAC6-1066-498C-80E4-AE41DFD0A4CB}">
      <dgm:prSet/>
      <dgm:spPr/>
      <dgm:t>
        <a:bodyPr/>
        <a:lstStyle/>
        <a:p>
          <a:endParaRPr lang="en-US"/>
        </a:p>
      </dgm:t>
    </dgm:pt>
    <dgm:pt modelId="{A7EAAA0C-ACD4-44D2-B9BA-3FF13F11B123}">
      <dgm:prSet custT="1"/>
      <dgm:spPr/>
      <dgm:t>
        <a:bodyPr/>
        <a:lstStyle/>
        <a:p>
          <a:r>
            <a:rPr lang="en-GB" sz="1600" dirty="0">
              <a:latin typeface="Times New Roman" panose="02020603050405020304" pitchFamily="18" charset="0"/>
              <a:cs typeface="Times New Roman" panose="02020603050405020304" pitchFamily="18" charset="0"/>
            </a:rPr>
            <a:t>In time series data, has non linear characteristics.</a:t>
          </a:r>
          <a:endParaRPr lang="en-US" sz="1600" dirty="0">
            <a:latin typeface="Times New Roman" panose="02020603050405020304" pitchFamily="18" charset="0"/>
            <a:cs typeface="Times New Roman" panose="02020603050405020304" pitchFamily="18" charset="0"/>
          </a:endParaRPr>
        </a:p>
      </dgm:t>
    </dgm:pt>
    <dgm:pt modelId="{17421209-A263-471A-A5FD-F1A54DD96BAA}" type="parTrans" cxnId="{483721A4-45D8-430C-B086-42484B78C94A}">
      <dgm:prSet/>
      <dgm:spPr/>
      <dgm:t>
        <a:bodyPr/>
        <a:lstStyle/>
        <a:p>
          <a:endParaRPr lang="en-US"/>
        </a:p>
      </dgm:t>
    </dgm:pt>
    <dgm:pt modelId="{10A5A374-DDF6-445F-AD59-13CFD3C2B990}" type="sibTrans" cxnId="{483721A4-45D8-430C-B086-42484B78C94A}">
      <dgm:prSet/>
      <dgm:spPr/>
      <dgm:t>
        <a:bodyPr/>
        <a:lstStyle/>
        <a:p>
          <a:endParaRPr lang="en-US"/>
        </a:p>
      </dgm:t>
    </dgm:pt>
    <dgm:pt modelId="{37665F38-7600-4EAD-BFEA-6C3317B9AD15}">
      <dgm:prSet custT="1"/>
      <dgm:spPr/>
      <dgm:t>
        <a:bodyPr/>
        <a:lstStyle/>
        <a:p>
          <a:pPr algn="just"/>
          <a:r>
            <a:rPr lang="en-GB" sz="1600" dirty="0">
              <a:latin typeface="Times New Roman" panose="02020603050405020304" pitchFamily="18" charset="0"/>
              <a:cs typeface="Times New Roman" panose="02020603050405020304" pitchFamily="18" charset="0"/>
            </a:rPr>
            <a:t>Therefore, our focuses to predict the time series of air pollutants using MLP networks to improve the PM2.5 concentration prediction.</a:t>
          </a:r>
          <a:endParaRPr lang="en-US" sz="1600" dirty="0">
            <a:latin typeface="Times New Roman" panose="02020603050405020304" pitchFamily="18" charset="0"/>
            <a:cs typeface="Times New Roman" panose="02020603050405020304" pitchFamily="18" charset="0"/>
          </a:endParaRPr>
        </a:p>
      </dgm:t>
    </dgm:pt>
    <dgm:pt modelId="{B5220930-1827-4E5F-B7F9-1B084087B960}" type="parTrans" cxnId="{AB9EA47B-E3FA-423B-A328-A12D2EE55516}">
      <dgm:prSet/>
      <dgm:spPr/>
      <dgm:t>
        <a:bodyPr/>
        <a:lstStyle/>
        <a:p>
          <a:endParaRPr lang="en-US"/>
        </a:p>
      </dgm:t>
    </dgm:pt>
    <dgm:pt modelId="{58D64336-9032-4386-836E-B3B8AE58FE6D}" type="sibTrans" cxnId="{AB9EA47B-E3FA-423B-A328-A12D2EE55516}">
      <dgm:prSet/>
      <dgm:spPr/>
      <dgm:t>
        <a:bodyPr/>
        <a:lstStyle/>
        <a:p>
          <a:endParaRPr lang="en-US"/>
        </a:p>
      </dgm:t>
    </dgm:pt>
    <dgm:pt modelId="{5A406CBB-3375-45FB-873D-7CB4C102BCD0}" type="pres">
      <dgm:prSet presAssocID="{30E6FB2A-A9D6-4737-84F1-1AAF4F0EC41D}" presName="hierChild1" presStyleCnt="0">
        <dgm:presLayoutVars>
          <dgm:chPref val="1"/>
          <dgm:dir/>
          <dgm:animOne val="branch"/>
          <dgm:animLvl val="lvl"/>
          <dgm:resizeHandles/>
        </dgm:presLayoutVars>
      </dgm:prSet>
      <dgm:spPr/>
    </dgm:pt>
    <dgm:pt modelId="{21C76ADE-C57E-4FEE-863D-87579F043898}" type="pres">
      <dgm:prSet presAssocID="{BDD3847E-3F11-47EC-A7B3-CAD29026A628}" presName="hierRoot1" presStyleCnt="0"/>
      <dgm:spPr/>
    </dgm:pt>
    <dgm:pt modelId="{93C6C000-6FA8-4BE9-920C-D0C10FCFA409}" type="pres">
      <dgm:prSet presAssocID="{BDD3847E-3F11-47EC-A7B3-CAD29026A628}" presName="composite" presStyleCnt="0"/>
      <dgm:spPr/>
    </dgm:pt>
    <dgm:pt modelId="{1F743212-5F5C-43B6-AA26-52A9380E2773}" type="pres">
      <dgm:prSet presAssocID="{BDD3847E-3F11-47EC-A7B3-CAD29026A628}" presName="background" presStyleLbl="node0" presStyleIdx="0" presStyleCnt="3"/>
      <dgm:spPr/>
    </dgm:pt>
    <dgm:pt modelId="{114D77A7-435B-485A-84F5-39EF69C1416D}" type="pres">
      <dgm:prSet presAssocID="{BDD3847E-3F11-47EC-A7B3-CAD29026A628}" presName="text" presStyleLbl="fgAcc0" presStyleIdx="0" presStyleCnt="3">
        <dgm:presLayoutVars>
          <dgm:chPref val="3"/>
        </dgm:presLayoutVars>
      </dgm:prSet>
      <dgm:spPr/>
    </dgm:pt>
    <dgm:pt modelId="{3D1774DC-C9CF-4824-A53A-5F655827BE1E}" type="pres">
      <dgm:prSet presAssocID="{BDD3847E-3F11-47EC-A7B3-CAD29026A628}" presName="hierChild2" presStyleCnt="0"/>
      <dgm:spPr/>
    </dgm:pt>
    <dgm:pt modelId="{22C00564-1265-4791-9A71-F7D7C49BDDC9}" type="pres">
      <dgm:prSet presAssocID="{A7EAAA0C-ACD4-44D2-B9BA-3FF13F11B123}" presName="hierRoot1" presStyleCnt="0"/>
      <dgm:spPr/>
    </dgm:pt>
    <dgm:pt modelId="{CC6CB29C-A953-48B1-BD74-5A1C8B2B91BA}" type="pres">
      <dgm:prSet presAssocID="{A7EAAA0C-ACD4-44D2-B9BA-3FF13F11B123}" presName="composite" presStyleCnt="0"/>
      <dgm:spPr/>
    </dgm:pt>
    <dgm:pt modelId="{69A82079-0DEB-4FEB-B35B-2CC1CB77C42B}" type="pres">
      <dgm:prSet presAssocID="{A7EAAA0C-ACD4-44D2-B9BA-3FF13F11B123}" presName="background" presStyleLbl="node0" presStyleIdx="1" presStyleCnt="3"/>
      <dgm:spPr/>
    </dgm:pt>
    <dgm:pt modelId="{BD6C52CD-51CA-4733-B0D4-4396C42A1B3B}" type="pres">
      <dgm:prSet presAssocID="{A7EAAA0C-ACD4-44D2-B9BA-3FF13F11B123}" presName="text" presStyleLbl="fgAcc0" presStyleIdx="1" presStyleCnt="3">
        <dgm:presLayoutVars>
          <dgm:chPref val="3"/>
        </dgm:presLayoutVars>
      </dgm:prSet>
      <dgm:spPr/>
    </dgm:pt>
    <dgm:pt modelId="{11B2B0EF-2961-4EFB-BC8B-87CEBD57A370}" type="pres">
      <dgm:prSet presAssocID="{A7EAAA0C-ACD4-44D2-B9BA-3FF13F11B123}" presName="hierChild2" presStyleCnt="0"/>
      <dgm:spPr/>
    </dgm:pt>
    <dgm:pt modelId="{5BCFC482-A6E3-4E25-874A-CBA8EE396586}" type="pres">
      <dgm:prSet presAssocID="{37665F38-7600-4EAD-BFEA-6C3317B9AD15}" presName="hierRoot1" presStyleCnt="0"/>
      <dgm:spPr/>
    </dgm:pt>
    <dgm:pt modelId="{3E8B29A7-9627-41BA-A842-5CD1FA670AF4}" type="pres">
      <dgm:prSet presAssocID="{37665F38-7600-4EAD-BFEA-6C3317B9AD15}" presName="composite" presStyleCnt="0"/>
      <dgm:spPr/>
    </dgm:pt>
    <dgm:pt modelId="{0048CC4F-3990-4898-A4A6-9870F0071669}" type="pres">
      <dgm:prSet presAssocID="{37665F38-7600-4EAD-BFEA-6C3317B9AD15}" presName="background" presStyleLbl="node0" presStyleIdx="2" presStyleCnt="3"/>
      <dgm:spPr/>
    </dgm:pt>
    <dgm:pt modelId="{EA656230-643C-49DB-BFED-707DECC5DB05}" type="pres">
      <dgm:prSet presAssocID="{37665F38-7600-4EAD-BFEA-6C3317B9AD15}" presName="text" presStyleLbl="fgAcc0" presStyleIdx="2" presStyleCnt="3">
        <dgm:presLayoutVars>
          <dgm:chPref val="3"/>
        </dgm:presLayoutVars>
      </dgm:prSet>
      <dgm:spPr/>
    </dgm:pt>
    <dgm:pt modelId="{4EB0E6CA-0D25-4669-ABD9-F34494E5FDB0}" type="pres">
      <dgm:prSet presAssocID="{37665F38-7600-4EAD-BFEA-6C3317B9AD15}" presName="hierChild2" presStyleCnt="0"/>
      <dgm:spPr/>
    </dgm:pt>
  </dgm:ptLst>
  <dgm:cxnLst>
    <dgm:cxn modelId="{D14A9950-7DBB-466B-BFA0-B0F2DD06C77D}" type="presOf" srcId="{A7EAAA0C-ACD4-44D2-B9BA-3FF13F11B123}" destId="{BD6C52CD-51CA-4733-B0D4-4396C42A1B3B}" srcOrd="0" destOrd="0" presId="urn:microsoft.com/office/officeart/2005/8/layout/hierarchy1"/>
    <dgm:cxn modelId="{B3052E54-B93D-4A14-8B7E-4A04F80D171B}" type="presOf" srcId="{37665F38-7600-4EAD-BFEA-6C3317B9AD15}" destId="{EA656230-643C-49DB-BFED-707DECC5DB05}" srcOrd="0" destOrd="0" presId="urn:microsoft.com/office/officeart/2005/8/layout/hierarchy1"/>
    <dgm:cxn modelId="{AB9EA47B-E3FA-423B-A328-A12D2EE55516}" srcId="{30E6FB2A-A9D6-4737-84F1-1AAF4F0EC41D}" destId="{37665F38-7600-4EAD-BFEA-6C3317B9AD15}" srcOrd="2" destOrd="0" parTransId="{B5220930-1827-4E5F-B7F9-1B084087B960}" sibTransId="{58D64336-9032-4386-836E-B3B8AE58FE6D}"/>
    <dgm:cxn modelId="{E654108E-5057-42CC-BAE8-4B0C6F70AEBE}" type="presOf" srcId="{BDD3847E-3F11-47EC-A7B3-CAD29026A628}" destId="{114D77A7-435B-485A-84F5-39EF69C1416D}" srcOrd="0" destOrd="0" presId="urn:microsoft.com/office/officeart/2005/8/layout/hierarchy1"/>
    <dgm:cxn modelId="{483721A4-45D8-430C-B086-42484B78C94A}" srcId="{30E6FB2A-A9D6-4737-84F1-1AAF4F0EC41D}" destId="{A7EAAA0C-ACD4-44D2-B9BA-3FF13F11B123}" srcOrd="1" destOrd="0" parTransId="{17421209-A263-471A-A5FD-F1A54DD96BAA}" sibTransId="{10A5A374-DDF6-445F-AD59-13CFD3C2B990}"/>
    <dgm:cxn modelId="{037CFAC6-1066-498C-80E4-AE41DFD0A4CB}" srcId="{30E6FB2A-A9D6-4737-84F1-1AAF4F0EC41D}" destId="{BDD3847E-3F11-47EC-A7B3-CAD29026A628}" srcOrd="0" destOrd="0" parTransId="{D9A44111-B556-447B-8E39-C9A414F98C54}" sibTransId="{02AFE5A5-D71C-40E5-A4DC-115A00ADBEAB}"/>
    <dgm:cxn modelId="{7AE96EF0-FF9B-44FE-A3CB-13D33C8A7F7F}" type="presOf" srcId="{30E6FB2A-A9D6-4737-84F1-1AAF4F0EC41D}" destId="{5A406CBB-3375-45FB-873D-7CB4C102BCD0}" srcOrd="0" destOrd="0" presId="urn:microsoft.com/office/officeart/2005/8/layout/hierarchy1"/>
    <dgm:cxn modelId="{208F9837-1D9A-49C0-BF9B-913E6A28832A}" type="presParOf" srcId="{5A406CBB-3375-45FB-873D-7CB4C102BCD0}" destId="{21C76ADE-C57E-4FEE-863D-87579F043898}" srcOrd="0" destOrd="0" presId="urn:microsoft.com/office/officeart/2005/8/layout/hierarchy1"/>
    <dgm:cxn modelId="{44AC04AC-87F4-4868-B923-50AED66730F8}" type="presParOf" srcId="{21C76ADE-C57E-4FEE-863D-87579F043898}" destId="{93C6C000-6FA8-4BE9-920C-D0C10FCFA409}" srcOrd="0" destOrd="0" presId="urn:microsoft.com/office/officeart/2005/8/layout/hierarchy1"/>
    <dgm:cxn modelId="{3D0DA501-EA7D-4B32-84C9-0472E73F9D7F}" type="presParOf" srcId="{93C6C000-6FA8-4BE9-920C-D0C10FCFA409}" destId="{1F743212-5F5C-43B6-AA26-52A9380E2773}" srcOrd="0" destOrd="0" presId="urn:microsoft.com/office/officeart/2005/8/layout/hierarchy1"/>
    <dgm:cxn modelId="{A2D4E91F-0207-487C-9C7B-E8B7D01B55AE}" type="presParOf" srcId="{93C6C000-6FA8-4BE9-920C-D0C10FCFA409}" destId="{114D77A7-435B-485A-84F5-39EF69C1416D}" srcOrd="1" destOrd="0" presId="urn:microsoft.com/office/officeart/2005/8/layout/hierarchy1"/>
    <dgm:cxn modelId="{1377BF31-A5A3-42F7-8A4C-5F3172382EB9}" type="presParOf" srcId="{21C76ADE-C57E-4FEE-863D-87579F043898}" destId="{3D1774DC-C9CF-4824-A53A-5F655827BE1E}" srcOrd="1" destOrd="0" presId="urn:microsoft.com/office/officeart/2005/8/layout/hierarchy1"/>
    <dgm:cxn modelId="{F0339A33-E57C-4EDE-A745-F82AC908CD60}" type="presParOf" srcId="{5A406CBB-3375-45FB-873D-7CB4C102BCD0}" destId="{22C00564-1265-4791-9A71-F7D7C49BDDC9}" srcOrd="1" destOrd="0" presId="urn:microsoft.com/office/officeart/2005/8/layout/hierarchy1"/>
    <dgm:cxn modelId="{78FA8F93-6DE4-4E91-9067-1977C64094F1}" type="presParOf" srcId="{22C00564-1265-4791-9A71-F7D7C49BDDC9}" destId="{CC6CB29C-A953-48B1-BD74-5A1C8B2B91BA}" srcOrd="0" destOrd="0" presId="urn:microsoft.com/office/officeart/2005/8/layout/hierarchy1"/>
    <dgm:cxn modelId="{6B4BA61D-939E-4FE2-984B-BDB56425C028}" type="presParOf" srcId="{CC6CB29C-A953-48B1-BD74-5A1C8B2B91BA}" destId="{69A82079-0DEB-4FEB-B35B-2CC1CB77C42B}" srcOrd="0" destOrd="0" presId="urn:microsoft.com/office/officeart/2005/8/layout/hierarchy1"/>
    <dgm:cxn modelId="{6A9B7C36-10D8-460E-9684-34BB15FE8025}" type="presParOf" srcId="{CC6CB29C-A953-48B1-BD74-5A1C8B2B91BA}" destId="{BD6C52CD-51CA-4733-B0D4-4396C42A1B3B}" srcOrd="1" destOrd="0" presId="urn:microsoft.com/office/officeart/2005/8/layout/hierarchy1"/>
    <dgm:cxn modelId="{496A31F6-25DA-49E9-9596-489C3B67E3E6}" type="presParOf" srcId="{22C00564-1265-4791-9A71-F7D7C49BDDC9}" destId="{11B2B0EF-2961-4EFB-BC8B-87CEBD57A370}" srcOrd="1" destOrd="0" presId="urn:microsoft.com/office/officeart/2005/8/layout/hierarchy1"/>
    <dgm:cxn modelId="{814C002B-1B54-4F7A-99E0-3F9238878372}" type="presParOf" srcId="{5A406CBB-3375-45FB-873D-7CB4C102BCD0}" destId="{5BCFC482-A6E3-4E25-874A-CBA8EE396586}" srcOrd="2" destOrd="0" presId="urn:microsoft.com/office/officeart/2005/8/layout/hierarchy1"/>
    <dgm:cxn modelId="{E78F2D99-D3CC-440B-8CC9-B77898DCF540}" type="presParOf" srcId="{5BCFC482-A6E3-4E25-874A-CBA8EE396586}" destId="{3E8B29A7-9627-41BA-A842-5CD1FA670AF4}" srcOrd="0" destOrd="0" presId="urn:microsoft.com/office/officeart/2005/8/layout/hierarchy1"/>
    <dgm:cxn modelId="{5A1EAA3F-F58F-4CE0-A782-63CF35D92549}" type="presParOf" srcId="{3E8B29A7-9627-41BA-A842-5CD1FA670AF4}" destId="{0048CC4F-3990-4898-A4A6-9870F0071669}" srcOrd="0" destOrd="0" presId="urn:microsoft.com/office/officeart/2005/8/layout/hierarchy1"/>
    <dgm:cxn modelId="{21A4A41E-88BD-4C07-A8AB-A886CA82B32E}" type="presParOf" srcId="{3E8B29A7-9627-41BA-A842-5CD1FA670AF4}" destId="{EA656230-643C-49DB-BFED-707DECC5DB05}" srcOrd="1" destOrd="0" presId="urn:microsoft.com/office/officeart/2005/8/layout/hierarchy1"/>
    <dgm:cxn modelId="{27A16D51-3428-45BD-878C-DFBAF8DA3E33}" type="presParOf" srcId="{5BCFC482-A6E3-4E25-874A-CBA8EE396586}" destId="{4EB0E6CA-0D25-4669-ABD9-F34494E5FD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5C334-9FA5-49E1-B33E-3F5B92AF9810}">
      <dsp:nvSpPr>
        <dsp:cNvPr id="0" name=""/>
        <dsp:cNvSpPr/>
      </dsp:nvSpPr>
      <dsp:spPr>
        <a:xfrm>
          <a:off x="0" y="689"/>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13064-865D-41F5-9748-128605F528DE}">
      <dsp:nvSpPr>
        <dsp:cNvPr id="0" name=""/>
        <dsp:cNvSpPr/>
      </dsp:nvSpPr>
      <dsp:spPr>
        <a:xfrm>
          <a:off x="0" y="689"/>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Background</a:t>
          </a:r>
          <a:endParaRPr lang="en-US" sz="2900" kern="1200" dirty="0"/>
        </a:p>
      </dsp:txBody>
      <dsp:txXfrm>
        <a:off x="0" y="689"/>
        <a:ext cx="6797675" cy="627614"/>
      </dsp:txXfrm>
    </dsp:sp>
    <dsp:sp modelId="{CB8BC61B-AF7C-476B-8007-93A4F1E8EA36}">
      <dsp:nvSpPr>
        <dsp:cNvPr id="0" name=""/>
        <dsp:cNvSpPr/>
      </dsp:nvSpPr>
      <dsp:spPr>
        <a:xfrm>
          <a:off x="0" y="628304"/>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BEC49-C677-4F1F-946F-D0394B34CBBF}">
      <dsp:nvSpPr>
        <dsp:cNvPr id="0" name=""/>
        <dsp:cNvSpPr/>
      </dsp:nvSpPr>
      <dsp:spPr>
        <a:xfrm>
          <a:off x="0" y="628304"/>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Introduction</a:t>
          </a:r>
          <a:endParaRPr lang="en-US" sz="2900" kern="1200" dirty="0"/>
        </a:p>
      </dsp:txBody>
      <dsp:txXfrm>
        <a:off x="0" y="628304"/>
        <a:ext cx="6797675" cy="627614"/>
      </dsp:txXfrm>
    </dsp:sp>
    <dsp:sp modelId="{4B09C3B8-F91C-4292-A6AA-7C10345D1362}">
      <dsp:nvSpPr>
        <dsp:cNvPr id="0" name=""/>
        <dsp:cNvSpPr/>
      </dsp:nvSpPr>
      <dsp:spPr>
        <a:xfrm>
          <a:off x="0" y="1255919"/>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74357-AED1-4415-AA46-59A96D66CC60}">
      <dsp:nvSpPr>
        <dsp:cNvPr id="0" name=""/>
        <dsp:cNvSpPr/>
      </dsp:nvSpPr>
      <dsp:spPr>
        <a:xfrm>
          <a:off x="0" y="1255919"/>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Literature Survey</a:t>
          </a:r>
          <a:endParaRPr lang="en-US" sz="2900" kern="1200" dirty="0"/>
        </a:p>
      </dsp:txBody>
      <dsp:txXfrm>
        <a:off x="0" y="1255919"/>
        <a:ext cx="6797675" cy="627614"/>
      </dsp:txXfrm>
    </dsp:sp>
    <dsp:sp modelId="{9BBA062D-8AA4-46F6-9037-F346E6D52CD6}">
      <dsp:nvSpPr>
        <dsp:cNvPr id="0" name=""/>
        <dsp:cNvSpPr/>
      </dsp:nvSpPr>
      <dsp:spPr>
        <a:xfrm>
          <a:off x="0" y="1883533"/>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F53ECE-C7FD-466C-90E9-6CF94DA7A904}">
      <dsp:nvSpPr>
        <dsp:cNvPr id="0" name=""/>
        <dsp:cNvSpPr/>
      </dsp:nvSpPr>
      <dsp:spPr>
        <a:xfrm>
          <a:off x="0" y="1883533"/>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Problem Description</a:t>
          </a:r>
          <a:endParaRPr lang="en-US" sz="2900" kern="1200" dirty="0"/>
        </a:p>
      </dsp:txBody>
      <dsp:txXfrm>
        <a:off x="0" y="1883533"/>
        <a:ext cx="6797675" cy="627614"/>
      </dsp:txXfrm>
    </dsp:sp>
    <dsp:sp modelId="{076DCA30-F5FA-44E0-9EAC-450939B7C2EE}">
      <dsp:nvSpPr>
        <dsp:cNvPr id="0" name=""/>
        <dsp:cNvSpPr/>
      </dsp:nvSpPr>
      <dsp:spPr>
        <a:xfrm>
          <a:off x="0" y="2511148"/>
          <a:ext cx="67976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E9BB5-2C03-408B-9B07-169996B3700D}">
      <dsp:nvSpPr>
        <dsp:cNvPr id="0" name=""/>
        <dsp:cNvSpPr/>
      </dsp:nvSpPr>
      <dsp:spPr>
        <a:xfrm>
          <a:off x="0" y="2511148"/>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Methodology</a:t>
          </a:r>
          <a:endParaRPr lang="en-US" sz="2900" kern="1200" dirty="0"/>
        </a:p>
      </dsp:txBody>
      <dsp:txXfrm>
        <a:off x="0" y="2511148"/>
        <a:ext cx="6797675" cy="627614"/>
      </dsp:txXfrm>
    </dsp:sp>
    <dsp:sp modelId="{514A3DDE-13B5-4432-AE78-6DFABFF952FD}">
      <dsp:nvSpPr>
        <dsp:cNvPr id="0" name=""/>
        <dsp:cNvSpPr/>
      </dsp:nvSpPr>
      <dsp:spPr>
        <a:xfrm>
          <a:off x="0" y="3138763"/>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211114-A529-40F6-BE7B-EF8295C337B9}">
      <dsp:nvSpPr>
        <dsp:cNvPr id="0" name=""/>
        <dsp:cNvSpPr/>
      </dsp:nvSpPr>
      <dsp:spPr>
        <a:xfrm>
          <a:off x="0" y="3138763"/>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Key Elements</a:t>
          </a:r>
          <a:endParaRPr lang="en-US" sz="2900" kern="1200"/>
        </a:p>
      </dsp:txBody>
      <dsp:txXfrm>
        <a:off x="0" y="3138763"/>
        <a:ext cx="6797675" cy="627614"/>
      </dsp:txXfrm>
    </dsp:sp>
    <dsp:sp modelId="{0A58F810-5C22-4905-A409-9D68EE4E3A4F}">
      <dsp:nvSpPr>
        <dsp:cNvPr id="0" name=""/>
        <dsp:cNvSpPr/>
      </dsp:nvSpPr>
      <dsp:spPr>
        <a:xfrm>
          <a:off x="0" y="3766378"/>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517B5C-61B6-4C69-A5AE-CB10E1269138}">
      <dsp:nvSpPr>
        <dsp:cNvPr id="0" name=""/>
        <dsp:cNvSpPr/>
      </dsp:nvSpPr>
      <dsp:spPr>
        <a:xfrm>
          <a:off x="0" y="3766378"/>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Experimental Evaluations</a:t>
          </a:r>
          <a:endParaRPr lang="en-US" sz="2900" kern="1200"/>
        </a:p>
      </dsp:txBody>
      <dsp:txXfrm>
        <a:off x="0" y="3766378"/>
        <a:ext cx="6797675" cy="627614"/>
      </dsp:txXfrm>
    </dsp:sp>
    <dsp:sp modelId="{7C464DF0-D87B-4E37-8A5B-E582E0CD9B19}">
      <dsp:nvSpPr>
        <dsp:cNvPr id="0" name=""/>
        <dsp:cNvSpPr/>
      </dsp:nvSpPr>
      <dsp:spPr>
        <a:xfrm>
          <a:off x="0" y="4393992"/>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3AB1B-B9DA-4A9C-B611-B25A6E51BA51}">
      <dsp:nvSpPr>
        <dsp:cNvPr id="0" name=""/>
        <dsp:cNvSpPr/>
      </dsp:nvSpPr>
      <dsp:spPr>
        <a:xfrm>
          <a:off x="0" y="4393992"/>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Summary</a:t>
          </a:r>
          <a:endParaRPr lang="en-US" sz="2900" kern="1200" dirty="0"/>
        </a:p>
      </dsp:txBody>
      <dsp:txXfrm>
        <a:off x="0" y="4393992"/>
        <a:ext cx="6797675" cy="627614"/>
      </dsp:txXfrm>
    </dsp:sp>
    <dsp:sp modelId="{FD603BA3-97CC-46D6-B67D-C688687E76A1}">
      <dsp:nvSpPr>
        <dsp:cNvPr id="0" name=""/>
        <dsp:cNvSpPr/>
      </dsp:nvSpPr>
      <dsp:spPr>
        <a:xfrm>
          <a:off x="0" y="5021607"/>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91F2E9-999C-4353-8B7F-C5DB0B37E1D3}">
      <dsp:nvSpPr>
        <dsp:cNvPr id="0" name=""/>
        <dsp:cNvSpPr/>
      </dsp:nvSpPr>
      <dsp:spPr>
        <a:xfrm>
          <a:off x="0" y="5021607"/>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References</a:t>
          </a:r>
          <a:endParaRPr lang="en-US" sz="2900" kern="1200" dirty="0"/>
        </a:p>
      </dsp:txBody>
      <dsp:txXfrm>
        <a:off x="0" y="5021607"/>
        <a:ext cx="6797675" cy="6276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43212-5F5C-43B6-AA26-52A9380E2773}">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4D77A7-435B-485A-84F5-39EF69C1416D}">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Times New Roman" panose="02020603050405020304" pitchFamily="18" charset="0"/>
              <a:cs typeface="Times New Roman" panose="02020603050405020304" pitchFamily="18" charset="0"/>
            </a:rPr>
            <a:t>Multi Layer Perceptron Neural Networks has been shown to be capable of learning long time dependencies. </a:t>
          </a:r>
          <a:endParaRPr lang="en-US" sz="1600" kern="1200" dirty="0">
            <a:latin typeface="Times New Roman" panose="02020603050405020304" pitchFamily="18" charset="0"/>
            <a:cs typeface="Times New Roman" panose="02020603050405020304" pitchFamily="18" charset="0"/>
          </a:endParaRPr>
        </a:p>
      </dsp:txBody>
      <dsp:txXfrm>
        <a:off x="366939" y="1196774"/>
        <a:ext cx="2723696" cy="1691139"/>
      </dsp:txXfrm>
    </dsp:sp>
    <dsp:sp modelId="{69A82079-0DEB-4FEB-B35B-2CC1CB77C42B}">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C52CD-51CA-4733-B0D4-4396C42A1B3B}">
      <dsp:nvSpPr>
        <dsp:cNvPr id="0" name=""/>
        <dsp:cNvSpPr/>
      </dsp:nvSpPr>
      <dsp:spPr>
        <a:xfrm>
          <a:off x="3771899"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Times New Roman" panose="02020603050405020304" pitchFamily="18" charset="0"/>
              <a:cs typeface="Times New Roman" panose="02020603050405020304" pitchFamily="18" charset="0"/>
            </a:rPr>
            <a:t>In time series data, has non linear characteristics.</a:t>
          </a:r>
          <a:endParaRPr lang="en-US" sz="1600" kern="1200" dirty="0">
            <a:latin typeface="Times New Roman" panose="02020603050405020304" pitchFamily="18" charset="0"/>
            <a:cs typeface="Times New Roman" panose="02020603050405020304" pitchFamily="18" charset="0"/>
          </a:endParaRPr>
        </a:p>
      </dsp:txBody>
      <dsp:txXfrm>
        <a:off x="3824513" y="1196774"/>
        <a:ext cx="2723696" cy="1691139"/>
      </dsp:txXfrm>
    </dsp:sp>
    <dsp:sp modelId="{0048CC4F-3990-4898-A4A6-9870F0071669}">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56230-643C-49DB-BFED-707DECC5DB05}">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GB" sz="1600" kern="1200" dirty="0">
              <a:latin typeface="Times New Roman" panose="02020603050405020304" pitchFamily="18" charset="0"/>
              <a:cs typeface="Times New Roman" panose="02020603050405020304" pitchFamily="18" charset="0"/>
            </a:rPr>
            <a:t>Therefore, our focuses to predict the time series of air pollutants using MLP networks to improve the PM2.5 concentration prediction.</a:t>
          </a:r>
          <a:endParaRPr lang="en-US" sz="1600" kern="1200" dirty="0">
            <a:latin typeface="Times New Roman" panose="02020603050405020304" pitchFamily="18" charset="0"/>
            <a:cs typeface="Times New Roman" panose="02020603050405020304" pitchFamily="18" charset="0"/>
          </a:endParaRPr>
        </a:p>
      </dsp:txBody>
      <dsp:txXfrm>
        <a:off x="7282089" y="1196774"/>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2FD051-D798-4C48-977A-8A29E453E8F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999D5-C153-4C22-A603-7E76A05606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83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FD051-D798-4C48-977A-8A29E453E8F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999D5-C153-4C22-A603-7E76A056067F}" type="slidenum">
              <a:rPr lang="en-IN" smtClean="0"/>
              <a:t>‹#›</a:t>
            </a:fld>
            <a:endParaRPr lang="en-IN"/>
          </a:p>
        </p:txBody>
      </p:sp>
    </p:spTree>
    <p:extLst>
      <p:ext uri="{BB962C8B-B14F-4D97-AF65-F5344CB8AC3E}">
        <p14:creationId xmlns:p14="http://schemas.microsoft.com/office/powerpoint/2010/main" val="374750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FD051-D798-4C48-977A-8A29E453E8F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999D5-C153-4C22-A603-7E76A056067F}" type="slidenum">
              <a:rPr lang="en-IN" smtClean="0"/>
              <a:t>‹#›</a:t>
            </a:fld>
            <a:endParaRPr lang="en-IN"/>
          </a:p>
        </p:txBody>
      </p:sp>
    </p:spTree>
    <p:extLst>
      <p:ext uri="{BB962C8B-B14F-4D97-AF65-F5344CB8AC3E}">
        <p14:creationId xmlns:p14="http://schemas.microsoft.com/office/powerpoint/2010/main" val="297116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FD051-D798-4C48-977A-8A29E453E8F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999D5-C153-4C22-A603-7E76A056067F}" type="slidenum">
              <a:rPr lang="en-IN" smtClean="0"/>
              <a:t>‹#›</a:t>
            </a:fld>
            <a:endParaRPr lang="en-IN"/>
          </a:p>
        </p:txBody>
      </p:sp>
    </p:spTree>
    <p:extLst>
      <p:ext uri="{BB962C8B-B14F-4D97-AF65-F5344CB8AC3E}">
        <p14:creationId xmlns:p14="http://schemas.microsoft.com/office/powerpoint/2010/main" val="347753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FD051-D798-4C48-977A-8A29E453E8F0}"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999D5-C153-4C22-A603-7E76A05606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77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2FD051-D798-4C48-977A-8A29E453E8F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999D5-C153-4C22-A603-7E76A056067F}" type="slidenum">
              <a:rPr lang="en-IN" smtClean="0"/>
              <a:t>‹#›</a:t>
            </a:fld>
            <a:endParaRPr lang="en-IN"/>
          </a:p>
        </p:txBody>
      </p:sp>
    </p:spTree>
    <p:extLst>
      <p:ext uri="{BB962C8B-B14F-4D97-AF65-F5344CB8AC3E}">
        <p14:creationId xmlns:p14="http://schemas.microsoft.com/office/powerpoint/2010/main" val="393525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2FD051-D798-4C48-977A-8A29E453E8F0}"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D999D5-C153-4C22-A603-7E76A056067F}" type="slidenum">
              <a:rPr lang="en-IN" smtClean="0"/>
              <a:t>‹#›</a:t>
            </a:fld>
            <a:endParaRPr lang="en-IN"/>
          </a:p>
        </p:txBody>
      </p:sp>
    </p:spTree>
    <p:extLst>
      <p:ext uri="{BB962C8B-B14F-4D97-AF65-F5344CB8AC3E}">
        <p14:creationId xmlns:p14="http://schemas.microsoft.com/office/powerpoint/2010/main" val="76143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2FD051-D798-4C48-977A-8A29E453E8F0}"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D999D5-C153-4C22-A603-7E76A056067F}" type="slidenum">
              <a:rPr lang="en-IN" smtClean="0"/>
              <a:t>‹#›</a:t>
            </a:fld>
            <a:endParaRPr lang="en-IN"/>
          </a:p>
        </p:txBody>
      </p:sp>
    </p:spTree>
    <p:extLst>
      <p:ext uri="{BB962C8B-B14F-4D97-AF65-F5344CB8AC3E}">
        <p14:creationId xmlns:p14="http://schemas.microsoft.com/office/powerpoint/2010/main" val="305401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2FD051-D798-4C48-977A-8A29E453E8F0}" type="datetimeFigureOut">
              <a:rPr lang="en-IN" smtClean="0"/>
              <a:t>17-01-2023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DD999D5-C153-4C22-A603-7E76A056067F}" type="slidenum">
              <a:rPr lang="en-IN" smtClean="0"/>
              <a:t>‹#›</a:t>
            </a:fld>
            <a:endParaRPr lang="en-IN"/>
          </a:p>
        </p:txBody>
      </p:sp>
    </p:spTree>
    <p:extLst>
      <p:ext uri="{BB962C8B-B14F-4D97-AF65-F5344CB8AC3E}">
        <p14:creationId xmlns:p14="http://schemas.microsoft.com/office/powerpoint/2010/main" val="160196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2FD051-D798-4C48-977A-8A29E453E8F0}" type="datetimeFigureOut">
              <a:rPr lang="en-IN" smtClean="0"/>
              <a:t>17-01-2023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D999D5-C153-4C22-A603-7E76A056067F}" type="slidenum">
              <a:rPr lang="en-IN" smtClean="0"/>
              <a:t>‹#›</a:t>
            </a:fld>
            <a:endParaRPr lang="en-IN"/>
          </a:p>
        </p:txBody>
      </p:sp>
    </p:spTree>
    <p:extLst>
      <p:ext uri="{BB962C8B-B14F-4D97-AF65-F5344CB8AC3E}">
        <p14:creationId xmlns:p14="http://schemas.microsoft.com/office/powerpoint/2010/main" val="190984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2FD051-D798-4C48-977A-8A29E453E8F0}"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999D5-C153-4C22-A603-7E76A056067F}" type="slidenum">
              <a:rPr lang="en-IN" smtClean="0"/>
              <a:t>‹#›</a:t>
            </a:fld>
            <a:endParaRPr lang="en-IN"/>
          </a:p>
        </p:txBody>
      </p:sp>
    </p:spTree>
    <p:extLst>
      <p:ext uri="{BB962C8B-B14F-4D97-AF65-F5344CB8AC3E}">
        <p14:creationId xmlns:p14="http://schemas.microsoft.com/office/powerpoint/2010/main" val="201070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2FD051-D798-4C48-977A-8A29E453E8F0}" type="datetimeFigureOut">
              <a:rPr lang="en-IN" smtClean="0"/>
              <a:t>17-01-2023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D999D5-C153-4C22-A603-7E76A056067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227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mr.cfda.gov.cn/WS01/CL1991/21589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BEIJING_AIR_QUALITY.ipynb"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F673F-AB77-40B4-9074-8A271D479C60}"/>
              </a:ext>
            </a:extLst>
          </p:cNvPr>
          <p:cNvSpPr>
            <a:spLocks noGrp="1"/>
          </p:cNvSpPr>
          <p:nvPr>
            <p:ph type="ctrTitle"/>
          </p:nvPr>
        </p:nvSpPr>
        <p:spPr>
          <a:xfrm>
            <a:off x="965201" y="643467"/>
            <a:ext cx="6255026" cy="5054008"/>
          </a:xfrm>
        </p:spPr>
        <p:txBody>
          <a:bodyPr anchor="ctr">
            <a:normAutofit/>
          </a:bodyPr>
          <a:lstStyle/>
          <a:p>
            <a:pPr algn="r"/>
            <a:r>
              <a:rPr lang="en-US" sz="6200" b="1" kern="1400" dirty="0">
                <a:effectLst/>
                <a:latin typeface="Times New Roman" panose="02020603050405020304" pitchFamily="18" charset="0"/>
                <a:ea typeface="PMingLiU" panose="02020500000000000000" pitchFamily="18" charset="-120"/>
                <a:cs typeface="Times New Roman" panose="02020603050405020304" pitchFamily="18" charset="0"/>
              </a:rPr>
              <a:t>MLP Model for Predicting the Air Quality</a:t>
            </a:r>
            <a:endParaRPr lang="en-IN" sz="6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43E7D48-8DFB-4AC6-80D2-841EC853A276}"/>
              </a:ext>
            </a:extLst>
          </p:cNvPr>
          <p:cNvSpPr>
            <a:spLocks noGrp="1"/>
          </p:cNvSpPr>
          <p:nvPr>
            <p:ph type="subTitle" idx="1"/>
          </p:nvPr>
        </p:nvSpPr>
        <p:spPr>
          <a:xfrm>
            <a:off x="7870994" y="643467"/>
            <a:ext cx="4321006" cy="5054008"/>
          </a:xfrm>
        </p:spPr>
        <p:txBody>
          <a:bodyPr anchor="ctr">
            <a:normAutofit/>
          </a:bodyPr>
          <a:lstStyle/>
          <a:p>
            <a:endParaRPr lang="en-IN" dirty="0"/>
          </a:p>
          <a:p>
            <a:r>
              <a:rPr lang="en-IN" dirty="0"/>
              <a:t>AJAY KUMAR PARI</a:t>
            </a:r>
          </a:p>
          <a:p>
            <a:r>
              <a:rPr lang="en-IN" dirty="0"/>
              <a:t>W10127743</a:t>
            </a:r>
          </a:p>
          <a:p>
            <a:endParaRPr lang="en-IN" dirty="0"/>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657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1233-82C6-439F-BE93-B2E09C5F41BC}"/>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Multi Layer Perceptron</a:t>
            </a:r>
          </a:p>
        </p:txBody>
      </p:sp>
      <p:sp>
        <p:nvSpPr>
          <p:cNvPr id="3" name="Content Placeholder 2">
            <a:extLst>
              <a:ext uri="{FF2B5EF4-FFF2-40B4-BE49-F238E27FC236}">
                <a16:creationId xmlns:a16="http://schemas.microsoft.com/office/drawing/2014/main" id="{BCD40AF2-9FD9-42CF-8827-856BE297390E}"/>
              </a:ext>
            </a:extLst>
          </p:cNvPr>
          <p:cNvSpPr>
            <a:spLocks noGrp="1"/>
          </p:cNvSpPr>
          <p:nvPr>
            <p:ph idx="1"/>
          </p:nvPr>
        </p:nvSpPr>
        <p:spPr/>
        <p:txBody>
          <a:bodyPr/>
          <a:lstStyle/>
          <a:p>
            <a:pPr algn="l">
              <a:buFont typeface="Wingdings" panose="05000000000000000000" pitchFamily="2" charset="2"/>
              <a:buChar char="q"/>
            </a:pPr>
            <a:r>
              <a:rPr lang="en-GB" b="0" i="0" dirty="0">
                <a:solidFill>
                  <a:schemeClr val="tx1"/>
                </a:solidFill>
                <a:effectLst/>
                <a:latin typeface="Times New Roman" panose="02020603050405020304" pitchFamily="18" charset="0"/>
                <a:cs typeface="Times New Roman" panose="02020603050405020304" pitchFamily="18" charset="0"/>
              </a:rPr>
              <a:t>A multilayer perceptron is a neural network connecting multiple layers in a directed graph, which means that the signal path through the nodes only goes one way. </a:t>
            </a:r>
          </a:p>
          <a:p>
            <a:pPr algn="l">
              <a:buFont typeface="Wingdings" panose="05000000000000000000" pitchFamily="2" charset="2"/>
              <a:buChar char="q"/>
            </a:pPr>
            <a:r>
              <a:rPr lang="en-GB" b="0" i="0" dirty="0">
                <a:solidFill>
                  <a:schemeClr val="tx1"/>
                </a:solidFill>
                <a:effectLst/>
                <a:latin typeface="Times New Roman" panose="02020603050405020304" pitchFamily="18" charset="0"/>
                <a:cs typeface="Times New Roman" panose="02020603050405020304" pitchFamily="18" charset="0"/>
              </a:rPr>
              <a:t>Each node, apart from the input nodes, has a nonlinear activation function. An MLP uses backpropagation as a supervised learning technique.</a:t>
            </a:r>
          </a:p>
          <a:p>
            <a:pPr algn="l">
              <a:buFont typeface="Wingdings" panose="05000000000000000000" pitchFamily="2" charset="2"/>
              <a:buChar char="q"/>
            </a:pPr>
            <a:r>
              <a:rPr lang="en-GB" b="0" i="0" dirty="0">
                <a:solidFill>
                  <a:schemeClr val="tx1"/>
                </a:solidFill>
                <a:effectLst/>
                <a:latin typeface="Times New Roman" panose="02020603050405020304" pitchFamily="18" charset="0"/>
                <a:cs typeface="Times New Roman" panose="02020603050405020304" pitchFamily="18" charset="0"/>
              </a:rPr>
              <a:t>Since there are multiple layers of neurons, MLP is a supervised machine learning technique.</a:t>
            </a:r>
          </a:p>
          <a:p>
            <a:pPr algn="l">
              <a:buFont typeface="Wingdings" panose="05000000000000000000" pitchFamily="2" charset="2"/>
              <a:buChar char="q"/>
            </a:pPr>
            <a:r>
              <a:rPr lang="en-GB" b="0" i="0" dirty="0">
                <a:solidFill>
                  <a:schemeClr val="tx1"/>
                </a:solidFill>
                <a:effectLst/>
                <a:latin typeface="Times New Roman" panose="02020603050405020304" pitchFamily="18" charset="0"/>
                <a:cs typeface="Times New Roman" panose="02020603050405020304" pitchFamily="18" charset="0"/>
              </a:rPr>
              <a:t>MLP is widely used for solving problems that require supervised learning as well as research into computational neuroscience and parallel distributed processing. Applications include speech recognition, image recognition and machine translation.</a:t>
            </a:r>
          </a:p>
          <a:p>
            <a:pPr algn="just"/>
            <a:endParaRPr lang="en-GB" b="0" i="0" dirty="0">
              <a:solidFill>
                <a:srgbClr val="333333"/>
              </a:solidFill>
              <a:effectLst/>
              <a:latin typeface="CMS"/>
            </a:endParaRPr>
          </a:p>
          <a:p>
            <a:endParaRPr lang="en-IN" dirty="0"/>
          </a:p>
        </p:txBody>
      </p:sp>
    </p:spTree>
    <p:extLst>
      <p:ext uri="{BB962C8B-B14F-4D97-AF65-F5344CB8AC3E}">
        <p14:creationId xmlns:p14="http://schemas.microsoft.com/office/powerpoint/2010/main" val="311722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B06D-7173-43EC-95A2-75304DE118E6}"/>
              </a:ext>
            </a:extLst>
          </p:cNvPr>
          <p:cNvSpPr>
            <a:spLocks noGrp="1"/>
          </p:cNvSpPr>
          <p:nvPr>
            <p:ph type="title"/>
          </p:nvPr>
        </p:nvSpPr>
        <p:spPr/>
        <p:txBody>
          <a:bodyPr/>
          <a:lstStyle/>
          <a:p>
            <a:r>
              <a:rPr lang="en-GB" dirty="0">
                <a:solidFill>
                  <a:schemeClr val="tx1"/>
                </a:solidFill>
              </a:rPr>
              <a:t>MLP Structure</a:t>
            </a:r>
            <a:endParaRPr lang="en-IN" dirty="0">
              <a:solidFill>
                <a:schemeClr val="tx1"/>
              </a:solidFill>
            </a:endParaRPr>
          </a:p>
        </p:txBody>
      </p:sp>
      <p:pic>
        <p:nvPicPr>
          <p:cNvPr id="6" name="Content Placeholder 5">
            <a:extLst>
              <a:ext uri="{FF2B5EF4-FFF2-40B4-BE49-F238E27FC236}">
                <a16:creationId xmlns:a16="http://schemas.microsoft.com/office/drawing/2014/main" id="{25020F87-B90C-402B-BB23-ED6E01F4D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5635" y="1923780"/>
            <a:ext cx="8362121" cy="3867690"/>
          </a:xfrm>
        </p:spPr>
      </p:pic>
    </p:spTree>
    <p:extLst>
      <p:ext uri="{BB962C8B-B14F-4D97-AF65-F5344CB8AC3E}">
        <p14:creationId xmlns:p14="http://schemas.microsoft.com/office/powerpoint/2010/main" val="187583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CB38-BC12-4716-8563-34E3D75DA2F9}"/>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Methodology Procedure</a:t>
            </a:r>
          </a:p>
        </p:txBody>
      </p:sp>
      <p:sp>
        <p:nvSpPr>
          <p:cNvPr id="3" name="Content Placeholder 2">
            <a:extLst>
              <a:ext uri="{FF2B5EF4-FFF2-40B4-BE49-F238E27FC236}">
                <a16:creationId xmlns:a16="http://schemas.microsoft.com/office/drawing/2014/main" id="{E2DD016B-0AAA-4C08-B04C-D874B3043C72}"/>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The procedure to impute the data and carry the predictions along with forecasting</a:t>
            </a:r>
          </a:p>
          <a:p>
            <a:r>
              <a:rPr lang="en-IN" dirty="0">
                <a:solidFill>
                  <a:schemeClr val="tx1"/>
                </a:solidFill>
                <a:latin typeface="Times New Roman" panose="02020603050405020304" pitchFamily="18" charset="0"/>
                <a:cs typeface="Times New Roman" panose="02020603050405020304" pitchFamily="18" charset="0"/>
              </a:rPr>
              <a:t>1. Exploratory Data Analysis (EDA)</a:t>
            </a:r>
          </a:p>
          <a:p>
            <a:r>
              <a:rPr lang="en-IN" dirty="0">
                <a:solidFill>
                  <a:schemeClr val="tx1"/>
                </a:solidFill>
                <a:latin typeface="Times New Roman" panose="02020603050405020304" pitchFamily="18" charset="0"/>
                <a:cs typeface="Times New Roman" panose="02020603050405020304" pitchFamily="18" charset="0"/>
              </a:rPr>
              <a:t>2. Data Pre-processing</a:t>
            </a:r>
          </a:p>
          <a:p>
            <a:r>
              <a:rPr lang="en-IN" dirty="0">
                <a:solidFill>
                  <a:schemeClr val="tx1"/>
                </a:solidFill>
                <a:latin typeface="Times New Roman" panose="02020603050405020304" pitchFamily="18" charset="0"/>
                <a:cs typeface="Times New Roman" panose="02020603050405020304" pitchFamily="18" charset="0"/>
              </a:rPr>
              <a:t>3. Feature Selection</a:t>
            </a:r>
          </a:p>
          <a:p>
            <a:r>
              <a:rPr lang="en-IN" dirty="0">
                <a:solidFill>
                  <a:schemeClr val="tx1"/>
                </a:solidFill>
                <a:latin typeface="Times New Roman" panose="02020603050405020304" pitchFamily="18" charset="0"/>
                <a:cs typeface="Times New Roman" panose="02020603050405020304" pitchFamily="18" charset="0"/>
              </a:rPr>
              <a:t>3. MLP Modelling</a:t>
            </a:r>
          </a:p>
        </p:txBody>
      </p:sp>
    </p:spTree>
    <p:extLst>
      <p:ext uri="{BB962C8B-B14F-4D97-AF65-F5344CB8AC3E}">
        <p14:creationId xmlns:p14="http://schemas.microsoft.com/office/powerpoint/2010/main" val="132306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41E1-768C-4D17-9C0D-027C69B3A493}"/>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EDA Analysis</a:t>
            </a:r>
          </a:p>
        </p:txBody>
      </p:sp>
      <p:sp>
        <p:nvSpPr>
          <p:cNvPr id="3" name="Content Placeholder 2">
            <a:extLst>
              <a:ext uri="{FF2B5EF4-FFF2-40B4-BE49-F238E27FC236}">
                <a16:creationId xmlns:a16="http://schemas.microsoft.com/office/drawing/2014/main" id="{8DDA76B0-96BB-4233-86E7-FBAC216E4D52}"/>
              </a:ext>
            </a:extLst>
          </p:cNvPr>
          <p:cNvSpPr>
            <a:spLocks noGrp="1"/>
          </p:cNvSpPr>
          <p:nvPr>
            <p:ph idx="1"/>
          </p:nvPr>
        </p:nvSpPr>
        <p:spPr/>
        <p:txBody>
          <a:bodyPr/>
          <a:lstStyle/>
          <a:p>
            <a:pPr>
              <a:buFont typeface="Wingdings" panose="05000000000000000000" pitchFamily="2" charset="2"/>
              <a:buChar char="q"/>
            </a:pPr>
            <a:r>
              <a:rPr lang="en-GB" b="0" i="0" dirty="0">
                <a:solidFill>
                  <a:schemeClr val="tx1"/>
                </a:solidFill>
                <a:effectLst/>
                <a:latin typeface="Times New Roman" panose="02020603050405020304" pitchFamily="18" charset="0"/>
                <a:cs typeface="Times New Roman" panose="02020603050405020304" pitchFamily="18" charset="0"/>
              </a:rPr>
              <a:t>Exploratory Data Analysis refers to the critical process of performing initial investigations on data so as to discover patterns to spot anomalies, to test hypothesis and to check assumptions with the help of summary statistics and graphical representations.</a:t>
            </a:r>
          </a:p>
          <a:p>
            <a:pPr>
              <a:buFont typeface="Wingdings" panose="05000000000000000000" pitchFamily="2" charset="2"/>
              <a:buChar char="q"/>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F6C5A4D8-E03B-4B17-BB35-666D39706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470" y="2877967"/>
            <a:ext cx="5363818" cy="2991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73A1B4-7D4B-4308-928F-D3E80AA8DE13}"/>
              </a:ext>
            </a:extLst>
          </p:cNvPr>
          <p:cNvSpPr txBox="1"/>
          <p:nvPr/>
        </p:nvSpPr>
        <p:spPr>
          <a:xfrm>
            <a:off x="2862470" y="5869094"/>
            <a:ext cx="6467060" cy="369332"/>
          </a:xfrm>
          <a:prstGeom prst="rect">
            <a:avLst/>
          </a:prstGeom>
          <a:noFill/>
        </p:spPr>
        <p:txBody>
          <a:bodyPr wrap="square" rtlCol="0">
            <a:spAutoFit/>
          </a:bodyPr>
          <a:lstStyle/>
          <a:p>
            <a:r>
              <a:rPr lang="en-IN" dirty="0"/>
              <a:t>Fig. 8. EDA analysis on Every Feature with Total Instances</a:t>
            </a:r>
          </a:p>
        </p:txBody>
      </p:sp>
    </p:spTree>
    <p:extLst>
      <p:ext uri="{BB962C8B-B14F-4D97-AF65-F5344CB8AC3E}">
        <p14:creationId xmlns:p14="http://schemas.microsoft.com/office/powerpoint/2010/main" val="210628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5996-593F-4921-A486-88C82379E0F3}"/>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7486817F-DB7E-4BCA-B492-65600C44956D}"/>
              </a:ext>
            </a:extLst>
          </p:cNvPr>
          <p:cNvSpPr>
            <a:spLocks noGrp="1"/>
          </p:cNvSpPr>
          <p:nvPr>
            <p:ph idx="1"/>
          </p:nvPr>
        </p:nvSpPr>
        <p:spPr>
          <a:xfrm>
            <a:off x="1097280" y="1845734"/>
            <a:ext cx="9875520" cy="4023360"/>
          </a:xfrm>
        </p:spPr>
        <p:txBody>
          <a:bodyPr>
            <a:normAutofit/>
          </a:bodyPr>
          <a:lstStyle/>
          <a:p>
            <a:pPr>
              <a:buFont typeface="Arial" panose="020B0604020202020204" pitchFamily="34" charset="0"/>
              <a:buChar char="•"/>
            </a:pPr>
            <a:r>
              <a:rPr lang="en-GB" b="0" i="0" dirty="0">
                <a:solidFill>
                  <a:srgbClr val="292929"/>
                </a:solidFill>
                <a:effectLst/>
                <a:latin typeface="Times New Roman" panose="02020603050405020304" pitchFamily="18" charset="0"/>
                <a:cs typeface="Times New Roman" panose="02020603050405020304" pitchFamily="18" charset="0"/>
              </a:rPr>
              <a:t>In data pre-process, Scaling is required to rescale the data and it’s used when we want features to be compared on the same scale for our algorithm. And, when all features are in the same scale, it also helps algorithms to understand the relative relationship better.</a:t>
            </a:r>
            <a:endParaRPr kumimoji="0" lang="en-US" altLang="en-US" sz="2000"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kumimoji="0" lang="en-US" altLang="en-US" sz="2000"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In our work, </a:t>
            </a:r>
            <a:r>
              <a:rPr kumimoji="0" lang="en-US" altLang="en-US" sz="2000" b="0" i="0" u="none" strike="noStrike" cap="none" normalizeH="0" baseline="0" dirty="0" err="1">
                <a:ln>
                  <a:noFill/>
                </a:ln>
                <a:solidFill>
                  <a:srgbClr val="232629"/>
                </a:solidFill>
                <a:effectLst/>
                <a:latin typeface="Times New Roman" panose="02020603050405020304" pitchFamily="18" charset="0"/>
                <a:cs typeface="Times New Roman" panose="02020603050405020304" pitchFamily="18" charset="0"/>
              </a:rPr>
              <a:t>MinMax</a:t>
            </a:r>
            <a:r>
              <a:rPr kumimoji="0" lang="en-US" altLang="en-US" sz="2000"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 Scaler is used, where the scaler </a:t>
            </a:r>
            <a:r>
              <a:rPr lang="en-GB" dirty="0">
                <a:solidFill>
                  <a:srgbClr val="292929"/>
                </a:solidFill>
                <a:latin typeface="Times New Roman" panose="02020603050405020304" pitchFamily="18" charset="0"/>
                <a:cs typeface="Times New Roman" panose="02020603050405020304" pitchFamily="18" charset="0"/>
              </a:rPr>
              <a:t>scales all the data features in the range [0, 1] or else in the range [-1, 1] </a:t>
            </a:r>
            <a:endParaRPr lang="en-US" altLang="en-US" dirty="0">
              <a:solidFill>
                <a:srgbClr val="292929"/>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0" i="0" dirty="0">
                <a:solidFill>
                  <a:srgbClr val="292929"/>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557136-9DA5-4B5A-AA23-5EE765053864}"/>
              </a:ext>
            </a:extLst>
          </p:cNvPr>
          <p:cNvPicPr>
            <a:picLocks noChangeAspect="1"/>
          </p:cNvPicPr>
          <p:nvPr/>
        </p:nvPicPr>
        <p:blipFill>
          <a:blip r:embed="rId2"/>
          <a:stretch>
            <a:fillRect/>
          </a:stretch>
        </p:blipFill>
        <p:spPr>
          <a:xfrm>
            <a:off x="3022023" y="3773594"/>
            <a:ext cx="4457700" cy="2095500"/>
          </a:xfrm>
          <a:prstGeom prst="rect">
            <a:avLst/>
          </a:prstGeom>
        </p:spPr>
      </p:pic>
    </p:spTree>
    <p:extLst>
      <p:ext uri="{BB962C8B-B14F-4D97-AF65-F5344CB8AC3E}">
        <p14:creationId xmlns:p14="http://schemas.microsoft.com/office/powerpoint/2010/main" val="110405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F602-3B64-467F-A46E-6E93668E480C}"/>
              </a:ext>
            </a:extLst>
          </p:cNvPr>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Feature Importance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958BE4-DE28-45D8-9E20-765AB5A5034F}"/>
              </a:ext>
            </a:extLst>
          </p:cNvPr>
          <p:cNvSpPr>
            <a:spLocks noGrp="1"/>
          </p:cNvSpPr>
          <p:nvPr>
            <p:ph idx="1"/>
          </p:nvPr>
        </p:nvSpPr>
        <p:spPr>
          <a:xfrm>
            <a:off x="1097280" y="1845734"/>
            <a:ext cx="5926372" cy="4023360"/>
          </a:xfrm>
        </p:spPr>
        <p:txBody>
          <a:bodyPr/>
          <a:lstStyle/>
          <a:p>
            <a:pPr>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The feature importance is observed in the statistical model i.e., Pearson Correlation Heat Map. From the correlation, the features are selected. </a:t>
            </a:r>
          </a:p>
          <a:p>
            <a:pPr>
              <a:buFont typeface="Wingdings" panose="05000000000000000000" pitchFamily="2" charset="2"/>
              <a:buChar char="q"/>
            </a:pPr>
            <a:endParaRPr lang="en-GB"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GB"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From the figure, we can observe that PM2.5, PM10, SO2, NO2, CO are the correlated features with each other.</a:t>
            </a:r>
          </a:p>
          <a:p>
            <a:pPr>
              <a:buFont typeface="Wingdings" panose="05000000000000000000" pitchFamily="2" charset="2"/>
              <a:buChar char="q"/>
            </a:pPr>
            <a:endParaRPr lang="en-GB"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solidFill>
                <a:schemeClr val="tx1"/>
              </a:solidFill>
            </a:endParaRPr>
          </a:p>
        </p:txBody>
      </p:sp>
      <p:pic>
        <p:nvPicPr>
          <p:cNvPr id="2052" name="Picture 4">
            <a:extLst>
              <a:ext uri="{FF2B5EF4-FFF2-40B4-BE49-F238E27FC236}">
                <a16:creationId xmlns:a16="http://schemas.microsoft.com/office/drawing/2014/main" id="{C34941BB-10AD-4408-8C21-3970295D9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417" y="1845734"/>
            <a:ext cx="4441067"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19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C2FE-51A9-4C8F-B8F8-4109697AFA54}"/>
              </a:ext>
            </a:extLst>
          </p:cNvPr>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Train-test Size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B0AF60-E2C3-45B9-B935-620D5219CA47}"/>
              </a:ext>
            </a:extLst>
          </p:cNvPr>
          <p:cNvSpPr>
            <a:spLocks noGrp="1"/>
          </p:cNvSpPr>
          <p:nvPr>
            <p:ph idx="1"/>
          </p:nvPr>
        </p:nvSpPr>
        <p:spPr/>
        <p:txBody>
          <a:bodyPr/>
          <a:lstStyle/>
          <a:p>
            <a:pPr>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After Feature importance, the training and testing size is importance to be given.</a:t>
            </a:r>
          </a:p>
          <a:p>
            <a:pPr>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The train-test split procedure is used to estimate the performance of machine learning algorithms when they are used to make predictions on data not used to train the model.</a:t>
            </a:r>
          </a:p>
          <a:p>
            <a:pPr>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In our proposed model, 67% is given for training and rest 33% is given for testing.</a:t>
            </a:r>
          </a:p>
          <a:p>
            <a:endParaRPr lang="en-IN" dirty="0"/>
          </a:p>
        </p:txBody>
      </p:sp>
      <p:pic>
        <p:nvPicPr>
          <p:cNvPr id="5" name="Picture 4">
            <a:extLst>
              <a:ext uri="{FF2B5EF4-FFF2-40B4-BE49-F238E27FC236}">
                <a16:creationId xmlns:a16="http://schemas.microsoft.com/office/drawing/2014/main" id="{31E3AD1F-5052-4CA5-AC6E-6EA0B478C7D2}"/>
              </a:ext>
            </a:extLst>
          </p:cNvPr>
          <p:cNvPicPr>
            <a:picLocks noChangeAspect="1"/>
          </p:cNvPicPr>
          <p:nvPr/>
        </p:nvPicPr>
        <p:blipFill>
          <a:blip r:embed="rId2"/>
          <a:stretch>
            <a:fillRect/>
          </a:stretch>
        </p:blipFill>
        <p:spPr>
          <a:xfrm>
            <a:off x="3383106" y="3563648"/>
            <a:ext cx="4597111" cy="2348797"/>
          </a:xfrm>
          <a:prstGeom prst="rect">
            <a:avLst/>
          </a:prstGeom>
        </p:spPr>
      </p:pic>
    </p:spTree>
    <p:extLst>
      <p:ext uri="{BB962C8B-B14F-4D97-AF65-F5344CB8AC3E}">
        <p14:creationId xmlns:p14="http://schemas.microsoft.com/office/powerpoint/2010/main" val="2577116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FCEE-E2DD-4FE0-B016-7407A1778DFB}"/>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Model Trained Summary</a:t>
            </a:r>
          </a:p>
        </p:txBody>
      </p:sp>
      <p:sp>
        <p:nvSpPr>
          <p:cNvPr id="3" name="Content Placeholder 2">
            <a:extLst>
              <a:ext uri="{FF2B5EF4-FFF2-40B4-BE49-F238E27FC236}">
                <a16:creationId xmlns:a16="http://schemas.microsoft.com/office/drawing/2014/main" id="{E8356ACD-F870-46D1-B739-DA0A2F022D2C}"/>
              </a:ext>
            </a:extLst>
          </p:cNvPr>
          <p:cNvSpPr>
            <a:spLocks noGrp="1"/>
          </p:cNvSpPr>
          <p:nvPr>
            <p:ph idx="1"/>
          </p:nvPr>
        </p:nvSpPr>
        <p:spPr>
          <a:xfrm>
            <a:off x="1097280" y="1845734"/>
            <a:ext cx="10058400" cy="4023360"/>
          </a:xfrm>
        </p:spPr>
        <p:txBody>
          <a:bodyPr>
            <a:normAutofit fontScale="92500" lnSpcReduction="20000"/>
          </a:bodyPr>
          <a:lstStyle/>
          <a:p>
            <a:pPr>
              <a:buFont typeface="Arial" panose="020B0604020202020204" pitchFamily="34" charset="0"/>
              <a:buChar char="•"/>
            </a:pP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The MLP model training was completed using the training set (4,20,768, 11) all the primary design variables in this work are input size, units trained</a:t>
            </a:r>
          </a:p>
          <a:p>
            <a:pPr>
              <a:buFont typeface="Arial" panose="020B0604020202020204" pitchFamily="34" charset="0"/>
              <a:buChar char="•"/>
            </a:pP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The </a:t>
            </a:r>
            <a:r>
              <a:rPr lang="en-US"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MLP</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model has an input size of 11 features and the three hidden layers are used with the size of 100, 50, 10.</a:t>
            </a:r>
          </a:p>
          <a:p>
            <a:pPr>
              <a:buFont typeface="Arial" panose="020B0604020202020204" pitchFamily="34" charset="0"/>
              <a:buChar char="•"/>
            </a:pP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The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Relu</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is used as an activation function for  used for MLP and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adam</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optimization is used for compile.</a:t>
            </a:r>
          </a:p>
          <a:p>
            <a:pPr>
              <a:buFont typeface="Arial" panose="020B0604020202020204" pitchFamily="34" charset="0"/>
              <a:buChar char="•"/>
            </a:pPr>
            <a:endParaRPr lang="en-US"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a:buFont typeface="Arial" panose="020B0604020202020204" pitchFamily="34" charset="0"/>
              <a:buChar char="•"/>
            </a:pPr>
            <a:endParaRPr lang="en-US"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r>
              <a:rPr lang="en-IN" b="0" dirty="0">
                <a:solidFill>
                  <a:srgbClr val="008000"/>
                </a:solidFill>
                <a:effectLst/>
                <a:latin typeface="Courier New" panose="02070309020205020404" pitchFamily="49" charset="0"/>
              </a:rPr>
              <a:t>#Initializing the </a:t>
            </a:r>
            <a:r>
              <a:rPr lang="en-IN" b="0" dirty="0" err="1">
                <a:solidFill>
                  <a:srgbClr val="008000"/>
                </a:solidFill>
                <a:effectLst/>
                <a:latin typeface="Courier New" panose="02070309020205020404" pitchFamily="49" charset="0"/>
              </a:rPr>
              <a:t>MLPRegressor</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regr</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MLPRegressor</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hidden_layer_sizes</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100</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50</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10</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max_iter</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10</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activation =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relu</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,solver=</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adam</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random_state</a:t>
            </a:r>
            <a:r>
              <a:rPr lang="en-IN" b="0" dirty="0">
                <a:solidFill>
                  <a:srgbClr val="000000"/>
                </a:solidFill>
                <a:effectLst/>
                <a:latin typeface="Courier New" panose="02070309020205020404" pitchFamily="49" charset="0"/>
              </a:rPr>
              <a:t>=</a:t>
            </a:r>
            <a:r>
              <a:rPr lang="en-IN" b="0" dirty="0">
                <a:solidFill>
                  <a:srgbClr val="09885A"/>
                </a:solidFill>
                <a:effectLst/>
                <a:latin typeface="Courier New" panose="02070309020205020404" pitchFamily="49" charset="0"/>
              </a:rPr>
              <a:t>1</a:t>
            </a:r>
            <a:r>
              <a:rPr lang="en-IN" b="0" dirty="0">
                <a:solidFill>
                  <a:srgbClr val="000000"/>
                </a:solidFill>
                <a:effectLst/>
                <a:latin typeface="Courier New" panose="02070309020205020404" pitchFamily="49" charset="0"/>
              </a:rPr>
              <a:t>)</a:t>
            </a:r>
          </a:p>
          <a:p>
            <a:br>
              <a:rPr lang="en-IN" b="0" dirty="0">
                <a:solidFill>
                  <a:srgbClr val="000000"/>
                </a:solidFill>
                <a:effectLst/>
                <a:latin typeface="Courier New" panose="02070309020205020404" pitchFamily="49" charset="0"/>
              </a:rPr>
            </a:br>
            <a:endParaRPr lang="en-IN" b="0" dirty="0">
              <a:solidFill>
                <a:srgbClr val="000000"/>
              </a:solidFill>
              <a:effectLst/>
              <a:latin typeface="Courier New" panose="02070309020205020404" pitchFamily="49" charset="0"/>
            </a:endParaRPr>
          </a:p>
          <a:p>
            <a:pPr>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97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CB2C-0B46-4375-9095-5682FC5DFBFC}"/>
              </a:ext>
            </a:extLst>
          </p:cNvPr>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Performance Metrics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02FBDF-1021-4C5B-8819-611E72EB3180}"/>
              </a:ext>
            </a:extLst>
          </p:cNvPr>
          <p:cNvSpPr>
            <a:spLocks noGrp="1"/>
          </p:cNvSpPr>
          <p:nvPr>
            <p:ph idx="1"/>
          </p:nvPr>
        </p:nvSpPr>
        <p:spPr/>
        <p:txBody>
          <a:bodyPr/>
          <a:lstStyle/>
          <a:p>
            <a:pPr>
              <a:lnSpc>
                <a:spcPct val="70000"/>
              </a:lnSpc>
              <a:buFont typeface="Wingdings" panose="05000000000000000000" pitchFamily="2" charset="2"/>
              <a:buChar char="q"/>
            </a:pPr>
            <a:r>
              <a:rPr lang="en-GB" sz="17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Since our research problem is a regression based problem, hence metric used to calculate the are errors. Hence R2 Score and Mean Absolute error.</a:t>
            </a:r>
          </a:p>
          <a:p>
            <a:pPr marL="0" indent="0">
              <a:lnSpc>
                <a:spcPct val="70000"/>
              </a:lnSpc>
              <a:buNone/>
            </a:pPr>
            <a:endParaRPr lang="en-GB" sz="17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a:lnSpc>
                <a:spcPct val="70000"/>
              </a:lnSpc>
              <a:buFont typeface="Wingdings" panose="05000000000000000000" pitchFamily="2" charset="2"/>
              <a:buChar char="q"/>
            </a:pPr>
            <a:r>
              <a:rPr lang="en-GB" sz="17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R2 Score: The definition of R-squared is fairly straight-forward; it is the percentage of the response variable variation that is explained by a linear model.</a:t>
            </a:r>
          </a:p>
          <a:p>
            <a:pPr>
              <a:lnSpc>
                <a:spcPct val="70000"/>
              </a:lnSpc>
              <a:buFont typeface="Wingdings" panose="05000000000000000000" pitchFamily="2" charset="2"/>
              <a:buChar char="q"/>
            </a:pPr>
            <a:endParaRPr lang="en-GB" sz="17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a:lnSpc>
                <a:spcPct val="70000"/>
              </a:lnSpc>
              <a:buFont typeface="Wingdings" panose="05000000000000000000" pitchFamily="2" charset="2"/>
              <a:buChar char="q"/>
            </a:pPr>
            <a:endParaRPr lang="en-GB" sz="17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a:lnSpc>
                <a:spcPct val="70000"/>
              </a:lnSpc>
              <a:buFont typeface="Wingdings" panose="05000000000000000000" pitchFamily="2" charset="2"/>
              <a:buChar char="q"/>
            </a:pPr>
            <a:endParaRPr lang="en-GB" sz="17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a:lnSpc>
                <a:spcPct val="70000"/>
              </a:lnSpc>
              <a:buFont typeface="Wingdings" panose="05000000000000000000" pitchFamily="2" charset="2"/>
              <a:buChar char="q"/>
            </a:pPr>
            <a:r>
              <a:rPr lang="en-GB" sz="17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Mean Absolute Error (MAE): MAE (Mean absolute error) represents the difference between the original and predicted values extracted by averaged the absolute difference over the data set.</a:t>
            </a:r>
          </a:p>
          <a:p>
            <a:endParaRPr lang="en-IN" dirty="0"/>
          </a:p>
        </p:txBody>
      </p:sp>
      <p:pic>
        <p:nvPicPr>
          <p:cNvPr id="5" name="Picture 4">
            <a:extLst>
              <a:ext uri="{FF2B5EF4-FFF2-40B4-BE49-F238E27FC236}">
                <a16:creationId xmlns:a16="http://schemas.microsoft.com/office/drawing/2014/main" id="{88EA5332-11D1-4E20-9AAD-EFC4C330E536}"/>
              </a:ext>
            </a:extLst>
          </p:cNvPr>
          <p:cNvPicPr>
            <a:picLocks noChangeAspect="1"/>
          </p:cNvPicPr>
          <p:nvPr/>
        </p:nvPicPr>
        <p:blipFill>
          <a:blip r:embed="rId2"/>
          <a:stretch>
            <a:fillRect/>
          </a:stretch>
        </p:blipFill>
        <p:spPr>
          <a:xfrm>
            <a:off x="4767262" y="4952759"/>
            <a:ext cx="2657475" cy="800100"/>
          </a:xfrm>
          <a:prstGeom prst="rect">
            <a:avLst/>
          </a:prstGeom>
        </p:spPr>
      </p:pic>
      <p:pic>
        <p:nvPicPr>
          <p:cNvPr id="7" name="Picture 6">
            <a:extLst>
              <a:ext uri="{FF2B5EF4-FFF2-40B4-BE49-F238E27FC236}">
                <a16:creationId xmlns:a16="http://schemas.microsoft.com/office/drawing/2014/main" id="{DCC0E20D-3497-493F-A6AC-A3B59C9E3278}"/>
              </a:ext>
            </a:extLst>
          </p:cNvPr>
          <p:cNvPicPr>
            <a:picLocks noChangeAspect="1"/>
          </p:cNvPicPr>
          <p:nvPr/>
        </p:nvPicPr>
        <p:blipFill>
          <a:blip r:embed="rId3"/>
          <a:stretch>
            <a:fillRect/>
          </a:stretch>
        </p:blipFill>
        <p:spPr>
          <a:xfrm>
            <a:off x="4767262" y="3423059"/>
            <a:ext cx="2190750" cy="752475"/>
          </a:xfrm>
          <a:prstGeom prst="rect">
            <a:avLst/>
          </a:prstGeom>
        </p:spPr>
      </p:pic>
      <p:pic>
        <p:nvPicPr>
          <p:cNvPr id="9" name="Picture 8">
            <a:extLst>
              <a:ext uri="{FF2B5EF4-FFF2-40B4-BE49-F238E27FC236}">
                <a16:creationId xmlns:a16="http://schemas.microsoft.com/office/drawing/2014/main" id="{0D368A4B-8BED-469B-B87B-D83D3929AA51}"/>
              </a:ext>
            </a:extLst>
          </p:cNvPr>
          <p:cNvPicPr>
            <a:picLocks noChangeAspect="1"/>
          </p:cNvPicPr>
          <p:nvPr/>
        </p:nvPicPr>
        <p:blipFill>
          <a:blip r:embed="rId4"/>
          <a:stretch>
            <a:fillRect/>
          </a:stretch>
        </p:blipFill>
        <p:spPr>
          <a:xfrm>
            <a:off x="8140768" y="5088044"/>
            <a:ext cx="2695575" cy="781050"/>
          </a:xfrm>
          <a:prstGeom prst="rect">
            <a:avLst/>
          </a:prstGeom>
        </p:spPr>
      </p:pic>
    </p:spTree>
    <p:extLst>
      <p:ext uri="{BB962C8B-B14F-4D97-AF65-F5344CB8AC3E}">
        <p14:creationId xmlns:p14="http://schemas.microsoft.com/office/powerpoint/2010/main" val="4721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0A99-215A-4D68-B1AE-E4972BE13378}"/>
              </a:ext>
            </a:extLst>
          </p:cNvPr>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Results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B9612F-FE26-4357-A189-5E4876AC76E0}"/>
              </a:ext>
            </a:extLst>
          </p:cNvPr>
          <p:cNvSpPr>
            <a:spLocks noGrp="1"/>
          </p:cNvSpPr>
          <p:nvPr>
            <p:ph idx="1"/>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R2 Score is 0.9</a:t>
            </a:r>
          </a:p>
          <a:p>
            <a:r>
              <a:rPr lang="en-GB" dirty="0">
                <a:solidFill>
                  <a:schemeClr val="tx1"/>
                </a:solidFill>
                <a:latin typeface="Times New Roman" panose="02020603050405020304" pitchFamily="18" charset="0"/>
                <a:cs typeface="Times New Roman" panose="02020603050405020304" pitchFamily="18" charset="0"/>
              </a:rPr>
              <a:t>MAE score is 15.20</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824E34-F51C-4494-8262-F6C52D776196}"/>
              </a:ext>
            </a:extLst>
          </p:cNvPr>
          <p:cNvPicPr>
            <a:picLocks noChangeAspect="1"/>
          </p:cNvPicPr>
          <p:nvPr/>
        </p:nvPicPr>
        <p:blipFill>
          <a:blip r:embed="rId2"/>
          <a:stretch>
            <a:fillRect/>
          </a:stretch>
        </p:blipFill>
        <p:spPr>
          <a:xfrm>
            <a:off x="1097281" y="2826289"/>
            <a:ext cx="3987338" cy="3281155"/>
          </a:xfrm>
          <a:prstGeom prst="rect">
            <a:avLst/>
          </a:prstGeom>
        </p:spPr>
      </p:pic>
      <p:pic>
        <p:nvPicPr>
          <p:cNvPr id="8" name="Picture 7">
            <a:extLst>
              <a:ext uri="{FF2B5EF4-FFF2-40B4-BE49-F238E27FC236}">
                <a16:creationId xmlns:a16="http://schemas.microsoft.com/office/drawing/2014/main" id="{A2F8688C-E93C-4044-89D7-2B00556AA656}"/>
              </a:ext>
            </a:extLst>
          </p:cNvPr>
          <p:cNvPicPr>
            <a:picLocks noChangeAspect="1"/>
          </p:cNvPicPr>
          <p:nvPr/>
        </p:nvPicPr>
        <p:blipFill>
          <a:blip r:embed="rId3"/>
          <a:stretch>
            <a:fillRect/>
          </a:stretch>
        </p:blipFill>
        <p:spPr>
          <a:xfrm>
            <a:off x="7983856" y="2713362"/>
            <a:ext cx="2114550" cy="3133725"/>
          </a:xfrm>
          <a:prstGeom prst="rect">
            <a:avLst/>
          </a:prstGeom>
        </p:spPr>
      </p:pic>
      <p:sp>
        <p:nvSpPr>
          <p:cNvPr id="9" name="TextBox 8">
            <a:extLst>
              <a:ext uri="{FF2B5EF4-FFF2-40B4-BE49-F238E27FC236}">
                <a16:creationId xmlns:a16="http://schemas.microsoft.com/office/drawing/2014/main" id="{277FE40C-62ED-4C0E-BB96-ACEB10AF495F}"/>
              </a:ext>
            </a:extLst>
          </p:cNvPr>
          <p:cNvSpPr txBox="1"/>
          <p:nvPr/>
        </p:nvSpPr>
        <p:spPr>
          <a:xfrm>
            <a:off x="7983856" y="2289843"/>
            <a:ext cx="3241964" cy="369332"/>
          </a:xfrm>
          <a:prstGeom prst="rect">
            <a:avLst/>
          </a:prstGeom>
          <a:noFill/>
        </p:spPr>
        <p:txBody>
          <a:bodyPr wrap="square" rtlCol="0">
            <a:spAutoFit/>
          </a:bodyPr>
          <a:lstStyle/>
          <a:p>
            <a:r>
              <a:rPr lang="en-GB" b="1" dirty="0"/>
              <a:t>Predicted (0) vs PM25 (Actual)</a:t>
            </a:r>
            <a:endParaRPr lang="en-IN" b="1" dirty="0"/>
          </a:p>
        </p:txBody>
      </p:sp>
    </p:spTree>
    <p:extLst>
      <p:ext uri="{BB962C8B-B14F-4D97-AF65-F5344CB8AC3E}">
        <p14:creationId xmlns:p14="http://schemas.microsoft.com/office/powerpoint/2010/main" val="33536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745ECC-40F9-4584-A5F7-7204CF188356}"/>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latin typeface="Times New Roman" panose="02020603050405020304" pitchFamily="18" charset="0"/>
                <a:cs typeface="Times New Roman" panose="02020603050405020304" pitchFamily="18" charset="0"/>
              </a:rPr>
              <a:t>Contents</a:t>
            </a:r>
          </a:p>
        </p:txBody>
      </p:sp>
      <p:sp>
        <p:nvSpPr>
          <p:cNvPr id="23" name="Rectangle 2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12406D1-05E9-4988-AD64-BFC834E12C7E}"/>
              </a:ext>
            </a:extLst>
          </p:cNvPr>
          <p:cNvGraphicFramePr>
            <a:graphicFrameLocks noGrp="1"/>
          </p:cNvGraphicFramePr>
          <p:nvPr>
            <p:ph idx="1"/>
            <p:extLst>
              <p:ext uri="{D42A27DB-BD31-4B8C-83A1-F6EECF244321}">
                <p14:modId xmlns:p14="http://schemas.microsoft.com/office/powerpoint/2010/main" val="45144644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98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BFF3-7E2B-4D0E-AC45-9D3E2CEC0008}"/>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19CF37C2-F922-43A1-902D-4132B51F33A3}"/>
              </a:ext>
            </a:extLst>
          </p:cNvPr>
          <p:cNvSpPr>
            <a:spLocks noGrp="1"/>
          </p:cNvSpPr>
          <p:nvPr>
            <p:ph idx="1"/>
          </p:nvPr>
        </p:nvSpPr>
        <p:spPr/>
        <p:txBody>
          <a:bodyPr/>
          <a:lstStyle/>
          <a:p>
            <a:pPr>
              <a:buFont typeface="Wingdings" panose="05000000000000000000" pitchFamily="2" charset="2"/>
              <a:buChar char="q"/>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Proposed Methodology, a novel paradigm is used to predict PM2.5 levels in the atmosphere.</a:t>
            </a:r>
          </a:p>
          <a:p>
            <a:pPr>
              <a:buFont typeface="Wingdings" panose="05000000000000000000" pitchFamily="2" charset="2"/>
              <a:buChar char="q"/>
            </a:pP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preliminary analysis such as Exploratory data analysis, Scaling, Feature importance, is also performed.</a:t>
            </a:r>
          </a:p>
          <a:p>
            <a:pPr>
              <a:buFont typeface="Wingdings" panose="05000000000000000000" pitchFamily="2" charset="2"/>
              <a:buChar char="q"/>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air quality predicting is carried out on the MLP which is a supervised </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Machine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learning algorithm and the metric scores for R2 is 0.9 and  MAE is 15.20 </a:t>
            </a:r>
          </a:p>
          <a:p>
            <a:endParaRPr lang="en-IN" dirty="0"/>
          </a:p>
        </p:txBody>
      </p:sp>
    </p:spTree>
    <p:extLst>
      <p:ext uri="{BB962C8B-B14F-4D97-AF65-F5344CB8AC3E}">
        <p14:creationId xmlns:p14="http://schemas.microsoft.com/office/powerpoint/2010/main" val="307910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B92C-B479-4F6C-BC79-40FB30FE9D8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537195D-CFC4-4788-BF77-3819FDC0767D}"/>
              </a:ext>
            </a:extLst>
          </p:cNvPr>
          <p:cNvSpPr>
            <a:spLocks noGrp="1"/>
          </p:cNvSpPr>
          <p:nvPr>
            <p:ph idx="1"/>
          </p:nvPr>
        </p:nvSpPr>
        <p:spPr/>
        <p:txBody>
          <a:bodyPr>
            <a:normAutofit fontScale="92500" lnSpcReduction="20000"/>
          </a:bodyPr>
          <a:lstStyle/>
          <a:p>
            <a:pPr marL="0" marR="0" indent="128270" algn="just">
              <a:lnSpc>
                <a:spcPct val="105000"/>
              </a:lnSpc>
              <a:spcBef>
                <a:spcPts val="0"/>
              </a:spcBef>
              <a:spcAft>
                <a:spcPts val="0"/>
              </a:spcAft>
            </a:pPr>
            <a:r>
              <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[1]</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International Agency for Research on Cancer, Carcinogen List, </a:t>
            </a:r>
            <a:r>
              <a:rPr lang="en-US" sz="1800" u="sng"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hlinkClick r:id="rId2">
                  <a:extLst>
                    <a:ext uri="{A12FA001-AC4F-418D-AE19-62706E023703}">
                      <ahyp:hlinkClr xmlns:ahyp="http://schemas.microsoft.com/office/drawing/2018/hyperlinkcolor" val="tx"/>
                    </a:ext>
                  </a:extLst>
                </a:hlinkClick>
              </a:rPr>
              <a:t>http://samr.cfda.gov.cn/WS01/CL1991/215896.html</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2017.</a:t>
            </a:r>
            <a:endPar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0" marR="0" indent="128270" algn="just">
              <a:lnSpc>
                <a:spcPct val="105000"/>
              </a:lnSpc>
              <a:spcBef>
                <a:spcPts val="0"/>
              </a:spcBef>
              <a:spcAft>
                <a:spcPts val="0"/>
              </a:spcAft>
            </a:pP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[2]</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Athanasiadis</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I.N.;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Kaburlasos</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V.G.;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Mitkas</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P.A.; Petridis, V. Applying machine learning techniques on air quality data for real-time decision support. In Proceedings of the First international NAISO symposium on information technologies in environmental engineering (ITEE’2003), Gdansk, Poland, 24–27 June 2003.</a:t>
            </a:r>
            <a:endPar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0" marR="0" indent="128270" algn="just">
              <a:lnSpc>
                <a:spcPct val="105000"/>
              </a:lnSpc>
              <a:spcBef>
                <a:spcPts val="0"/>
              </a:spcBef>
              <a:spcAft>
                <a:spcPts val="0"/>
              </a:spcAft>
            </a:pPr>
            <a:r>
              <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[3] </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Famoso, F.; Wilson, J.; Monforte, P.;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Lanzafame</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R.;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Brusca</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S.;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Lulla</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V. Measurement and modeling of ground-level ozone concentration in Catania, Italy using biophysical remote sensing and GIS. Int. J. Appl. Eng. Res. 2017, 12, 10551–10562.</a:t>
            </a:r>
            <a:endPar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0" marR="0" indent="128270" algn="just">
              <a:lnSpc>
                <a:spcPct val="105000"/>
              </a:lnSpc>
              <a:spcBef>
                <a:spcPts val="0"/>
              </a:spcBef>
              <a:spcAft>
                <a:spcPts val="0"/>
              </a:spcAft>
            </a:pP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[4] Hoek, G.;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Beelen</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R.; de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Hoogh</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K.;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Vienneau</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D.; Gulliver, J.; Fischer, P.; Briggs, D. A review of land-use regression models to assess spatial variation of outdoor air pollution. Atmos. Environ. 2008, 42, 7561–7578. </a:t>
            </a:r>
            <a:endPar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0" marR="0" indent="128270" algn="just">
              <a:lnSpc>
                <a:spcPct val="105000"/>
              </a:lnSpc>
              <a:spcBef>
                <a:spcPts val="0"/>
              </a:spcBef>
              <a:spcAft>
                <a:spcPts val="0"/>
              </a:spcAft>
            </a:pPr>
            <a:r>
              <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[5] </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Lee, J.-H.; Wu, C.-F.; Hoek, G.; De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Hoogh</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K.;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Beelen</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R.; </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Brunekreef</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B.; Chan, C.-C. Land use regression models for estimating individual NOx and NO2 exposures in a metropolis with a high density of traffic roads and population. Sci. Total. Environ. 2014, 472, 1163–1171</a:t>
            </a:r>
            <a:endPar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0" marR="0" indent="128270" algn="just">
              <a:lnSpc>
                <a:spcPct val="105000"/>
              </a:lnSpc>
              <a:spcBef>
                <a:spcPts val="0"/>
              </a:spcBef>
              <a:spcAft>
                <a:spcPts val="0"/>
              </a:spcAft>
            </a:pP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[6] Singh, K.P.; Gupta, S.; Rai, P. Identifying pollution sources and predicting urban air quality using ensemble learning methods. Atmos. Environ. 2013, 80, 426–437. </a:t>
            </a:r>
            <a:endPar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0" marR="0" indent="128270" algn="just">
              <a:lnSpc>
                <a:spcPct val="105000"/>
              </a:lnSpc>
              <a:spcBef>
                <a:spcPts val="0"/>
              </a:spcBef>
              <a:spcAft>
                <a:spcPts val="0"/>
              </a:spcAft>
            </a:pPr>
            <a:r>
              <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[7]</a:t>
            </a: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Corani</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G. Air quality prediction in Milan: feed-forward neural networks, pruned neural networks and lazy learning. Ecol. Model. 2005, 185, 513–529. </a:t>
            </a:r>
            <a:endParaRPr lang="en-IN"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8863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69A2-9CC3-4BC9-BD3C-AE6CD639453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18BED623-43A2-4C9F-8BA3-5810F495138D}"/>
              </a:ext>
            </a:extLst>
          </p:cNvPr>
          <p:cNvSpPr>
            <a:spLocks noGrp="1"/>
          </p:cNvSpPr>
          <p:nvPr>
            <p:ph idx="1"/>
          </p:nvPr>
        </p:nvSpPr>
        <p:spPr/>
        <p:txBody>
          <a:bodyPr/>
          <a:lstStyle/>
          <a:p>
            <a:pPr algn="just">
              <a:buFont typeface="Wingdings" panose="05000000000000000000" pitchFamily="2" charset="2"/>
              <a:buChar char="q"/>
            </a:pPr>
            <a:r>
              <a:rPr lang="en-GB" b="0" i="0" dirty="0">
                <a:solidFill>
                  <a:schemeClr val="tx1"/>
                </a:solidFill>
                <a:effectLst/>
                <a:latin typeface="Times New Roman" panose="02020603050405020304" pitchFamily="18" charset="0"/>
                <a:cs typeface="Times New Roman" panose="02020603050405020304" pitchFamily="18" charset="0"/>
              </a:rPr>
              <a:t>In order to predict the concentration of PM2.5 or other attributes, previously, deterministic and statistical methods were mainly used in air quality prediction. </a:t>
            </a:r>
          </a:p>
          <a:p>
            <a:pPr algn="just">
              <a:buFont typeface="Wingdings" panose="05000000000000000000" pitchFamily="2" charset="2"/>
              <a:buChar char="q"/>
            </a:pPr>
            <a:r>
              <a:rPr lang="en-GB" b="0" i="0" dirty="0">
                <a:solidFill>
                  <a:schemeClr val="tx1"/>
                </a:solidFill>
                <a:effectLst/>
                <a:latin typeface="Times New Roman" panose="02020603050405020304" pitchFamily="18" charset="0"/>
                <a:cs typeface="Times New Roman" panose="02020603050405020304" pitchFamily="18" charset="0"/>
              </a:rPr>
              <a:t>The deterministic method is mainly based on the physical and chemical models of the atmosphere.</a:t>
            </a:r>
          </a:p>
          <a:p>
            <a:pPr algn="just">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The statistical </a:t>
            </a:r>
            <a:r>
              <a:rPr lang="en-GB" b="0" i="0" dirty="0">
                <a:solidFill>
                  <a:schemeClr val="tx1"/>
                </a:solidFill>
                <a:effectLst/>
                <a:latin typeface="Times New Roman" panose="02020603050405020304" pitchFamily="18" charset="0"/>
                <a:cs typeface="Times New Roman" panose="02020603050405020304" pitchFamily="18" charset="0"/>
              </a:rPr>
              <a:t>mathematical methods to establish the migration or diffusion model of the atmospheric pollution concentration, and then simulating the dynamic change of the atmospheric </a:t>
            </a:r>
            <a:r>
              <a:rPr lang="en-GB" dirty="0">
                <a:solidFill>
                  <a:schemeClr val="tx1"/>
                </a:solidFill>
                <a:latin typeface="Times New Roman" panose="02020603050405020304" pitchFamily="18" charset="0"/>
                <a:cs typeface="Times New Roman" panose="02020603050405020304" pitchFamily="18" charset="0"/>
              </a:rPr>
              <a:t>pollutant concentration .</a:t>
            </a:r>
          </a:p>
          <a:p>
            <a:pPr algn="just">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However, these models require very rich information data, which is difficult to obtain in practice, and empirical estimation alone will have a greater impact on performance.</a:t>
            </a:r>
          </a:p>
          <a:p>
            <a:pPr algn="just">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The study states that linear assumptions contained in these traditional statistical methods do not conform to the nonlinear characteristics of atmospheric concentration in reality.</a:t>
            </a:r>
          </a:p>
        </p:txBody>
      </p:sp>
    </p:spTree>
    <p:extLst>
      <p:ext uri="{BB962C8B-B14F-4D97-AF65-F5344CB8AC3E}">
        <p14:creationId xmlns:p14="http://schemas.microsoft.com/office/powerpoint/2010/main" val="206383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56D7-5FF0-42FF-A97C-97E4FC5B0F91}"/>
              </a:ext>
            </a:extLst>
          </p:cNvPr>
          <p:cNvSpPr>
            <a:spLocks noGrp="1"/>
          </p:cNvSpPr>
          <p:nvPr>
            <p:ph type="title"/>
          </p:nvPr>
        </p:nvSpPr>
        <p:spPr>
          <a:xfrm>
            <a:off x="1097280" y="273351"/>
            <a:ext cx="10058400" cy="1450757"/>
          </a:xfrm>
        </p:spPr>
        <p:txBody>
          <a:bodyPr/>
          <a:lstStyle/>
          <a:p>
            <a:r>
              <a:rPr lang="en-IN">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D24A24-6C8A-4049-921D-D28F5E88C2DD}"/>
              </a:ext>
            </a:extLst>
          </p:cNvPr>
          <p:cNvSpPr>
            <a:spLocks noGrp="1"/>
          </p:cNvSpPr>
          <p:nvPr>
            <p:ph idx="1"/>
          </p:nvPr>
        </p:nvSpPr>
        <p:spPr/>
        <p:txBody>
          <a:bodyPr/>
          <a:lstStyle/>
          <a:p>
            <a:pPr algn="just">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Air pollution is a serious environmental problem that has attracted increasing attention worldwide [1].</a:t>
            </a:r>
          </a:p>
          <a:p>
            <a:pPr algn="just">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 Among air pollution, particulate matter (PM) with diameters less than 2.5 microns, or PM2.5, has gained a lot of attention recently, partly because of its significant impact on our respiratory systems.</a:t>
            </a:r>
          </a:p>
          <a:p>
            <a:pPr algn="just">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Performing statical approaches for modelling to understand the model accuracy.</a:t>
            </a:r>
          </a:p>
          <a:p>
            <a:pPr>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In our methodology, a Multi-Layer Perceptron (MLP) scheme is used to predict the air quality and the performance metric of R-square score and Mean absolute error is to be observed.</a:t>
            </a:r>
          </a:p>
          <a:p>
            <a:pPr algn="just">
              <a:buFont typeface="Wingdings" panose="05000000000000000000" pitchFamily="2" charset="2"/>
              <a:buChar char="q"/>
            </a:pP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17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D4BBC-FB31-403C-8E50-861045CFF6A4}"/>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AC6EA27B-23F5-40E3-932C-9D75338F8F8F}"/>
              </a:ext>
            </a:extLst>
          </p:cNvPr>
          <p:cNvSpPr>
            <a:spLocks noGrp="1"/>
          </p:cNvSpPr>
          <p:nvPr>
            <p:ph idx="1"/>
          </p:nvPr>
        </p:nvSpPr>
        <p:spPr/>
        <p:txBody>
          <a:bodyPr>
            <a:normAutofit lnSpcReduction="10000"/>
          </a:bodyPr>
          <a:lstStyle/>
          <a:p>
            <a:pPr>
              <a:buFont typeface="Wingdings" panose="05000000000000000000" pitchFamily="2" charset="2"/>
              <a:buChar char="q"/>
            </a:pPr>
            <a:r>
              <a:rPr lang="en-US" sz="18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Athanasiadis</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et al. [2] used just a fuzzy lattice neurocomputing (FLN) model in their research to predict the pollution levels based upon O3 levels classified as low, moderate, and high levels of pollutants such as Sulphur dioxide, NO, and Nitrogen oxide that used FLN model. [3,4].</a:t>
            </a:r>
          </a:p>
          <a:p>
            <a:pPr>
              <a:buFont typeface="Wingdings" panose="05000000000000000000" pitchFamily="2" charset="2"/>
              <a:buChar char="q"/>
            </a:pPr>
            <a:endParaRPr lang="en-US"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a:buFont typeface="Wingdings" panose="05000000000000000000" pitchFamily="2" charset="2"/>
              <a:buChar char="q"/>
            </a:pP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Hoek et al. [5] used regression methods to reach the conclusion that yearly mean PM2.5 concentrations could be predicted. </a:t>
            </a:r>
          </a:p>
          <a:p>
            <a:pPr>
              <a:buFont typeface="Wingdings" panose="05000000000000000000" pitchFamily="2" charset="2"/>
              <a:buChar char="q"/>
            </a:pPr>
            <a:endParaRPr lang="en-US"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a:buFont typeface="Wingdings" panose="05000000000000000000" pitchFamily="2" charset="2"/>
              <a:buChar char="q"/>
            </a:pP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Kunwar et.al,[6] </a:t>
            </a:r>
            <a:r>
              <a:rPr lang="en-US"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used </a:t>
            </a:r>
            <a:r>
              <a:rPr lang="en-US" sz="18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principal components analysis (PCA) approach of an ensemble learning model used to integrate air pollution levels and predict the results of the Air Quality.</a:t>
            </a:r>
          </a:p>
          <a:p>
            <a:pPr>
              <a:lnSpc>
                <a:spcPct val="100000"/>
              </a:lnSpc>
              <a:buFont typeface="Wingdings" panose="05000000000000000000" pitchFamily="2" charset="2"/>
              <a:buChar char="q"/>
            </a:pPr>
            <a:endParaRPr lang="en-US"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a:lnSpc>
                <a:spcPct val="100000"/>
              </a:lnSpc>
              <a:buFont typeface="Wingdings" panose="05000000000000000000" pitchFamily="2" charset="2"/>
              <a:buChar char="q"/>
            </a:pPr>
            <a:r>
              <a:rPr lang="en-US"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Based on previous day air pollution data, </a:t>
            </a:r>
            <a:r>
              <a:rPr lang="en-US" sz="1800" dirty="0" err="1">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Corani</a:t>
            </a:r>
            <a:r>
              <a:rPr lang="en-US"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 [7] projected hourly O3 and PM10 concentrations using a neural network technique. </a:t>
            </a:r>
            <a:endParaRPr lang="en-IN" sz="18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87840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5C6D-94A4-45D5-87DE-54170D94AEB1}"/>
              </a:ext>
            </a:extLst>
          </p:cNvPr>
          <p:cNvSpPr>
            <a:spLocks noGrp="1"/>
          </p:cNvSpPr>
          <p:nvPr>
            <p:ph type="title"/>
          </p:nvPr>
        </p:nvSpPr>
        <p:spPr>
          <a:xfrm>
            <a:off x="1097280" y="286603"/>
            <a:ext cx="10058400" cy="1450757"/>
          </a:xfrm>
        </p:spPr>
        <p:txBody>
          <a:bodyPr>
            <a:normAutofit/>
          </a:bodyPr>
          <a:lstStyle/>
          <a:p>
            <a:r>
              <a:rPr lang="en-IN" dirty="0">
                <a:latin typeface="Times New Roman" panose="02020603050405020304" pitchFamily="18" charset="0"/>
                <a:cs typeface="Times New Roman" panose="02020603050405020304" pitchFamily="18" charset="0"/>
              </a:rPr>
              <a:t>Problem Description</a:t>
            </a:r>
          </a:p>
        </p:txBody>
      </p:sp>
      <p:graphicFrame>
        <p:nvGraphicFramePr>
          <p:cNvPr id="5" name="Content Placeholder 2">
            <a:extLst>
              <a:ext uri="{FF2B5EF4-FFF2-40B4-BE49-F238E27FC236}">
                <a16:creationId xmlns:a16="http://schemas.microsoft.com/office/drawing/2014/main" id="{E3A68AD4-1991-4A76-AEA7-1588E31FF998}"/>
              </a:ext>
            </a:extLst>
          </p:cNvPr>
          <p:cNvGraphicFramePr>
            <a:graphicFrameLocks noGrp="1"/>
          </p:cNvGraphicFramePr>
          <p:nvPr>
            <p:ph idx="1"/>
            <p:extLst>
              <p:ext uri="{D42A27DB-BD31-4B8C-83A1-F6EECF244321}">
                <p14:modId xmlns:p14="http://schemas.microsoft.com/office/powerpoint/2010/main" val="110035440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256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E6E3-3239-4BD2-A081-4B0EB3828EBD}"/>
              </a:ext>
            </a:extLst>
          </p:cNvPr>
          <p:cNvSpPr>
            <a:spLocks noGrp="1"/>
          </p:cNvSpPr>
          <p:nvPr>
            <p:ph type="title"/>
          </p:nvPr>
        </p:nvSpPr>
        <p:spPr>
          <a:xfrm>
            <a:off x="1097279" y="286603"/>
            <a:ext cx="5091485" cy="1450757"/>
          </a:xfrm>
        </p:spPr>
        <p:txBody>
          <a:bodyPr/>
          <a:lstStyle/>
          <a:p>
            <a:r>
              <a:rPr lang="en-IN" dirty="0">
                <a:solidFill>
                  <a:schemeClr val="tx1"/>
                </a:solidFill>
                <a:latin typeface="Times New Roman" panose="02020603050405020304" pitchFamily="18" charset="0"/>
                <a:cs typeface="Times New Roman" panose="02020603050405020304" pitchFamily="18" charset="0"/>
              </a:rPr>
              <a:t>Technical Route</a:t>
            </a:r>
          </a:p>
        </p:txBody>
      </p:sp>
      <p:sp>
        <p:nvSpPr>
          <p:cNvPr id="3" name="Rectangle 2">
            <a:extLst>
              <a:ext uri="{FF2B5EF4-FFF2-40B4-BE49-F238E27FC236}">
                <a16:creationId xmlns:a16="http://schemas.microsoft.com/office/drawing/2014/main" id="{A21C42EB-055D-413C-A63A-9C34058AC38F}"/>
              </a:ext>
            </a:extLst>
          </p:cNvPr>
          <p:cNvSpPr/>
          <p:nvPr/>
        </p:nvSpPr>
        <p:spPr>
          <a:xfrm>
            <a:off x="742122" y="3114262"/>
            <a:ext cx="1656521" cy="62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Import Dataset</a:t>
            </a:r>
            <a:endParaRPr lang="en-IN" dirty="0"/>
          </a:p>
        </p:txBody>
      </p:sp>
      <p:sp>
        <p:nvSpPr>
          <p:cNvPr id="7" name="Rectangle 6">
            <a:extLst>
              <a:ext uri="{FF2B5EF4-FFF2-40B4-BE49-F238E27FC236}">
                <a16:creationId xmlns:a16="http://schemas.microsoft.com/office/drawing/2014/main" id="{5F9F71DD-640B-4DCF-82C9-0EC9213D7A1D}"/>
              </a:ext>
            </a:extLst>
          </p:cNvPr>
          <p:cNvSpPr/>
          <p:nvPr/>
        </p:nvSpPr>
        <p:spPr>
          <a:xfrm>
            <a:off x="2657061" y="3114262"/>
            <a:ext cx="1656521" cy="62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Exploratory Data Analysis</a:t>
            </a:r>
            <a:endParaRPr lang="en-IN" dirty="0"/>
          </a:p>
        </p:txBody>
      </p:sp>
      <p:sp>
        <p:nvSpPr>
          <p:cNvPr id="8" name="Rectangle 7">
            <a:extLst>
              <a:ext uri="{FF2B5EF4-FFF2-40B4-BE49-F238E27FC236}">
                <a16:creationId xmlns:a16="http://schemas.microsoft.com/office/drawing/2014/main" id="{6CF409CA-F3A5-43CA-BBD3-D1C4A6C2AF6E}"/>
              </a:ext>
            </a:extLst>
          </p:cNvPr>
          <p:cNvSpPr/>
          <p:nvPr/>
        </p:nvSpPr>
        <p:spPr>
          <a:xfrm>
            <a:off x="4572000" y="3114262"/>
            <a:ext cx="1656521" cy="62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Feature Scaling</a:t>
            </a:r>
            <a:endParaRPr lang="en-IN" dirty="0"/>
          </a:p>
        </p:txBody>
      </p:sp>
      <p:sp>
        <p:nvSpPr>
          <p:cNvPr id="9" name="Rectangle 8">
            <a:extLst>
              <a:ext uri="{FF2B5EF4-FFF2-40B4-BE49-F238E27FC236}">
                <a16:creationId xmlns:a16="http://schemas.microsoft.com/office/drawing/2014/main" id="{3C3AAB59-B05B-4407-A8C5-730B831EA8A6}"/>
              </a:ext>
            </a:extLst>
          </p:cNvPr>
          <p:cNvSpPr/>
          <p:nvPr/>
        </p:nvSpPr>
        <p:spPr>
          <a:xfrm>
            <a:off x="6486939" y="3094385"/>
            <a:ext cx="1656521" cy="62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Train Test Split</a:t>
            </a:r>
            <a:endParaRPr lang="en-IN" dirty="0"/>
          </a:p>
        </p:txBody>
      </p:sp>
      <p:sp>
        <p:nvSpPr>
          <p:cNvPr id="10" name="Rectangle 9">
            <a:extLst>
              <a:ext uri="{FF2B5EF4-FFF2-40B4-BE49-F238E27FC236}">
                <a16:creationId xmlns:a16="http://schemas.microsoft.com/office/drawing/2014/main" id="{E759BF70-FF3E-4A12-BBBC-21127468B05E}"/>
              </a:ext>
            </a:extLst>
          </p:cNvPr>
          <p:cNvSpPr/>
          <p:nvPr/>
        </p:nvSpPr>
        <p:spPr>
          <a:xfrm>
            <a:off x="8401878" y="3094385"/>
            <a:ext cx="1656521" cy="62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MLP</a:t>
            </a:r>
            <a:endParaRPr lang="en-IN" dirty="0"/>
          </a:p>
        </p:txBody>
      </p:sp>
      <p:sp>
        <p:nvSpPr>
          <p:cNvPr id="11" name="Rectangle 10">
            <a:extLst>
              <a:ext uri="{FF2B5EF4-FFF2-40B4-BE49-F238E27FC236}">
                <a16:creationId xmlns:a16="http://schemas.microsoft.com/office/drawing/2014/main" id="{5026C4BA-563D-45A9-AF4E-CD7871AF0CF1}"/>
              </a:ext>
            </a:extLst>
          </p:cNvPr>
          <p:cNvSpPr/>
          <p:nvPr/>
        </p:nvSpPr>
        <p:spPr>
          <a:xfrm>
            <a:off x="10316817" y="3120890"/>
            <a:ext cx="1656521" cy="62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Performance Metric</a:t>
            </a:r>
            <a:endParaRPr lang="en-IN" dirty="0"/>
          </a:p>
        </p:txBody>
      </p:sp>
      <p:cxnSp>
        <p:nvCxnSpPr>
          <p:cNvPr id="13" name="Straight Arrow Connector 12">
            <a:extLst>
              <a:ext uri="{FF2B5EF4-FFF2-40B4-BE49-F238E27FC236}">
                <a16:creationId xmlns:a16="http://schemas.microsoft.com/office/drawing/2014/main" id="{B6F54A5D-F9A2-4D2F-9576-11927FD5E3E9}"/>
              </a:ext>
            </a:extLst>
          </p:cNvPr>
          <p:cNvCxnSpPr>
            <a:stCxn id="3" idx="3"/>
            <a:endCxn id="7" idx="1"/>
          </p:cNvCxnSpPr>
          <p:nvPr/>
        </p:nvCxnSpPr>
        <p:spPr>
          <a:xfrm>
            <a:off x="2398643" y="3425688"/>
            <a:ext cx="258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E1EB0A7-BF91-4F20-870A-16FCAC9FB919}"/>
              </a:ext>
            </a:extLst>
          </p:cNvPr>
          <p:cNvCxnSpPr/>
          <p:nvPr/>
        </p:nvCxnSpPr>
        <p:spPr>
          <a:xfrm>
            <a:off x="4313582" y="3399185"/>
            <a:ext cx="258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F40A3E9-7A8B-4489-8DBB-B8CD2A781147}"/>
              </a:ext>
            </a:extLst>
          </p:cNvPr>
          <p:cNvCxnSpPr/>
          <p:nvPr/>
        </p:nvCxnSpPr>
        <p:spPr>
          <a:xfrm>
            <a:off x="6228521" y="3425688"/>
            <a:ext cx="258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4A37B-29E1-4A4A-9ED9-A020DB462EF4}"/>
              </a:ext>
            </a:extLst>
          </p:cNvPr>
          <p:cNvCxnSpPr/>
          <p:nvPr/>
        </p:nvCxnSpPr>
        <p:spPr>
          <a:xfrm>
            <a:off x="8143460" y="3399185"/>
            <a:ext cx="258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D9B58AB-2BDE-4841-9979-3608C659C62E}"/>
              </a:ext>
            </a:extLst>
          </p:cNvPr>
          <p:cNvCxnSpPr/>
          <p:nvPr/>
        </p:nvCxnSpPr>
        <p:spPr>
          <a:xfrm>
            <a:off x="10058399" y="3399185"/>
            <a:ext cx="258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002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2741-7B35-4FFA-877F-B73985430428}"/>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F9F779-8F68-4AB5-9A83-040C3F274988}"/>
                  </a:ext>
                </a:extLst>
              </p:cNvPr>
              <p:cNvSpPr>
                <a:spLocks noGrp="1"/>
              </p:cNvSpPr>
              <p:nvPr>
                <p:ph idx="1"/>
              </p:nvPr>
            </p:nvSpPr>
            <p:spPr>
              <a:xfrm>
                <a:off x="1217873" y="1845733"/>
                <a:ext cx="10058399" cy="4488805"/>
              </a:xfrm>
            </p:spPr>
            <p:txBody>
              <a:bodyPr>
                <a:normAutofit fontScale="40000" lnSpcReduction="20000"/>
              </a:bodyPr>
              <a:lstStyle/>
              <a:p>
                <a:pPr algn="just">
                  <a:buFont typeface="Wingdings" panose="05000000000000000000" pitchFamily="2" charset="2"/>
                  <a:buChar char="q"/>
                </a:pPr>
                <a:r>
                  <a:rPr lang="en-US" sz="64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Here</a:t>
                </a:r>
                <a:r>
                  <a:rPr lang="en-US" sz="64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a:t>
                </a:r>
                <a14:m>
                  <m:oMath xmlns:m="http://schemas.openxmlformats.org/officeDocument/2006/math">
                    <m:sSub>
                      <m:sSubPr>
                        <m:ctrlPr>
                          <a:rPr lang="en-IN" sz="6400" i="1">
                            <a:solidFill>
                              <a:schemeClr val="tx1"/>
                            </a:solidFill>
                            <a:effectLst/>
                            <a:latin typeface="Cambria Math" panose="02040503050406030204" pitchFamily="18" charset="0"/>
                            <a:cs typeface="Calibri" panose="020F0502020204030204" pitchFamily="34" charset="0"/>
                          </a:rPr>
                        </m:ctrlPr>
                      </m:sSubPr>
                      <m:e>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m:t>
                        </m:r>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𝑥</m:t>
                        </m:r>
                      </m:e>
                      <m:sub>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1</m:t>
                        </m:r>
                      </m:sub>
                    </m:sSub>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m:t>
                    </m:r>
                    <m:sSub>
                      <m:sSubPr>
                        <m:ctrlPr>
                          <a:rPr lang="en-IN" sz="6400" i="1">
                            <a:solidFill>
                              <a:schemeClr val="tx1"/>
                            </a:solidFill>
                            <a:effectLst/>
                            <a:latin typeface="Cambria Math" panose="02040503050406030204" pitchFamily="18" charset="0"/>
                            <a:cs typeface="Calibri" panose="020F0502020204030204" pitchFamily="34" charset="0"/>
                          </a:rPr>
                        </m:ctrlPr>
                      </m:sSubPr>
                      <m:e>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𝑥</m:t>
                        </m:r>
                      </m:e>
                      <m:sub>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2</m:t>
                        </m:r>
                      </m:sub>
                    </m:sSub>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m:t>
                    </m:r>
                    <m:sSub>
                      <m:sSubPr>
                        <m:ctrlPr>
                          <a:rPr lang="en-IN" sz="6400" i="1">
                            <a:solidFill>
                              <a:schemeClr val="tx1"/>
                            </a:solidFill>
                            <a:effectLst/>
                            <a:latin typeface="Cambria Math" panose="02040503050406030204" pitchFamily="18" charset="0"/>
                            <a:cs typeface="Calibri" panose="020F0502020204030204" pitchFamily="34" charset="0"/>
                          </a:rPr>
                        </m:ctrlPr>
                      </m:sSubPr>
                      <m:e>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𝑥</m:t>
                        </m:r>
                      </m:e>
                      <m:sub>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𝑛</m:t>
                        </m:r>
                      </m:sub>
                    </m:sSub>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m:t>
                    </m:r>
                    <m:r>
                      <a:rPr lang="en-US" sz="6400" b="0" i="0" smtClean="0">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  </m:t>
                    </m:r>
                  </m:oMath>
                </a14:m>
                <a:r>
                  <a:rPr lang="en-US" sz="64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are the inputs of the feature instances and predicted values (</a:t>
                </a:r>
                <a:r>
                  <a:rPr lang="en-US" sz="6400" dirty="0" err="1">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y_predicted</a:t>
                </a:r>
                <a:r>
                  <a:rPr lang="en-US" sz="64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value) are obtained at {y</a:t>
                </a:r>
                <a14:m>
                  <m:oMath xmlns:m="http://schemas.openxmlformats.org/officeDocument/2006/math">
                    <m:r>
                      <a:rPr lang="en-US" sz="6400" i="1">
                        <a:solidFill>
                          <a:schemeClr val="tx1"/>
                        </a:solidFill>
                        <a:effectLst/>
                        <a:latin typeface="Cambria Math" panose="02040503050406030204" pitchFamily="18" charset="0"/>
                        <a:ea typeface="PMingLiU" panose="02020500000000000000" pitchFamily="18" charset="-120"/>
                        <a:cs typeface="Calibri" panose="020F0502020204030204" pitchFamily="34" charset="0"/>
                      </a:rPr>
                      <m:t>}</m:t>
                    </m:r>
                  </m:oMath>
                </a14:m>
                <a:r>
                  <a:rPr lang="en-US" sz="64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a:t>
                </a:r>
              </a:p>
              <a:p>
                <a:pPr algn="just">
                  <a:buFont typeface="Wingdings" panose="05000000000000000000" pitchFamily="2" charset="2"/>
                  <a:buChar char="q"/>
                </a:pPr>
                <a:endParaRPr lang="en-US" sz="64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p>
                <a:pPr algn="just">
                  <a:buFont typeface="Wingdings" panose="05000000000000000000" pitchFamily="2" charset="2"/>
                  <a:buChar char="q"/>
                </a:pPr>
                <a:r>
                  <a:rPr lang="en-US" sz="64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In Beijing, the PM2.5 is chosen as a target and modelled using the MLP When the test data had been pretreated, the result was formed. </a:t>
                </a:r>
              </a:p>
              <a:p>
                <a:pPr algn="just">
                  <a:buFont typeface="Wingdings" panose="05000000000000000000" pitchFamily="2" charset="2"/>
                  <a:buChar char="q"/>
                </a:pPr>
                <a:endParaRPr lang="en-US" sz="64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endParaRPr>
              </a:p>
              <a:p>
                <a:pPr algn="just">
                  <a:buFont typeface="Wingdings" panose="05000000000000000000" pitchFamily="2" charset="2"/>
                  <a:buChar char="q"/>
                </a:pPr>
                <a:r>
                  <a:rPr lang="en-US" sz="6400" dirty="0">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After feature extraction, the MLP gets fitted with the train dataset of input x and output y. Finally the output outcome is predicted with testing data of x.</a:t>
                </a:r>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3F9F779-8F68-4AB5-9A83-040C3F274988}"/>
                  </a:ext>
                </a:extLst>
              </p:cNvPr>
              <p:cNvSpPr>
                <a:spLocks noGrp="1" noRot="1" noChangeAspect="1" noMove="1" noResize="1" noEditPoints="1" noAdjustHandles="1" noChangeArrowheads="1" noChangeShapeType="1" noTextEdit="1"/>
              </p:cNvSpPr>
              <p:nvPr>
                <p:ph idx="1"/>
              </p:nvPr>
            </p:nvSpPr>
            <p:spPr>
              <a:xfrm>
                <a:off x="1217873" y="1845733"/>
                <a:ext cx="10058399" cy="4488805"/>
              </a:xfrm>
              <a:blipFill>
                <a:blip r:embed="rId2"/>
                <a:stretch>
                  <a:fillRect l="-1879" t="-3668" r="-2000"/>
                </a:stretch>
              </a:blipFill>
            </p:spPr>
            <p:txBody>
              <a:bodyPr/>
              <a:lstStyle/>
              <a:p>
                <a:r>
                  <a:rPr lang="en-US">
                    <a:noFill/>
                  </a:rPr>
                  <a:t> </a:t>
                </a:r>
              </a:p>
            </p:txBody>
          </p:sp>
        </mc:Fallback>
      </mc:AlternateContent>
    </p:spTree>
    <p:extLst>
      <p:ext uri="{BB962C8B-B14F-4D97-AF65-F5344CB8AC3E}">
        <p14:creationId xmlns:p14="http://schemas.microsoft.com/office/powerpoint/2010/main" val="343606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D1E4-1E37-4DDC-836C-5EC6A2B98553}"/>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68C457BB-2FAA-446E-AED1-961055EC9296}"/>
              </a:ext>
            </a:extLst>
          </p:cNvPr>
          <p:cNvSpPr>
            <a:spLocks noGrp="1"/>
          </p:cNvSpPr>
          <p:nvPr>
            <p:ph idx="1"/>
          </p:nvPr>
        </p:nvSpPr>
        <p:spPr>
          <a:xfrm>
            <a:off x="1097280" y="1845733"/>
            <a:ext cx="5954684" cy="4541211"/>
          </a:xfrm>
        </p:spPr>
        <p:txBody>
          <a:bodyPr>
            <a:normAutofit fontScale="92500" lnSpcReduction="10000"/>
          </a:bodyPr>
          <a:lstStyle/>
          <a:p>
            <a:pPr algn="just">
              <a:buFont typeface="Wingdings" panose="05000000000000000000" pitchFamily="2" charset="2"/>
              <a:buChar char="q"/>
            </a:pPr>
            <a:r>
              <a:rPr lang="en-US"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rPr>
              <a:t>The following air quality dataset is collected from the  Beijing air quality dataset from the University of California, Irvine, which contains meteorological data of pollution. The dataset instances are 4,20,768 and 11 Features and the memory usage was 61.0+ MB Attributes are:</a:t>
            </a:r>
          </a:p>
          <a:p>
            <a:pPr algn="just">
              <a:buFont typeface="Wingdings" panose="05000000000000000000" pitchFamily="2" charset="2"/>
              <a:buChar char="q"/>
            </a:pPr>
            <a:endParaRPr lang="en-US"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marL="0" indent="0" algn="just">
              <a:buNone/>
            </a:pPr>
            <a:endParaRPr lang="en-US"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marL="0" indent="0" algn="just">
              <a:buNone/>
            </a:pPr>
            <a:endParaRPr lang="en-US"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marL="0" indent="0" algn="just">
              <a:buNone/>
            </a:pPr>
            <a:endParaRPr lang="en-US"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marL="0" indent="0" algn="just">
              <a:buNone/>
            </a:pPr>
            <a:endParaRPr lang="en-US"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marL="0" indent="0" algn="just">
              <a:buNone/>
            </a:pPr>
            <a:endParaRPr lang="en-US"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marL="0" indent="0" algn="just">
              <a:buNone/>
            </a:pPr>
            <a:endParaRPr lang="en-GB"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marL="0" indent="0" algn="just">
              <a:buNone/>
            </a:pPr>
            <a:endParaRPr lang="en-GB"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marL="0" indent="0" algn="just">
              <a:buNone/>
            </a:pPr>
            <a:endParaRPr lang="en-GB" sz="1600" dirty="0">
              <a:solidFill>
                <a:schemeClr val="tx1"/>
              </a:solidFill>
              <a:latin typeface="Times New Roman" panose="02020603050405020304" pitchFamily="18" charset="0"/>
              <a:ea typeface="PMingLiU" panose="02020500000000000000" pitchFamily="18" charset="-120"/>
              <a:cs typeface="Times New Roman" panose="02020603050405020304" pitchFamily="18" charset="0"/>
            </a:endParaRPr>
          </a:p>
          <a:p>
            <a:pPr marL="0" indent="0">
              <a:buNone/>
            </a:pPr>
            <a:r>
              <a:rPr lang="en-GB" sz="1600" b="0" i="0" dirty="0">
                <a:solidFill>
                  <a:schemeClr val="tx1"/>
                </a:solidFill>
                <a:effectLst/>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83F422-682C-453E-BC34-E1D337E3E256}"/>
              </a:ext>
            </a:extLst>
          </p:cNvPr>
          <p:cNvPicPr>
            <a:picLocks noChangeAspect="1"/>
          </p:cNvPicPr>
          <p:nvPr/>
        </p:nvPicPr>
        <p:blipFill>
          <a:blip r:embed="rId2"/>
          <a:stretch>
            <a:fillRect/>
          </a:stretch>
        </p:blipFill>
        <p:spPr>
          <a:xfrm>
            <a:off x="4811370" y="2546206"/>
            <a:ext cx="2524379" cy="3383324"/>
          </a:xfrm>
          <a:prstGeom prst="rect">
            <a:avLst/>
          </a:prstGeom>
        </p:spPr>
      </p:pic>
      <p:graphicFrame>
        <p:nvGraphicFramePr>
          <p:cNvPr id="7" name="Table 7">
            <a:extLst>
              <a:ext uri="{FF2B5EF4-FFF2-40B4-BE49-F238E27FC236}">
                <a16:creationId xmlns:a16="http://schemas.microsoft.com/office/drawing/2014/main" id="{DE30A125-C59F-4CD9-AE6F-F74FEDB037F5}"/>
              </a:ext>
            </a:extLst>
          </p:cNvPr>
          <p:cNvGraphicFramePr>
            <a:graphicFrameLocks noGrp="1"/>
          </p:cNvGraphicFramePr>
          <p:nvPr>
            <p:extLst>
              <p:ext uri="{D42A27DB-BD31-4B8C-83A1-F6EECF244321}">
                <p14:modId xmlns:p14="http://schemas.microsoft.com/office/powerpoint/2010/main" val="2651562138"/>
              </p:ext>
            </p:extLst>
          </p:nvPr>
        </p:nvGraphicFramePr>
        <p:xfrm>
          <a:off x="7619534" y="861445"/>
          <a:ext cx="4322619" cy="4959712"/>
        </p:xfrm>
        <a:graphic>
          <a:graphicData uri="http://schemas.openxmlformats.org/drawingml/2006/table">
            <a:tbl>
              <a:tblPr firstRow="1" bandRow="1">
                <a:tableStyleId>{5C22544A-7EE6-4342-B048-85BDC9FD1C3A}</a:tableStyleId>
              </a:tblPr>
              <a:tblGrid>
                <a:gridCol w="728492">
                  <a:extLst>
                    <a:ext uri="{9D8B030D-6E8A-4147-A177-3AD203B41FA5}">
                      <a16:colId xmlns:a16="http://schemas.microsoft.com/office/drawing/2014/main" val="1926914304"/>
                    </a:ext>
                  </a:extLst>
                </a:gridCol>
                <a:gridCol w="3594127">
                  <a:extLst>
                    <a:ext uri="{9D8B030D-6E8A-4147-A177-3AD203B41FA5}">
                      <a16:colId xmlns:a16="http://schemas.microsoft.com/office/drawing/2014/main" val="1899137728"/>
                    </a:ext>
                  </a:extLst>
                </a:gridCol>
              </a:tblGrid>
              <a:tr h="258079">
                <a:tc>
                  <a:txBody>
                    <a:bodyPr/>
                    <a:lstStyle/>
                    <a:p>
                      <a:r>
                        <a:rPr lang="en-GB" sz="1200" dirty="0"/>
                        <a:t>Features</a:t>
                      </a:r>
                      <a:endParaRPr lang="en-IN" sz="1200" dirty="0"/>
                    </a:p>
                  </a:txBody>
                  <a:tcPr/>
                </a:tc>
                <a:tc>
                  <a:txBody>
                    <a:bodyPr/>
                    <a:lstStyle/>
                    <a:p>
                      <a:r>
                        <a:rPr lang="en-GB" sz="1200" dirty="0"/>
                        <a:t>Description</a:t>
                      </a:r>
                      <a:endParaRPr lang="en-IN" sz="1200" dirty="0"/>
                    </a:p>
                  </a:txBody>
                  <a:tcPr/>
                </a:tc>
                <a:extLst>
                  <a:ext uri="{0D108BD9-81ED-4DB2-BD59-A6C34878D82A}">
                    <a16:rowId xmlns:a16="http://schemas.microsoft.com/office/drawing/2014/main" val="1536221001"/>
                  </a:ext>
                </a:extLst>
              </a:tr>
              <a:tr h="296272">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year</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 year of data in this row</a:t>
                      </a:r>
                      <a:endParaRPr lang="en-IN" sz="1200" dirty="0"/>
                    </a:p>
                  </a:txBody>
                  <a:tcPr/>
                </a:tc>
                <a:extLst>
                  <a:ext uri="{0D108BD9-81ED-4DB2-BD59-A6C34878D82A}">
                    <a16:rowId xmlns:a16="http://schemas.microsoft.com/office/drawing/2014/main" val="2567777944"/>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month:</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month of data in this row</a:t>
                      </a:r>
                      <a:endParaRPr lang="en-IN" sz="1200" dirty="0"/>
                    </a:p>
                  </a:txBody>
                  <a:tcPr/>
                </a:tc>
                <a:extLst>
                  <a:ext uri="{0D108BD9-81ED-4DB2-BD59-A6C34878D82A}">
                    <a16:rowId xmlns:a16="http://schemas.microsoft.com/office/drawing/2014/main" val="125389028"/>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day:</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day of data in this row</a:t>
                      </a:r>
                      <a:endParaRPr lang="en-IN" sz="1200" dirty="0"/>
                    </a:p>
                  </a:txBody>
                  <a:tcPr/>
                </a:tc>
                <a:extLst>
                  <a:ext uri="{0D108BD9-81ED-4DB2-BD59-A6C34878D82A}">
                    <a16:rowId xmlns:a16="http://schemas.microsoft.com/office/drawing/2014/main" val="382702043"/>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hour:</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hour of data in this row</a:t>
                      </a:r>
                      <a:endParaRPr lang="en-IN" sz="1200" dirty="0"/>
                    </a:p>
                  </a:txBody>
                  <a:tcPr/>
                </a:tc>
                <a:extLst>
                  <a:ext uri="{0D108BD9-81ED-4DB2-BD59-A6C34878D82A}">
                    <a16:rowId xmlns:a16="http://schemas.microsoft.com/office/drawing/2014/main" val="343757836"/>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PM2.5: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PM2.5 concentration (ug/m^3)</a:t>
                      </a:r>
                      <a:endParaRPr lang="en-IN" sz="1200" dirty="0"/>
                    </a:p>
                  </a:txBody>
                  <a:tcPr/>
                </a:tc>
                <a:extLst>
                  <a:ext uri="{0D108BD9-81ED-4DB2-BD59-A6C34878D82A}">
                    <a16:rowId xmlns:a16="http://schemas.microsoft.com/office/drawing/2014/main" val="413943981"/>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PM10: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PM10 concentration (ug/m^3)</a:t>
                      </a:r>
                      <a:endParaRPr lang="en-IN" sz="1200" dirty="0"/>
                    </a:p>
                  </a:txBody>
                  <a:tcPr/>
                </a:tc>
                <a:extLst>
                  <a:ext uri="{0D108BD9-81ED-4DB2-BD59-A6C34878D82A}">
                    <a16:rowId xmlns:a16="http://schemas.microsoft.com/office/drawing/2014/main" val="2274840031"/>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SO2: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SO2 concentration (ug/m^3)</a:t>
                      </a:r>
                      <a:endParaRPr lang="en-IN" sz="1200" dirty="0"/>
                    </a:p>
                  </a:txBody>
                  <a:tcPr/>
                </a:tc>
                <a:extLst>
                  <a:ext uri="{0D108BD9-81ED-4DB2-BD59-A6C34878D82A}">
                    <a16:rowId xmlns:a16="http://schemas.microsoft.com/office/drawing/2014/main" val="2367280559"/>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NO2: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NO2 concentration (ug/m^3)</a:t>
                      </a:r>
                      <a:endParaRPr lang="en-IN" sz="1200" dirty="0"/>
                    </a:p>
                  </a:txBody>
                  <a:tcPr/>
                </a:tc>
                <a:extLst>
                  <a:ext uri="{0D108BD9-81ED-4DB2-BD59-A6C34878D82A}">
                    <a16:rowId xmlns:a16="http://schemas.microsoft.com/office/drawing/2014/main" val="3781516954"/>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CO: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CO concentration (ug/m^3)</a:t>
                      </a:r>
                      <a:endParaRPr lang="en-IN" sz="1200" dirty="0"/>
                    </a:p>
                  </a:txBody>
                  <a:tcPr/>
                </a:tc>
                <a:extLst>
                  <a:ext uri="{0D108BD9-81ED-4DB2-BD59-A6C34878D82A}">
                    <a16:rowId xmlns:a16="http://schemas.microsoft.com/office/drawing/2014/main" val="3738991319"/>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O3: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O3 concentration (ug/m^3)</a:t>
                      </a:r>
                      <a:endParaRPr lang="en-IN" sz="1200" dirty="0"/>
                    </a:p>
                  </a:txBody>
                  <a:tcPr/>
                </a:tc>
                <a:extLst>
                  <a:ext uri="{0D108BD9-81ED-4DB2-BD59-A6C34878D82A}">
                    <a16:rowId xmlns:a16="http://schemas.microsoft.com/office/drawing/2014/main" val="2852678257"/>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TEMP: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temperature (degree Celsius)</a:t>
                      </a:r>
                      <a:endParaRPr lang="en-IN" sz="1200" dirty="0"/>
                    </a:p>
                  </a:txBody>
                  <a:tcPr/>
                </a:tc>
                <a:extLst>
                  <a:ext uri="{0D108BD9-81ED-4DB2-BD59-A6C34878D82A}">
                    <a16:rowId xmlns:a16="http://schemas.microsoft.com/office/drawing/2014/main" val="2542902016"/>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PRES: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pressure (</a:t>
                      </a:r>
                      <a:r>
                        <a:rPr lang="en-GB" sz="1200" b="0" i="0" dirty="0" err="1">
                          <a:solidFill>
                            <a:schemeClr val="tx1"/>
                          </a:solidFill>
                          <a:effectLst/>
                          <a:latin typeface="Times New Roman" panose="02020603050405020304" pitchFamily="18" charset="0"/>
                          <a:cs typeface="Times New Roman" panose="02020603050405020304" pitchFamily="18" charset="0"/>
                        </a:rPr>
                        <a:t>hPa</a:t>
                      </a:r>
                      <a:r>
                        <a:rPr lang="en-GB" sz="1200" b="0" i="0" dirty="0">
                          <a:solidFill>
                            <a:schemeClr val="tx1"/>
                          </a:solidFill>
                          <a:effectLst/>
                          <a:latin typeface="Times New Roman" panose="02020603050405020304" pitchFamily="18" charset="0"/>
                          <a:cs typeface="Times New Roman" panose="02020603050405020304" pitchFamily="18" charset="0"/>
                        </a:rPr>
                        <a:t>)</a:t>
                      </a:r>
                      <a:endParaRPr lang="en-IN" sz="1200" dirty="0"/>
                    </a:p>
                  </a:txBody>
                  <a:tcPr/>
                </a:tc>
                <a:extLst>
                  <a:ext uri="{0D108BD9-81ED-4DB2-BD59-A6C34878D82A}">
                    <a16:rowId xmlns:a16="http://schemas.microsoft.com/office/drawing/2014/main" val="2605303266"/>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DEWP: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dew point temperature (degree Celsius)</a:t>
                      </a:r>
                      <a:endParaRPr lang="en-IN" sz="1200" dirty="0"/>
                    </a:p>
                  </a:txBody>
                  <a:tcPr/>
                </a:tc>
                <a:extLst>
                  <a:ext uri="{0D108BD9-81ED-4DB2-BD59-A6C34878D82A}">
                    <a16:rowId xmlns:a16="http://schemas.microsoft.com/office/drawing/2014/main" val="3524434"/>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RAIN: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precipitation (mm)</a:t>
                      </a:r>
                      <a:endParaRPr lang="en-IN" sz="1200" dirty="0"/>
                    </a:p>
                  </a:txBody>
                  <a:tcPr/>
                </a:tc>
                <a:extLst>
                  <a:ext uri="{0D108BD9-81ED-4DB2-BD59-A6C34878D82A}">
                    <a16:rowId xmlns:a16="http://schemas.microsoft.com/office/drawing/2014/main" val="4040915560"/>
                  </a:ext>
                </a:extLst>
              </a:tr>
              <a:tr h="258079">
                <a:tc>
                  <a:txBody>
                    <a:bodyPr/>
                    <a:lstStyle/>
                    <a:p>
                      <a:r>
                        <a:rPr lang="en-GB" sz="1200" b="0" i="0" dirty="0" err="1">
                          <a:solidFill>
                            <a:schemeClr val="tx1"/>
                          </a:solidFill>
                          <a:effectLst/>
                          <a:latin typeface="Times New Roman" panose="02020603050405020304" pitchFamily="18" charset="0"/>
                          <a:cs typeface="Times New Roman" panose="02020603050405020304" pitchFamily="18" charset="0"/>
                        </a:rPr>
                        <a:t>wd</a:t>
                      </a:r>
                      <a:r>
                        <a:rPr lang="en-GB" sz="1200" b="0" i="0" dirty="0">
                          <a:solidFill>
                            <a:schemeClr val="tx1"/>
                          </a:solidFill>
                          <a:effectLst/>
                          <a:latin typeface="Times New Roman" panose="02020603050405020304" pitchFamily="18" charset="0"/>
                          <a:cs typeface="Times New Roman" panose="02020603050405020304" pitchFamily="18" charset="0"/>
                        </a:rPr>
                        <a:t>: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wind direction</a:t>
                      </a:r>
                      <a:endParaRPr lang="en-IN" sz="1200" dirty="0"/>
                    </a:p>
                  </a:txBody>
                  <a:tcPr/>
                </a:tc>
                <a:extLst>
                  <a:ext uri="{0D108BD9-81ED-4DB2-BD59-A6C34878D82A}">
                    <a16:rowId xmlns:a16="http://schemas.microsoft.com/office/drawing/2014/main" val="773815966"/>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WSPM: </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wind speed (m/s)</a:t>
                      </a:r>
                      <a:endParaRPr lang="en-IN" sz="1200" dirty="0"/>
                    </a:p>
                  </a:txBody>
                  <a:tcPr/>
                </a:tc>
                <a:extLst>
                  <a:ext uri="{0D108BD9-81ED-4DB2-BD59-A6C34878D82A}">
                    <a16:rowId xmlns:a16="http://schemas.microsoft.com/office/drawing/2014/main" val="2076991943"/>
                  </a:ext>
                </a:extLst>
              </a:tr>
              <a:tr h="258079">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station:</a:t>
                      </a:r>
                      <a:endParaRPr lang="en-IN" sz="1200" dirty="0"/>
                    </a:p>
                  </a:txBody>
                  <a:tcPr/>
                </a:tc>
                <a:tc>
                  <a:txBody>
                    <a:bodyPr/>
                    <a:lstStyle/>
                    <a:p>
                      <a:r>
                        <a:rPr lang="en-GB" sz="1200" b="0" i="0" dirty="0">
                          <a:solidFill>
                            <a:schemeClr val="tx1"/>
                          </a:solidFill>
                          <a:effectLst/>
                          <a:latin typeface="Times New Roman" panose="02020603050405020304" pitchFamily="18" charset="0"/>
                          <a:cs typeface="Times New Roman" panose="02020603050405020304" pitchFamily="18" charset="0"/>
                        </a:rPr>
                        <a:t>name of the air-quality monitoring site</a:t>
                      </a:r>
                      <a:endParaRPr lang="en-IN" sz="1200" dirty="0"/>
                    </a:p>
                  </a:txBody>
                  <a:tcPr/>
                </a:tc>
                <a:extLst>
                  <a:ext uri="{0D108BD9-81ED-4DB2-BD59-A6C34878D82A}">
                    <a16:rowId xmlns:a16="http://schemas.microsoft.com/office/drawing/2014/main" val="601011411"/>
                  </a:ext>
                </a:extLst>
              </a:tr>
            </a:tbl>
          </a:graphicData>
        </a:graphic>
      </p:graphicFrame>
      <p:sp>
        <p:nvSpPr>
          <p:cNvPr id="8" name="TextBox 7">
            <a:extLst>
              <a:ext uri="{FF2B5EF4-FFF2-40B4-BE49-F238E27FC236}">
                <a16:creationId xmlns:a16="http://schemas.microsoft.com/office/drawing/2014/main" id="{FE38C2CA-D115-4EDC-BEC1-E3119F6915B9}"/>
              </a:ext>
            </a:extLst>
          </p:cNvPr>
          <p:cNvSpPr txBox="1"/>
          <p:nvPr/>
        </p:nvSpPr>
        <p:spPr>
          <a:xfrm>
            <a:off x="917171" y="5929530"/>
            <a:ext cx="8448036"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Dataset : </a:t>
            </a:r>
            <a:r>
              <a:rPr lang="en-GB" dirty="0">
                <a:latin typeface="Times New Roman" panose="02020603050405020304" pitchFamily="18" charset="0"/>
                <a:cs typeface="Times New Roman" panose="02020603050405020304" pitchFamily="18" charset="0"/>
                <a:hlinkClick r:id="rId3" action="ppaction://hlinkfile"/>
              </a:rPr>
              <a:t>https://archive.ics.uci.edu/ml/datasets/Beijing+Multi-Site+Air-Quality+Data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2618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5485</TotalTime>
  <Words>1835</Words>
  <Application>Microsoft Office PowerPoint</Application>
  <PresentationFormat>Widescreen</PresentationFormat>
  <Paragraphs>167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Cambria Math</vt:lpstr>
      <vt:lpstr>CMS</vt:lpstr>
      <vt:lpstr>Courier New</vt:lpstr>
      <vt:lpstr>Times New Roman</vt:lpstr>
      <vt:lpstr>Wingdings</vt:lpstr>
      <vt:lpstr>Retrospect</vt:lpstr>
      <vt:lpstr>MLP Model for Predicting the Air Quality</vt:lpstr>
      <vt:lpstr>Contents</vt:lpstr>
      <vt:lpstr>Background</vt:lpstr>
      <vt:lpstr>Introduction</vt:lpstr>
      <vt:lpstr>Literature Survey</vt:lpstr>
      <vt:lpstr>Problem Description</vt:lpstr>
      <vt:lpstr>Technical Route</vt:lpstr>
      <vt:lpstr>Methodology</vt:lpstr>
      <vt:lpstr>Dataset Description</vt:lpstr>
      <vt:lpstr>Multi Layer Perceptron</vt:lpstr>
      <vt:lpstr>MLP Structure</vt:lpstr>
      <vt:lpstr>Methodology Procedure</vt:lpstr>
      <vt:lpstr>EDA Analysis</vt:lpstr>
      <vt:lpstr>Data Pre-Processing</vt:lpstr>
      <vt:lpstr>Feature Importance</vt:lpstr>
      <vt:lpstr>Train-test Size</vt:lpstr>
      <vt:lpstr>Model Trained Summary</vt:lpstr>
      <vt:lpstr>Performance Metrics</vt:lpstr>
      <vt:lpstr>Results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Imputation LSTM model for Predicting the Air Quality Attributes</dc:title>
  <dc:creator>QP5336</dc:creator>
  <cp:lastModifiedBy>Ajay Kumar Pari</cp:lastModifiedBy>
  <cp:revision>14</cp:revision>
  <dcterms:created xsi:type="dcterms:W3CDTF">2021-10-18T20:05:12Z</dcterms:created>
  <dcterms:modified xsi:type="dcterms:W3CDTF">2023-01-17T23:01:32Z</dcterms:modified>
</cp:coreProperties>
</file>