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61" r:id="rId4"/>
    <p:sldId id="264" r:id="rId5"/>
    <p:sldId id="326" r:id="rId6"/>
    <p:sldId id="269" r:id="rId7"/>
    <p:sldId id="265" r:id="rId8"/>
    <p:sldId id="323" r:id="rId9"/>
    <p:sldId id="279" r:id="rId10"/>
    <p:sldId id="327" r:id="rId11"/>
    <p:sldId id="307" r:id="rId12"/>
    <p:sldId id="312" r:id="rId13"/>
    <p:sldId id="330" r:id="rId14"/>
    <p:sldId id="332" r:id="rId15"/>
    <p:sldId id="318" r:id="rId16"/>
    <p:sldId id="324" r:id="rId17"/>
    <p:sldId id="325" r:id="rId18"/>
    <p:sldId id="313" r:id="rId19"/>
    <p:sldId id="329" r:id="rId20"/>
    <p:sldId id="328" r:id="rId21"/>
    <p:sldId id="331" r:id="rId22"/>
    <p:sldId id="333" r:id="rId23"/>
    <p:sldId id="314" r:id="rId24"/>
    <p:sldId id="27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DB2B6-4A4D-4042-833E-055393991434}" type="doc">
      <dgm:prSet loTypeId="urn:microsoft.com/office/officeart/2005/8/layout/StepDownProcess" loCatId="process" qsTypeId="urn:microsoft.com/office/officeart/2005/8/quickstyle/simple2" qsCatId="simple" csTypeId="urn:microsoft.com/office/officeart/2005/8/colors/colorful2" csCatId="colorful" phldr="1"/>
      <dgm:spPr/>
      <dgm:t>
        <a:bodyPr/>
        <a:lstStyle/>
        <a:p>
          <a:endParaRPr lang="en-US"/>
        </a:p>
      </dgm:t>
    </dgm:pt>
    <dgm:pt modelId="{ABA9FE7C-C076-4FA8-A0CB-F5D9439700C6}">
      <dgm:prSet phldrT="[Text]"/>
      <dgm:spPr/>
      <dgm:t>
        <a:bodyPr/>
        <a:lstStyle/>
        <a:p>
          <a:r>
            <a:rPr lang="en-US" dirty="0"/>
            <a:t>Feature Importance</a:t>
          </a:r>
        </a:p>
      </dgm:t>
    </dgm:pt>
    <dgm:pt modelId="{019A3394-DE46-4CAD-AECE-9E4D7F496440}" type="parTrans" cxnId="{E4E8D2E3-BE4E-4E54-BBBB-2BCABAC8AEA6}">
      <dgm:prSet/>
      <dgm:spPr/>
      <dgm:t>
        <a:bodyPr/>
        <a:lstStyle/>
        <a:p>
          <a:endParaRPr lang="en-US"/>
        </a:p>
      </dgm:t>
    </dgm:pt>
    <dgm:pt modelId="{0494148B-108A-4B26-A0F7-9528B19392BD}" type="sibTrans" cxnId="{E4E8D2E3-BE4E-4E54-BBBB-2BCABAC8AEA6}">
      <dgm:prSet/>
      <dgm:spPr/>
      <dgm:t>
        <a:bodyPr/>
        <a:lstStyle/>
        <a:p>
          <a:endParaRPr lang="en-US"/>
        </a:p>
      </dgm:t>
    </dgm:pt>
    <dgm:pt modelId="{9C73B875-0465-4BEB-B24A-532826A75FB9}">
      <dgm:prSet phldrT="[Text]"/>
      <dgm:spPr/>
      <dgm:t>
        <a:bodyPr/>
        <a:lstStyle/>
        <a:p>
          <a:r>
            <a:rPr lang="en-US" dirty="0">
              <a:latin typeface="Times New Roman" panose="02020603050405020304" pitchFamily="18" charset="0"/>
              <a:cs typeface="Times New Roman" panose="02020603050405020304" pitchFamily="18" charset="0"/>
            </a:rPr>
            <a:t>Analysis</a:t>
          </a:r>
        </a:p>
      </dgm:t>
    </dgm:pt>
    <dgm:pt modelId="{0C55B0B6-B74B-4D29-9BF4-7E452DCC3D3F}" type="parTrans" cxnId="{16AB15DB-C366-440C-9F71-7FA586F821D4}">
      <dgm:prSet/>
      <dgm:spPr/>
      <dgm:t>
        <a:bodyPr/>
        <a:lstStyle/>
        <a:p>
          <a:endParaRPr lang="en-US"/>
        </a:p>
      </dgm:t>
    </dgm:pt>
    <dgm:pt modelId="{593709F2-E0D9-40D2-A61A-1C5977E697A8}" type="sibTrans" cxnId="{16AB15DB-C366-440C-9F71-7FA586F821D4}">
      <dgm:prSet/>
      <dgm:spPr/>
      <dgm:t>
        <a:bodyPr/>
        <a:lstStyle/>
        <a:p>
          <a:endParaRPr lang="en-US"/>
        </a:p>
      </dgm:t>
    </dgm:pt>
    <dgm:pt modelId="{0FA23315-AF5F-490C-9CC6-6E97D3ADB2DA}">
      <dgm:prSet phldrT="[Text]"/>
      <dgm:spPr/>
      <dgm:t>
        <a:bodyPr/>
        <a:lstStyle/>
        <a:p>
          <a:r>
            <a:rPr lang="en-US" dirty="0"/>
            <a:t>Train Test Split</a:t>
          </a:r>
        </a:p>
      </dgm:t>
    </dgm:pt>
    <dgm:pt modelId="{E69E69E1-F291-4FA1-BAA0-6CEB61C322E4}" type="parTrans" cxnId="{BE6A6F7F-1914-4980-AF50-1F592F3BDBCB}">
      <dgm:prSet/>
      <dgm:spPr/>
      <dgm:t>
        <a:bodyPr/>
        <a:lstStyle/>
        <a:p>
          <a:endParaRPr lang="en-US"/>
        </a:p>
      </dgm:t>
    </dgm:pt>
    <dgm:pt modelId="{48B9A35A-13D9-421C-A116-C1181E3CD8CB}" type="sibTrans" cxnId="{BE6A6F7F-1914-4980-AF50-1F592F3BDBCB}">
      <dgm:prSet/>
      <dgm:spPr/>
      <dgm:t>
        <a:bodyPr/>
        <a:lstStyle/>
        <a:p>
          <a:endParaRPr lang="en-US"/>
        </a:p>
      </dgm:t>
    </dgm:pt>
    <dgm:pt modelId="{478DC7A7-6ABA-4EDC-B19C-21C70D4EB696}">
      <dgm:prSet phldrT="[Text]" custT="1"/>
      <dgm:spPr/>
      <dgm:t>
        <a:bodyPr/>
        <a:lstStyle/>
        <a:p>
          <a:r>
            <a:rPr lang="en-US" sz="1400" dirty="0">
              <a:latin typeface="Times New Roman" panose="02020603050405020304" pitchFamily="18" charset="0"/>
              <a:cs typeface="Times New Roman" panose="02020603050405020304" pitchFamily="18" charset="0"/>
            </a:rPr>
            <a:t>70% train &amp; 30 % split</a:t>
          </a:r>
        </a:p>
      </dgm:t>
    </dgm:pt>
    <dgm:pt modelId="{C07F4D21-55FA-4F99-84BA-57E8A6262560}" type="parTrans" cxnId="{3B9B87DD-0196-4F8B-8ECC-EC38AD3C1834}">
      <dgm:prSet/>
      <dgm:spPr/>
      <dgm:t>
        <a:bodyPr/>
        <a:lstStyle/>
        <a:p>
          <a:endParaRPr lang="en-US"/>
        </a:p>
      </dgm:t>
    </dgm:pt>
    <dgm:pt modelId="{7C609B2D-D789-4525-9644-9A6F058A2108}" type="sibTrans" cxnId="{3B9B87DD-0196-4F8B-8ECC-EC38AD3C1834}">
      <dgm:prSet/>
      <dgm:spPr/>
      <dgm:t>
        <a:bodyPr/>
        <a:lstStyle/>
        <a:p>
          <a:endParaRPr lang="en-US"/>
        </a:p>
      </dgm:t>
    </dgm:pt>
    <dgm:pt modelId="{5BD14AA3-4F5E-4DCC-8924-2E82C45DAD43}">
      <dgm:prSet phldrT="[Text]"/>
      <dgm:spPr/>
      <dgm:t>
        <a:bodyPr/>
        <a:lstStyle/>
        <a:p>
          <a:r>
            <a:rPr lang="en-US" dirty="0"/>
            <a:t>ML based learning</a:t>
          </a:r>
        </a:p>
      </dgm:t>
    </dgm:pt>
    <dgm:pt modelId="{1BB73775-8F50-46E6-A88B-A1B60164CAA7}" type="parTrans" cxnId="{7B6A8FD0-725B-44E6-AAA6-9E981D445881}">
      <dgm:prSet/>
      <dgm:spPr/>
      <dgm:t>
        <a:bodyPr/>
        <a:lstStyle/>
        <a:p>
          <a:endParaRPr lang="en-US"/>
        </a:p>
      </dgm:t>
    </dgm:pt>
    <dgm:pt modelId="{1C52A1E0-34D6-4CF7-9455-046BAAE1F5FC}" type="sibTrans" cxnId="{7B6A8FD0-725B-44E6-AAA6-9E981D445881}">
      <dgm:prSet/>
      <dgm:spPr/>
      <dgm:t>
        <a:bodyPr/>
        <a:lstStyle/>
        <a:p>
          <a:endParaRPr lang="en-US"/>
        </a:p>
      </dgm:t>
    </dgm:pt>
    <dgm:pt modelId="{398290B4-6D68-41F7-87C8-A1669409E4A5}">
      <dgm:prSet phldrT="[Text]" custT="1"/>
      <dgm:spPr/>
      <dgm:t>
        <a:bodyPr/>
        <a:lstStyle/>
        <a:p>
          <a:r>
            <a:rPr lang="en-US" sz="1400" dirty="0">
              <a:latin typeface="Times New Roman" panose="02020603050405020304" pitchFamily="18" charset="0"/>
              <a:cs typeface="Times New Roman" panose="02020603050405020304" pitchFamily="18" charset="0"/>
            </a:rPr>
            <a:t>KNN,</a:t>
          </a:r>
          <a:r>
            <a:rPr lang="en-US" sz="1400" baseline="0" dirty="0">
              <a:latin typeface="Times New Roman" panose="02020603050405020304" pitchFamily="18" charset="0"/>
              <a:cs typeface="Times New Roman" panose="02020603050405020304" pitchFamily="18" charset="0"/>
            </a:rPr>
            <a:t> Random Forest, </a:t>
          </a: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decision tree and naïve </a:t>
          </a:r>
          <a:r>
            <a:rPr lang="en-IN" sz="1400" dirty="0">
              <a:latin typeface="Times New Roman" panose="02020603050405020304" pitchFamily="18" charset="0"/>
              <a:ea typeface="Calibri" panose="020F0502020204030204" pitchFamily="34" charset="0"/>
              <a:cs typeface="Times New Roman" panose="02020603050405020304" pitchFamily="18" charset="0"/>
            </a:rPr>
            <a:t>bayes </a:t>
          </a:r>
          <a:endParaRPr lang="en-US" sz="1400" dirty="0">
            <a:latin typeface="Times New Roman" panose="02020603050405020304" pitchFamily="18" charset="0"/>
            <a:cs typeface="Times New Roman" panose="02020603050405020304" pitchFamily="18" charset="0"/>
          </a:endParaRPr>
        </a:p>
      </dgm:t>
    </dgm:pt>
    <dgm:pt modelId="{833C13BD-8DB0-45D9-A05B-08EC0EB68AED}" type="parTrans" cxnId="{C376436B-8F0F-46E9-8670-19F3AB2CA78E}">
      <dgm:prSet/>
      <dgm:spPr/>
      <dgm:t>
        <a:bodyPr/>
        <a:lstStyle/>
        <a:p>
          <a:endParaRPr lang="en-US"/>
        </a:p>
      </dgm:t>
    </dgm:pt>
    <dgm:pt modelId="{80AB4778-60BC-43DC-BC35-6FE26F1723E3}" type="sibTrans" cxnId="{C376436B-8F0F-46E9-8670-19F3AB2CA78E}">
      <dgm:prSet/>
      <dgm:spPr/>
      <dgm:t>
        <a:bodyPr/>
        <a:lstStyle/>
        <a:p>
          <a:endParaRPr lang="en-US"/>
        </a:p>
      </dgm:t>
    </dgm:pt>
    <dgm:pt modelId="{7FFA84F8-21E1-4CCF-95A3-1A2F27FDC6D6}">
      <dgm:prSet phldrT="[Text]"/>
      <dgm:spPr/>
      <dgm:t>
        <a:bodyPr/>
        <a:lstStyle/>
        <a:p>
          <a:r>
            <a:rPr lang="en-US" dirty="0">
              <a:latin typeface="Times New Roman" panose="02020603050405020304" pitchFamily="18" charset="0"/>
              <a:cs typeface="Times New Roman" panose="02020603050405020304" pitchFamily="18" charset="0"/>
            </a:rPr>
            <a:t>Person Correlation</a:t>
          </a:r>
        </a:p>
      </dgm:t>
    </dgm:pt>
    <dgm:pt modelId="{A83CEB0E-44EF-4B95-BF6D-4DE0942369B9}" type="parTrans" cxnId="{AD9FD17D-2AE9-429F-BBEB-5E34C038400A}">
      <dgm:prSet/>
      <dgm:spPr/>
      <dgm:t>
        <a:bodyPr/>
        <a:lstStyle/>
        <a:p>
          <a:endParaRPr lang="en-IN"/>
        </a:p>
      </dgm:t>
    </dgm:pt>
    <dgm:pt modelId="{C00D13B2-E28A-4B5A-A793-E449D0E9C5EC}" type="sibTrans" cxnId="{AD9FD17D-2AE9-429F-BBEB-5E34C038400A}">
      <dgm:prSet/>
      <dgm:spPr/>
      <dgm:t>
        <a:bodyPr/>
        <a:lstStyle/>
        <a:p>
          <a:endParaRPr lang="en-IN"/>
        </a:p>
      </dgm:t>
    </dgm:pt>
    <dgm:pt modelId="{1AE6B5B2-5093-4F29-9D08-C1DCE263F5E2}" type="pres">
      <dgm:prSet presAssocID="{5C8DB2B6-4A4D-4042-833E-055393991434}" presName="rootnode" presStyleCnt="0">
        <dgm:presLayoutVars>
          <dgm:chMax/>
          <dgm:chPref/>
          <dgm:dir/>
          <dgm:animLvl val="lvl"/>
        </dgm:presLayoutVars>
      </dgm:prSet>
      <dgm:spPr/>
    </dgm:pt>
    <dgm:pt modelId="{8E7DB686-77C4-4F05-8936-196B73F041E4}" type="pres">
      <dgm:prSet presAssocID="{ABA9FE7C-C076-4FA8-A0CB-F5D9439700C6}" presName="composite" presStyleCnt="0"/>
      <dgm:spPr/>
    </dgm:pt>
    <dgm:pt modelId="{5500655F-008D-4605-A209-69DFB9DA5312}" type="pres">
      <dgm:prSet presAssocID="{ABA9FE7C-C076-4FA8-A0CB-F5D9439700C6}" presName="bentUpArrow1" presStyleLbl="alignImgPlace1" presStyleIdx="0" presStyleCnt="2"/>
      <dgm:spPr/>
    </dgm:pt>
    <dgm:pt modelId="{531B4AE4-5EB9-41B6-9DCF-1E1F4E87E896}" type="pres">
      <dgm:prSet presAssocID="{ABA9FE7C-C076-4FA8-A0CB-F5D9439700C6}" presName="ParentText" presStyleLbl="node1" presStyleIdx="0" presStyleCnt="3" custScaleX="108047">
        <dgm:presLayoutVars>
          <dgm:chMax val="1"/>
          <dgm:chPref val="1"/>
          <dgm:bulletEnabled val="1"/>
        </dgm:presLayoutVars>
      </dgm:prSet>
      <dgm:spPr/>
    </dgm:pt>
    <dgm:pt modelId="{D8C2F895-ED54-4D06-97B8-3928964CC403}" type="pres">
      <dgm:prSet presAssocID="{ABA9FE7C-C076-4FA8-A0CB-F5D9439700C6}" presName="ChildText" presStyleLbl="revTx" presStyleIdx="0" presStyleCnt="3" custScaleX="189086" custLinFactNeighborX="45162" custLinFactNeighborY="-2640">
        <dgm:presLayoutVars>
          <dgm:chMax val="0"/>
          <dgm:chPref val="0"/>
          <dgm:bulletEnabled val="1"/>
        </dgm:presLayoutVars>
      </dgm:prSet>
      <dgm:spPr/>
    </dgm:pt>
    <dgm:pt modelId="{8A85BF30-74AE-48AA-AC43-560ACB9BB59A}" type="pres">
      <dgm:prSet presAssocID="{0494148B-108A-4B26-A0F7-9528B19392BD}" presName="sibTrans" presStyleCnt="0"/>
      <dgm:spPr/>
    </dgm:pt>
    <dgm:pt modelId="{F2765C20-3B86-404D-81F6-71C01CEEABD6}" type="pres">
      <dgm:prSet presAssocID="{0FA23315-AF5F-490C-9CC6-6E97D3ADB2DA}" presName="composite" presStyleCnt="0"/>
      <dgm:spPr/>
    </dgm:pt>
    <dgm:pt modelId="{2A66F663-CF98-436D-A402-4B8C8B9114E7}" type="pres">
      <dgm:prSet presAssocID="{0FA23315-AF5F-490C-9CC6-6E97D3ADB2DA}" presName="bentUpArrow1" presStyleLbl="alignImgPlace1" presStyleIdx="1" presStyleCnt="2" custLinFactNeighborX="12047" custLinFactNeighborY="5588"/>
      <dgm:spPr/>
    </dgm:pt>
    <dgm:pt modelId="{3328FA54-8D34-480E-A466-46DDC1C131B4}" type="pres">
      <dgm:prSet presAssocID="{0FA23315-AF5F-490C-9CC6-6E97D3ADB2DA}" presName="ParentText" presStyleLbl="node1" presStyleIdx="1" presStyleCnt="3">
        <dgm:presLayoutVars>
          <dgm:chMax val="1"/>
          <dgm:chPref val="1"/>
          <dgm:bulletEnabled val="1"/>
        </dgm:presLayoutVars>
      </dgm:prSet>
      <dgm:spPr/>
    </dgm:pt>
    <dgm:pt modelId="{8977F535-F1AA-4504-983A-53F06495A48D}" type="pres">
      <dgm:prSet presAssocID="{0FA23315-AF5F-490C-9CC6-6E97D3ADB2DA}" presName="ChildText" presStyleLbl="revTx" presStyleIdx="1" presStyleCnt="3" custScaleX="232064" custLinFactNeighborX="74928" custLinFactNeighborY="-1320">
        <dgm:presLayoutVars>
          <dgm:chMax val="0"/>
          <dgm:chPref val="0"/>
          <dgm:bulletEnabled val="1"/>
        </dgm:presLayoutVars>
      </dgm:prSet>
      <dgm:spPr/>
    </dgm:pt>
    <dgm:pt modelId="{52BC0B74-98E1-46F3-B7BF-A5F653ABD857}" type="pres">
      <dgm:prSet presAssocID="{48B9A35A-13D9-421C-A116-C1181E3CD8CB}" presName="sibTrans" presStyleCnt="0"/>
      <dgm:spPr/>
    </dgm:pt>
    <dgm:pt modelId="{6867904E-B6F0-4859-852B-FD677FE5D452}" type="pres">
      <dgm:prSet presAssocID="{5BD14AA3-4F5E-4DCC-8924-2E82C45DAD43}" presName="composite" presStyleCnt="0"/>
      <dgm:spPr/>
    </dgm:pt>
    <dgm:pt modelId="{B8AB1D85-35AC-49E0-92C3-EB1CE5DD9C2E}" type="pres">
      <dgm:prSet presAssocID="{5BD14AA3-4F5E-4DCC-8924-2E82C45DAD43}" presName="ParentText" presStyleLbl="node1" presStyleIdx="2" presStyleCnt="3">
        <dgm:presLayoutVars>
          <dgm:chMax val="1"/>
          <dgm:chPref val="1"/>
          <dgm:bulletEnabled val="1"/>
        </dgm:presLayoutVars>
      </dgm:prSet>
      <dgm:spPr/>
    </dgm:pt>
    <dgm:pt modelId="{2EABC581-77AF-472C-B528-8F798A2E851E}" type="pres">
      <dgm:prSet presAssocID="{5BD14AA3-4F5E-4DCC-8924-2E82C45DAD43}" presName="FinalChildText" presStyleLbl="revTx" presStyleIdx="2" presStyleCnt="3" custScaleX="196781" custScaleY="168248" custLinFactNeighborX="51700">
        <dgm:presLayoutVars>
          <dgm:chMax val="0"/>
          <dgm:chPref val="0"/>
          <dgm:bulletEnabled val="1"/>
        </dgm:presLayoutVars>
      </dgm:prSet>
      <dgm:spPr/>
    </dgm:pt>
  </dgm:ptLst>
  <dgm:cxnLst>
    <dgm:cxn modelId="{4130E51A-10F3-4731-A350-761F67AB8325}" type="presOf" srcId="{9C73B875-0465-4BEB-B24A-532826A75FB9}" destId="{D8C2F895-ED54-4D06-97B8-3928964CC403}" srcOrd="0" destOrd="0" presId="urn:microsoft.com/office/officeart/2005/8/layout/StepDownProcess"/>
    <dgm:cxn modelId="{EDAF7B38-A99B-40E9-BE83-2B59E49A8BE2}" type="presOf" srcId="{5C8DB2B6-4A4D-4042-833E-055393991434}" destId="{1AE6B5B2-5093-4F29-9D08-C1DCE263F5E2}" srcOrd="0" destOrd="0" presId="urn:microsoft.com/office/officeart/2005/8/layout/StepDownProcess"/>
    <dgm:cxn modelId="{C376436B-8F0F-46E9-8670-19F3AB2CA78E}" srcId="{5BD14AA3-4F5E-4DCC-8924-2E82C45DAD43}" destId="{398290B4-6D68-41F7-87C8-A1669409E4A5}" srcOrd="0" destOrd="0" parTransId="{833C13BD-8DB0-45D9-A05B-08EC0EB68AED}" sibTransId="{80AB4778-60BC-43DC-BC35-6FE26F1723E3}"/>
    <dgm:cxn modelId="{2327557D-706C-42D4-89C3-8266C729A2FB}" type="presOf" srcId="{ABA9FE7C-C076-4FA8-A0CB-F5D9439700C6}" destId="{531B4AE4-5EB9-41B6-9DCF-1E1F4E87E896}" srcOrd="0" destOrd="0" presId="urn:microsoft.com/office/officeart/2005/8/layout/StepDownProcess"/>
    <dgm:cxn modelId="{AD9FD17D-2AE9-429F-BBEB-5E34C038400A}" srcId="{ABA9FE7C-C076-4FA8-A0CB-F5D9439700C6}" destId="{7FFA84F8-21E1-4CCF-95A3-1A2F27FDC6D6}" srcOrd="1" destOrd="0" parTransId="{A83CEB0E-44EF-4B95-BF6D-4DE0942369B9}" sibTransId="{C00D13B2-E28A-4B5A-A793-E449D0E9C5EC}"/>
    <dgm:cxn modelId="{BE6A6F7F-1914-4980-AF50-1F592F3BDBCB}" srcId="{5C8DB2B6-4A4D-4042-833E-055393991434}" destId="{0FA23315-AF5F-490C-9CC6-6E97D3ADB2DA}" srcOrd="1" destOrd="0" parTransId="{E69E69E1-F291-4FA1-BAA0-6CEB61C322E4}" sibTransId="{48B9A35A-13D9-421C-A116-C1181E3CD8CB}"/>
    <dgm:cxn modelId="{2FE90395-42BB-4CAE-94D5-B4A9E00F8078}" type="presOf" srcId="{478DC7A7-6ABA-4EDC-B19C-21C70D4EB696}" destId="{8977F535-F1AA-4504-983A-53F06495A48D}" srcOrd="0" destOrd="0" presId="urn:microsoft.com/office/officeart/2005/8/layout/StepDownProcess"/>
    <dgm:cxn modelId="{04693FA4-C884-49CE-A98B-BA32B1B9D3EF}" type="presOf" srcId="{5BD14AA3-4F5E-4DCC-8924-2E82C45DAD43}" destId="{B8AB1D85-35AC-49E0-92C3-EB1CE5DD9C2E}" srcOrd="0" destOrd="0" presId="urn:microsoft.com/office/officeart/2005/8/layout/StepDownProcess"/>
    <dgm:cxn modelId="{9BA906B5-FB0A-4511-B3D9-2A053640120A}" type="presOf" srcId="{398290B4-6D68-41F7-87C8-A1669409E4A5}" destId="{2EABC581-77AF-472C-B528-8F798A2E851E}" srcOrd="0" destOrd="0" presId="urn:microsoft.com/office/officeart/2005/8/layout/StepDownProcess"/>
    <dgm:cxn modelId="{7B6A8FD0-725B-44E6-AAA6-9E981D445881}" srcId="{5C8DB2B6-4A4D-4042-833E-055393991434}" destId="{5BD14AA3-4F5E-4DCC-8924-2E82C45DAD43}" srcOrd="2" destOrd="0" parTransId="{1BB73775-8F50-46E6-A88B-A1B60164CAA7}" sibTransId="{1C52A1E0-34D6-4CF7-9455-046BAAE1F5FC}"/>
    <dgm:cxn modelId="{16AB15DB-C366-440C-9F71-7FA586F821D4}" srcId="{ABA9FE7C-C076-4FA8-A0CB-F5D9439700C6}" destId="{9C73B875-0465-4BEB-B24A-532826A75FB9}" srcOrd="0" destOrd="0" parTransId="{0C55B0B6-B74B-4D29-9BF4-7E452DCC3D3F}" sibTransId="{593709F2-E0D9-40D2-A61A-1C5977E697A8}"/>
    <dgm:cxn modelId="{3B9B87DD-0196-4F8B-8ECC-EC38AD3C1834}" srcId="{0FA23315-AF5F-490C-9CC6-6E97D3ADB2DA}" destId="{478DC7A7-6ABA-4EDC-B19C-21C70D4EB696}" srcOrd="0" destOrd="0" parTransId="{C07F4D21-55FA-4F99-84BA-57E8A6262560}" sibTransId="{7C609B2D-D789-4525-9644-9A6F058A2108}"/>
    <dgm:cxn modelId="{3A072AE2-9A73-4563-AF83-7BDD673C7B0B}" type="presOf" srcId="{7FFA84F8-21E1-4CCF-95A3-1A2F27FDC6D6}" destId="{D8C2F895-ED54-4D06-97B8-3928964CC403}" srcOrd="0" destOrd="1" presId="urn:microsoft.com/office/officeart/2005/8/layout/StepDownProcess"/>
    <dgm:cxn modelId="{E4E8D2E3-BE4E-4E54-BBBB-2BCABAC8AEA6}" srcId="{5C8DB2B6-4A4D-4042-833E-055393991434}" destId="{ABA9FE7C-C076-4FA8-A0CB-F5D9439700C6}" srcOrd="0" destOrd="0" parTransId="{019A3394-DE46-4CAD-AECE-9E4D7F496440}" sibTransId="{0494148B-108A-4B26-A0F7-9528B19392BD}"/>
    <dgm:cxn modelId="{7539E8FD-C4FB-4502-94A7-6958884245CD}" type="presOf" srcId="{0FA23315-AF5F-490C-9CC6-6E97D3ADB2DA}" destId="{3328FA54-8D34-480E-A466-46DDC1C131B4}" srcOrd="0" destOrd="0" presId="urn:microsoft.com/office/officeart/2005/8/layout/StepDownProcess"/>
    <dgm:cxn modelId="{18DE9CB2-6D11-4573-A6B9-F536A4098574}" type="presParOf" srcId="{1AE6B5B2-5093-4F29-9D08-C1DCE263F5E2}" destId="{8E7DB686-77C4-4F05-8936-196B73F041E4}" srcOrd="0" destOrd="0" presId="urn:microsoft.com/office/officeart/2005/8/layout/StepDownProcess"/>
    <dgm:cxn modelId="{D1B3CA43-8AE5-41AB-B52B-55E191720576}" type="presParOf" srcId="{8E7DB686-77C4-4F05-8936-196B73F041E4}" destId="{5500655F-008D-4605-A209-69DFB9DA5312}" srcOrd="0" destOrd="0" presId="urn:microsoft.com/office/officeart/2005/8/layout/StepDownProcess"/>
    <dgm:cxn modelId="{0BEBA816-42B9-47B8-9978-4A19B6506CB1}" type="presParOf" srcId="{8E7DB686-77C4-4F05-8936-196B73F041E4}" destId="{531B4AE4-5EB9-41B6-9DCF-1E1F4E87E896}" srcOrd="1" destOrd="0" presId="urn:microsoft.com/office/officeart/2005/8/layout/StepDownProcess"/>
    <dgm:cxn modelId="{A8992EC1-F4FD-48CE-8067-F65E76DD33AA}" type="presParOf" srcId="{8E7DB686-77C4-4F05-8936-196B73F041E4}" destId="{D8C2F895-ED54-4D06-97B8-3928964CC403}" srcOrd="2" destOrd="0" presId="urn:microsoft.com/office/officeart/2005/8/layout/StepDownProcess"/>
    <dgm:cxn modelId="{029865DC-77F6-4DE1-8227-D0CFA4DB1589}" type="presParOf" srcId="{1AE6B5B2-5093-4F29-9D08-C1DCE263F5E2}" destId="{8A85BF30-74AE-48AA-AC43-560ACB9BB59A}" srcOrd="1" destOrd="0" presId="urn:microsoft.com/office/officeart/2005/8/layout/StepDownProcess"/>
    <dgm:cxn modelId="{0586FA37-5565-40EA-A1BF-A93E35FE217E}" type="presParOf" srcId="{1AE6B5B2-5093-4F29-9D08-C1DCE263F5E2}" destId="{F2765C20-3B86-404D-81F6-71C01CEEABD6}" srcOrd="2" destOrd="0" presId="urn:microsoft.com/office/officeart/2005/8/layout/StepDownProcess"/>
    <dgm:cxn modelId="{4A99524A-53B0-46A0-ACA0-59632F775943}" type="presParOf" srcId="{F2765C20-3B86-404D-81F6-71C01CEEABD6}" destId="{2A66F663-CF98-436D-A402-4B8C8B9114E7}" srcOrd="0" destOrd="0" presId="urn:microsoft.com/office/officeart/2005/8/layout/StepDownProcess"/>
    <dgm:cxn modelId="{EE0743A6-0DCD-4BE8-9C50-8410A66DDEF8}" type="presParOf" srcId="{F2765C20-3B86-404D-81F6-71C01CEEABD6}" destId="{3328FA54-8D34-480E-A466-46DDC1C131B4}" srcOrd="1" destOrd="0" presId="urn:microsoft.com/office/officeart/2005/8/layout/StepDownProcess"/>
    <dgm:cxn modelId="{81B73733-A506-492B-A2B2-5DC7598107F6}" type="presParOf" srcId="{F2765C20-3B86-404D-81F6-71C01CEEABD6}" destId="{8977F535-F1AA-4504-983A-53F06495A48D}" srcOrd="2" destOrd="0" presId="urn:microsoft.com/office/officeart/2005/8/layout/StepDownProcess"/>
    <dgm:cxn modelId="{9D4C668F-C133-46BF-BAF2-F24172022AB6}" type="presParOf" srcId="{1AE6B5B2-5093-4F29-9D08-C1DCE263F5E2}" destId="{52BC0B74-98E1-46F3-B7BF-A5F653ABD857}" srcOrd="3" destOrd="0" presId="urn:microsoft.com/office/officeart/2005/8/layout/StepDownProcess"/>
    <dgm:cxn modelId="{1CDBC8B0-929E-46FD-854B-531FFD8646CB}" type="presParOf" srcId="{1AE6B5B2-5093-4F29-9D08-C1DCE263F5E2}" destId="{6867904E-B6F0-4859-852B-FD677FE5D452}" srcOrd="4" destOrd="0" presId="urn:microsoft.com/office/officeart/2005/8/layout/StepDownProcess"/>
    <dgm:cxn modelId="{D0C9CD6F-9268-4152-B647-2B4F846483AA}" type="presParOf" srcId="{6867904E-B6F0-4859-852B-FD677FE5D452}" destId="{B8AB1D85-35AC-49E0-92C3-EB1CE5DD9C2E}" srcOrd="0" destOrd="0" presId="urn:microsoft.com/office/officeart/2005/8/layout/StepDownProcess"/>
    <dgm:cxn modelId="{A7698356-912C-48A7-B630-7919ED1231A2}" type="presParOf" srcId="{6867904E-B6F0-4859-852B-FD677FE5D452}" destId="{2EABC581-77AF-472C-B528-8F798A2E851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0655F-008D-4605-A209-69DFB9DA5312}">
      <dsp:nvSpPr>
        <dsp:cNvPr id="0" name=""/>
        <dsp:cNvSpPr/>
      </dsp:nvSpPr>
      <dsp:spPr>
        <a:xfrm rot="5400000">
          <a:off x="1357325" y="916122"/>
          <a:ext cx="810805" cy="923073"/>
        </a:xfrm>
        <a:prstGeom prst="bentUpArrow">
          <a:avLst>
            <a:gd name="adj1" fmla="val 32840"/>
            <a:gd name="adj2" fmla="val 25000"/>
            <a:gd name="adj3" fmla="val 35780"/>
          </a:avLst>
        </a:prstGeom>
        <a:solidFill>
          <a:schemeClr val="accent2">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31B4AE4-5EB9-41B6-9DCF-1E1F4E87E896}">
      <dsp:nvSpPr>
        <dsp:cNvPr id="0" name=""/>
        <dsp:cNvSpPr/>
      </dsp:nvSpPr>
      <dsp:spPr>
        <a:xfrm>
          <a:off x="1087594" y="17328"/>
          <a:ext cx="1474753" cy="955398"/>
        </a:xfrm>
        <a:prstGeom prst="roundRect">
          <a:avLst>
            <a:gd name="adj" fmla="val 166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Feature Importance</a:t>
          </a:r>
        </a:p>
      </dsp:txBody>
      <dsp:txXfrm>
        <a:off x="1134241" y="63975"/>
        <a:ext cx="1381459" cy="862104"/>
      </dsp:txXfrm>
    </dsp:sp>
    <dsp:sp modelId="{D8C2F895-ED54-4D06-97B8-3928964CC403}">
      <dsp:nvSpPr>
        <dsp:cNvPr id="0" name=""/>
        <dsp:cNvSpPr/>
      </dsp:nvSpPr>
      <dsp:spPr>
        <a:xfrm>
          <a:off x="2513575" y="88062"/>
          <a:ext cx="1877079" cy="77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Analysis</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Person Correlation</a:t>
          </a:r>
        </a:p>
      </dsp:txBody>
      <dsp:txXfrm>
        <a:off x="2513575" y="88062"/>
        <a:ext cx="1877079" cy="772195"/>
      </dsp:txXfrm>
    </dsp:sp>
    <dsp:sp modelId="{2A66F663-CF98-436D-A402-4B8C8B9114E7}">
      <dsp:nvSpPr>
        <dsp:cNvPr id="0" name=""/>
        <dsp:cNvSpPr/>
      </dsp:nvSpPr>
      <dsp:spPr>
        <a:xfrm rot="5400000">
          <a:off x="2783882" y="2034658"/>
          <a:ext cx="810805" cy="923073"/>
        </a:xfrm>
        <a:prstGeom prst="bentUpArrow">
          <a:avLst>
            <a:gd name="adj1" fmla="val 32840"/>
            <a:gd name="adj2" fmla="val 25000"/>
            <a:gd name="adj3" fmla="val 35780"/>
          </a:avLst>
        </a:prstGeom>
        <a:solidFill>
          <a:schemeClr val="accent2">
            <a:tint val="50000"/>
            <a:hueOff val="-880662"/>
            <a:satOff val="-76170"/>
            <a:lumOff val="875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328FA54-8D34-480E-A466-46DDC1C131B4}">
      <dsp:nvSpPr>
        <dsp:cNvPr id="0" name=""/>
        <dsp:cNvSpPr/>
      </dsp:nvSpPr>
      <dsp:spPr>
        <a:xfrm>
          <a:off x="2457865" y="1090557"/>
          <a:ext cx="1364918" cy="955398"/>
        </a:xfrm>
        <a:prstGeom prst="roundRect">
          <a:avLst>
            <a:gd name="adj" fmla="val 1667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Test Split</a:t>
          </a:r>
        </a:p>
      </dsp:txBody>
      <dsp:txXfrm>
        <a:off x="2504512" y="1137204"/>
        <a:ext cx="1271624" cy="862104"/>
      </dsp:txXfrm>
    </dsp:sp>
    <dsp:sp modelId="{8977F535-F1AA-4504-983A-53F06495A48D}">
      <dsp:nvSpPr>
        <dsp:cNvPr id="0" name=""/>
        <dsp:cNvSpPr/>
      </dsp:nvSpPr>
      <dsp:spPr>
        <a:xfrm>
          <a:off x="3911095" y="1171483"/>
          <a:ext cx="2303727" cy="77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70% train &amp; 30 % split</a:t>
          </a:r>
        </a:p>
      </dsp:txBody>
      <dsp:txXfrm>
        <a:off x="3911095" y="1171483"/>
        <a:ext cx="2303727" cy="772195"/>
      </dsp:txXfrm>
    </dsp:sp>
    <dsp:sp modelId="{B8AB1D85-35AC-49E0-92C3-EB1CE5DD9C2E}">
      <dsp:nvSpPr>
        <dsp:cNvPr id="0" name=""/>
        <dsp:cNvSpPr/>
      </dsp:nvSpPr>
      <dsp:spPr>
        <a:xfrm>
          <a:off x="3828136" y="2336170"/>
          <a:ext cx="1364918" cy="955398"/>
        </a:xfrm>
        <a:prstGeom prst="roundRect">
          <a:avLst>
            <a:gd name="adj" fmla="val 1667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ML based learning</a:t>
          </a:r>
        </a:p>
      </dsp:txBody>
      <dsp:txXfrm>
        <a:off x="3874783" y="2382817"/>
        <a:ext cx="1271624" cy="862104"/>
      </dsp:txXfrm>
    </dsp:sp>
    <dsp:sp modelId="{2EABC581-77AF-472C-B528-8F798A2E851E}">
      <dsp:nvSpPr>
        <dsp:cNvPr id="0" name=""/>
        <dsp:cNvSpPr/>
      </dsp:nvSpPr>
      <dsp:spPr>
        <a:xfrm>
          <a:off x="5225909" y="2163785"/>
          <a:ext cx="1953468" cy="1299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KNN,</a:t>
          </a:r>
          <a:r>
            <a:rPr lang="en-US" sz="1400" kern="1200" baseline="0" dirty="0">
              <a:latin typeface="Times New Roman" panose="02020603050405020304" pitchFamily="18" charset="0"/>
              <a:cs typeface="Times New Roman" panose="02020603050405020304" pitchFamily="18" charset="0"/>
            </a:rPr>
            <a:t> Random Forest, </a:t>
          </a:r>
          <a:r>
            <a:rPr lang="en-IN" sz="1400" kern="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decision tree and naïve </a:t>
          </a:r>
          <a:r>
            <a:rPr lang="en-IN" sz="1400" kern="1200" dirty="0">
              <a:latin typeface="Times New Roman" panose="02020603050405020304" pitchFamily="18" charset="0"/>
              <a:ea typeface="Calibri" panose="020F0502020204030204" pitchFamily="34" charset="0"/>
              <a:cs typeface="Times New Roman" panose="02020603050405020304" pitchFamily="18" charset="0"/>
            </a:rPr>
            <a:t>bayes </a:t>
          </a:r>
          <a:endParaRPr lang="en-US" sz="1400" kern="1200" dirty="0">
            <a:latin typeface="Times New Roman" panose="02020603050405020304" pitchFamily="18" charset="0"/>
            <a:cs typeface="Times New Roman" panose="02020603050405020304" pitchFamily="18" charset="0"/>
          </a:endParaRPr>
        </a:p>
      </dsp:txBody>
      <dsp:txXfrm>
        <a:off x="5225909" y="2163785"/>
        <a:ext cx="1953468" cy="12992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828E6-8B86-41E4-B211-7887ECCA07F2}"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8ABA3-0B5F-40A9-85E5-17F196B750A3}" type="slidenum">
              <a:rPr lang="en-IN" smtClean="0"/>
              <a:t>‹#›</a:t>
            </a:fld>
            <a:endParaRPr lang="en-IN"/>
          </a:p>
        </p:txBody>
      </p:sp>
    </p:spTree>
    <p:extLst>
      <p:ext uri="{BB962C8B-B14F-4D97-AF65-F5344CB8AC3E}">
        <p14:creationId xmlns:p14="http://schemas.microsoft.com/office/powerpoint/2010/main" val="115361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IN" dirty="0"/>
          </a:p>
        </p:txBody>
      </p:sp>
      <p:sp>
        <p:nvSpPr>
          <p:cNvPr id="1048595" name="Slide Number Placeholder 3"/>
          <p:cNvSpPr>
            <a:spLocks noGrp="1"/>
          </p:cNvSpPr>
          <p:nvPr>
            <p:ph type="sldNum" sz="quarter" idx="5"/>
          </p:nvPr>
        </p:nvSpPr>
        <p:spPr/>
        <p:txBody>
          <a:bodyPr/>
          <a:lstStyle/>
          <a:p>
            <a:fld id="{8B84B00E-EC73-40A3-900D-337B7F4DCE33}"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BC38-CEA1-7D89-BFED-F586E4A87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835422-9C10-876C-A35D-01626B693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65A50C-E973-867F-E1AF-242F9413C307}"/>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5" name="Footer Placeholder 4">
            <a:extLst>
              <a:ext uri="{FF2B5EF4-FFF2-40B4-BE49-F238E27FC236}">
                <a16:creationId xmlns:a16="http://schemas.microsoft.com/office/drawing/2014/main" id="{6E393BA2-98AB-AC0E-84ED-9B73039C7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AA297-A956-58A8-61B1-3BAD9B13FC17}"/>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39215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3510-27A5-47E2-4A42-B671DA1FDF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3BC36-3868-5C2B-2E9C-A39001EED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65D8A2-03D4-AB4B-65AF-39796E021375}"/>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5" name="Footer Placeholder 4">
            <a:extLst>
              <a:ext uri="{FF2B5EF4-FFF2-40B4-BE49-F238E27FC236}">
                <a16:creationId xmlns:a16="http://schemas.microsoft.com/office/drawing/2014/main" id="{0C98F30A-6F26-A737-2E9F-B049415FD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D5C86-1E24-EC36-5581-70C9C3EAF9FA}"/>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201682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EBAFB-7426-D309-8337-F6449C959C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75BDB8-305A-682E-B159-9FCBDCB79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ECFFD-DBA0-63CD-CB44-47084A6C6E7E}"/>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5" name="Footer Placeholder 4">
            <a:extLst>
              <a:ext uri="{FF2B5EF4-FFF2-40B4-BE49-F238E27FC236}">
                <a16:creationId xmlns:a16="http://schemas.microsoft.com/office/drawing/2014/main" id="{18366658-17BD-23C5-BADE-D8234BBD8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3041D-278B-3C56-8FBC-9554FCD6F143}"/>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260071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B5CE-E54B-4C33-1B98-006F0E844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9BAA5-81E9-20C4-E5A8-CF5798934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4D150-A631-AA54-351E-9C376C00DDAD}"/>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5" name="Footer Placeholder 4">
            <a:extLst>
              <a:ext uri="{FF2B5EF4-FFF2-40B4-BE49-F238E27FC236}">
                <a16:creationId xmlns:a16="http://schemas.microsoft.com/office/drawing/2014/main" id="{DF3BCFB5-1FF9-629C-0D7B-02C9BA8F7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B0500-451C-A502-F367-B599F71FC460}"/>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87152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AFD0-6DCD-2C8B-5C8E-998FACDEE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1ABC73-5311-EE3F-2102-8955D7340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32479-3907-1320-03CC-D1F600221600}"/>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5" name="Footer Placeholder 4">
            <a:extLst>
              <a:ext uri="{FF2B5EF4-FFF2-40B4-BE49-F238E27FC236}">
                <a16:creationId xmlns:a16="http://schemas.microsoft.com/office/drawing/2014/main" id="{568B0FC0-A699-E930-DFA2-B403BCD6E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61FCF-BC56-98F8-2B69-0C62B7EDAA60}"/>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417840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16D6-638C-366C-FB0E-EC1DE243E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FA83D2-E832-5C6B-27B9-48F41CFD7B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2145B3-A2B3-53D9-EC90-1947DAC39A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4959B4-2FB3-5C40-FEAC-28CC985C3876}"/>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6" name="Footer Placeholder 5">
            <a:extLst>
              <a:ext uri="{FF2B5EF4-FFF2-40B4-BE49-F238E27FC236}">
                <a16:creationId xmlns:a16="http://schemas.microsoft.com/office/drawing/2014/main" id="{E54981C0-B300-576B-C5D4-8BBDDC857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6B816-5AD4-EBEB-7B39-AE900A554B2E}"/>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369354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255F-A442-54DA-AC49-7DF1843A65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BE367-F6C5-56B6-31F0-5FB41BE80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09E5C-479C-FE6F-5AFD-6FDC95CA7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FDCAF7-6A3A-0495-ECCA-1BF368C06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016DD-4065-A42C-7893-CBE72FEBE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FBAD32-F107-51F6-292A-C0F652AB4231}"/>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8" name="Footer Placeholder 7">
            <a:extLst>
              <a:ext uri="{FF2B5EF4-FFF2-40B4-BE49-F238E27FC236}">
                <a16:creationId xmlns:a16="http://schemas.microsoft.com/office/drawing/2014/main" id="{148E9150-B2E8-0DB3-1CAC-BD8F45B7E1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FD3547-8AE4-855B-20B2-7B23148C8E5B}"/>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10154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5D1A-D01A-6271-4335-265ABB3955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61DF85-5E29-B105-2D45-F87B5F08DC16}"/>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4" name="Footer Placeholder 3">
            <a:extLst>
              <a:ext uri="{FF2B5EF4-FFF2-40B4-BE49-F238E27FC236}">
                <a16:creationId xmlns:a16="http://schemas.microsoft.com/office/drawing/2014/main" id="{E90FED35-1C60-7506-CBF3-FDF44BB80B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FD080C-D9BB-1D65-F2F2-72DF34FA1927}"/>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202169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4752E-AD5B-F83C-8347-0F8E1876AF1D}"/>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3" name="Footer Placeholder 2">
            <a:extLst>
              <a:ext uri="{FF2B5EF4-FFF2-40B4-BE49-F238E27FC236}">
                <a16:creationId xmlns:a16="http://schemas.microsoft.com/office/drawing/2014/main" id="{9A0C6912-30B2-B3C0-5CEA-2CE853DE6E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65BC2E-9C83-1A5A-9E57-B3D2A28958A1}"/>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65213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BE83-A3AF-DDC5-119F-39B73A557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2DFB6A-4342-618C-B208-C4B38BD75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65DDA9-3AD1-2E6F-E013-45FA00A7B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D00BF-E499-75E5-AC3B-685D5230958E}"/>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6" name="Footer Placeholder 5">
            <a:extLst>
              <a:ext uri="{FF2B5EF4-FFF2-40B4-BE49-F238E27FC236}">
                <a16:creationId xmlns:a16="http://schemas.microsoft.com/office/drawing/2014/main" id="{6958196B-0A7C-14A4-C8EE-BC8170ED15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DD0A3-59C6-7FFC-FD26-DEE597BB8512}"/>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69860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AB74-6A37-9B29-F617-8A532ACC9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3661DC-CD84-3AAB-6EDE-C650D7BB5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8E1B51-5E27-0297-0F77-C56A378C2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145C4-5259-502B-E1C2-C46A0F659580}"/>
              </a:ext>
            </a:extLst>
          </p:cNvPr>
          <p:cNvSpPr>
            <a:spLocks noGrp="1"/>
          </p:cNvSpPr>
          <p:nvPr>
            <p:ph type="dt" sz="half" idx="10"/>
          </p:nvPr>
        </p:nvSpPr>
        <p:spPr/>
        <p:txBody>
          <a:bodyPr/>
          <a:lstStyle/>
          <a:p>
            <a:fld id="{4C6719A3-8A1F-4F33-B20C-0111EB988C7B}" type="datetimeFigureOut">
              <a:rPr lang="en-IN" smtClean="0"/>
              <a:t>16-11-2022</a:t>
            </a:fld>
            <a:endParaRPr lang="en-IN"/>
          </a:p>
        </p:txBody>
      </p:sp>
      <p:sp>
        <p:nvSpPr>
          <p:cNvPr id="6" name="Footer Placeholder 5">
            <a:extLst>
              <a:ext uri="{FF2B5EF4-FFF2-40B4-BE49-F238E27FC236}">
                <a16:creationId xmlns:a16="http://schemas.microsoft.com/office/drawing/2014/main" id="{0E9D917F-DAA7-78F7-BEE5-736FED453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D1C741-7D65-DD4E-CB7B-5822E6B0CDA1}"/>
              </a:ext>
            </a:extLst>
          </p:cNvPr>
          <p:cNvSpPr>
            <a:spLocks noGrp="1"/>
          </p:cNvSpPr>
          <p:nvPr>
            <p:ph type="sldNum" sz="quarter" idx="12"/>
          </p:nvPr>
        </p:nvSpPr>
        <p:spPr/>
        <p:txBody>
          <a:bodyPr/>
          <a:lstStyle/>
          <a:p>
            <a:fld id="{2D31960A-5F04-4F94-B433-BA8C561E5823}" type="slidenum">
              <a:rPr lang="en-IN" smtClean="0"/>
              <a:t>‹#›</a:t>
            </a:fld>
            <a:endParaRPr lang="en-IN"/>
          </a:p>
        </p:txBody>
      </p:sp>
    </p:spTree>
    <p:extLst>
      <p:ext uri="{BB962C8B-B14F-4D97-AF65-F5344CB8AC3E}">
        <p14:creationId xmlns:p14="http://schemas.microsoft.com/office/powerpoint/2010/main" val="414894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D35C4-DE6C-A70D-5264-37308BF6B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A36AA7-A459-02C7-9DBC-4EFDFEB5A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6039B-25E8-B665-6971-4E70DF140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719A3-8A1F-4F33-B20C-0111EB988C7B}" type="datetimeFigureOut">
              <a:rPr lang="en-IN" smtClean="0"/>
              <a:t>16-11-2022</a:t>
            </a:fld>
            <a:endParaRPr lang="en-IN"/>
          </a:p>
        </p:txBody>
      </p:sp>
      <p:sp>
        <p:nvSpPr>
          <p:cNvPr id="5" name="Footer Placeholder 4">
            <a:extLst>
              <a:ext uri="{FF2B5EF4-FFF2-40B4-BE49-F238E27FC236}">
                <a16:creationId xmlns:a16="http://schemas.microsoft.com/office/drawing/2014/main" id="{EBFBB5B9-CEC3-B35E-98B0-9AC2FEBB8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85F4D4-2F05-2692-EB9F-8C2549F13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1960A-5F04-4F94-B433-BA8C561E5823}" type="slidenum">
              <a:rPr lang="en-IN" smtClean="0"/>
              <a:t>‹#›</a:t>
            </a:fld>
            <a:endParaRPr lang="en-IN"/>
          </a:p>
        </p:txBody>
      </p:sp>
    </p:spTree>
    <p:extLst>
      <p:ext uri="{BB962C8B-B14F-4D97-AF65-F5344CB8AC3E}">
        <p14:creationId xmlns:p14="http://schemas.microsoft.com/office/powerpoint/2010/main" val="299998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ho.int/india/events/world-diabetes-day" TargetMode="External"/><Relationship Id="rId2" Type="http://schemas.openxmlformats.org/officeDocument/2006/relationships/hyperlink" Target="https://www.who.int/health-topics/diabetes%23tab=tab_1" TargetMode="External"/><Relationship Id="rId1" Type="http://schemas.openxmlformats.org/officeDocument/2006/relationships/slideLayout" Target="../slideLayouts/slideLayout2.xml"/><Relationship Id="rId4" Type="http://schemas.openxmlformats.org/officeDocument/2006/relationships/hyperlink" Target="https://www.kaggle.com/datasets/uciml/pima-indians-diabetes-databa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Number Placeholder 3"/>
          <p:cNvSpPr>
            <a:spLocks noGrp="1"/>
          </p:cNvSpPr>
          <p:nvPr>
            <p:ph type="sldNum" sz="quarter" idx="12"/>
          </p:nvPr>
        </p:nvSpPr>
        <p:spPr/>
        <p:txBody>
          <a:bodyPr/>
          <a:lstStyle/>
          <a:p>
            <a:fld id="{B05D3362-C3AD-482D-A792-F76C7CA2313F}" type="slidenum">
              <a:rPr lang="en-IN" sz="1200" smtClean="0">
                <a:latin typeface="Times New Roman" panose="02020603050405020304" pitchFamily="18" charset="0"/>
                <a:cs typeface="Times New Roman" panose="02020603050405020304" pitchFamily="18" charset="0"/>
              </a:rPr>
              <a:t>1</a:t>
            </a:fld>
            <a:endParaRPr lang="en-IN" sz="1200" dirty="0">
              <a:latin typeface="Times New Roman" panose="02020603050405020304" pitchFamily="18" charset="0"/>
              <a:cs typeface="Times New Roman" panose="02020603050405020304" pitchFamily="18" charset="0"/>
            </a:endParaRPr>
          </a:p>
        </p:txBody>
      </p:sp>
      <p:sp>
        <p:nvSpPr>
          <p:cNvPr id="1048589" name="Subtitle 2"/>
          <p:cNvSpPr>
            <a:spLocks noGrp="1"/>
          </p:cNvSpPr>
          <p:nvPr>
            <p:ph type="subTitle" idx="4294967295"/>
          </p:nvPr>
        </p:nvSpPr>
        <p:spPr>
          <a:xfrm>
            <a:off x="6690049" y="4431323"/>
            <a:ext cx="5501950" cy="2393587"/>
          </a:xfrm>
        </p:spPr>
        <p:txBody>
          <a:bodyPr anchor="ctr">
            <a:normAutofit fontScale="98333"/>
          </a:bodyPr>
          <a:lstStyle/>
          <a:p>
            <a:pPr marL="0" indent="0" algn="ctr">
              <a:lnSpc>
                <a:spcPct val="100000"/>
              </a:lnSpc>
              <a:spcBef>
                <a:spcPts val="600"/>
              </a:spcBef>
              <a:buNone/>
            </a:pPr>
            <a:endParaRPr lang="en-IN" sz="17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201168" lvl="1" indent="0" algn="ctr">
              <a:lnSpc>
                <a:spcPct val="100000"/>
              </a:lnSpc>
              <a:buNone/>
            </a:pPr>
            <a:r>
              <a:rPr lang="en-IN"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STUDENT DETAILS		</a:t>
            </a:r>
            <a:endParaRPr lang="en-IN" sz="600" b="1"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endParaRPr lang="en-IN" sz="1200" b="1"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8591" name="Rectangle 5"/>
          <p:cNvSpPr/>
          <p:nvPr/>
        </p:nvSpPr>
        <p:spPr>
          <a:xfrm>
            <a:off x="2055341" y="2158452"/>
            <a:ext cx="6690049" cy="873572"/>
          </a:xfrm>
          <a:prstGeom prst="rect">
            <a:avLst/>
          </a:prstGeom>
        </p:spPr>
        <p:txBody>
          <a:bodyPr wrap="square">
            <a:spAutoFit/>
          </a:bodyPr>
          <a:lstStyle/>
          <a:p>
            <a:pPr algn="ctr">
              <a:lnSpc>
                <a:spcPct val="150000"/>
              </a:lnSpc>
              <a:spcBef>
                <a:spcPts val="995"/>
              </a:spcBef>
              <a:tabLst>
                <a:tab pos="933450" algn="l"/>
              </a:tabLst>
            </a:pPr>
            <a:r>
              <a:rPr lang="en-US" sz="1800" b="1" spc="45" dirty="0">
                <a:effectLst/>
                <a:latin typeface="Times New Roman" panose="02020603050405020304" pitchFamily="18" charset="0"/>
                <a:ea typeface="Times New Roman" panose="02020603050405020304" pitchFamily="18" charset="0"/>
              </a:rPr>
              <a:t>PREDICTION ON PIMA INDIANS DIABETES DATASET USING MACHINE LEARNING APPROACH</a:t>
            </a:r>
            <a:endParaRPr lang="en-IN" sz="1800" dirty="0">
              <a:effectLst/>
              <a:latin typeface="Times New Roman" panose="02020603050405020304" pitchFamily="18" charset="0"/>
              <a:ea typeface="Times New Roman" panose="02020603050405020304" pitchFamily="18" charset="0"/>
            </a:endParaRPr>
          </a:p>
        </p:txBody>
      </p:sp>
      <p:sp>
        <p:nvSpPr>
          <p:cNvPr id="1048592" name="Date Placeholder 6"/>
          <p:cNvSpPr>
            <a:spLocks noGrp="1"/>
          </p:cNvSpPr>
          <p:nvPr>
            <p:ph type="dt" sz="half" idx="10"/>
          </p:nvPr>
        </p:nvSpPr>
        <p:spPr/>
        <p:txBody>
          <a:bodyPr/>
          <a:lstStyle/>
          <a:p>
            <a:r>
              <a:rPr lang="en-IN" sz="1200" dirty="0">
                <a:latin typeface="Times New Roman" panose="02020603050405020304" pitchFamily="18" charset="0"/>
                <a:cs typeface="Times New Roman" panose="02020603050405020304" pitchFamily="18" charset="0"/>
              </a:rPr>
              <a:t> </a:t>
            </a:r>
            <a:fld id="{47694A92-6787-4E6B-97FD-BEF1AFF26080}" type="datetime1">
              <a:rPr lang="en-IN" sz="1200">
                <a:latin typeface="Times New Roman" panose="02020603050405020304" pitchFamily="18" charset="0"/>
                <a:cs typeface="Times New Roman" panose="02020603050405020304" pitchFamily="18" charset="0"/>
              </a:rPr>
              <a:t>16-11-2022</a:t>
            </a:fld>
            <a:endParaRPr lang="en-IN"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D7EA-5B42-CB12-6805-A16D138E2B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id="{47FD4A49-9ABA-2520-4E6E-488061D9F7A5}"/>
              </a:ext>
            </a:extLst>
          </p:cNvPr>
          <p:cNvSpPr>
            <a:spLocks noGrp="1"/>
          </p:cNvSpPr>
          <p:nvPr>
            <p:ph idx="1"/>
          </p:nvPr>
        </p:nvSpPr>
        <p:spPr>
          <a:xfrm>
            <a:off x="838200" y="1825625"/>
            <a:ext cx="6411097" cy="4351338"/>
          </a:xfrm>
        </p:spPr>
        <p:txBody>
          <a:bodyPr>
            <a:normAutofit/>
          </a:bodyPr>
          <a:lstStyle/>
          <a:p>
            <a:pPr algn="just">
              <a:lnSpc>
                <a:spcPct val="80000"/>
              </a:lnSpc>
              <a:buFont typeface="Wingdings" panose="05000000000000000000" pitchFamily="2" charset="2"/>
              <a:buChar char="q"/>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Random forest is a meta estimator that fits a number of decision tree classifiers on various sub-samples of the dataset and uses averaging to improve the predictive accuracy and control over-fitting.[5]</a:t>
            </a:r>
          </a:p>
          <a:p>
            <a:pPr algn="just">
              <a:lnSpc>
                <a:spcPct val="80000"/>
              </a:lnSpc>
              <a:buFont typeface="Wingdings" panose="05000000000000000000" pitchFamily="2" charset="2"/>
              <a:buChar char="q"/>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In an algorithm, the machine searches continuously for a characteristic that allows observations in a set to be partitioned into groups that are as dissimilar from one another as feasible, while guaranteeing that the people in each subgroup are as similar as possible. </a:t>
            </a:r>
          </a:p>
          <a:p>
            <a:pPr algn="just">
              <a:lnSpc>
                <a:spcPct val="80000"/>
              </a:lnSpc>
              <a:buFont typeface="Wingdings" panose="05000000000000000000" pitchFamily="2" charset="2"/>
              <a:buChar char="q"/>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Random forests rely on chance, whereas decision trees are based on specified traits and often overfit. Random forest trees use bootstrap aggregating to randomly choose training data pieces (bagging). </a:t>
            </a:r>
          </a:p>
          <a:p>
            <a:pPr algn="just">
              <a:lnSpc>
                <a:spcPct val="80000"/>
              </a:lnSpc>
              <a:buFont typeface="Wingdings" panose="05000000000000000000" pitchFamily="2" charset="2"/>
              <a:buChar char="q"/>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After applying the model to restricted data sets, the predictions are weighted and averaged. Replacement sampling allows for several instances of the same data to be used again, which results in decision-making trees that not only trained on different data sets, but also make use of different characteristics. </a:t>
            </a:r>
            <a:endParaRPr lang="en-IN" sz="17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2762F6-BF9F-FA26-17B7-82A0B09555C3}"/>
              </a:ext>
            </a:extLst>
          </p:cNvPr>
          <p:cNvPicPr>
            <a:picLocks noChangeAspect="1"/>
          </p:cNvPicPr>
          <p:nvPr/>
        </p:nvPicPr>
        <p:blipFill>
          <a:blip r:embed="rId2"/>
          <a:stretch>
            <a:fillRect/>
          </a:stretch>
        </p:blipFill>
        <p:spPr>
          <a:xfrm>
            <a:off x="7249297" y="1239794"/>
            <a:ext cx="4505199" cy="4176584"/>
          </a:xfrm>
          <a:prstGeom prst="rect">
            <a:avLst/>
          </a:prstGeom>
        </p:spPr>
      </p:pic>
    </p:spTree>
    <p:extLst>
      <p:ext uri="{BB962C8B-B14F-4D97-AF65-F5344CB8AC3E}">
        <p14:creationId xmlns:p14="http://schemas.microsoft.com/office/powerpoint/2010/main" val="149880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
          <p:cNvSpPr>
            <a:spLocks noGrp="1"/>
          </p:cNvSpPr>
          <p:nvPr>
            <p:ph type="title"/>
          </p:nvPr>
        </p:nvSpPr>
        <p:spPr>
          <a:xfrm>
            <a:off x="1097280" y="286603"/>
            <a:ext cx="5397762" cy="1450757"/>
          </a:xfrm>
        </p:spPr>
        <p:txBody>
          <a:bodyPr/>
          <a:lstStyle/>
          <a:p>
            <a:r>
              <a:rPr lang="en-IN" dirty="0">
                <a:solidFill>
                  <a:schemeClr val="tx1"/>
                </a:solidFill>
                <a:latin typeface="Times New Roman" panose="02020603050405020304" pitchFamily="18" charset="0"/>
                <a:cs typeface="Times New Roman" panose="02020603050405020304" pitchFamily="18" charset="0"/>
              </a:rPr>
              <a:t>K-Nearest Neighbors</a:t>
            </a:r>
          </a:p>
        </p:txBody>
      </p:sp>
      <p:sp>
        <p:nvSpPr>
          <p:cNvPr id="1048722" name="Date Placeholder 3"/>
          <p:cNvSpPr>
            <a:spLocks noGrp="1"/>
          </p:cNvSpPr>
          <p:nvPr>
            <p:ph type="dt" sz="half" idx="10"/>
          </p:nvPr>
        </p:nvSpPr>
        <p:spPr/>
        <p:txBody>
          <a:bodyPr/>
          <a:lstStyle/>
          <a:p>
            <a:fld id="{8F695281-BE08-4C7D-BA42-7AAF3E7B3C48}" type="datetime1">
              <a:rPr lang="en-IN" sz="1600" smtClean="0">
                <a:latin typeface="Times New Roman" panose="02020603050405020304" pitchFamily="18" charset="0"/>
                <a:cs typeface="Times New Roman" panose="02020603050405020304" pitchFamily="18" charset="0"/>
              </a:rPr>
              <a:t>16-11-2022</a:t>
            </a:fld>
            <a:endParaRPr lang="en-IN" sz="1600" dirty="0">
              <a:latin typeface="Times New Roman" panose="02020603050405020304" pitchFamily="18" charset="0"/>
              <a:cs typeface="Times New Roman" panose="02020603050405020304" pitchFamily="18" charset="0"/>
            </a:endParaRPr>
          </a:p>
        </p:txBody>
      </p:sp>
      <p:sp>
        <p:nvSpPr>
          <p:cNvPr id="1048723" name="Slide Number Placeholder 4"/>
          <p:cNvSpPr>
            <a:spLocks noGrp="1"/>
          </p:cNvSpPr>
          <p:nvPr>
            <p:ph type="sldNum" sz="quarter" idx="12"/>
          </p:nvPr>
        </p:nvSpPr>
        <p:spPr>
          <a:xfrm>
            <a:off x="9860702" y="6459785"/>
            <a:ext cx="1312025" cy="365125"/>
          </a:xfrm>
        </p:spPr>
        <p:txBody>
          <a:bodyPr/>
          <a:lstStyle/>
          <a:p>
            <a:fld id="{56DE298C-470D-4ABA-9E84-10DA7983D0C8}" type="slidenum">
              <a:rPr lang="en-IN" sz="1600" smtClean="0">
                <a:latin typeface="Times New Roman" panose="02020603050405020304" pitchFamily="18" charset="0"/>
                <a:cs typeface="Times New Roman" panose="02020603050405020304" pitchFamily="18" charset="0"/>
              </a:rPr>
              <a:t>11</a:t>
            </a:fld>
            <a:endParaRPr lang="en-IN" sz="1600" dirty="0">
              <a:latin typeface="Times New Roman" panose="02020603050405020304" pitchFamily="18" charset="0"/>
              <a:cs typeface="Times New Roman" panose="02020603050405020304" pitchFamily="18" charset="0"/>
            </a:endParaRPr>
          </a:p>
        </p:txBody>
      </p:sp>
      <p:pic>
        <p:nvPicPr>
          <p:cNvPr id="2097167" name="Picture 2" descr="K-Nearest Neighbor(KNN) Algorithm for Machine Learning"/>
          <p:cNvPicPr>
            <a:picLocks noChangeAspect="1" noChangeArrowheads="1"/>
          </p:cNvPicPr>
          <p:nvPr/>
        </p:nvPicPr>
        <p:blipFill>
          <a:blip r:embed="rId2"/>
          <a:srcRect/>
          <a:stretch>
            <a:fillRect/>
          </a:stretch>
        </p:blipFill>
        <p:spPr bwMode="auto">
          <a:xfrm>
            <a:off x="7714242" y="143338"/>
            <a:ext cx="3271810" cy="2185283"/>
          </a:xfrm>
          <a:prstGeom prst="rect">
            <a:avLst/>
          </a:prstGeom>
          <a:noFill/>
        </p:spPr>
      </p:pic>
      <p:pic>
        <p:nvPicPr>
          <p:cNvPr id="2097168" name="Picture 4" descr="K-Nearest Neighbor(KNN) Algorithm for Machine Learning"/>
          <p:cNvPicPr>
            <a:picLocks noChangeAspect="1" noChangeArrowheads="1"/>
          </p:cNvPicPr>
          <p:nvPr/>
        </p:nvPicPr>
        <p:blipFill>
          <a:blip r:embed="rId3"/>
          <a:srcRect/>
          <a:stretch>
            <a:fillRect/>
          </a:stretch>
        </p:blipFill>
        <p:spPr bwMode="auto">
          <a:xfrm>
            <a:off x="7755924" y="2810535"/>
            <a:ext cx="3034748" cy="2466224"/>
          </a:xfrm>
          <a:prstGeom prst="rect">
            <a:avLst/>
          </a:prstGeom>
          <a:noFill/>
        </p:spPr>
      </p:pic>
      <p:sp>
        <p:nvSpPr>
          <p:cNvPr id="3" name="Content Placeholder 2">
            <a:extLst>
              <a:ext uri="{FF2B5EF4-FFF2-40B4-BE49-F238E27FC236}">
                <a16:creationId xmlns:a16="http://schemas.microsoft.com/office/drawing/2014/main" id="{1201FD1C-BB96-D0B9-FA84-3785A7A6F5D3}"/>
              </a:ext>
            </a:extLst>
          </p:cNvPr>
          <p:cNvSpPr>
            <a:spLocks noGrp="1"/>
          </p:cNvSpPr>
          <p:nvPr>
            <p:ph idx="1"/>
          </p:nvPr>
        </p:nvSpPr>
        <p:spPr>
          <a:xfrm>
            <a:off x="838200" y="1825625"/>
            <a:ext cx="5509054" cy="4351338"/>
          </a:xfrm>
        </p:spPr>
        <p:txBody>
          <a:bodyPr/>
          <a:lstStyle/>
          <a:p>
            <a:r>
              <a:rPr lang="en-IN" dirty="0"/>
              <a:t>KNN is one of the simplest machine learning algorithms based on supervised learning</a:t>
            </a:r>
          </a:p>
          <a:p>
            <a:r>
              <a:rPr lang="en-IN" dirty="0"/>
              <a:t>It is also used as regression. Based on Euclidean distance, when the new data is added; the highest similarity that is closest to the “k” point is considered to the category of A or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Decision tree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48744" name="Date Placeholder 3"/>
          <p:cNvSpPr>
            <a:spLocks noGrp="1"/>
          </p:cNvSpPr>
          <p:nvPr>
            <p:ph type="dt" sz="half" idx="10"/>
          </p:nvPr>
        </p:nvSpPr>
        <p:spPr/>
        <p:txBody>
          <a:bodyPr/>
          <a:lstStyle/>
          <a:p>
            <a:fld id="{8F695281-BE08-4C7D-BA42-7AAF3E7B3C48}" type="datetime1">
              <a:rPr lang="en-IN" sz="1600" smtClean="0"/>
              <a:t>16-11-2022</a:t>
            </a:fld>
            <a:endParaRPr lang="en-IN" sz="1600" dirty="0"/>
          </a:p>
        </p:txBody>
      </p:sp>
      <p:sp>
        <p:nvSpPr>
          <p:cNvPr id="1048745" name="Slide Number Placeholder 4"/>
          <p:cNvSpPr>
            <a:spLocks noGrp="1"/>
          </p:cNvSpPr>
          <p:nvPr>
            <p:ph type="sldNum" sz="quarter" idx="12"/>
          </p:nvPr>
        </p:nvSpPr>
        <p:spPr/>
        <p:txBody>
          <a:bodyPr/>
          <a:lstStyle/>
          <a:p>
            <a:fld id="{56DE298C-470D-4ABA-9E84-10DA7983D0C8}" type="slidenum">
              <a:rPr lang="en-IN" sz="1600" smtClean="0"/>
              <a:t>12</a:t>
            </a:fld>
            <a:endParaRPr lang="en-IN" sz="1600" dirty="0"/>
          </a:p>
        </p:txBody>
      </p:sp>
      <p:sp>
        <p:nvSpPr>
          <p:cNvPr id="1048746" name="Content Placeholder 4"/>
          <p:cNvSpPr txBox="1"/>
          <p:nvPr/>
        </p:nvSpPr>
        <p:spPr>
          <a:xfrm>
            <a:off x="1097279" y="1845734"/>
            <a:ext cx="5674581" cy="40117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Decision tree is a type of supervised learning algorithm (having a predefined target variable) that is mostly used in classification problems. </a:t>
            </a:r>
          </a:p>
          <a:p>
            <a:pPr algn="just">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Categorical Variable Decision Tree: </a:t>
            </a:r>
            <a:r>
              <a:rPr lang="en-US" sz="2200" dirty="0">
                <a:solidFill>
                  <a:schemeClr val="tx1"/>
                </a:solidFill>
                <a:latin typeface="Times New Roman" panose="02020603050405020304" pitchFamily="18" charset="0"/>
                <a:cs typeface="Times New Roman" panose="02020603050405020304" pitchFamily="18" charset="0"/>
              </a:rPr>
              <a:t>Decision Tree which has categorical target variable then it called as categorical variable decision tree</a:t>
            </a:r>
          </a:p>
          <a:p>
            <a:pPr algn="just">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Continuous Variable Decision Tree: </a:t>
            </a:r>
            <a:r>
              <a:rPr lang="en-US" sz="2200" dirty="0">
                <a:solidFill>
                  <a:schemeClr val="tx1"/>
                </a:solidFill>
                <a:latin typeface="Times New Roman" panose="02020603050405020304" pitchFamily="18" charset="0"/>
                <a:cs typeface="Times New Roman" panose="02020603050405020304" pitchFamily="18" charset="0"/>
              </a:rPr>
              <a:t>Decision Tree has continuous target variable then it is called as Continuous Variable Decision Tree.</a:t>
            </a:r>
          </a:p>
          <a:p>
            <a:pPr algn="just">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pic>
        <p:nvPicPr>
          <p:cNvPr id="2097174" name="Picture 4" descr="Decision Tree Terminology, Root Node, Branch, Splitting, Pruning"/>
          <p:cNvPicPr>
            <a:picLocks noChangeAspect="1" noChangeArrowheads="1"/>
          </p:cNvPicPr>
          <p:nvPr/>
        </p:nvPicPr>
        <p:blipFill>
          <a:blip r:embed="rId2"/>
          <a:srcRect/>
          <a:stretch>
            <a:fillRect/>
          </a:stretch>
        </p:blipFill>
        <p:spPr bwMode="auto">
          <a:xfrm>
            <a:off x="6889698" y="1237606"/>
            <a:ext cx="5019260" cy="43827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9210-67AF-4062-04A7-E63C6AF28502}"/>
              </a:ext>
            </a:extLst>
          </p:cNvPr>
          <p:cNvSpPr>
            <a:spLocks noGrp="1"/>
          </p:cNvSpPr>
          <p:nvPr>
            <p:ph type="title"/>
          </p:nvPr>
        </p:nvSpPr>
        <p:spPr/>
        <p:txBody>
          <a:bodyPr/>
          <a:lstStyle/>
          <a:p>
            <a:r>
              <a:rPr lang="en-IN" dirty="0"/>
              <a:t>Naïve Bayes</a:t>
            </a:r>
          </a:p>
        </p:txBody>
      </p:sp>
      <p:sp>
        <p:nvSpPr>
          <p:cNvPr id="3" name="Content Placeholder 2">
            <a:extLst>
              <a:ext uri="{FF2B5EF4-FFF2-40B4-BE49-F238E27FC236}">
                <a16:creationId xmlns:a16="http://schemas.microsoft.com/office/drawing/2014/main" id="{4892F344-AA62-266A-E658-12AA578DFE0F}"/>
              </a:ext>
            </a:extLst>
          </p:cNvPr>
          <p:cNvSpPr>
            <a:spLocks noGrp="1"/>
          </p:cNvSpPr>
          <p:nvPr>
            <p:ph idx="1"/>
          </p:nvPr>
        </p:nvSpPr>
        <p:spPr>
          <a:xfrm>
            <a:off x="838200" y="1825625"/>
            <a:ext cx="6398741" cy="4351338"/>
          </a:xfrm>
        </p:spPr>
        <p:txBody>
          <a:bodyPr>
            <a:normAutofit fontScale="85000" lnSpcReduction="10000"/>
          </a:bodyPr>
          <a:lstStyle/>
          <a:p>
            <a:r>
              <a:rPr lang="en-US" dirty="0"/>
              <a:t>Naive Bayes demonstrates how the simplest responses are often the most powerful. Machine learning has advanced in recent years, but it's still simple, fast, accurate, and reliable[7]. </a:t>
            </a:r>
          </a:p>
          <a:p>
            <a:r>
              <a:rPr lang="en-US" dirty="0"/>
              <a:t>The Bayes theorem gives us a formula to determine the likelihood of a hypothesis given our knowledge. The Naive Bayes algorithm classifies binary (two-class) or multi-class data. Reading about the procedure is easiest while using binary and categorical input values. naïve Bayes, often called stupid Bayes, simplifies the probability calculation for each hypothesis. Named for its simplicity.</a:t>
            </a:r>
            <a:endParaRPr lang="en-IN" dirty="0"/>
          </a:p>
        </p:txBody>
      </p:sp>
      <p:pic>
        <p:nvPicPr>
          <p:cNvPr id="1026" name="Picture 2" descr="Naïve Bayes Algorithm. Exploring Naive Bayes: Mathematics, How… | by  Bassant Gamal | Analytics Vidhya | Medium">
            <a:extLst>
              <a:ext uri="{FF2B5EF4-FFF2-40B4-BE49-F238E27FC236}">
                <a16:creationId xmlns:a16="http://schemas.microsoft.com/office/drawing/2014/main" id="{00DDF557-9153-8B88-33C8-BC04F9F7C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959" y="2107471"/>
            <a:ext cx="5177782" cy="2752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0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9210-67AF-4062-04A7-E63C6AF28502}"/>
              </a:ext>
            </a:extLst>
          </p:cNvPr>
          <p:cNvSpPr>
            <a:spLocks noGrp="1"/>
          </p:cNvSpPr>
          <p:nvPr>
            <p:ph type="title"/>
          </p:nvPr>
        </p:nvSpPr>
        <p:spPr/>
        <p:txBody>
          <a:bodyPr/>
          <a:lstStyle/>
          <a:p>
            <a:r>
              <a:rPr lang="en-IN" dirty="0"/>
              <a:t>SVR</a:t>
            </a:r>
          </a:p>
        </p:txBody>
      </p:sp>
      <p:sp>
        <p:nvSpPr>
          <p:cNvPr id="3" name="Content Placeholder 2">
            <a:extLst>
              <a:ext uri="{FF2B5EF4-FFF2-40B4-BE49-F238E27FC236}">
                <a16:creationId xmlns:a16="http://schemas.microsoft.com/office/drawing/2014/main" id="{4892F344-AA62-266A-E658-12AA578DFE0F}"/>
              </a:ext>
            </a:extLst>
          </p:cNvPr>
          <p:cNvSpPr>
            <a:spLocks noGrp="1"/>
          </p:cNvSpPr>
          <p:nvPr>
            <p:ph idx="1"/>
          </p:nvPr>
        </p:nvSpPr>
        <p:spPr>
          <a:xfrm>
            <a:off x="838200" y="1825625"/>
            <a:ext cx="6398741" cy="4351338"/>
          </a:xfrm>
        </p:spPr>
        <p:txBody>
          <a:bodyPr>
            <a:normAutofit fontScale="85000" lnSpcReduction="20000"/>
          </a:bodyPr>
          <a:lstStyle/>
          <a:p>
            <a:r>
              <a:rPr lang="en-US" dirty="0"/>
              <a:t>Support Vector Machines, often known as SVMs, are frequently and extensively </a:t>
            </a:r>
            <a:r>
              <a:rPr lang="en-US" dirty="0" err="1"/>
              <a:t>utilised</a:t>
            </a:r>
            <a:r>
              <a:rPr lang="en-US" dirty="0"/>
              <a:t> in the machine learning community for solving classification problems. </a:t>
            </a:r>
          </a:p>
          <a:p>
            <a:r>
              <a:rPr lang="en-US" dirty="0"/>
              <a:t>The objective of regression would be to locate a function that, just on basis of the a training examples, can provide an approximation of a map from such an input space to real numbers. When we move forward with SVR, our goal is to essentially consider the points are within the choice boundary line. This will allow us to make a more informed judgement. </a:t>
            </a:r>
          </a:p>
          <a:p>
            <a:r>
              <a:rPr lang="en-US" dirty="0"/>
              <a:t>The hyperplane that contains the most points is the one that provides the best fit for our data.</a:t>
            </a:r>
            <a:endParaRPr lang="en-IN" dirty="0"/>
          </a:p>
        </p:txBody>
      </p:sp>
      <p:pic>
        <p:nvPicPr>
          <p:cNvPr id="4" name="Picture 2" descr="Support Vector Regression | Learn the Working and Advantages of SVR">
            <a:extLst>
              <a:ext uri="{FF2B5EF4-FFF2-40B4-BE49-F238E27FC236}">
                <a16:creationId xmlns:a16="http://schemas.microsoft.com/office/drawing/2014/main" id="{EC87B4B2-90F2-22CD-2A02-BD813CE3D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941" y="2341735"/>
            <a:ext cx="3419475"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0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Cross Validation</a:t>
            </a:r>
            <a:endParaRPr lang="en-IN" dirty="0">
              <a:solidFill>
                <a:schemeClr val="tx1"/>
              </a:solidFill>
            </a:endParaRPr>
          </a:p>
        </p:txBody>
      </p:sp>
      <p:sp>
        <p:nvSpPr>
          <p:cNvPr id="1048775" name="Date Placeholder 3"/>
          <p:cNvSpPr>
            <a:spLocks noGrp="1"/>
          </p:cNvSpPr>
          <p:nvPr>
            <p:ph type="dt" sz="half" idx="10"/>
          </p:nvPr>
        </p:nvSpPr>
        <p:spPr/>
        <p:txBody>
          <a:bodyPr/>
          <a:lstStyle/>
          <a:p>
            <a:fld id="{8F695281-BE08-4C7D-BA42-7AAF3E7B3C48}" type="datetime1">
              <a:rPr lang="en-IN" sz="1600" smtClean="0"/>
              <a:t>16-11-2022</a:t>
            </a:fld>
            <a:endParaRPr lang="en-IN" sz="1600" dirty="0"/>
          </a:p>
        </p:txBody>
      </p:sp>
      <p:sp>
        <p:nvSpPr>
          <p:cNvPr id="1048776" name="Slide Number Placeholder 4"/>
          <p:cNvSpPr>
            <a:spLocks noGrp="1"/>
          </p:cNvSpPr>
          <p:nvPr>
            <p:ph type="sldNum" sz="quarter" idx="12"/>
          </p:nvPr>
        </p:nvSpPr>
        <p:spPr/>
        <p:txBody>
          <a:bodyPr/>
          <a:lstStyle/>
          <a:p>
            <a:fld id="{56DE298C-470D-4ABA-9E84-10DA7983D0C8}" type="slidenum">
              <a:rPr lang="en-IN" sz="1600" smtClean="0"/>
              <a:t>15</a:t>
            </a:fld>
            <a:endParaRPr lang="en-IN" sz="1600" dirty="0"/>
          </a:p>
        </p:txBody>
      </p:sp>
      <p:sp>
        <p:nvSpPr>
          <p:cNvPr id="1048777" name="Content Placeholder 2"/>
          <p:cNvSpPr txBox="1"/>
          <p:nvPr/>
        </p:nvSpPr>
        <p:spPr>
          <a:xfrm>
            <a:off x="1097280" y="1845734"/>
            <a:ext cx="5157746" cy="4023360"/>
          </a:xfrm>
          <a:prstGeom prst="rect">
            <a:avLst/>
          </a:prstGeom>
        </p:spPr>
        <p:txBody>
          <a:bodyPr vert="horz" lIns="0" tIns="45720" rIns="0" bIns="45720" rtlCol="0">
            <a:normAutofit fontScale="95833"/>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Cross Validation is a technique which involves reserving a particular sample of a dataset on which you do not train the model. Later, you test your model on this sample before finalizing it.</a:t>
            </a:r>
          </a:p>
          <a:p>
            <a:pPr algn="just"/>
            <a:r>
              <a:rPr lang="en-US" sz="2400" dirty="0">
                <a:solidFill>
                  <a:schemeClr val="tx1"/>
                </a:solidFill>
                <a:latin typeface="Times New Roman" panose="02020603050405020304" pitchFamily="18" charset="0"/>
                <a:cs typeface="Times New Roman" panose="02020603050405020304" pitchFamily="18" charset="0"/>
              </a:rPr>
              <a:t>k-fold cross validation is widely used to check whether a model is an overfit or not. If the performance metrics at each of the k times modelling are close to each other and the mean of metric is highest</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2097177" name="Picture 2" descr="Model Seçimi-K Fold Cross Validation | by Gülcan Öğündür | Medium"/>
          <p:cNvPicPr>
            <a:picLocks noChangeAspect="1" noChangeArrowheads="1"/>
          </p:cNvPicPr>
          <p:nvPr/>
        </p:nvPicPr>
        <p:blipFill>
          <a:blip r:embed="rId2"/>
          <a:srcRect/>
          <a:stretch>
            <a:fillRect/>
          </a:stretch>
        </p:blipFill>
        <p:spPr bwMode="auto">
          <a:xfrm>
            <a:off x="6467061" y="1845734"/>
            <a:ext cx="5274364" cy="417075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Title 1"/>
          <p:cNvSpPr>
            <a:spLocks noGrp="1"/>
          </p:cNvSpPr>
          <p:nvPr>
            <p:ph type="title"/>
          </p:nvPr>
        </p:nvSpPr>
        <p:spPr/>
        <p:txBody>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Performance Indices</a:t>
            </a:r>
            <a:endParaRPr lang="en-IN" dirty="0"/>
          </a:p>
        </p:txBody>
      </p:sp>
      <p:sp>
        <p:nvSpPr>
          <p:cNvPr id="1048796" name="Date Placeholder 3"/>
          <p:cNvSpPr>
            <a:spLocks noGrp="1"/>
          </p:cNvSpPr>
          <p:nvPr>
            <p:ph type="dt" sz="half" idx="10"/>
          </p:nvPr>
        </p:nvSpPr>
        <p:spPr/>
        <p:txBody>
          <a:bodyPr/>
          <a:lstStyle/>
          <a:p>
            <a:fld id="{8F695281-BE08-4C7D-BA42-7AAF3E7B3C48}" type="datetime1">
              <a:rPr lang="en-IN" sz="1600" smtClean="0">
                <a:latin typeface="Times New Roman" panose="02020603050405020304" pitchFamily="18" charset="0"/>
                <a:cs typeface="Times New Roman" panose="02020603050405020304" pitchFamily="18" charset="0"/>
              </a:rPr>
              <a:t>16-11-2022</a:t>
            </a:fld>
            <a:endParaRPr lang="en-IN" sz="1600" dirty="0">
              <a:latin typeface="Times New Roman" panose="02020603050405020304" pitchFamily="18" charset="0"/>
              <a:cs typeface="Times New Roman" panose="02020603050405020304" pitchFamily="18" charset="0"/>
            </a:endParaRPr>
          </a:p>
        </p:txBody>
      </p:sp>
      <p:sp>
        <p:nvSpPr>
          <p:cNvPr id="1048797" name="Slide Number Placeholder 4"/>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16</a:t>
            </a:fld>
            <a:endParaRPr lang="en-IN" sz="1200" dirty="0">
              <a:latin typeface="Times New Roman" panose="02020603050405020304" pitchFamily="18" charset="0"/>
              <a:cs typeface="Times New Roman" panose="02020603050405020304" pitchFamily="18" charset="0"/>
            </a:endParaRPr>
          </a:p>
        </p:txBody>
      </p:sp>
      <p:pic>
        <p:nvPicPr>
          <p:cNvPr id="2097188" name="Picture 2" descr="How to evaluate you model using the Confusion Matrix – Towards AI — The  Best of Tech, Science, and Engineering"/>
          <p:cNvPicPr>
            <a:picLocks noGrp="1" noChangeAspect="1" noChangeArrowheads="1"/>
          </p:cNvPicPr>
          <p:nvPr>
            <p:ph idx="1"/>
          </p:nvPr>
        </p:nvPicPr>
        <p:blipFill>
          <a:blip r:embed="rId2"/>
          <a:srcRect/>
          <a:stretch>
            <a:fillRect/>
          </a:stretch>
        </p:blipFill>
        <p:spPr bwMode="auto">
          <a:xfrm>
            <a:off x="2808812" y="1846263"/>
            <a:ext cx="6634702" cy="40227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Title 1"/>
          <p:cNvSpPr>
            <a:spLocks noGrp="1"/>
          </p:cNvSpPr>
          <p:nvPr>
            <p:ph type="title"/>
          </p:nvPr>
        </p:nvSpPr>
        <p:spPr/>
        <p:txBody>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Performance Indices</a:t>
            </a:r>
          </a:p>
        </p:txBody>
      </p:sp>
      <p:sp>
        <p:nvSpPr>
          <p:cNvPr id="1048799" name="Date Placeholder 3"/>
          <p:cNvSpPr>
            <a:spLocks noGrp="1"/>
          </p:cNvSpPr>
          <p:nvPr>
            <p:ph type="dt" sz="half" idx="10"/>
          </p:nvPr>
        </p:nvSpPr>
        <p:spPr/>
        <p:txBody>
          <a:bodyPr/>
          <a:lstStyle/>
          <a:p>
            <a:fld id="{8F695281-BE08-4C7D-BA42-7AAF3E7B3C48}" type="datetime1">
              <a:rPr lang="en-IN" sz="1600" smtClean="0">
                <a:latin typeface="Times New Roman" panose="02020603050405020304" pitchFamily="18" charset="0"/>
                <a:cs typeface="Times New Roman" panose="02020603050405020304" pitchFamily="18" charset="0"/>
              </a:rPr>
              <a:t>16-11-2022</a:t>
            </a:fld>
            <a:endParaRPr lang="en-IN" sz="1600" dirty="0">
              <a:latin typeface="Times New Roman" panose="02020603050405020304" pitchFamily="18" charset="0"/>
              <a:cs typeface="Times New Roman" panose="02020603050405020304" pitchFamily="18" charset="0"/>
            </a:endParaRPr>
          </a:p>
        </p:txBody>
      </p:sp>
      <p:sp>
        <p:nvSpPr>
          <p:cNvPr id="1048800" name="Slide Number Placeholder 4"/>
          <p:cNvSpPr>
            <a:spLocks noGrp="1"/>
          </p:cNvSpPr>
          <p:nvPr>
            <p:ph type="sldNum" sz="quarter" idx="12"/>
          </p:nvPr>
        </p:nvSpPr>
        <p:spPr/>
        <p:txBody>
          <a:bodyPr/>
          <a:lstStyle/>
          <a:p>
            <a:fld id="{56DE298C-470D-4ABA-9E84-10DA7983D0C8}" type="slidenum">
              <a:rPr lang="en-IN" sz="1600" smtClean="0">
                <a:latin typeface="Times New Roman" panose="02020603050405020304" pitchFamily="18" charset="0"/>
                <a:cs typeface="Times New Roman" panose="02020603050405020304" pitchFamily="18" charset="0"/>
              </a:rPr>
              <a:t>17</a:t>
            </a:fld>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DCCA9D8-99D9-6365-7A68-995DBB96A8E0}"/>
              </a:ext>
            </a:extLst>
          </p:cNvPr>
          <p:cNvSpPr txBox="1"/>
          <p:nvPr/>
        </p:nvSpPr>
        <p:spPr>
          <a:xfrm>
            <a:off x="988541" y="1643449"/>
            <a:ext cx="9630032" cy="600164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dirty="0">
                <a:latin typeface="Times New Roman" panose="02020603050405020304" pitchFamily="18" charset="0"/>
                <a:cs typeface="Times New Roman" panose="02020603050405020304" pitchFamily="18" charset="0"/>
              </a:rPr>
              <a:t>Accuracy: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Accuracy is a metric that generally describes how the model performs across all classes. It is useful when all classes are of equal importance. It is calculated as the ratio between the number of correct predictions to the total number of predictions.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lang="en-IN"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Precision: </a:t>
            </a:r>
            <a:r>
              <a:rPr lang="en-US"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recision is calculated as the ratio between the number of Positive samples correctly classified to the total number of samples classified as Positive (either correctly or incorrectly). The precision measures the model's accuracy in classifying a sample as positive.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dirty="0">
                <a:latin typeface="Times New Roman" panose="02020603050405020304" pitchFamily="18" charset="0"/>
                <a:cs typeface="Times New Roman" panose="02020603050405020304" pitchFamily="18" charset="0"/>
              </a:rPr>
              <a:t>Recall:</a:t>
            </a:r>
            <a:r>
              <a:rPr lang="en-US" altLang="en-US" dirty="0">
                <a:latin typeface="Times New Roman" panose="02020603050405020304" pitchFamily="18" charset="0"/>
                <a:cs typeface="Times New Roman" panose="02020603050405020304" pitchFamily="18" charset="0"/>
              </a:rPr>
              <a:t>The recall is calculated as the ratio between the number of Positive samples correctly classified as Positive to the total number of Positive samples. The recall measures the model's ability to detect Positive samples. The higher the recall, the more positive samples detected.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6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4098" name="Picture 2">
            <a:extLst>
              <a:ext uri="{FF2B5EF4-FFF2-40B4-BE49-F238E27FC236}">
                <a16:creationId xmlns:a16="http://schemas.microsoft.com/office/drawing/2014/main" id="{05044A57-E933-CF22-69E9-6BFFA092B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013" y="2639048"/>
            <a:ext cx="5067300" cy="5810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7B88E17C-FB9D-2214-43F6-8D52F9843C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4">
            <a:extLst>
              <a:ext uri="{FF2B5EF4-FFF2-40B4-BE49-F238E27FC236}">
                <a16:creationId xmlns:a16="http://schemas.microsoft.com/office/drawing/2014/main" id="{2B38FE98-5395-F0DA-CF96-B65AEAE1E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897" y="4254948"/>
            <a:ext cx="2884874" cy="38932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939FA151-6578-BC89-42DE-AA4C893C73C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2" name="Picture 6">
            <a:extLst>
              <a:ext uri="{FF2B5EF4-FFF2-40B4-BE49-F238E27FC236}">
                <a16:creationId xmlns:a16="http://schemas.microsoft.com/office/drawing/2014/main" id="{FFC06EF1-9A73-9955-3106-6746D3181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633" y="5717662"/>
            <a:ext cx="3354309"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BC11-1814-782E-A56E-6796B3CDD675}"/>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Experimental Results - RF</a:t>
            </a:r>
          </a:p>
        </p:txBody>
      </p:sp>
      <p:sp>
        <p:nvSpPr>
          <p:cNvPr id="3" name="Content Placeholder 2">
            <a:extLst>
              <a:ext uri="{FF2B5EF4-FFF2-40B4-BE49-F238E27FC236}">
                <a16:creationId xmlns:a16="http://schemas.microsoft.com/office/drawing/2014/main" id="{225A689F-A5E5-30A1-B0A4-D7D33D2BB302}"/>
              </a:ext>
            </a:extLst>
          </p:cNvPr>
          <p:cNvSpPr>
            <a:spLocks noGrp="1"/>
          </p:cNvSpPr>
          <p:nvPr>
            <p:ph idx="1"/>
          </p:nvPr>
        </p:nvSpPr>
        <p:spPr>
          <a:xfrm>
            <a:off x="1097280" y="4662616"/>
            <a:ext cx="10058400" cy="1206478"/>
          </a:xfrm>
        </p:spPr>
        <p:txBody>
          <a:bodyPr/>
          <a:lstStyle/>
          <a:p>
            <a:r>
              <a:rPr lang="en-US" sz="1800" dirty="0">
                <a:effectLst/>
                <a:latin typeface="Times New Roman" panose="02020603050405020304" pitchFamily="18" charset="0"/>
                <a:ea typeface="Times New Roman" panose="02020603050405020304" pitchFamily="18" charset="0"/>
              </a:rPr>
              <a:t>the accuracy of random forest is scored around with the 75% and the ROC score was 0.82</a:t>
            </a:r>
            <a:endParaRPr lang="en-IN" dirty="0"/>
          </a:p>
        </p:txBody>
      </p:sp>
      <p:sp>
        <p:nvSpPr>
          <p:cNvPr id="4" name="Date Placeholder 3">
            <a:extLst>
              <a:ext uri="{FF2B5EF4-FFF2-40B4-BE49-F238E27FC236}">
                <a16:creationId xmlns:a16="http://schemas.microsoft.com/office/drawing/2014/main" id="{C5FB76E5-F89F-6368-5999-1ECFAE7B89B9}"/>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F75F9853-A245-0633-BD68-4930C0184C07}"/>
              </a:ext>
            </a:extLst>
          </p:cNvPr>
          <p:cNvSpPr>
            <a:spLocks noGrp="1"/>
          </p:cNvSpPr>
          <p:nvPr>
            <p:ph type="sldNum" sz="quarter" idx="12"/>
          </p:nvPr>
        </p:nvSpPr>
        <p:spPr/>
        <p:txBody>
          <a:bodyPr/>
          <a:lstStyle/>
          <a:p>
            <a:fld id="{56DE298C-470D-4ABA-9E84-10DA7983D0C8}" type="slidenum">
              <a:rPr lang="en-IN" smtClean="0"/>
              <a:t>18</a:t>
            </a:fld>
            <a:endParaRPr lang="en-IN"/>
          </a:p>
        </p:txBody>
      </p:sp>
      <p:pic>
        <p:nvPicPr>
          <p:cNvPr id="7" name="Picture 6" descr="Table&#10;&#10;Description automatically generated">
            <a:extLst>
              <a:ext uri="{FF2B5EF4-FFF2-40B4-BE49-F238E27FC236}">
                <a16:creationId xmlns:a16="http://schemas.microsoft.com/office/drawing/2014/main" id="{1571CD85-103D-C3B7-ED4D-6CD8B94F7C26}"/>
              </a:ext>
            </a:extLst>
          </p:cNvPr>
          <p:cNvPicPr>
            <a:picLocks noChangeAspect="1"/>
          </p:cNvPicPr>
          <p:nvPr/>
        </p:nvPicPr>
        <p:blipFill>
          <a:blip r:embed="rId2"/>
          <a:stretch>
            <a:fillRect/>
          </a:stretch>
        </p:blipFill>
        <p:spPr>
          <a:xfrm>
            <a:off x="445856" y="1781913"/>
            <a:ext cx="5731510" cy="1976120"/>
          </a:xfrm>
          <a:prstGeom prst="rect">
            <a:avLst/>
          </a:prstGeom>
        </p:spPr>
      </p:pic>
      <p:pic>
        <p:nvPicPr>
          <p:cNvPr id="13" name="Picture 12" descr="Chart, line chart&#10;&#10;Description automatically generated">
            <a:extLst>
              <a:ext uri="{FF2B5EF4-FFF2-40B4-BE49-F238E27FC236}">
                <a16:creationId xmlns:a16="http://schemas.microsoft.com/office/drawing/2014/main" id="{D363F1A8-281C-489C-3A6F-CBB05E5F09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4534" y="632060"/>
            <a:ext cx="4929505" cy="3543300"/>
          </a:xfrm>
          <a:prstGeom prst="rect">
            <a:avLst/>
          </a:prstGeom>
          <a:noFill/>
          <a:ln>
            <a:noFill/>
          </a:ln>
        </p:spPr>
      </p:pic>
    </p:spTree>
    <p:extLst>
      <p:ext uri="{BB962C8B-B14F-4D97-AF65-F5344CB8AC3E}">
        <p14:creationId xmlns:p14="http://schemas.microsoft.com/office/powerpoint/2010/main" val="159420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BC11-1814-782E-A56E-6796B3CDD675}"/>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Experimental Results - KNN</a:t>
            </a:r>
          </a:p>
        </p:txBody>
      </p:sp>
      <p:sp>
        <p:nvSpPr>
          <p:cNvPr id="4" name="Date Placeholder 3">
            <a:extLst>
              <a:ext uri="{FF2B5EF4-FFF2-40B4-BE49-F238E27FC236}">
                <a16:creationId xmlns:a16="http://schemas.microsoft.com/office/drawing/2014/main" id="{C5FB76E5-F89F-6368-5999-1ECFAE7B89B9}"/>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F75F9853-A245-0633-BD68-4930C0184C07}"/>
              </a:ext>
            </a:extLst>
          </p:cNvPr>
          <p:cNvSpPr>
            <a:spLocks noGrp="1"/>
          </p:cNvSpPr>
          <p:nvPr>
            <p:ph type="sldNum" sz="quarter" idx="12"/>
          </p:nvPr>
        </p:nvSpPr>
        <p:spPr/>
        <p:txBody>
          <a:bodyPr/>
          <a:lstStyle/>
          <a:p>
            <a:fld id="{56DE298C-470D-4ABA-9E84-10DA7983D0C8}" type="slidenum">
              <a:rPr lang="en-IN" smtClean="0"/>
              <a:t>19</a:t>
            </a:fld>
            <a:endParaRPr lang="en-IN"/>
          </a:p>
        </p:txBody>
      </p:sp>
      <p:sp>
        <p:nvSpPr>
          <p:cNvPr id="10" name="Content Placeholder 2">
            <a:extLst>
              <a:ext uri="{FF2B5EF4-FFF2-40B4-BE49-F238E27FC236}">
                <a16:creationId xmlns:a16="http://schemas.microsoft.com/office/drawing/2014/main" id="{F5B7E603-B3A3-A31A-82FE-08881E62E2AE}"/>
              </a:ext>
            </a:extLst>
          </p:cNvPr>
          <p:cNvSpPr txBox="1">
            <a:spLocks/>
          </p:cNvSpPr>
          <p:nvPr/>
        </p:nvSpPr>
        <p:spPr>
          <a:xfrm>
            <a:off x="1249680" y="4815016"/>
            <a:ext cx="10058400" cy="120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680"/>
              </a:spcBef>
              <a:tabLst>
                <a:tab pos="287655" algn="l"/>
              </a:tabLst>
            </a:pPr>
            <a:r>
              <a:rPr lang="en-US" sz="1800" spc="45" dirty="0">
                <a:effectLst/>
                <a:latin typeface="Times New Roman" panose="02020603050405020304" pitchFamily="18" charset="0"/>
                <a:ea typeface="Times New Roman" panose="02020603050405020304" pitchFamily="18" charset="0"/>
              </a:rPr>
              <a:t>For 7 neighbors, the accuracy score is 77.73% and the ROC score was 0.81</a:t>
            </a:r>
            <a:endParaRPr lang="en-IN" sz="1800" dirty="0">
              <a:effectLst/>
              <a:latin typeface="Times New Roman" panose="02020603050405020304" pitchFamily="18" charset="0"/>
              <a:ea typeface="Times New Roman" panose="02020603050405020304" pitchFamily="18" charset="0"/>
            </a:endParaRPr>
          </a:p>
        </p:txBody>
      </p:sp>
      <p:pic>
        <p:nvPicPr>
          <p:cNvPr id="7" name="Picture 6" descr="Chart, line chart&#10;&#10;Description automatically generated">
            <a:extLst>
              <a:ext uri="{FF2B5EF4-FFF2-40B4-BE49-F238E27FC236}">
                <a16:creationId xmlns:a16="http://schemas.microsoft.com/office/drawing/2014/main" id="{2375DE11-EB3D-32B8-9850-B4E6D7893A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101" y="1481202"/>
            <a:ext cx="4929505" cy="3543300"/>
          </a:xfrm>
          <a:prstGeom prst="rect">
            <a:avLst/>
          </a:prstGeom>
          <a:noFill/>
          <a:ln>
            <a:noFill/>
          </a:ln>
        </p:spPr>
      </p:pic>
      <p:pic>
        <p:nvPicPr>
          <p:cNvPr id="8" name="Picture 7" descr="A picture containing text, receipt&#10;&#10;Description automatically generated">
            <a:extLst>
              <a:ext uri="{FF2B5EF4-FFF2-40B4-BE49-F238E27FC236}">
                <a16:creationId xmlns:a16="http://schemas.microsoft.com/office/drawing/2014/main" id="{D5E1DC47-C0C5-5B14-FD08-10A3A28F1989}"/>
              </a:ext>
            </a:extLst>
          </p:cNvPr>
          <p:cNvPicPr>
            <a:picLocks noChangeAspect="1"/>
          </p:cNvPicPr>
          <p:nvPr/>
        </p:nvPicPr>
        <p:blipFill>
          <a:blip r:embed="rId3"/>
          <a:stretch>
            <a:fillRect/>
          </a:stretch>
        </p:blipFill>
        <p:spPr>
          <a:xfrm>
            <a:off x="944691" y="1819275"/>
            <a:ext cx="4692650" cy="1609725"/>
          </a:xfrm>
          <a:prstGeom prst="rect">
            <a:avLst/>
          </a:prstGeom>
        </p:spPr>
      </p:pic>
    </p:spTree>
    <p:extLst>
      <p:ext uri="{BB962C8B-B14F-4D97-AF65-F5344CB8AC3E}">
        <p14:creationId xmlns:p14="http://schemas.microsoft.com/office/powerpoint/2010/main" val="365517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184988" y="365125"/>
            <a:ext cx="10142686" cy="1325563"/>
          </a:xfrm>
        </p:spPr>
        <p:txBody>
          <a:bodyPr>
            <a:normAutofit/>
          </a:bodyPr>
          <a:lstStyle/>
          <a:p>
            <a:r>
              <a:rPr lang="en-IN" sz="3200" dirty="0">
                <a:latin typeface="Times New Roman" panose="02020603050405020304" pitchFamily="18" charset="0"/>
                <a:cs typeface="Times New Roman" panose="02020603050405020304" pitchFamily="18" charset="0"/>
              </a:rPr>
              <a:t>Contents</a:t>
            </a:r>
          </a:p>
        </p:txBody>
      </p:sp>
      <p:sp>
        <p:nvSpPr>
          <p:cNvPr id="1048602" name="Content Placeholder 2"/>
          <p:cNvSpPr>
            <a:spLocks noGrp="1"/>
          </p:cNvSpPr>
          <p:nvPr>
            <p:ph idx="1"/>
          </p:nvPr>
        </p:nvSpPr>
        <p:spPr>
          <a:xfrm>
            <a:off x="1211114" y="1825625"/>
            <a:ext cx="10142686" cy="3778341"/>
          </a:xfrm>
        </p:spPr>
        <p:txBody>
          <a:bodyPr>
            <a:normAutofit fontScale="95000" lnSpcReduction="10000"/>
          </a:bodyPr>
          <a:lstStyle/>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Introduction</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Methodology</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Programming Environment</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Dataset</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Modelling</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ML Algorithms</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Performance Metrics</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Experimental Results</a:t>
            </a:r>
          </a:p>
          <a:p>
            <a:pPr algn="l">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Conclusion</a:t>
            </a:r>
          </a:p>
          <a:p>
            <a:pPr marL="571500" indent="-571500">
              <a:buFont typeface="+mj-lt"/>
              <a:buAutoNum type="romanLcPeriod"/>
            </a:pPr>
            <a:endParaRPr lang="en-IN" dirty="0"/>
          </a:p>
        </p:txBody>
      </p:sp>
      <p:sp>
        <p:nvSpPr>
          <p:cNvPr id="1048603" name="Date Placeholder 3"/>
          <p:cNvSpPr>
            <a:spLocks noGrp="1"/>
          </p:cNvSpPr>
          <p:nvPr>
            <p:ph type="dt" sz="half" idx="10"/>
          </p:nvPr>
        </p:nvSpPr>
        <p:spPr/>
        <p:txBody>
          <a:bodyPr/>
          <a:lstStyle/>
          <a:p>
            <a:fld id="{47694A92-6787-4E6B-97FD-BEF1AFF26080}" type="datetime1">
              <a:rPr lang="en-IN" sz="120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04" name="Slide Number Placeholder 4"/>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2</a:t>
            </a:fld>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BC11-1814-782E-A56E-6796B3CDD675}"/>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Experimental Results - DT</a:t>
            </a:r>
          </a:p>
        </p:txBody>
      </p:sp>
      <p:sp>
        <p:nvSpPr>
          <p:cNvPr id="4" name="Date Placeholder 3">
            <a:extLst>
              <a:ext uri="{FF2B5EF4-FFF2-40B4-BE49-F238E27FC236}">
                <a16:creationId xmlns:a16="http://schemas.microsoft.com/office/drawing/2014/main" id="{C5FB76E5-F89F-6368-5999-1ECFAE7B89B9}"/>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F75F9853-A245-0633-BD68-4930C0184C07}"/>
              </a:ext>
            </a:extLst>
          </p:cNvPr>
          <p:cNvSpPr>
            <a:spLocks noGrp="1"/>
          </p:cNvSpPr>
          <p:nvPr>
            <p:ph type="sldNum" sz="quarter" idx="12"/>
          </p:nvPr>
        </p:nvSpPr>
        <p:spPr/>
        <p:txBody>
          <a:bodyPr/>
          <a:lstStyle/>
          <a:p>
            <a:fld id="{56DE298C-470D-4ABA-9E84-10DA7983D0C8}" type="slidenum">
              <a:rPr lang="en-IN" smtClean="0"/>
              <a:t>20</a:t>
            </a:fld>
            <a:endParaRPr lang="en-IN"/>
          </a:p>
        </p:txBody>
      </p:sp>
      <p:sp>
        <p:nvSpPr>
          <p:cNvPr id="9" name="Rectangle 2">
            <a:extLst>
              <a:ext uri="{FF2B5EF4-FFF2-40B4-BE49-F238E27FC236}">
                <a16:creationId xmlns:a16="http://schemas.microsoft.com/office/drawing/2014/main" id="{112EA2D9-8D5C-CE20-0486-67BB6DD6E40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C3DDC2B7-6262-0E25-A1C2-247A859C251D}"/>
              </a:ext>
            </a:extLst>
          </p:cNvPr>
          <p:cNvSpPr>
            <a:spLocks noChangeArrowheads="1"/>
          </p:cNvSpPr>
          <p:nvPr/>
        </p:nvSpPr>
        <p:spPr bwMode="auto">
          <a:xfrm>
            <a:off x="0" y="244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a:extLst>
              <a:ext uri="{FF2B5EF4-FFF2-40B4-BE49-F238E27FC236}">
                <a16:creationId xmlns:a16="http://schemas.microsoft.com/office/drawing/2014/main" id="{CAB17972-315F-C1BF-6458-7A98CC666D5D}"/>
              </a:ext>
            </a:extLst>
          </p:cNvPr>
          <p:cNvSpPr txBox="1">
            <a:spLocks/>
          </p:cNvSpPr>
          <p:nvPr/>
        </p:nvSpPr>
        <p:spPr>
          <a:xfrm>
            <a:off x="1249680" y="4815016"/>
            <a:ext cx="10058400" cy="120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28270" algn="just">
              <a:lnSpc>
                <a:spcPct val="150000"/>
              </a:lnSpc>
              <a:spcBef>
                <a:spcPts val="680"/>
              </a:spcBef>
              <a:spcAft>
                <a:spcPts val="0"/>
              </a:spcAft>
              <a:tabLst>
                <a:tab pos="287655" algn="l"/>
              </a:tabLst>
            </a:pPr>
            <a:r>
              <a:rPr lang="en-US" sz="1800" spc="45" dirty="0">
                <a:effectLst/>
                <a:latin typeface="Times New Roman" panose="02020603050405020304" pitchFamily="18" charset="0"/>
                <a:ea typeface="Times New Roman" panose="02020603050405020304" pitchFamily="18" charset="0"/>
              </a:rPr>
              <a:t>The accuracy of decision tree was 67.96% and the ROC was 0.66</a:t>
            </a:r>
            <a:endParaRPr lang="en-IN" sz="1800" dirty="0">
              <a:effectLst/>
              <a:latin typeface="Times New Roman" panose="02020603050405020304" pitchFamily="18" charset="0"/>
              <a:ea typeface="Times New Roman" panose="02020603050405020304" pitchFamily="18" charset="0"/>
            </a:endParaRPr>
          </a:p>
        </p:txBody>
      </p:sp>
      <p:pic>
        <p:nvPicPr>
          <p:cNvPr id="8" name="Picture 7" descr="A picture containing text, receipt&#10;&#10;Description automatically generated">
            <a:extLst>
              <a:ext uri="{FF2B5EF4-FFF2-40B4-BE49-F238E27FC236}">
                <a16:creationId xmlns:a16="http://schemas.microsoft.com/office/drawing/2014/main" id="{C36D9E39-A8D8-85DF-3501-40617F21B397}"/>
              </a:ext>
            </a:extLst>
          </p:cNvPr>
          <p:cNvPicPr>
            <a:picLocks noChangeAspect="1"/>
          </p:cNvPicPr>
          <p:nvPr/>
        </p:nvPicPr>
        <p:blipFill>
          <a:blip r:embed="rId2"/>
          <a:stretch>
            <a:fillRect/>
          </a:stretch>
        </p:blipFill>
        <p:spPr>
          <a:xfrm>
            <a:off x="371925" y="1785088"/>
            <a:ext cx="5731510" cy="1969770"/>
          </a:xfrm>
          <a:prstGeom prst="rect">
            <a:avLst/>
          </a:prstGeom>
        </p:spPr>
      </p:pic>
      <p:pic>
        <p:nvPicPr>
          <p:cNvPr id="13" name="Picture 12" descr="Chart, line chart&#10;&#10;Description automatically generated">
            <a:extLst>
              <a:ext uri="{FF2B5EF4-FFF2-40B4-BE49-F238E27FC236}">
                <a16:creationId xmlns:a16="http://schemas.microsoft.com/office/drawing/2014/main" id="{6D372316-4E5A-3D16-D373-2A2DEA98B1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8398" y="979196"/>
            <a:ext cx="4929505" cy="3543300"/>
          </a:xfrm>
          <a:prstGeom prst="rect">
            <a:avLst/>
          </a:prstGeom>
          <a:noFill/>
          <a:ln>
            <a:noFill/>
          </a:ln>
        </p:spPr>
      </p:pic>
    </p:spTree>
    <p:extLst>
      <p:ext uri="{BB962C8B-B14F-4D97-AF65-F5344CB8AC3E}">
        <p14:creationId xmlns:p14="http://schemas.microsoft.com/office/powerpoint/2010/main" val="26853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BC11-1814-782E-A56E-6796B3CDD675}"/>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Experimental Results - NB</a:t>
            </a:r>
          </a:p>
        </p:txBody>
      </p:sp>
      <p:sp>
        <p:nvSpPr>
          <p:cNvPr id="4" name="Date Placeholder 3">
            <a:extLst>
              <a:ext uri="{FF2B5EF4-FFF2-40B4-BE49-F238E27FC236}">
                <a16:creationId xmlns:a16="http://schemas.microsoft.com/office/drawing/2014/main" id="{C5FB76E5-F89F-6368-5999-1ECFAE7B89B9}"/>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F75F9853-A245-0633-BD68-4930C0184C07}"/>
              </a:ext>
            </a:extLst>
          </p:cNvPr>
          <p:cNvSpPr>
            <a:spLocks noGrp="1"/>
          </p:cNvSpPr>
          <p:nvPr>
            <p:ph type="sldNum" sz="quarter" idx="12"/>
          </p:nvPr>
        </p:nvSpPr>
        <p:spPr/>
        <p:txBody>
          <a:bodyPr/>
          <a:lstStyle/>
          <a:p>
            <a:fld id="{56DE298C-470D-4ABA-9E84-10DA7983D0C8}" type="slidenum">
              <a:rPr lang="en-IN" smtClean="0"/>
              <a:t>21</a:t>
            </a:fld>
            <a:endParaRPr lang="en-IN"/>
          </a:p>
        </p:txBody>
      </p:sp>
      <p:sp>
        <p:nvSpPr>
          <p:cNvPr id="9" name="Rectangle 2">
            <a:extLst>
              <a:ext uri="{FF2B5EF4-FFF2-40B4-BE49-F238E27FC236}">
                <a16:creationId xmlns:a16="http://schemas.microsoft.com/office/drawing/2014/main" id="{112EA2D9-8D5C-CE20-0486-67BB6DD6E40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C3DDC2B7-6262-0E25-A1C2-247A859C251D}"/>
              </a:ext>
            </a:extLst>
          </p:cNvPr>
          <p:cNvSpPr>
            <a:spLocks noChangeArrowheads="1"/>
          </p:cNvSpPr>
          <p:nvPr/>
        </p:nvSpPr>
        <p:spPr bwMode="auto">
          <a:xfrm>
            <a:off x="0" y="244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a:extLst>
              <a:ext uri="{FF2B5EF4-FFF2-40B4-BE49-F238E27FC236}">
                <a16:creationId xmlns:a16="http://schemas.microsoft.com/office/drawing/2014/main" id="{CAB17972-315F-C1BF-6458-7A98CC666D5D}"/>
              </a:ext>
            </a:extLst>
          </p:cNvPr>
          <p:cNvSpPr txBox="1">
            <a:spLocks/>
          </p:cNvSpPr>
          <p:nvPr/>
        </p:nvSpPr>
        <p:spPr>
          <a:xfrm>
            <a:off x="1249680" y="4815016"/>
            <a:ext cx="10058400" cy="120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50000"/>
              </a:lnSpc>
              <a:spcBef>
                <a:spcPts val="680"/>
              </a:spcBef>
              <a:spcAft>
                <a:spcPts val="0"/>
              </a:spcAft>
              <a:buFont typeface="Symbol" panose="05050102010706020507" pitchFamily="18" charset="2"/>
              <a:buChar char=""/>
              <a:tabLst>
                <a:tab pos="287655" algn="l"/>
              </a:tabLst>
            </a:pPr>
            <a:r>
              <a:rPr lang="en-US" sz="1800" spc="45" dirty="0">
                <a:effectLst/>
                <a:latin typeface="Times New Roman" panose="02020603050405020304" pitchFamily="18" charset="0"/>
                <a:ea typeface="Times New Roman" panose="02020603050405020304" pitchFamily="18" charset="0"/>
              </a:rPr>
              <a:t>The accuracy of Naïve Bayes was 71.48% and the ROC Score is 0.79</a:t>
            </a:r>
            <a:endParaRPr lang="en-IN" sz="1800" dirty="0">
              <a:effectLst/>
              <a:latin typeface="Times New Roman" panose="02020603050405020304" pitchFamily="18" charset="0"/>
              <a:ea typeface="Times New Roman" panose="02020603050405020304" pitchFamily="18" charset="0"/>
            </a:endParaRPr>
          </a:p>
        </p:txBody>
      </p:sp>
      <p:pic>
        <p:nvPicPr>
          <p:cNvPr id="7" name="Picture 6" descr="Chart, line chart&#10;&#10;Description automatically generated">
            <a:extLst>
              <a:ext uri="{FF2B5EF4-FFF2-40B4-BE49-F238E27FC236}">
                <a16:creationId xmlns:a16="http://schemas.microsoft.com/office/drawing/2014/main" id="{EE6F31B5-7137-8602-A2C0-CF4421DAA9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512" y="1271716"/>
            <a:ext cx="4929505" cy="3543300"/>
          </a:xfrm>
          <a:prstGeom prst="rect">
            <a:avLst/>
          </a:prstGeom>
          <a:noFill/>
          <a:ln>
            <a:noFill/>
          </a:ln>
        </p:spPr>
      </p:pic>
      <p:pic>
        <p:nvPicPr>
          <p:cNvPr id="8" name="Picture 7" descr="A picture containing text, receipt&#10;&#10;Description automatically generated">
            <a:extLst>
              <a:ext uri="{FF2B5EF4-FFF2-40B4-BE49-F238E27FC236}">
                <a16:creationId xmlns:a16="http://schemas.microsoft.com/office/drawing/2014/main" id="{28EC6673-F750-16B8-F726-2210357A735D}"/>
              </a:ext>
            </a:extLst>
          </p:cNvPr>
          <p:cNvPicPr>
            <a:picLocks noChangeAspect="1"/>
          </p:cNvPicPr>
          <p:nvPr/>
        </p:nvPicPr>
        <p:blipFill>
          <a:blip r:embed="rId3"/>
          <a:stretch>
            <a:fillRect/>
          </a:stretch>
        </p:blipFill>
        <p:spPr>
          <a:xfrm>
            <a:off x="452002" y="1887984"/>
            <a:ext cx="5731510" cy="1945640"/>
          </a:xfrm>
          <a:prstGeom prst="rect">
            <a:avLst/>
          </a:prstGeom>
        </p:spPr>
      </p:pic>
    </p:spTree>
    <p:extLst>
      <p:ext uri="{BB962C8B-B14F-4D97-AF65-F5344CB8AC3E}">
        <p14:creationId xmlns:p14="http://schemas.microsoft.com/office/powerpoint/2010/main" val="3572578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BC11-1814-782E-A56E-6796B3CDD675}"/>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Experimental Results - SVR</a:t>
            </a:r>
          </a:p>
        </p:txBody>
      </p:sp>
      <p:sp>
        <p:nvSpPr>
          <p:cNvPr id="4" name="Date Placeholder 3">
            <a:extLst>
              <a:ext uri="{FF2B5EF4-FFF2-40B4-BE49-F238E27FC236}">
                <a16:creationId xmlns:a16="http://schemas.microsoft.com/office/drawing/2014/main" id="{C5FB76E5-F89F-6368-5999-1ECFAE7B89B9}"/>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F75F9853-A245-0633-BD68-4930C0184C07}"/>
              </a:ext>
            </a:extLst>
          </p:cNvPr>
          <p:cNvSpPr>
            <a:spLocks noGrp="1"/>
          </p:cNvSpPr>
          <p:nvPr>
            <p:ph type="sldNum" sz="quarter" idx="12"/>
          </p:nvPr>
        </p:nvSpPr>
        <p:spPr/>
        <p:txBody>
          <a:bodyPr/>
          <a:lstStyle/>
          <a:p>
            <a:fld id="{56DE298C-470D-4ABA-9E84-10DA7983D0C8}" type="slidenum">
              <a:rPr lang="en-IN" smtClean="0"/>
              <a:t>22</a:t>
            </a:fld>
            <a:endParaRPr lang="en-IN"/>
          </a:p>
        </p:txBody>
      </p:sp>
      <p:sp>
        <p:nvSpPr>
          <p:cNvPr id="9" name="Rectangle 2">
            <a:extLst>
              <a:ext uri="{FF2B5EF4-FFF2-40B4-BE49-F238E27FC236}">
                <a16:creationId xmlns:a16="http://schemas.microsoft.com/office/drawing/2014/main" id="{112EA2D9-8D5C-CE20-0486-67BB6DD6E40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C3DDC2B7-6262-0E25-A1C2-247A859C251D}"/>
              </a:ext>
            </a:extLst>
          </p:cNvPr>
          <p:cNvSpPr>
            <a:spLocks noChangeArrowheads="1"/>
          </p:cNvSpPr>
          <p:nvPr/>
        </p:nvSpPr>
        <p:spPr bwMode="auto">
          <a:xfrm>
            <a:off x="0" y="244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a:extLst>
              <a:ext uri="{FF2B5EF4-FFF2-40B4-BE49-F238E27FC236}">
                <a16:creationId xmlns:a16="http://schemas.microsoft.com/office/drawing/2014/main" id="{CAB17972-315F-C1BF-6458-7A98CC666D5D}"/>
              </a:ext>
            </a:extLst>
          </p:cNvPr>
          <p:cNvSpPr txBox="1">
            <a:spLocks/>
          </p:cNvSpPr>
          <p:nvPr/>
        </p:nvSpPr>
        <p:spPr>
          <a:xfrm>
            <a:off x="1249680" y="4815016"/>
            <a:ext cx="10058400" cy="120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8760" indent="-128270" algn="just">
              <a:lnSpc>
                <a:spcPct val="150000"/>
              </a:lnSpc>
              <a:spcBef>
                <a:spcPts val="680"/>
              </a:spcBef>
              <a:spcAft>
                <a:spcPts val="0"/>
              </a:spcAft>
              <a:tabLst>
                <a:tab pos="287655" algn="l"/>
              </a:tabLst>
            </a:pPr>
            <a:r>
              <a:rPr lang="en-US" sz="1800" spc="45" dirty="0">
                <a:effectLst/>
                <a:latin typeface="Times New Roman" panose="02020603050405020304" pitchFamily="18" charset="0"/>
                <a:ea typeface="Times New Roman" panose="02020603050405020304" pitchFamily="18" charset="0"/>
              </a:rPr>
              <a:t>The accuracy of SVR 76.17%. Since due to the hyper plane , the predict probability was not available in ROC therefore, the roc score or curve was not available</a:t>
            </a:r>
            <a:endParaRPr lang="en-IN" sz="1800" dirty="0">
              <a:effectLst/>
              <a:latin typeface="Times New Roman" panose="02020603050405020304" pitchFamily="18" charset="0"/>
              <a:ea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627CD3FE-F783-B08F-1BBB-5DEF28C6F905}"/>
              </a:ext>
            </a:extLst>
          </p:cNvPr>
          <p:cNvPicPr>
            <a:picLocks noChangeAspect="1"/>
          </p:cNvPicPr>
          <p:nvPr/>
        </p:nvPicPr>
        <p:blipFill>
          <a:blip r:embed="rId2"/>
          <a:stretch>
            <a:fillRect/>
          </a:stretch>
        </p:blipFill>
        <p:spPr>
          <a:xfrm>
            <a:off x="1038980" y="1768844"/>
            <a:ext cx="5731510" cy="2051685"/>
          </a:xfrm>
          <a:prstGeom prst="rect">
            <a:avLst/>
          </a:prstGeom>
        </p:spPr>
      </p:pic>
    </p:spTree>
    <p:extLst>
      <p:ext uri="{BB962C8B-B14F-4D97-AF65-F5344CB8AC3E}">
        <p14:creationId xmlns:p14="http://schemas.microsoft.com/office/powerpoint/2010/main" val="178432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B0E5-EA79-6806-84D3-899794C0DF22}"/>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Conclusion</a:t>
            </a:r>
          </a:p>
        </p:txBody>
      </p:sp>
      <p:sp>
        <p:nvSpPr>
          <p:cNvPr id="4" name="Date Placeholder 3">
            <a:extLst>
              <a:ext uri="{FF2B5EF4-FFF2-40B4-BE49-F238E27FC236}">
                <a16:creationId xmlns:a16="http://schemas.microsoft.com/office/drawing/2014/main" id="{218AFBDA-16E9-32E1-09A0-588411C113BB}"/>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9099DF93-099B-2CF2-AD11-39F3955C167F}"/>
              </a:ext>
            </a:extLst>
          </p:cNvPr>
          <p:cNvSpPr>
            <a:spLocks noGrp="1"/>
          </p:cNvSpPr>
          <p:nvPr>
            <p:ph type="sldNum" sz="quarter" idx="12"/>
          </p:nvPr>
        </p:nvSpPr>
        <p:spPr/>
        <p:txBody>
          <a:bodyPr/>
          <a:lstStyle/>
          <a:p>
            <a:fld id="{56DE298C-470D-4ABA-9E84-10DA7983D0C8}" type="slidenum">
              <a:rPr lang="en-IN" smtClean="0"/>
              <a:t>23</a:t>
            </a:fld>
            <a:endParaRPr lang="en-IN"/>
          </a:p>
        </p:txBody>
      </p:sp>
      <p:sp>
        <p:nvSpPr>
          <p:cNvPr id="7" name="TextBox 6">
            <a:extLst>
              <a:ext uri="{FF2B5EF4-FFF2-40B4-BE49-F238E27FC236}">
                <a16:creationId xmlns:a16="http://schemas.microsoft.com/office/drawing/2014/main" id="{727F2EAF-ED5B-938C-BD99-4C2466B5358D}"/>
              </a:ext>
            </a:extLst>
          </p:cNvPr>
          <p:cNvSpPr txBox="1"/>
          <p:nvPr/>
        </p:nvSpPr>
        <p:spPr>
          <a:xfrm>
            <a:off x="1103870" y="2315359"/>
            <a:ext cx="9662984" cy="3139321"/>
          </a:xfrm>
          <a:prstGeom prst="rect">
            <a:avLst/>
          </a:prstGeom>
          <a:noFill/>
        </p:spPr>
        <p:txBody>
          <a:bodyPr wrap="square" rtlCol="0">
            <a:spAutoFit/>
          </a:bodyPr>
          <a:lstStyle/>
          <a:p>
            <a:pPr marL="285750" indent="-285750">
              <a:buFont typeface="Arial" panose="020B0604020202020204" pitchFamily="34" charset="0"/>
              <a:buChar char="•"/>
            </a:pPr>
            <a:r>
              <a:rPr lang="en-US" sz="1800" spc="45" dirty="0">
                <a:effectLst/>
                <a:latin typeface="Times New Roman" panose="02020603050405020304" pitchFamily="18" charset="0"/>
                <a:ea typeface="Times New Roman" panose="02020603050405020304" pitchFamily="18" charset="0"/>
              </a:rPr>
              <a:t>The objective of the research is to create a model that is capable of more precise classification of the instances contained in the dataset. The overall potential of the dataset has been improved thanks to the application of methods such as feature selection and data cleaning, which have contributed to the development.</a:t>
            </a:r>
          </a:p>
          <a:p>
            <a:pPr marL="285750" indent="-285750">
              <a:buFont typeface="Arial" panose="020B0604020202020204" pitchFamily="34" charset="0"/>
              <a:buChar char="•"/>
            </a:pPr>
            <a:r>
              <a:rPr lang="en-US" sz="1800" spc="45" dirty="0">
                <a:effectLst/>
                <a:latin typeface="Times New Roman" panose="02020603050405020304" pitchFamily="18" charset="0"/>
                <a:ea typeface="Times New Roman" panose="02020603050405020304" pitchFamily="18" charset="0"/>
              </a:rPr>
              <a:t>With KNN, the Classifiers were able to achieve an accuracy of 77.73%. The Support vector regression (SVR) scored 76.17% accuracy which is second best. The Random Forest classifier which achieved an accuracy of 75% on the list at third, while the naïve bayes and Decision Tree classifier were at last , which places it in last place on the list among the classifiers.</a:t>
            </a:r>
          </a:p>
          <a:p>
            <a:pPr marL="285750" indent="-285750">
              <a:buFont typeface="Arial" panose="020B0604020202020204" pitchFamily="34" charset="0"/>
              <a:buChar char="•"/>
            </a:pPr>
            <a:r>
              <a:rPr lang="en-US" sz="1800" spc="45" dirty="0">
                <a:effectLst/>
                <a:latin typeface="Times New Roman" panose="02020603050405020304" pitchFamily="18" charset="0"/>
                <a:ea typeface="Times New Roman" panose="02020603050405020304" pitchFamily="18" charset="0"/>
              </a:rPr>
              <a:t>Following a comparison of the available models, we have arrived at the conclusion that the KNN is the one that is most suited for the dataset that contains both diabetic and non-diabetic individuals.</a:t>
            </a:r>
            <a:endParaRPr lang="en-IN" sz="1800" dirty="0">
              <a:effectLst/>
              <a:latin typeface="Times New Roman" panose="02020603050405020304" pitchFamily="18" charset="0"/>
              <a:ea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3F29ACC2-B124-280F-22CD-7A38AACB3B76}"/>
              </a:ext>
            </a:extLst>
          </p:cNvPr>
          <p:cNvGraphicFramePr>
            <a:graphicFrameLocks noGrp="1"/>
          </p:cNvGraphicFramePr>
          <p:nvPr>
            <p:ph idx="1"/>
            <p:extLst>
              <p:ext uri="{D42A27DB-BD31-4B8C-83A1-F6EECF244321}">
                <p14:modId xmlns:p14="http://schemas.microsoft.com/office/powerpoint/2010/main" val="1654519371"/>
              </p:ext>
            </p:extLst>
          </p:nvPr>
        </p:nvGraphicFramePr>
        <p:xfrm>
          <a:off x="7324369" y="120481"/>
          <a:ext cx="4467225" cy="2011680"/>
        </p:xfrm>
        <a:graphic>
          <a:graphicData uri="http://schemas.openxmlformats.org/drawingml/2006/table">
            <a:tbl>
              <a:tblPr firstRow="1" firstCol="1" bandRow="1">
                <a:tableStyleId>{5C22544A-7EE6-4342-B048-85BDC9FD1C3A}</a:tableStyleId>
              </a:tblPr>
              <a:tblGrid>
                <a:gridCol w="1447165">
                  <a:extLst>
                    <a:ext uri="{9D8B030D-6E8A-4147-A177-3AD203B41FA5}">
                      <a16:colId xmlns:a16="http://schemas.microsoft.com/office/drawing/2014/main" val="3828075846"/>
                    </a:ext>
                  </a:extLst>
                </a:gridCol>
                <a:gridCol w="1512570">
                  <a:extLst>
                    <a:ext uri="{9D8B030D-6E8A-4147-A177-3AD203B41FA5}">
                      <a16:colId xmlns:a16="http://schemas.microsoft.com/office/drawing/2014/main" val="4157569105"/>
                    </a:ext>
                  </a:extLst>
                </a:gridCol>
                <a:gridCol w="1507490">
                  <a:extLst>
                    <a:ext uri="{9D8B030D-6E8A-4147-A177-3AD203B41FA5}">
                      <a16:colId xmlns:a16="http://schemas.microsoft.com/office/drawing/2014/main" val="67058148"/>
                    </a:ext>
                  </a:extLst>
                </a:gridCol>
              </a:tblGrid>
              <a:tr h="309245">
                <a:tc>
                  <a:txBody>
                    <a:bodyPr/>
                    <a:lstStyle/>
                    <a:p>
                      <a:pPr algn="ctr"/>
                      <a:r>
                        <a:rPr lang="en-US" sz="1100">
                          <a:effectLst/>
                        </a:rPr>
                        <a:t> </a:t>
                      </a:r>
                      <a:endParaRPr lang="en-IN" sz="1100">
                        <a:effectLst/>
                      </a:endParaRPr>
                    </a:p>
                    <a:p>
                      <a:pPr algn="ctr"/>
                      <a:r>
                        <a:rPr lang="en-US" sz="1100">
                          <a:effectLst/>
                        </a:rPr>
                        <a:t>Model</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US" sz="1100">
                          <a:effectLst/>
                        </a:rPr>
                        <a:t> </a:t>
                      </a:r>
                      <a:endParaRPr lang="en-IN" sz="1100">
                        <a:effectLst/>
                      </a:endParaRPr>
                    </a:p>
                    <a:p>
                      <a:pPr algn="ctr"/>
                      <a:r>
                        <a:rPr lang="en-US" sz="1100">
                          <a:effectLst/>
                        </a:rPr>
                        <a:t>Accuracy</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US" sz="1100">
                          <a:effectLst/>
                        </a:rPr>
                        <a:t> </a:t>
                      </a:r>
                      <a:endParaRPr lang="en-IN" sz="1100">
                        <a:effectLst/>
                      </a:endParaRPr>
                    </a:p>
                    <a:p>
                      <a:pPr algn="ctr"/>
                      <a:r>
                        <a:rPr lang="en-US" sz="1100">
                          <a:effectLst/>
                        </a:rPr>
                        <a:t>ROC-AUC Score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096075845"/>
                  </a:ext>
                </a:extLst>
              </a:tr>
              <a:tr h="309245">
                <a:tc>
                  <a:txBody>
                    <a:bodyPr/>
                    <a:lstStyle/>
                    <a:p>
                      <a:pPr algn="just"/>
                      <a:r>
                        <a:rPr lang="en-US" sz="1100">
                          <a:effectLst/>
                        </a:rPr>
                        <a:t> </a:t>
                      </a:r>
                      <a:endParaRPr lang="en-IN" sz="1100">
                        <a:effectLst/>
                      </a:endParaRPr>
                    </a:p>
                    <a:p>
                      <a:pPr algn="just"/>
                      <a:r>
                        <a:rPr lang="en-US" sz="1100">
                          <a:effectLst/>
                        </a:rPr>
                        <a:t>Random Forest</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75%</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0.82</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318706887"/>
                  </a:ext>
                </a:extLst>
              </a:tr>
              <a:tr h="309245">
                <a:tc>
                  <a:txBody>
                    <a:bodyPr/>
                    <a:lstStyle/>
                    <a:p>
                      <a:pPr algn="just"/>
                      <a:r>
                        <a:rPr lang="en-US" sz="1100">
                          <a:effectLst/>
                        </a:rPr>
                        <a:t> </a:t>
                      </a:r>
                      <a:endParaRPr lang="en-IN" sz="1100">
                        <a:effectLst/>
                      </a:endParaRPr>
                    </a:p>
                    <a:p>
                      <a:pPr algn="just"/>
                      <a:r>
                        <a:rPr lang="en-US" sz="1100">
                          <a:effectLst/>
                        </a:rPr>
                        <a:t>KNN</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77.73%</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0.81</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00926898"/>
                  </a:ext>
                </a:extLst>
              </a:tr>
              <a:tr h="318770">
                <a:tc>
                  <a:txBody>
                    <a:bodyPr/>
                    <a:lstStyle/>
                    <a:p>
                      <a:pPr algn="just"/>
                      <a:r>
                        <a:rPr lang="en-US" sz="1100">
                          <a:effectLst/>
                        </a:rPr>
                        <a:t> </a:t>
                      </a:r>
                      <a:endParaRPr lang="en-IN" sz="1100">
                        <a:effectLst/>
                      </a:endParaRPr>
                    </a:p>
                    <a:p>
                      <a:pPr algn="just"/>
                      <a:r>
                        <a:rPr lang="en-US" sz="1100">
                          <a:effectLst/>
                        </a:rPr>
                        <a:t>Decision Tree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67.96%</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0.66</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764819644"/>
                  </a:ext>
                </a:extLst>
              </a:tr>
              <a:tr h="318770">
                <a:tc>
                  <a:txBody>
                    <a:bodyPr/>
                    <a:lstStyle/>
                    <a:p>
                      <a:pPr algn="just"/>
                      <a:r>
                        <a:rPr lang="en-US" sz="1100">
                          <a:effectLst/>
                        </a:rPr>
                        <a:t> </a:t>
                      </a:r>
                      <a:endParaRPr lang="en-IN" sz="1100">
                        <a:effectLst/>
                      </a:endParaRPr>
                    </a:p>
                    <a:p>
                      <a:pPr algn="just"/>
                      <a:r>
                        <a:rPr lang="en-US" sz="1100">
                          <a:effectLst/>
                        </a:rPr>
                        <a:t>Naïve Bayes</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71.48%</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0.79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041505371"/>
                  </a:ext>
                </a:extLst>
              </a:tr>
              <a:tr h="318770">
                <a:tc>
                  <a:txBody>
                    <a:bodyPr/>
                    <a:lstStyle/>
                    <a:p>
                      <a:pPr algn="just"/>
                      <a:r>
                        <a:rPr lang="en-US" sz="1100">
                          <a:effectLst/>
                        </a:rPr>
                        <a:t> </a:t>
                      </a:r>
                      <a:endParaRPr lang="en-IN" sz="1100">
                        <a:effectLst/>
                      </a:endParaRPr>
                    </a:p>
                    <a:p>
                      <a:pPr algn="just"/>
                      <a:r>
                        <a:rPr lang="en-US" sz="1100">
                          <a:effectLst/>
                        </a:rPr>
                        <a:t>SVR</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a:effectLst/>
                        </a:rPr>
                        <a:t> </a:t>
                      </a:r>
                      <a:endParaRPr lang="en-IN" sz="1100">
                        <a:effectLst/>
                      </a:endParaRPr>
                    </a:p>
                    <a:p>
                      <a:pPr algn="just"/>
                      <a:r>
                        <a:rPr lang="en-US" sz="1100">
                          <a:effectLst/>
                        </a:rPr>
                        <a:t>76.17%</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100" dirty="0">
                          <a:effectLst/>
                        </a:rPr>
                        <a:t> </a:t>
                      </a:r>
                      <a:endParaRPr lang="en-IN" sz="1100" dirty="0">
                        <a:effectLst/>
                      </a:endParaRPr>
                    </a:p>
                    <a:p>
                      <a:pPr algn="just"/>
                      <a:r>
                        <a:rPr lang="en-US" sz="1100" dirty="0">
                          <a:effectLst/>
                        </a:rPr>
                        <a:t>-</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56818893"/>
                  </a:ext>
                </a:extLst>
              </a:tr>
            </a:tbl>
          </a:graphicData>
        </a:graphic>
      </p:graphicFrame>
    </p:spTree>
    <p:extLst>
      <p:ext uri="{BB962C8B-B14F-4D97-AF65-F5344CB8AC3E}">
        <p14:creationId xmlns:p14="http://schemas.microsoft.com/office/powerpoint/2010/main" val="240233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1005840" y="365125"/>
            <a:ext cx="8934994" cy="1032601"/>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References:</a:t>
            </a:r>
          </a:p>
        </p:txBody>
      </p:sp>
      <p:sp>
        <p:nvSpPr>
          <p:cNvPr id="1048670" name="Content Placeholder 2"/>
          <p:cNvSpPr>
            <a:spLocks noGrp="1"/>
          </p:cNvSpPr>
          <p:nvPr>
            <p:ph idx="1"/>
          </p:nvPr>
        </p:nvSpPr>
        <p:spPr>
          <a:xfrm>
            <a:off x="1005840" y="1854925"/>
            <a:ext cx="10347960" cy="4322037"/>
          </a:xfrm>
        </p:spPr>
        <p:txBody>
          <a:bodyPr>
            <a:normAutofit fontScale="95000"/>
          </a:bodyPr>
          <a:lstStyle/>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[1] </a:t>
            </a:r>
            <a:r>
              <a:rPr lang="en-IN" sz="1600" dirty="0">
                <a:solidFill>
                  <a:schemeClr val="tx1"/>
                </a:solidFill>
                <a:latin typeface="Times New Roman" panose="02020603050405020304" pitchFamily="18" charset="0"/>
                <a:cs typeface="Times New Roman" panose="02020603050405020304" pitchFamily="18" charset="0"/>
                <a:hlinkClick r:id="rId2"/>
              </a:rPr>
              <a:t>https://www.who.int/health-topics/diabetes#tab=tab_1</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[2] </a:t>
            </a:r>
            <a:r>
              <a:rPr lang="en-IN" sz="1600" dirty="0">
                <a:solidFill>
                  <a:schemeClr val="tx1"/>
                </a:solidFill>
                <a:latin typeface="Times New Roman" panose="02020603050405020304" pitchFamily="18" charset="0"/>
                <a:cs typeface="Times New Roman" panose="02020603050405020304" pitchFamily="18" charset="0"/>
                <a:hlinkClick r:id="rId3"/>
              </a:rPr>
              <a:t>https://www.who.int/india/events/world-diabetes-day</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[3]</a:t>
            </a:r>
            <a:r>
              <a:rPr lang="en-US"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Neha </a:t>
            </a:r>
            <a:r>
              <a:rPr lang="en-IN" sz="1600" dirty="0" err="1">
                <a:solidFill>
                  <a:schemeClr val="tx1"/>
                </a:solidFill>
                <a:latin typeface="Times New Roman" panose="02020603050405020304" pitchFamily="18" charset="0"/>
                <a:cs typeface="Times New Roman" panose="02020603050405020304" pitchFamily="18" charset="0"/>
              </a:rPr>
              <a:t>Prerna</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Tigga</a:t>
            </a:r>
            <a:r>
              <a:rPr lang="en-IN" sz="1600" dirty="0">
                <a:solidFill>
                  <a:schemeClr val="tx1"/>
                </a:solidFill>
                <a:latin typeface="Times New Roman" panose="02020603050405020304" pitchFamily="18" charset="0"/>
                <a:cs typeface="Times New Roman" panose="02020603050405020304" pitchFamily="18" charset="0"/>
              </a:rPr>
              <a:t> , &amp; Shruti Garg(2019).</a:t>
            </a:r>
            <a:r>
              <a:rPr lang="en-US" sz="1600" dirty="0">
                <a:solidFill>
                  <a:schemeClr val="tx1"/>
                </a:solidFill>
                <a:latin typeface="Times New Roman" panose="02020603050405020304" pitchFamily="18" charset="0"/>
                <a:cs typeface="Times New Roman" panose="02020603050405020304" pitchFamily="18" charset="0"/>
              </a:rPr>
              <a:t>Prediction of Type 2 Diabetes using Machine Learning Classification Methods.</a:t>
            </a:r>
            <a:r>
              <a:rPr lang="en-IN" sz="1600" dirty="0">
                <a:solidFill>
                  <a:schemeClr val="tx1"/>
                </a:solidFill>
                <a:latin typeface="Times New Roman" panose="02020603050405020304" pitchFamily="18" charset="0"/>
                <a:cs typeface="Times New Roman" panose="02020603050405020304" pitchFamily="18" charset="0"/>
              </a:rPr>
              <a:t> </a:t>
            </a:r>
            <a:r>
              <a:rPr lang="en-IN" sz="1600" i="1" dirty="0">
                <a:solidFill>
                  <a:schemeClr val="tx1"/>
                </a:solidFill>
                <a:latin typeface="Times New Roman" panose="02020603050405020304" pitchFamily="18" charset="0"/>
                <a:cs typeface="Times New Roman" panose="02020603050405020304" pitchFamily="18" charset="0"/>
              </a:rPr>
              <a:t>International </a:t>
            </a:r>
            <a:r>
              <a:rPr lang="en-IN" sz="1600" dirty="0">
                <a:latin typeface="Times New Roman" panose="02020603050405020304" pitchFamily="18" charset="0"/>
                <a:cs typeface="Times New Roman" panose="02020603050405020304" pitchFamily="18" charset="0"/>
              </a:rPr>
              <a:t>Conference on Computational Intelligence and Data Science (ICCIDS 2019).  DOI:10.1016/j.procs.2020.03.336</a:t>
            </a:r>
          </a:p>
          <a:p>
            <a:pPr marL="0" indent="0" algn="just">
              <a:buNone/>
            </a:pPr>
            <a:r>
              <a:rPr lang="en-IN" sz="1600" dirty="0">
                <a:latin typeface="Times New Roman" panose="02020603050405020304" pitchFamily="18" charset="0"/>
                <a:cs typeface="Times New Roman" panose="02020603050405020304" pitchFamily="18" charset="0"/>
              </a:rPr>
              <a:t>[4] </a:t>
            </a:r>
            <a:r>
              <a:rPr lang="en-US" sz="16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https://www.kaggle.com/datasets/uciml/pima-indians-diabetes-database</a:t>
            </a:r>
            <a:endParaRPr lang="en-US" sz="1600" dirty="0">
              <a:latin typeface="Times New Roman" panose="02020603050405020304" pitchFamily="18" charset="0"/>
              <a:cs typeface="Times New Roman" panose="02020603050405020304" pitchFamily="18" charset="0"/>
            </a:endParaRP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[5]</a:t>
            </a:r>
            <a:r>
              <a:rPr lang="en-IN" sz="1600" dirty="0">
                <a:solidFill>
                  <a:schemeClr val="tx1"/>
                </a:solidFill>
                <a:latin typeface="Times New Roman" pitchFamily="18" charset="0"/>
                <a:ea typeface="Calibri"/>
                <a:cs typeface="Times New Roman" pitchFamily="18" charset="0"/>
              </a:rPr>
              <a:t> </a:t>
            </a:r>
            <a:r>
              <a:rPr lang="en-IN" sz="1600" dirty="0">
                <a:latin typeface="Times New Roman" panose="02020603050405020304" pitchFamily="18" charset="0"/>
                <a:cs typeface="Times New Roman" panose="02020603050405020304" pitchFamily="18" charset="0"/>
              </a:rPr>
              <a:t>Han Wu , </a:t>
            </a:r>
            <a:r>
              <a:rPr lang="en-IN" sz="1600" dirty="0" err="1">
                <a:latin typeface="Times New Roman" panose="02020603050405020304" pitchFamily="18" charset="0"/>
                <a:cs typeface="Times New Roman" panose="02020603050405020304" pitchFamily="18" charset="0"/>
              </a:rPr>
              <a:t>Shengqi</a:t>
            </a:r>
            <a:r>
              <a:rPr lang="en-IN" sz="1600" dirty="0">
                <a:latin typeface="Times New Roman" panose="02020603050405020304" pitchFamily="18" charset="0"/>
                <a:cs typeface="Times New Roman" panose="02020603050405020304" pitchFamily="18" charset="0"/>
              </a:rPr>
              <a:t> Yang1, </a:t>
            </a:r>
            <a:r>
              <a:rPr lang="en-IN" sz="1600" dirty="0" err="1">
                <a:latin typeface="Times New Roman" panose="02020603050405020304" pitchFamily="18" charset="0"/>
                <a:cs typeface="Times New Roman" panose="02020603050405020304" pitchFamily="18" charset="0"/>
              </a:rPr>
              <a:t>Zhangqin</a:t>
            </a:r>
            <a:r>
              <a:rPr lang="en-IN" sz="1600" dirty="0">
                <a:latin typeface="Times New Roman" panose="02020603050405020304" pitchFamily="18" charset="0"/>
                <a:cs typeface="Times New Roman" panose="02020603050405020304" pitchFamily="18" charset="0"/>
              </a:rPr>
              <a:t> Huang , &amp; Jian </a:t>
            </a:r>
            <a:r>
              <a:rPr lang="en-IN" sz="1600" dirty="0" err="1">
                <a:latin typeface="Times New Roman" panose="02020603050405020304" pitchFamily="18" charset="0"/>
                <a:cs typeface="Times New Roman" panose="02020603050405020304" pitchFamily="18" charset="0"/>
              </a:rPr>
              <a:t>Heand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Xiaoyi</a:t>
            </a:r>
            <a:r>
              <a:rPr lang="en-IN" sz="1600" dirty="0">
                <a:latin typeface="Times New Roman" panose="02020603050405020304" pitchFamily="18" charset="0"/>
                <a:cs typeface="Times New Roman" panose="02020603050405020304" pitchFamily="18" charset="0"/>
              </a:rPr>
              <a:t> Wang.(2017). Type 2diabetes mellitus prediction model based on data mining. Informatics in medicine unlocked. 10,(PP. 100-107). DOI:10.1016/j.imu.2017.12.006</a:t>
            </a:r>
          </a:p>
          <a:p>
            <a:pPr marL="0" indent="0" algn="just">
              <a:buNone/>
            </a:pPr>
            <a:r>
              <a:rPr lang="en-IN" sz="1600" dirty="0">
                <a:latin typeface="Times New Roman" panose="02020603050405020304" pitchFamily="18" charset="0"/>
                <a:cs typeface="Times New Roman" panose="02020603050405020304" pitchFamily="18" charset="0"/>
              </a:rPr>
              <a:t>[6] </a:t>
            </a:r>
            <a:r>
              <a:rPr lang="en-US" sz="1600" dirty="0">
                <a:latin typeface="Times New Roman" panose="02020603050405020304" pitchFamily="18" charset="0"/>
                <a:cs typeface="Times New Roman" panose="02020603050405020304" pitchFamily="18" charset="0"/>
              </a:rPr>
              <a:t>P. </a:t>
            </a:r>
            <a:r>
              <a:rPr lang="en-US" sz="1600" dirty="0" err="1">
                <a:latin typeface="Times New Roman" panose="02020603050405020304" pitchFamily="18" charset="0"/>
                <a:cs typeface="Times New Roman" panose="02020603050405020304" pitchFamily="18" charset="0"/>
              </a:rPr>
              <a:t>Cıhan</a:t>
            </a:r>
            <a:r>
              <a:rPr lang="en-US" sz="1600" dirty="0">
                <a:latin typeface="Times New Roman" panose="02020603050405020304" pitchFamily="18" charset="0"/>
                <a:cs typeface="Times New Roman" panose="02020603050405020304" pitchFamily="18" charset="0"/>
              </a:rPr>
              <a:t> and H. </a:t>
            </a:r>
            <a:r>
              <a:rPr lang="en-US" sz="1600" dirty="0" err="1">
                <a:latin typeface="Times New Roman" panose="02020603050405020304" pitchFamily="18" charset="0"/>
                <a:cs typeface="Times New Roman" panose="02020603050405020304" pitchFamily="18" charset="0"/>
              </a:rPr>
              <a:t>Coşkun</a:t>
            </a:r>
            <a:r>
              <a:rPr lang="en-US" sz="1600" dirty="0">
                <a:latin typeface="Times New Roman" panose="02020603050405020304" pitchFamily="18" charset="0"/>
                <a:cs typeface="Times New Roman" panose="02020603050405020304" pitchFamily="18" charset="0"/>
              </a:rPr>
              <a:t>, "Performance Comparison of Machine Learning Models for Diabetes Prediction," 2021 29th Signal Processing and Communications Applications Conference (SIU), 2021, pp. 1-4,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10.1109/SIU53274.2021.9477824.</a:t>
            </a:r>
          </a:p>
          <a:p>
            <a:pPr marL="0" indent="0" algn="just">
              <a:buNone/>
            </a:pPr>
            <a:r>
              <a:rPr lang="en-US" sz="1600" dirty="0">
                <a:latin typeface="Times New Roman" panose="02020603050405020304" pitchFamily="18" charset="0"/>
                <a:cs typeface="Times New Roman" panose="02020603050405020304" pitchFamily="18" charset="0"/>
              </a:rPr>
              <a:t>[7] </a:t>
            </a:r>
            <a:r>
              <a:rPr lang="en-IN" sz="1600" dirty="0">
                <a:latin typeface="Times New Roman" panose="02020603050405020304" pitchFamily="18" charset="0"/>
                <a:cs typeface="Times New Roman" panose="02020603050405020304" pitchFamily="18" charset="0"/>
              </a:rPr>
              <a:t>F. -J. Yang, "An Implementation of Naive Bayes Classifier," 2018 International Conference on Computational Science and Computational Intelligence (CSCI), 2018, pp. 301-306,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10.1109/CSCI46756.2018.00065.</a:t>
            </a:r>
          </a:p>
          <a:p>
            <a:pPr marL="0" indent="0" algn="just">
              <a:buNone/>
            </a:pPr>
            <a:endParaRPr lang="en-IN" dirty="0">
              <a:solidFill>
                <a:schemeClr val="tx1"/>
              </a:solidFill>
              <a:latin typeface="Times New Roman" pitchFamily="18" charset="0"/>
              <a:ea typeface="Calibri"/>
              <a:cs typeface="Times New Roman" pitchFamily="18" charset="0"/>
            </a:endParaRP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i="1" dirty="0">
              <a:solidFill>
                <a:schemeClr val="tx1"/>
              </a:solidFill>
              <a:latin typeface="Times New Roman" panose="02020603050405020304" pitchFamily="18" charset="0"/>
              <a:cs typeface="Times New Roman" panose="02020603050405020304" pitchFamily="18" charset="0"/>
            </a:endParaRPr>
          </a:p>
        </p:txBody>
      </p:sp>
      <p:sp>
        <p:nvSpPr>
          <p:cNvPr id="1048671" name="Date Placeholder 3"/>
          <p:cNvSpPr>
            <a:spLocks noGrp="1"/>
          </p:cNvSpPr>
          <p:nvPr>
            <p:ph type="dt" sz="half" idx="10"/>
          </p:nvPr>
        </p:nvSpPr>
        <p:spPr>
          <a:xfrm>
            <a:off x="1097280" y="6459785"/>
            <a:ext cx="1094591" cy="365125"/>
          </a:xfrm>
        </p:spPr>
        <p:txBody>
          <a:bodyPr/>
          <a:lstStyle/>
          <a:p>
            <a:fld id="{CBC76C7D-9EE4-4D4F-9DB7-DD9748D2EFC3}" type="datetime1">
              <a:rPr lang="en-IN" sz="120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72" name="Slide Number Placeholder 4"/>
          <p:cNvSpPr>
            <a:spLocks noGrp="1"/>
          </p:cNvSpPr>
          <p:nvPr>
            <p:ph type="sldNum" sz="quarter" idx="12"/>
          </p:nvPr>
        </p:nvSpPr>
        <p:spPr>
          <a:xfrm>
            <a:off x="9768284" y="6459785"/>
            <a:ext cx="1285195" cy="365125"/>
          </a:xfrm>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24</a:t>
            </a:fld>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a:xfrm>
            <a:off x="1097280" y="3312366"/>
            <a:ext cx="10058400" cy="2556727"/>
          </a:xfrm>
        </p:spPr>
        <p:txBody>
          <a:bodyPr/>
          <a:lstStyle/>
          <a:p>
            <a:pPr algn="ctr"/>
            <a:r>
              <a:rPr lang="en-IN" sz="4800" dirty="0">
                <a:solidFill>
                  <a:schemeClr val="tx1"/>
                </a:solidFill>
                <a:latin typeface="Times New Roman" panose="02020603050405020304" pitchFamily="18" charset="0"/>
                <a:cs typeface="Times New Roman" panose="02020603050405020304" pitchFamily="18" charset="0"/>
              </a:rPr>
              <a:t>THANK YOU</a:t>
            </a:r>
          </a:p>
          <a:p>
            <a:endParaRPr lang="en-IN" dirty="0">
              <a:solidFill>
                <a:schemeClr val="tx1"/>
              </a:solidFill>
              <a:latin typeface="Times New Roman" pitchFamily="18" charset="0"/>
              <a:ea typeface="Calibri"/>
              <a:cs typeface="Times New Roman" pitchFamily="18" charset="0"/>
            </a:endParaRPr>
          </a:p>
        </p:txBody>
      </p:sp>
      <p:sp>
        <p:nvSpPr>
          <p:cNvPr id="1048677" name="Date Placeholder 3"/>
          <p:cNvSpPr>
            <a:spLocks noGrp="1"/>
          </p:cNvSpPr>
          <p:nvPr>
            <p:ph type="dt" sz="half" idx="10"/>
          </p:nvPr>
        </p:nvSpPr>
        <p:spPr/>
        <p:txBody>
          <a:bodyPr/>
          <a:lstStyle/>
          <a:p>
            <a:fld id="{8F695281-BE08-4C7D-BA42-7AAF3E7B3C48}" type="datetime1">
              <a:rPr lang="en-IN" sz="1200" smtClean="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78" name="Slide Number Placeholder 4"/>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25</a:t>
            </a:fld>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
        <p:nvSpPr>
          <p:cNvPr id="1048613" name="Content Placeholder 2"/>
          <p:cNvSpPr>
            <a:spLocks noGrp="1"/>
          </p:cNvSpPr>
          <p:nvPr>
            <p:ph idx="1"/>
          </p:nvPr>
        </p:nvSpPr>
        <p:spPr>
          <a:xfrm>
            <a:off x="1097280" y="1845734"/>
            <a:ext cx="10058400" cy="4023360"/>
          </a:xfrm>
        </p:spPr>
        <p:txBody>
          <a:bodyPr>
            <a:normAutofit fontScale="95833"/>
          </a:bodyPr>
          <a:lstStyle/>
          <a:p>
            <a:pPr algn="just">
              <a:buFont typeface="Wingdings" panose="05000000000000000000" pitchFamily="2" charset="2"/>
              <a:buChar char="v"/>
            </a:pPr>
            <a:r>
              <a:rPr lang="en-IN" sz="2400" dirty="0">
                <a:latin typeface="Times New Roman" panose="02020603050405020304" pitchFamily="18" charset="0"/>
              </a:rPr>
              <a:t>Diabetes Mellitus describes a metabolic disorder </a:t>
            </a:r>
            <a:r>
              <a:rPr lang="en-US" sz="2400" dirty="0">
                <a:latin typeface="Times New Roman" panose="02020603050405020304" pitchFamily="18" charset="0"/>
              </a:rPr>
              <a:t>and the most </a:t>
            </a:r>
            <a:r>
              <a:rPr lang="en-US" sz="2400" dirty="0">
                <a:solidFill>
                  <a:schemeClr val="tx1"/>
                </a:solidFill>
                <a:latin typeface="Times New Roman" panose="02020603050405020304" pitchFamily="18" charset="0"/>
                <a:ea typeface="Times New Roman" panose="02020603050405020304" pitchFamily="18" charset="0"/>
              </a:rPr>
              <a:t>dangerous chronic disease that could lead to other severe complicated conditions[1].</a:t>
            </a:r>
          </a:p>
          <a:p>
            <a:pPr algn="just">
              <a:buFont typeface="Wingdings" panose="05000000000000000000" pitchFamily="2" charset="2"/>
              <a:buChar char="v"/>
            </a:pPr>
            <a:r>
              <a:rPr lang="en-US" sz="2400" dirty="0">
                <a:solidFill>
                  <a:schemeClr val="tx1"/>
                </a:solidFill>
                <a:latin typeface="Times New Roman" panose="02020603050405020304" pitchFamily="18" charset="0"/>
                <a:ea typeface="Times New Roman" panose="02020603050405020304" pitchFamily="18" charset="0"/>
              </a:rPr>
              <a:t>The complicated conditions are heart attack and sudden stock and </a:t>
            </a:r>
            <a:r>
              <a:rPr lang="en-US" sz="2400" dirty="0">
                <a:solidFill>
                  <a:schemeClr val="tx1"/>
                </a:solidFill>
                <a:latin typeface="Times New Roman" panose="02020603050405020304" pitchFamily="18" charset="0"/>
                <a:cs typeface="Times New Roman" panose="02020603050405020304" pitchFamily="18" charset="0"/>
              </a:rPr>
              <a:t>Some of the risk factors for getting diabetes include being overweight and obese.</a:t>
            </a:r>
            <a:endParaRPr lang="en-US" sz="2400"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Diabetes symptoms are caused due to the raise of blood sugar.</a:t>
            </a:r>
          </a:p>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Diabetes prevalence</a:t>
            </a:r>
            <a:r>
              <a:rPr lang="en-US" sz="2400" dirty="0">
                <a:solidFill>
                  <a:schemeClr val="tx1"/>
                </a:solidFill>
              </a:rPr>
              <a:t> </a:t>
            </a:r>
            <a:r>
              <a:rPr lang="en-US" sz="2400" dirty="0">
                <a:solidFill>
                  <a:schemeClr val="tx1"/>
                </a:solidFill>
                <a:latin typeface="Times New Roman" panose="02020603050405020304" pitchFamily="18" charset="0"/>
                <a:cs typeface="Times New Roman" panose="02020603050405020304" pitchFamily="18" charset="0"/>
              </a:rPr>
              <a:t>seems to be higher in states with greater per-capita </a:t>
            </a:r>
            <a:r>
              <a:rPr lang="en-IN" sz="2400" dirty="0">
                <a:solidFill>
                  <a:schemeClr val="tx1"/>
                </a:solidFill>
                <a:latin typeface="Times New Roman" panose="02020603050405020304" pitchFamily="18" charset="0"/>
                <a:cs typeface="Times New Roman" panose="02020603050405020304" pitchFamily="18" charset="0"/>
              </a:rPr>
              <a:t>income.</a:t>
            </a:r>
          </a:p>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Diabetes is caused when the pancreas in the body is unable to generate insulin in enough quantity or when the cells and tissues in the body fail to utilize the insulin produced.</a:t>
            </a:r>
            <a:endParaRPr lang="en-IN" sz="2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048614" name="Date Placeholder 3"/>
          <p:cNvSpPr>
            <a:spLocks noGrp="1"/>
          </p:cNvSpPr>
          <p:nvPr>
            <p:ph type="dt" sz="half" idx="10"/>
          </p:nvPr>
        </p:nvSpPr>
        <p:spPr/>
        <p:txBody>
          <a:bodyPr/>
          <a:lstStyle/>
          <a:p>
            <a:fld id="{47694A92-6787-4E6B-97FD-BEF1AFF26080}" type="datetime1">
              <a:rPr lang="en-IN" sz="120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15" name="Slide Number Placeholder 4"/>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3</a:t>
            </a:fld>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t>
            </a:r>
            <a:r>
              <a:rPr lang="en-IN" sz="4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ethodology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48625" name="Content Placeholder 2"/>
          <p:cNvSpPr>
            <a:spLocks noGrp="1"/>
          </p:cNvSpPr>
          <p:nvPr>
            <p:ph idx="1"/>
          </p:nvPr>
        </p:nvSpPr>
        <p:spPr>
          <a:xfrm>
            <a:off x="1097279" y="1968843"/>
            <a:ext cx="10058399" cy="3804941"/>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Machine learning algorithms use computational methods to “learn” information directly from data without relying on a predetermined equation as a model. The algorithms adaptively improve their performance as the number of samples available for learning increases.</a:t>
            </a:r>
            <a:endParaRPr lang="en-IN" sz="2400" dirty="0">
              <a:latin typeface="Times New Roman" panose="02020603050405020304" pitchFamily="18" charset="0"/>
              <a:cs typeface="Times New Roman" panose="02020603050405020304" pitchFamily="18" charset="0"/>
            </a:endParaRPr>
          </a:p>
          <a:p>
            <a:pPr algn="just"/>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proposed methodology focuses on the diagnosis of diabetes mellitus to make a decision support system. To diagnose the diabetes Pima dataset   has trained by using machine learning algorithms for providing accuracy for diagnosis.[2]</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Our proposed research works with the algorithms KNN, Random forest, decision tree, SVR and naïve </a:t>
            </a:r>
            <a:r>
              <a:rPr lang="en-IN" sz="2400" dirty="0">
                <a:latin typeface="Times New Roman" panose="02020603050405020304" pitchFamily="18" charset="0"/>
                <a:ea typeface="Calibri" panose="020F0502020204030204" pitchFamily="34" charset="0"/>
                <a:cs typeface="Times New Roman" panose="02020603050405020304" pitchFamily="18" charset="0"/>
              </a:rPr>
              <a:t>bayes </a:t>
            </a: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observed the experimental results from the parameter indices, i.e., Accuracy, Sensitivity and specificity, Precision, F1-Score.</a:t>
            </a:r>
            <a:endParaRPr lang="en-IN" sz="24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solidFill>
                <a:schemeClr val="tx1"/>
              </a:solidFill>
            </a:endParaRPr>
          </a:p>
          <a:p>
            <a:endParaRPr lang="en-IN" dirty="0"/>
          </a:p>
        </p:txBody>
      </p:sp>
      <p:sp>
        <p:nvSpPr>
          <p:cNvPr id="1048626" name="Date Placeholder 3"/>
          <p:cNvSpPr>
            <a:spLocks noGrp="1"/>
          </p:cNvSpPr>
          <p:nvPr>
            <p:ph type="dt" sz="half" idx="10"/>
          </p:nvPr>
        </p:nvSpPr>
        <p:spPr/>
        <p:txBody>
          <a:bodyPr/>
          <a:lstStyle/>
          <a:p>
            <a:fld id="{47694A92-6787-4E6B-97FD-BEF1AFF26080}" type="datetime1">
              <a:rPr lang="en-IN" sz="120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27" name="Slide Number Placeholder 5"/>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4</a:t>
            </a:fld>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BFC9-8C58-D6A0-0ABE-D6347791D36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Programming Environment</a:t>
            </a:r>
          </a:p>
        </p:txBody>
      </p:sp>
      <p:sp>
        <p:nvSpPr>
          <p:cNvPr id="3" name="Content Placeholder 2">
            <a:extLst>
              <a:ext uri="{FF2B5EF4-FFF2-40B4-BE49-F238E27FC236}">
                <a16:creationId xmlns:a16="http://schemas.microsoft.com/office/drawing/2014/main" id="{D0D83AA6-83BC-D18E-2CD6-78822CEE413F}"/>
              </a:ext>
            </a:extLst>
          </p:cNvPr>
          <p:cNvSpPr>
            <a:spLocks noGrp="1"/>
          </p:cNvSpPr>
          <p:nvPr>
            <p:ph idx="1"/>
          </p:nvPr>
        </p:nvSpPr>
        <p:spPr/>
        <p:txBody>
          <a:bodyPr/>
          <a:lstStyle/>
          <a:p>
            <a:r>
              <a:rPr lang="en-US" sz="1800" spc="45" dirty="0" err="1">
                <a:effectLst/>
                <a:latin typeface="Times New Roman" panose="02020603050405020304" pitchFamily="18" charset="0"/>
                <a:ea typeface="Times New Roman" panose="02020603050405020304" pitchFamily="18" charset="0"/>
              </a:rPr>
              <a:t>Jupyter</a:t>
            </a:r>
            <a:r>
              <a:rPr lang="en-US" sz="1800" spc="45" dirty="0">
                <a:effectLst/>
                <a:latin typeface="Times New Roman" panose="02020603050405020304" pitchFamily="18" charset="0"/>
                <a:ea typeface="Times New Roman" panose="02020603050405020304" pitchFamily="18" charset="0"/>
              </a:rPr>
              <a:t> notebook is an integrated development environment (IDE) (IDE). It is open source and supports different programming languages. You may use the </a:t>
            </a:r>
            <a:r>
              <a:rPr lang="en-US" sz="1800" spc="45" dirty="0" err="1">
                <a:effectLst/>
                <a:latin typeface="Times New Roman" panose="02020603050405020304" pitchFamily="18" charset="0"/>
                <a:ea typeface="Times New Roman" panose="02020603050405020304" pitchFamily="18" charset="0"/>
              </a:rPr>
              <a:t>Jupyter</a:t>
            </a:r>
            <a:r>
              <a:rPr lang="en-US" sz="1800" spc="45" dirty="0">
                <a:effectLst/>
                <a:latin typeface="Times New Roman" panose="02020603050405020304" pitchFamily="18" charset="0"/>
                <a:ea typeface="Times New Roman" panose="02020603050405020304" pitchFamily="18" charset="0"/>
              </a:rPr>
              <a:t> notebook to produce and distribute reports that include live code, circumstances, and impressions. This might be used to clean, convert, model, and display data.[3]</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026" name="Picture 2" descr="Overview of Jupyter Notebooks – Data Analysis and Visualization in Python  for Ecologists">
            <a:extLst>
              <a:ext uri="{FF2B5EF4-FFF2-40B4-BE49-F238E27FC236}">
                <a16:creationId xmlns:a16="http://schemas.microsoft.com/office/drawing/2014/main" id="{2AE4789D-879B-93DF-B2CC-C4F21A50F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778" y="2846062"/>
            <a:ext cx="6227805" cy="346583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C50C5D8-01C5-9B24-6ADE-4756E546B6E3}"/>
              </a:ext>
            </a:extLst>
          </p:cNvPr>
          <p:cNvSpPr txBox="1">
            <a:spLocks/>
          </p:cNvSpPr>
          <p:nvPr/>
        </p:nvSpPr>
        <p:spPr>
          <a:xfrm>
            <a:off x="838200" y="3366101"/>
            <a:ext cx="37296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spc="45" dirty="0">
                <a:latin typeface="Times New Roman" panose="02020603050405020304" pitchFamily="18" charset="0"/>
                <a:ea typeface="Times New Roman" panose="02020603050405020304" pitchFamily="18" charset="0"/>
              </a:rPr>
              <a:t>The programming was performed on </a:t>
            </a:r>
            <a:r>
              <a:rPr lang="en-IN" sz="1800" spc="45" dirty="0" err="1">
                <a:latin typeface="Times New Roman" panose="02020603050405020304" pitchFamily="18" charset="0"/>
                <a:ea typeface="Times New Roman" panose="02020603050405020304" pitchFamily="18" charset="0"/>
              </a:rPr>
              <a:t>Jupyter</a:t>
            </a:r>
            <a:r>
              <a:rPr lang="en-IN" sz="1800" spc="45" dirty="0">
                <a:latin typeface="Times New Roman" panose="02020603050405020304" pitchFamily="18" charset="0"/>
                <a:ea typeface="Times New Roman" panose="02020603050405020304" pitchFamily="18" charset="0"/>
              </a:rPr>
              <a:t> Notebook.</a:t>
            </a:r>
            <a:endParaRPr lang="en-IN" sz="18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1861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Dataset Identification</a:t>
            </a:r>
          </a:p>
        </p:txBody>
      </p:sp>
      <p:graphicFrame>
        <p:nvGraphicFramePr>
          <p:cNvPr id="4194305" name="Table 8"/>
          <p:cNvGraphicFramePr>
            <a:graphicFrameLocks noGrp="1"/>
          </p:cNvGraphicFramePr>
          <p:nvPr/>
        </p:nvGraphicFramePr>
        <p:xfrm>
          <a:off x="1938023" y="3084045"/>
          <a:ext cx="8328689" cy="3090599"/>
        </p:xfrm>
        <a:graphic>
          <a:graphicData uri="http://schemas.openxmlformats.org/drawingml/2006/table">
            <a:tbl>
              <a:tblPr firstRow="1" firstCol="1" lastRow="1" lastCol="1" bandRow="1" bandCol="1">
                <a:tableStyleId>{5940675A-B579-460E-94D1-54222C63F5DA}</a:tableStyleId>
              </a:tblPr>
              <a:tblGrid>
                <a:gridCol w="628912">
                  <a:extLst>
                    <a:ext uri="{9D8B030D-6E8A-4147-A177-3AD203B41FA5}">
                      <a16:colId xmlns:a16="http://schemas.microsoft.com/office/drawing/2014/main" val="20000"/>
                    </a:ext>
                  </a:extLst>
                </a:gridCol>
                <a:gridCol w="2499524">
                  <a:extLst>
                    <a:ext uri="{9D8B030D-6E8A-4147-A177-3AD203B41FA5}">
                      <a16:colId xmlns:a16="http://schemas.microsoft.com/office/drawing/2014/main" val="20001"/>
                    </a:ext>
                  </a:extLst>
                </a:gridCol>
                <a:gridCol w="5200253">
                  <a:extLst>
                    <a:ext uri="{9D8B030D-6E8A-4147-A177-3AD203B41FA5}">
                      <a16:colId xmlns:a16="http://schemas.microsoft.com/office/drawing/2014/main" val="20002"/>
                    </a:ext>
                  </a:extLst>
                </a:gridCol>
              </a:tblGrid>
              <a:tr h="323646">
                <a:tc>
                  <a:txBody>
                    <a:bodyPr/>
                    <a:lstStyle/>
                    <a:p>
                      <a:pPr algn="just">
                        <a:spcBef>
                          <a:spcPts val="200"/>
                        </a:spcBef>
                        <a:spcAft>
                          <a:spcPts val="0"/>
                        </a:spcAft>
                      </a:pPr>
                      <a:r>
                        <a:rPr lang="en-US" sz="1400" b="1" dirty="0">
                          <a:effectLst/>
                        </a:rPr>
                        <a:t>No.</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b="1" dirty="0">
                          <a:effectLst/>
                        </a:rPr>
                        <a:t>Attribute Name</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b="1" dirty="0">
                          <a:effectLst/>
                        </a:rPr>
                        <a:t>Attribute Description</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760">
                <a:tc>
                  <a:txBody>
                    <a:bodyPr/>
                    <a:lstStyle/>
                    <a:p>
                      <a:pPr algn="just">
                        <a:spcBef>
                          <a:spcPts val="200"/>
                        </a:spcBef>
                        <a:spcAft>
                          <a:spcPts val="0"/>
                        </a:spcAft>
                      </a:pPr>
                      <a:r>
                        <a:rPr lang="en-US" sz="1400" dirty="0">
                          <a:effectLst/>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Pregnancies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Number of times a woman got pregnant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760">
                <a:tc>
                  <a:txBody>
                    <a:bodyPr/>
                    <a:lstStyle/>
                    <a:p>
                      <a:pPr algn="just">
                        <a:spcBef>
                          <a:spcPts val="200"/>
                        </a:spcBef>
                        <a:spcAft>
                          <a:spcPts val="0"/>
                        </a:spcAft>
                      </a:pPr>
                      <a:r>
                        <a:rPr lang="en-US" sz="1400">
                          <a:effectLst/>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Glucose (mg/dl)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Glucose concentration in oral glucose tolerance test for 120 min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760">
                <a:tc>
                  <a:txBody>
                    <a:bodyPr/>
                    <a:lstStyle/>
                    <a:p>
                      <a:pPr algn="just">
                        <a:spcBef>
                          <a:spcPts val="200"/>
                        </a:spcBef>
                        <a:spcAft>
                          <a:spcPts val="0"/>
                        </a:spcAft>
                      </a:pPr>
                      <a:r>
                        <a:rPr lang="en-US" sz="1400">
                          <a:effectLst/>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Blood Pressure (mm/Hg)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Diastolic Blood Pressure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18203">
                <a:tc>
                  <a:txBody>
                    <a:bodyPr/>
                    <a:lstStyle/>
                    <a:p>
                      <a:pPr algn="just">
                        <a:spcBef>
                          <a:spcPts val="200"/>
                        </a:spcBef>
                        <a:spcAft>
                          <a:spcPts val="0"/>
                        </a:spcAft>
                      </a:pPr>
                      <a:r>
                        <a:rPr lang="en-US" sz="1400">
                          <a:effectLst/>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Skin Thickness (mm)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Fold Thickness of Skin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82398">
                <a:tc>
                  <a:txBody>
                    <a:bodyPr/>
                    <a:lstStyle/>
                    <a:p>
                      <a:pPr algn="just">
                        <a:spcBef>
                          <a:spcPts val="200"/>
                        </a:spcBef>
                        <a:spcAft>
                          <a:spcPts val="0"/>
                        </a:spcAft>
                      </a:pPr>
                      <a:r>
                        <a:rPr lang="en-US" sz="1400">
                          <a:effectLst/>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Insulin (mu U/mL)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Serum Insulin for 2 h</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18203">
                <a:tc>
                  <a:txBody>
                    <a:bodyPr/>
                    <a:lstStyle/>
                    <a:p>
                      <a:pPr algn="just">
                        <a:spcBef>
                          <a:spcPts val="200"/>
                        </a:spcBef>
                        <a:spcAft>
                          <a:spcPts val="0"/>
                        </a:spcAft>
                      </a:pPr>
                      <a:r>
                        <a:rPr lang="en-US" sz="1400">
                          <a:effectLst/>
                        </a:rPr>
                        <a:t>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BMI (kg/m2)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Body Mass Index (weight/(height)^2)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62383">
                <a:tc>
                  <a:txBody>
                    <a:bodyPr/>
                    <a:lstStyle/>
                    <a:p>
                      <a:pPr algn="just">
                        <a:spcBef>
                          <a:spcPts val="200"/>
                        </a:spcBef>
                        <a:spcAft>
                          <a:spcPts val="0"/>
                        </a:spcAft>
                      </a:pPr>
                      <a:r>
                        <a:rPr lang="en-US" sz="1400">
                          <a:effectLst/>
                        </a:rPr>
                        <a:t>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Diabetes Pedigree</a:t>
                      </a:r>
                      <a:endParaRPr lang="en-IN" sz="1400">
                        <a:effectLst/>
                      </a:endParaRPr>
                    </a:p>
                    <a:p>
                      <a:pPr algn="just">
                        <a:spcBef>
                          <a:spcPts val="200"/>
                        </a:spcBef>
                        <a:spcAft>
                          <a:spcPts val="0"/>
                        </a:spcAft>
                      </a:pPr>
                      <a:r>
                        <a:rPr lang="en-US" sz="1400">
                          <a:effectLst/>
                        </a:rPr>
                        <a:t>Function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Diabetes pedigree Function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18203">
                <a:tc>
                  <a:txBody>
                    <a:bodyPr/>
                    <a:lstStyle/>
                    <a:p>
                      <a:pPr algn="just">
                        <a:spcBef>
                          <a:spcPts val="200"/>
                        </a:spcBef>
                        <a:spcAft>
                          <a:spcPts val="0"/>
                        </a:spcAft>
                      </a:pPr>
                      <a:r>
                        <a:rPr lang="en-US" sz="1400">
                          <a:effectLst/>
                        </a:rPr>
                        <a:t>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Age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Age (years)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25283">
                <a:tc>
                  <a:txBody>
                    <a:bodyPr/>
                    <a:lstStyle/>
                    <a:p>
                      <a:pPr algn="just">
                        <a:spcBef>
                          <a:spcPts val="200"/>
                        </a:spcBef>
                        <a:spcAft>
                          <a:spcPts val="0"/>
                        </a:spcAft>
                      </a:pPr>
                      <a:r>
                        <a:rPr lang="en-US" sz="1400">
                          <a:effectLst/>
                        </a:rPr>
                        <a:t>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a:effectLst/>
                        </a:rPr>
                        <a:t>Outcome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200"/>
                        </a:spcBef>
                        <a:spcAft>
                          <a:spcPts val="0"/>
                        </a:spcAft>
                      </a:pPr>
                      <a:r>
                        <a:rPr lang="en-US" sz="1400" dirty="0">
                          <a:effectLst/>
                        </a:rPr>
                        <a:t>Target class (1: positive, 0:Negative)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1048642" name="Rectangle 2"/>
          <p:cNvSpPr>
            <a:spLocks noChangeArrowheads="1"/>
          </p:cNvSpPr>
          <p:nvPr/>
        </p:nvSpPr>
        <p:spPr bwMode="auto">
          <a:xfrm>
            <a:off x="4129844" y="2853211"/>
            <a:ext cx="2242922" cy="2308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276225"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1. </a:t>
            </a:r>
            <a:r>
              <a:rPr kumimoji="0" lang="en-US" altLang="en-US" sz="900" b="0"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Dataset Attribute Description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8643" name="TextBox 10"/>
          <p:cNvSpPr txBox="1"/>
          <p:nvPr/>
        </p:nvSpPr>
        <p:spPr>
          <a:xfrm>
            <a:off x="996052" y="1430178"/>
            <a:ext cx="9587753"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a:t>
            </a:r>
            <a:r>
              <a:rPr lang="en-US" dirty="0">
                <a:latin typeface="Times New Roman" panose="02020603050405020304" pitchFamily="18" charset="0"/>
                <a:ea typeface="Times New Roman" panose="02020603050405020304" pitchFamily="18" charset="0"/>
                <a:cs typeface="Times New Roman" panose="02020603050405020304" pitchFamily="18" charset="0"/>
              </a:rPr>
              <a:t>Pima Indians diabetes dataset (PIDD)</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Attributes: 8</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Instances: 768</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the sake of this investigation, the repository at the University of California, Irvine was collected, and the data was posted in the Kaggle repository [4] . </a:t>
            </a:r>
            <a:endParaRPr lang="en-IN" dirty="0">
              <a:latin typeface="Times New Roman" panose="02020603050405020304" pitchFamily="18" charset="0"/>
              <a:cs typeface="Times New Roman" panose="02020603050405020304" pitchFamily="18" charset="0"/>
            </a:endParaRPr>
          </a:p>
        </p:txBody>
      </p:sp>
      <p:sp>
        <p:nvSpPr>
          <p:cNvPr id="1048644" name="Date Placeholder 13"/>
          <p:cNvSpPr>
            <a:spLocks noGrp="1"/>
          </p:cNvSpPr>
          <p:nvPr>
            <p:ph type="dt" sz="half" idx="10"/>
          </p:nvPr>
        </p:nvSpPr>
        <p:spPr/>
        <p:txBody>
          <a:bodyPr/>
          <a:lstStyle/>
          <a:p>
            <a:fld id="{47694A92-6787-4E6B-97FD-BEF1AFF26080}" type="datetime1">
              <a:rPr lang="en-IN" sz="120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45" name="Slide Number Placeholder 14"/>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6</a:t>
            </a:fld>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Research work approach</a:t>
            </a:r>
          </a:p>
        </p:txBody>
      </p:sp>
      <p:sp>
        <p:nvSpPr>
          <p:cNvPr id="1048629" name="Content Placeholder 2"/>
          <p:cNvSpPr>
            <a:spLocks noGrp="1"/>
          </p:cNvSpPr>
          <p:nvPr>
            <p:ph idx="1"/>
          </p:nvPr>
        </p:nvSpPr>
        <p:spPr>
          <a:xfrm>
            <a:off x="1084923" y="1741344"/>
            <a:ext cx="3717316" cy="4023360"/>
          </a:xfrm>
        </p:spPr>
        <p:txBody>
          <a:bodyPr>
            <a:normAutofit/>
          </a:bodyPr>
          <a:lstStyle/>
          <a:p>
            <a:pPr marL="0" indent="0">
              <a:buNone/>
            </a:pPr>
            <a:r>
              <a:rPr lang="en-US" dirty="0">
                <a:solidFill>
                  <a:schemeClr val="tx1"/>
                </a:solidFill>
                <a:latin typeface="Times New Roman" panose="02020603050405020304" pitchFamily="18" charset="0"/>
                <a:ea typeface="Times New Roman" panose="02020603050405020304" pitchFamily="18" charset="0"/>
              </a:rPr>
              <a:t>There are three main phases of this research approach</a:t>
            </a:r>
          </a:p>
          <a:p>
            <a:pPr lvl="1">
              <a:buFont typeface="Wingdings" panose="05000000000000000000" pitchFamily="2" charset="2"/>
              <a:buChar char="q"/>
            </a:pPr>
            <a:r>
              <a:rPr lang="en-US" sz="2000" dirty="0">
                <a:solidFill>
                  <a:schemeClr val="tx1"/>
                </a:solidFill>
                <a:latin typeface="Times New Roman" panose="02020603050405020304" pitchFamily="18" charset="0"/>
                <a:ea typeface="Times New Roman" panose="02020603050405020304" pitchFamily="18" charset="0"/>
              </a:rPr>
              <a:t>Data Analysis &amp; Pre-process</a:t>
            </a:r>
          </a:p>
          <a:p>
            <a:pPr lvl="1">
              <a:buFont typeface="Wingdings" panose="05000000000000000000" pitchFamily="2" charset="2"/>
              <a:buChar char="q"/>
            </a:pPr>
            <a:r>
              <a:rPr lang="en-US" sz="2000" dirty="0">
                <a:solidFill>
                  <a:schemeClr val="tx1"/>
                </a:solidFill>
                <a:latin typeface="Times New Roman" panose="02020603050405020304" pitchFamily="18" charset="0"/>
                <a:ea typeface="Times New Roman" panose="02020603050405020304" pitchFamily="18" charset="0"/>
              </a:rPr>
              <a:t>Feature Importance</a:t>
            </a:r>
          </a:p>
          <a:p>
            <a:pPr lvl="1">
              <a:buFont typeface="Wingdings" panose="05000000000000000000" pitchFamily="2" charset="2"/>
              <a:buChar char="q"/>
            </a:pPr>
            <a:r>
              <a:rPr lang="en-US" sz="2000" dirty="0">
                <a:solidFill>
                  <a:schemeClr val="tx1"/>
                </a:solidFill>
                <a:latin typeface="Times New Roman" panose="02020603050405020304" pitchFamily="18" charset="0"/>
                <a:ea typeface="Times New Roman" panose="02020603050405020304" pitchFamily="18" charset="0"/>
              </a:rPr>
              <a:t>Machine learning Modeling</a:t>
            </a:r>
            <a:endParaRPr lang="en-IN" sz="2000" dirty="0">
              <a:solidFill>
                <a:schemeClr val="tx1"/>
              </a:solidFill>
            </a:endParaRPr>
          </a:p>
        </p:txBody>
      </p:sp>
      <p:sp>
        <p:nvSpPr>
          <p:cNvPr id="1048630" name="Date Placeholder 5"/>
          <p:cNvSpPr>
            <a:spLocks noGrp="1"/>
          </p:cNvSpPr>
          <p:nvPr>
            <p:ph type="dt" sz="half" idx="10"/>
          </p:nvPr>
        </p:nvSpPr>
        <p:spPr/>
        <p:txBody>
          <a:bodyPr/>
          <a:lstStyle/>
          <a:p>
            <a:fld id="{47694A92-6787-4E6B-97FD-BEF1AFF26080}" type="datetime1">
              <a:rPr lang="en-IN" sz="1200">
                <a:latin typeface="Times New Roman" panose="02020603050405020304" pitchFamily="18" charset="0"/>
                <a:cs typeface="Times New Roman" panose="02020603050405020304" pitchFamily="18" charset="0"/>
              </a:rPr>
              <a:t>16-11-2022</a:t>
            </a:fld>
            <a:endParaRPr lang="en-IN" sz="1200" dirty="0">
              <a:latin typeface="Times New Roman" panose="02020603050405020304" pitchFamily="18" charset="0"/>
              <a:cs typeface="Times New Roman" panose="02020603050405020304" pitchFamily="18" charset="0"/>
            </a:endParaRPr>
          </a:p>
        </p:txBody>
      </p:sp>
      <p:sp>
        <p:nvSpPr>
          <p:cNvPr id="1048631" name="Slide Number Placeholder 6"/>
          <p:cNvSpPr>
            <a:spLocks noGrp="1"/>
          </p:cNvSpPr>
          <p:nvPr>
            <p:ph type="sldNum" sz="quarter" idx="12"/>
          </p:nvPr>
        </p:nvSpPr>
        <p:spPr/>
        <p:txBody>
          <a:bodyPr/>
          <a:lstStyle/>
          <a:p>
            <a:fld id="{56DE298C-470D-4ABA-9E84-10DA7983D0C8}" type="slidenum">
              <a:rPr lang="en-IN" sz="1200" smtClean="0">
                <a:latin typeface="Times New Roman" panose="02020603050405020304" pitchFamily="18" charset="0"/>
                <a:cs typeface="Times New Roman" panose="02020603050405020304" pitchFamily="18" charset="0"/>
              </a:rPr>
              <a:t>7</a:t>
            </a:fld>
            <a:endParaRPr lang="en-IN" sz="1200" dirty="0">
              <a:latin typeface="Times New Roman" panose="02020603050405020304" pitchFamily="18" charset="0"/>
              <a:cs typeface="Times New Roman" panose="02020603050405020304" pitchFamily="18" charset="0"/>
            </a:endParaRPr>
          </a:p>
        </p:txBody>
      </p:sp>
      <p:graphicFrame>
        <p:nvGraphicFramePr>
          <p:cNvPr id="2" name="Content Placeholder 5">
            <a:extLst>
              <a:ext uri="{FF2B5EF4-FFF2-40B4-BE49-F238E27FC236}">
                <a16:creationId xmlns:a16="http://schemas.microsoft.com/office/drawing/2014/main" id="{5CA7E1A1-AFB8-1B65-EE8F-C2545D7AA671}"/>
              </a:ext>
            </a:extLst>
          </p:cNvPr>
          <p:cNvGraphicFramePr>
            <a:graphicFrameLocks/>
          </p:cNvGraphicFramePr>
          <p:nvPr>
            <p:extLst>
              <p:ext uri="{D42A27DB-BD31-4B8C-83A1-F6EECF244321}">
                <p14:modId xmlns:p14="http://schemas.microsoft.com/office/powerpoint/2010/main" val="345974620"/>
              </p:ext>
            </p:extLst>
          </p:nvPr>
        </p:nvGraphicFramePr>
        <p:xfrm>
          <a:off x="4068146" y="2043407"/>
          <a:ext cx="7753740" cy="348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Title 1"/>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Feature Selection</a:t>
            </a:r>
          </a:p>
        </p:txBody>
      </p:sp>
      <p:sp>
        <p:nvSpPr>
          <p:cNvPr id="1048792" name="Content Placeholder 2"/>
          <p:cNvSpPr>
            <a:spLocks noGrp="1"/>
          </p:cNvSpPr>
          <p:nvPr>
            <p:ph idx="1"/>
          </p:nvPr>
        </p:nvSpPr>
        <p:spPr>
          <a:xfrm>
            <a:off x="1097281" y="1845734"/>
            <a:ext cx="4998720" cy="4023360"/>
          </a:xfrm>
        </p:spPr>
        <p:txBody>
          <a:bodyPr>
            <a:normAutofit fontScale="71944" lnSpcReduction="20000"/>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Using SMOTE, the data was increased 768 to 922 traditionally.</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In this research work, feature scaling is performed with the MIN-Max Scaler Normalization and later the feature selection is calculated within the filter method (correlation : Pearson's correlation)</a:t>
            </a:r>
          </a:p>
          <a:p>
            <a:pPr lvl="1">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How much data present?</a:t>
            </a:r>
          </a:p>
          <a:p>
            <a:pPr lvl="1">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Check Impurities and Outliners -</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Perform Min Max Scalar</a:t>
            </a:r>
          </a:p>
          <a:p>
            <a:pPr lvl="1">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Perform Feature Selection – Pearson’s correlation</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tx1"/>
                </a:solidFill>
                <a:latin typeface="Times New Roman" panose="02020603050405020304" pitchFamily="18" charset="0"/>
                <a:ea typeface="Times New Roman" panose="02020603050405020304" pitchFamily="18" charset="0"/>
              </a:rPr>
              <a:t>According to the correlation mapped with the dataset target; </a:t>
            </a:r>
            <a:r>
              <a:rPr lang="en-US" dirty="0">
                <a:solidFill>
                  <a:srgbClr val="0E0F1A"/>
                </a:solidFill>
                <a:latin typeface="Times New Roman" panose="02020603050405020304" pitchFamily="18" charset="0"/>
                <a:ea typeface="Times New Roman" panose="02020603050405020304" pitchFamily="18" charset="0"/>
              </a:rPr>
              <a:t>Glucose, BMI, Age, Pregnancies are the features to be selected.</a:t>
            </a:r>
            <a:endParaRPr lang="en-IN" dirty="0">
              <a:latin typeface="Times New Roman" panose="02020603050405020304" pitchFamily="18" charset="0"/>
              <a:ea typeface="Times New Roman" panose="02020603050405020304" pitchFamily="18" charset="0"/>
            </a:endParaRPr>
          </a:p>
          <a:p>
            <a:pPr marL="0" indent="0">
              <a:buNone/>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48793" name="Date Placeholder 3"/>
          <p:cNvSpPr>
            <a:spLocks noGrp="1"/>
          </p:cNvSpPr>
          <p:nvPr>
            <p:ph type="dt" sz="half" idx="10"/>
          </p:nvPr>
        </p:nvSpPr>
        <p:spPr/>
        <p:txBody>
          <a:bodyPr/>
          <a:lstStyle/>
          <a:p>
            <a:fld id="{8F695281-BE08-4C7D-BA42-7AAF3E7B3C48}" type="datetime1">
              <a:rPr lang="en-IN" sz="1600" smtClean="0">
                <a:latin typeface="Times New Roman" panose="02020603050405020304" pitchFamily="18" charset="0"/>
                <a:cs typeface="Times New Roman" panose="02020603050405020304" pitchFamily="18" charset="0"/>
              </a:rPr>
              <a:t>16-11-2022</a:t>
            </a:fld>
            <a:endParaRPr lang="en-IN" sz="1600" dirty="0">
              <a:latin typeface="Times New Roman" panose="02020603050405020304" pitchFamily="18" charset="0"/>
              <a:cs typeface="Times New Roman" panose="02020603050405020304" pitchFamily="18" charset="0"/>
            </a:endParaRPr>
          </a:p>
        </p:txBody>
      </p:sp>
      <p:sp>
        <p:nvSpPr>
          <p:cNvPr id="1048794" name="Slide Number Placeholder 4"/>
          <p:cNvSpPr>
            <a:spLocks noGrp="1"/>
          </p:cNvSpPr>
          <p:nvPr>
            <p:ph type="sldNum" sz="quarter" idx="12"/>
          </p:nvPr>
        </p:nvSpPr>
        <p:spPr/>
        <p:txBody>
          <a:bodyPr/>
          <a:lstStyle/>
          <a:p>
            <a:fld id="{56DE298C-470D-4ABA-9E84-10DA7983D0C8}" type="slidenum">
              <a:rPr lang="en-IN" smtClean="0"/>
              <a:t>8</a:t>
            </a:fld>
            <a:endParaRPr lang="en-IN"/>
          </a:p>
        </p:txBody>
      </p:sp>
      <p:pic>
        <p:nvPicPr>
          <p:cNvPr id="2" name="Picture 1">
            <a:extLst>
              <a:ext uri="{FF2B5EF4-FFF2-40B4-BE49-F238E27FC236}">
                <a16:creationId xmlns:a16="http://schemas.microsoft.com/office/drawing/2014/main" id="{4DC0FEC0-58F5-341B-309A-F4661A9B36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0951" y="3129892"/>
            <a:ext cx="3885187" cy="3512455"/>
          </a:xfrm>
          <a:prstGeom prst="rect">
            <a:avLst/>
          </a:prstGeom>
          <a:noFill/>
          <a:ln>
            <a:noFill/>
          </a:ln>
        </p:spPr>
      </p:pic>
      <p:pic>
        <p:nvPicPr>
          <p:cNvPr id="3" name="Picture 2" descr="Chart, bar chart&#10;&#10;Description automatically generated">
            <a:extLst>
              <a:ext uri="{FF2B5EF4-FFF2-40B4-BE49-F238E27FC236}">
                <a16:creationId xmlns:a16="http://schemas.microsoft.com/office/drawing/2014/main" id="{168DC12E-56E1-1455-7CF6-48C704A76B5E}"/>
              </a:ext>
            </a:extLst>
          </p:cNvPr>
          <p:cNvPicPr>
            <a:picLocks noChangeAspect="1"/>
          </p:cNvPicPr>
          <p:nvPr/>
        </p:nvPicPr>
        <p:blipFill>
          <a:blip r:embed="rId3"/>
          <a:stretch>
            <a:fillRect/>
          </a:stretch>
        </p:blipFill>
        <p:spPr>
          <a:xfrm>
            <a:off x="6188637" y="848497"/>
            <a:ext cx="2897759" cy="1919416"/>
          </a:xfrm>
          <a:prstGeom prst="rect">
            <a:avLst/>
          </a:prstGeom>
        </p:spPr>
      </p:pic>
      <p:pic>
        <p:nvPicPr>
          <p:cNvPr id="4" name="Picture 3">
            <a:extLst>
              <a:ext uri="{FF2B5EF4-FFF2-40B4-BE49-F238E27FC236}">
                <a16:creationId xmlns:a16="http://schemas.microsoft.com/office/drawing/2014/main" id="{CA40B72A-443A-7ABD-CC03-AD4EC14BF1E4}"/>
              </a:ext>
            </a:extLst>
          </p:cNvPr>
          <p:cNvPicPr>
            <a:picLocks noChangeAspect="1"/>
          </p:cNvPicPr>
          <p:nvPr/>
        </p:nvPicPr>
        <p:blipFill>
          <a:blip r:embed="rId4"/>
          <a:stretch>
            <a:fillRect/>
          </a:stretch>
        </p:blipFill>
        <p:spPr>
          <a:xfrm>
            <a:off x="9296092" y="848497"/>
            <a:ext cx="2730641" cy="1919416"/>
          </a:xfrm>
          <a:prstGeom prst="rect">
            <a:avLst/>
          </a:prstGeom>
        </p:spPr>
      </p:pic>
      <p:cxnSp>
        <p:nvCxnSpPr>
          <p:cNvPr id="6" name="Straight Arrow Connector 5">
            <a:extLst>
              <a:ext uri="{FF2B5EF4-FFF2-40B4-BE49-F238E27FC236}">
                <a16:creationId xmlns:a16="http://schemas.microsoft.com/office/drawing/2014/main" id="{70D99FAD-363C-D503-E45F-BDBD7B018491}"/>
              </a:ext>
            </a:extLst>
          </p:cNvPr>
          <p:cNvCxnSpPr>
            <a:cxnSpLocks/>
            <a:endCxn id="3" idx="3"/>
          </p:cNvCxnSpPr>
          <p:nvPr/>
        </p:nvCxnSpPr>
        <p:spPr>
          <a:xfrm>
            <a:off x="8559114" y="1808205"/>
            <a:ext cx="5272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D2EE4ED-DB07-CEC2-BCEC-BEE2356D5321}"/>
              </a:ext>
            </a:extLst>
          </p:cNvPr>
          <p:cNvSpPr txBox="1"/>
          <p:nvPr/>
        </p:nvSpPr>
        <p:spPr>
          <a:xfrm>
            <a:off x="8439665" y="507312"/>
            <a:ext cx="2397210" cy="369332"/>
          </a:xfrm>
          <a:prstGeom prst="rect">
            <a:avLst/>
          </a:prstGeom>
          <a:noFill/>
        </p:spPr>
        <p:txBody>
          <a:bodyPr wrap="square" rtlCol="0">
            <a:spAutoFit/>
          </a:bodyPr>
          <a:lstStyle/>
          <a:p>
            <a:r>
              <a:rPr lang="en-IN" dirty="0"/>
              <a:t>SMOTE</a:t>
            </a:r>
          </a:p>
        </p:txBody>
      </p:sp>
    </p:spTree>
    <p:extLst>
      <p:ext uri="{BB962C8B-B14F-4D97-AF65-F5344CB8AC3E}">
        <p14:creationId xmlns:p14="http://schemas.microsoft.com/office/powerpoint/2010/main" val="279192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934C-E782-1C4E-0E4D-3A7D5B1AE70A}"/>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810D9A49-23E8-C137-ABCF-CC038D362F8F}"/>
              </a:ext>
            </a:extLst>
          </p:cNvPr>
          <p:cNvSpPr>
            <a:spLocks noGrp="1"/>
          </p:cNvSpPr>
          <p:nvPr>
            <p:ph idx="1"/>
          </p:nvPr>
        </p:nvSpPr>
        <p:spPr>
          <a:xfrm>
            <a:off x="1097280" y="1845734"/>
            <a:ext cx="9698406" cy="4023360"/>
          </a:xfrm>
        </p:spPr>
        <p:txBody>
          <a:bodyPr>
            <a:normAutofit fontScale="92500" lnSpcReduction="10000"/>
          </a:bodyPr>
          <a:lstStyle/>
          <a:p>
            <a:pPr algn="just">
              <a:buFont typeface="Wingdings" panose="05000000000000000000" pitchFamily="2" charset="2"/>
              <a:buChar char="q"/>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To learn a machine, the original data is split into train and test sets.</a:t>
            </a:r>
          </a:p>
          <a:p>
            <a:pPr algn="just">
              <a:buFont typeface="Wingdings" panose="05000000000000000000" pitchFamily="2" charset="2"/>
              <a:buChar char="q"/>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70% of the data is dedicated to the training and the rest is for testing.</a:t>
            </a:r>
          </a:p>
          <a:p>
            <a:pPr marL="0" indent="0" algn="just">
              <a:buNone/>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To improve the accuracy , Validation set is prepared in the training.</a:t>
            </a:r>
          </a:p>
          <a:p>
            <a:pPr algn="just">
              <a:buFont typeface="Wingdings" panose="05000000000000000000" pitchFamily="2" charset="2"/>
              <a:buChar char="q"/>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The cross validation &amp; hyper tuning parameters can also be performed with validation set. (random) is a custom function used to adopt the data randomly into validation set.</a:t>
            </a:r>
          </a:p>
          <a:p>
            <a:pPr algn="just">
              <a:buFont typeface="Wingdings" panose="05000000000000000000" pitchFamily="2" charset="2"/>
              <a:buChar char="q"/>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These are learned with the algorithms to observe the performance.</a:t>
            </a:r>
          </a:p>
          <a:p>
            <a:endParaRPr lang="en-IN" dirty="0"/>
          </a:p>
        </p:txBody>
      </p:sp>
      <p:sp>
        <p:nvSpPr>
          <p:cNvPr id="4" name="Date Placeholder 3">
            <a:extLst>
              <a:ext uri="{FF2B5EF4-FFF2-40B4-BE49-F238E27FC236}">
                <a16:creationId xmlns:a16="http://schemas.microsoft.com/office/drawing/2014/main" id="{DBEF54E1-1530-BFF8-F3CE-E1785CA667E6}"/>
              </a:ext>
            </a:extLst>
          </p:cNvPr>
          <p:cNvSpPr>
            <a:spLocks noGrp="1"/>
          </p:cNvSpPr>
          <p:nvPr>
            <p:ph type="dt" sz="half" idx="10"/>
          </p:nvPr>
        </p:nvSpPr>
        <p:spPr/>
        <p:txBody>
          <a:bodyPr/>
          <a:lstStyle/>
          <a:p>
            <a:fld id="{8F695281-BE08-4C7D-BA42-7AAF3E7B3C48}" type="datetime1">
              <a:rPr lang="en-IN" smtClean="0"/>
              <a:t>16-11-2022</a:t>
            </a:fld>
            <a:endParaRPr lang="en-IN"/>
          </a:p>
        </p:txBody>
      </p:sp>
      <p:sp>
        <p:nvSpPr>
          <p:cNvPr id="5" name="Slide Number Placeholder 4">
            <a:extLst>
              <a:ext uri="{FF2B5EF4-FFF2-40B4-BE49-F238E27FC236}">
                <a16:creationId xmlns:a16="http://schemas.microsoft.com/office/drawing/2014/main" id="{3A9E48F8-018D-3129-EE9C-463FB31D9781}"/>
              </a:ext>
            </a:extLst>
          </p:cNvPr>
          <p:cNvSpPr>
            <a:spLocks noGrp="1"/>
          </p:cNvSpPr>
          <p:nvPr>
            <p:ph type="sldNum" sz="quarter" idx="12"/>
          </p:nvPr>
        </p:nvSpPr>
        <p:spPr/>
        <p:txBody>
          <a:bodyPr/>
          <a:lstStyle/>
          <a:p>
            <a:fld id="{56DE298C-470D-4ABA-9E84-10DA7983D0C8}" type="slidenum">
              <a:rPr lang="en-IN" smtClean="0"/>
              <a:t>9</a:t>
            </a:fld>
            <a:endParaRPr lang="en-IN"/>
          </a:p>
        </p:txBody>
      </p:sp>
      <p:pic>
        <p:nvPicPr>
          <p:cNvPr id="6" name="Picture 5">
            <a:extLst>
              <a:ext uri="{FF2B5EF4-FFF2-40B4-BE49-F238E27FC236}">
                <a16:creationId xmlns:a16="http://schemas.microsoft.com/office/drawing/2014/main" id="{B0E2FC59-4FB2-FABC-4474-0B931384918E}"/>
              </a:ext>
            </a:extLst>
          </p:cNvPr>
          <p:cNvPicPr>
            <a:picLocks noChangeAspect="1"/>
          </p:cNvPicPr>
          <p:nvPr/>
        </p:nvPicPr>
        <p:blipFill>
          <a:blip r:embed="rId2"/>
          <a:stretch>
            <a:fillRect/>
          </a:stretch>
        </p:blipFill>
        <p:spPr>
          <a:xfrm>
            <a:off x="2852128" y="2683682"/>
            <a:ext cx="6188710" cy="716280"/>
          </a:xfrm>
          <a:prstGeom prst="rect">
            <a:avLst/>
          </a:prstGeom>
        </p:spPr>
      </p:pic>
    </p:spTree>
    <p:extLst>
      <p:ext uri="{BB962C8B-B14F-4D97-AF65-F5344CB8AC3E}">
        <p14:creationId xmlns:p14="http://schemas.microsoft.com/office/powerpoint/2010/main" val="2205263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2057</Words>
  <Application>Microsoft Office PowerPoint</Application>
  <PresentationFormat>Widescreen</PresentationFormat>
  <Paragraphs>234</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PowerPoint Presentation</vt:lpstr>
      <vt:lpstr>Contents</vt:lpstr>
      <vt:lpstr>Introduction</vt:lpstr>
      <vt:lpstr>Methodology</vt:lpstr>
      <vt:lpstr>Programming Environment</vt:lpstr>
      <vt:lpstr>Dataset Identification</vt:lpstr>
      <vt:lpstr>Research work approach</vt:lpstr>
      <vt:lpstr>Feature Selection</vt:lpstr>
      <vt:lpstr>Modelling</vt:lpstr>
      <vt:lpstr>Random forest</vt:lpstr>
      <vt:lpstr>K-Nearest Neighbors</vt:lpstr>
      <vt:lpstr>Decision tree</vt:lpstr>
      <vt:lpstr>Naïve Bayes</vt:lpstr>
      <vt:lpstr>SVR</vt:lpstr>
      <vt:lpstr>Cross Validation</vt:lpstr>
      <vt:lpstr>Performance Indices</vt:lpstr>
      <vt:lpstr>Performance Indices</vt:lpstr>
      <vt:lpstr>Experimental Results - RF</vt:lpstr>
      <vt:lpstr>Experimental Results - KNN</vt:lpstr>
      <vt:lpstr>Experimental Results - DT</vt:lpstr>
      <vt:lpstr>Experimental Results - NB</vt:lpstr>
      <vt:lpstr>Experimental Results - SVR</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 pratyusha</dc:creator>
  <cp:lastModifiedBy>199</cp:lastModifiedBy>
  <cp:revision>4</cp:revision>
  <dcterms:created xsi:type="dcterms:W3CDTF">2022-10-06T20:26:11Z</dcterms:created>
  <dcterms:modified xsi:type="dcterms:W3CDTF">2022-11-16T02:39:12Z</dcterms:modified>
</cp:coreProperties>
</file>