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7C2D7-A272-45BB-97C6-FDA9318A047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83C57-5BDB-4A2C-B18D-53F6BC7E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83C57-5BDB-4A2C-B18D-53F6BC7E67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1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6" y="1196753"/>
            <a:ext cx="10018713" cy="312420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5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6087" y="190500"/>
            <a:ext cx="10018713" cy="61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6087" y="1102518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3" y="648493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AFF1870-E8DC-4074-81D5-5323747A93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FCA06A-0F0A-48A3-B4C1-D780612C19B7}"/>
              </a:ext>
            </a:extLst>
          </p:cNvPr>
          <p:cNvSpPr/>
          <p:nvPr userDrawn="1"/>
        </p:nvSpPr>
        <p:spPr>
          <a:xfrm>
            <a:off x="1716087" y="857250"/>
            <a:ext cx="9888538" cy="114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red and white sign&#10;&#10;Description automatically generated">
            <a:extLst>
              <a:ext uri="{FF2B5EF4-FFF2-40B4-BE49-F238E27FC236}">
                <a16:creationId xmlns:a16="http://schemas.microsoft.com/office/drawing/2014/main" id="{279F1BBB-B4F8-4700-9EE9-5FDD9C33C0F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" y="6072187"/>
            <a:ext cx="792063" cy="64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3800" b="1" kern="1200" cap="none">
          <a:ln w="3175" cmpd="sng">
            <a:noFill/>
          </a:ln>
          <a:solidFill>
            <a:schemeClr val="accent1">
              <a:lumMod val="50000"/>
            </a:schemeClr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479A50-23AB-4D13-91E5-E07DA056A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Edward Wang, Ph.D.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6E758F-6565-465D-8A7A-D71D914F9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3816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5D9A-F987-4018-8104-18C59798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13AB-ED70-40BB-970D-F2DE7420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86" y="1154528"/>
            <a:ext cx="10018713" cy="4856805"/>
          </a:xfrm>
        </p:spPr>
        <p:txBody>
          <a:bodyPr/>
          <a:lstStyle/>
          <a:p>
            <a:r>
              <a:rPr lang="en-US" dirty="0"/>
              <a:t>To identify underlying </a:t>
            </a:r>
            <a:r>
              <a:rPr lang="en-US" altLang="en-US" dirty="0"/>
              <a:t>latent factors/hidden relationships among variable rather than the observed data </a:t>
            </a:r>
          </a:p>
          <a:p>
            <a:r>
              <a:rPr lang="en-US" altLang="en-US" dirty="0"/>
              <a:t>To deal with large data with may observations/variables:</a:t>
            </a:r>
          </a:p>
          <a:p>
            <a:pPr lvl="1">
              <a:buSzPct val="80000"/>
              <a:buFont typeface="Wingdings" panose="05000000000000000000" pitchFamily="2" charset="2"/>
              <a:buChar char="ü"/>
            </a:pPr>
            <a:r>
              <a:rPr lang="en-US" altLang="en-US" sz="2200" dirty="0"/>
              <a:t>To visualize</a:t>
            </a:r>
          </a:p>
          <a:p>
            <a:pPr lvl="1">
              <a:buSzPct val="80000"/>
              <a:buFont typeface="Wingdings" panose="05000000000000000000" pitchFamily="2" charset="2"/>
              <a:buChar char="ü"/>
            </a:pPr>
            <a:r>
              <a:rPr lang="en-US" altLang="en-US" sz="2200" dirty="0"/>
              <a:t>To reduce noise embedded in data</a:t>
            </a:r>
          </a:p>
          <a:p>
            <a:pPr lvl="1">
              <a:buSzPct val="80000"/>
              <a:buFont typeface="Wingdings" panose="05000000000000000000" pitchFamily="2" charset="2"/>
              <a:buChar char="ü"/>
            </a:pPr>
            <a:r>
              <a:rPr lang="en-US" altLang="en-US" sz="2200" dirty="0"/>
              <a:t>To reduce them to smaller set of components, for higher computational efficiency</a:t>
            </a:r>
          </a:p>
          <a:p>
            <a:pPr lvl="1">
              <a:buSzPct val="80000"/>
              <a:buFont typeface="Wingdings" panose="05000000000000000000" pitchFamily="2" charset="2"/>
              <a:buChar char="ü"/>
            </a:pPr>
            <a:r>
              <a:rPr lang="en-US" altLang="en-US" sz="2200" dirty="0"/>
              <a:t>To build more effective data analytics on the reduced-dimensional space</a:t>
            </a:r>
          </a:p>
          <a:p>
            <a:pPr lvl="1">
              <a:buSzPct val="80000"/>
              <a:buFont typeface="Wingdings" panose="05000000000000000000" pitchFamily="2" charset="2"/>
              <a:buChar char="ü"/>
            </a:pPr>
            <a:endParaRPr lang="en-US" altLang="en-US" sz="2200" dirty="0"/>
          </a:p>
          <a:p>
            <a:endParaRPr lang="en-US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6A5C78-F863-41E0-B05F-1DC397661847}"/>
              </a:ext>
            </a:extLst>
          </p:cNvPr>
          <p:cNvSpPr txBox="1">
            <a:spLocks/>
          </p:cNvSpPr>
          <p:nvPr/>
        </p:nvSpPr>
        <p:spPr>
          <a:xfrm>
            <a:off x="1716086" y="3015665"/>
            <a:ext cx="10018713" cy="1791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1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BBAD-24AC-479B-8B56-7D47FF6E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73B2-7DFA-40DA-BD47-F5EE4BB6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86" y="1196753"/>
            <a:ext cx="10018713" cy="449284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dirty="0"/>
              <a:t>If two items or dimensions are highly correlated or dependent</a:t>
            </a:r>
          </a:p>
          <a:p>
            <a:pPr lvl="1">
              <a:lnSpc>
                <a:spcPct val="9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altLang="en-US" sz="2200" dirty="0"/>
              <a:t>They are likely to represent highly related phenomena</a:t>
            </a:r>
          </a:p>
          <a:p>
            <a:pPr lvl="1">
              <a:lnSpc>
                <a:spcPct val="9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altLang="en-US" sz="2200" dirty="0"/>
              <a:t>If they tell us about the same underlying variance in the data, combining them to form a single measure is reasonable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So we want to combine related variables, and focus on uncorrelated or independent ones, especially those along which the observations have high covariance</a:t>
            </a:r>
          </a:p>
          <a:p>
            <a:pPr marL="0" indent="0">
              <a:lnSpc>
                <a:spcPct val="90000"/>
              </a:lnSpc>
              <a:buSzPct val="80000"/>
              <a:buNone/>
            </a:pPr>
            <a:endParaRPr lang="en-US" altLang="en-US" sz="2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7057B-F6F6-4FA5-8377-04EE6957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4088329"/>
            <a:ext cx="4398724" cy="25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4AA6-DDFE-4154-98CF-DC5B393F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0941-17F8-4D0A-B0C2-F25F05C7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86" y="1196753"/>
            <a:ext cx="10018713" cy="4308697"/>
          </a:xfrm>
        </p:spPr>
        <p:txBody>
          <a:bodyPr>
            <a:normAutofit/>
          </a:bodyPr>
          <a:lstStyle/>
          <a:p>
            <a:r>
              <a:rPr lang="da-DK" altLang="en-US" dirty="0"/>
              <a:t>Most common form of factor analysis</a:t>
            </a:r>
          </a:p>
          <a:p>
            <a:r>
              <a:rPr lang="da-DK" altLang="en-US" dirty="0"/>
              <a:t>The new variables/dimensions</a:t>
            </a:r>
          </a:p>
          <a:p>
            <a:pPr lvl="1">
              <a:buSzPct val="80000"/>
              <a:buFont typeface="Wingdings" panose="05000000000000000000" pitchFamily="2" charset="2"/>
              <a:buChar char="ü"/>
            </a:pPr>
            <a:r>
              <a:rPr lang="da-DK" altLang="en-US" sz="2200" dirty="0"/>
              <a:t>Are linear combinations of the original ones</a:t>
            </a:r>
          </a:p>
          <a:p>
            <a:pPr lvl="1">
              <a:buSzPct val="80000"/>
              <a:buFont typeface="Wingdings" panose="05000000000000000000" pitchFamily="2" charset="2"/>
              <a:buChar char="ü"/>
            </a:pPr>
            <a:r>
              <a:rPr lang="da-DK" altLang="en-US" sz="2200" dirty="0"/>
              <a:t>Are uncorrelated with one another</a:t>
            </a: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da-DK" altLang="en-US" sz="2200" dirty="0"/>
              <a:t>Orthogonal in original dimension space</a:t>
            </a:r>
          </a:p>
          <a:p>
            <a:pPr lvl="1">
              <a:buSzPct val="80000"/>
              <a:buFont typeface="Wingdings" panose="05000000000000000000" pitchFamily="2" charset="2"/>
              <a:buChar char="ü"/>
            </a:pPr>
            <a:r>
              <a:rPr lang="da-DK" altLang="en-US" sz="2200" dirty="0"/>
              <a:t>Capture as much of the original variance in the data as possible</a:t>
            </a:r>
          </a:p>
          <a:p>
            <a:pPr lvl="1">
              <a:buSzPct val="80000"/>
              <a:buFont typeface="Wingdings" panose="05000000000000000000" pitchFamily="2" charset="2"/>
              <a:buChar char="ü"/>
            </a:pPr>
            <a:r>
              <a:rPr lang="da-DK" altLang="en-US" sz="2200" dirty="0"/>
              <a:t>Are called Principal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7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91E5-91D7-4781-8E21-06F808C8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D65021-1A20-4ACD-A694-F0E43E9A76F6}"/>
              </a:ext>
            </a:extLst>
          </p:cNvPr>
          <p:cNvGrpSpPr/>
          <p:nvPr/>
        </p:nvGrpSpPr>
        <p:grpSpPr>
          <a:xfrm>
            <a:off x="1567391" y="1473200"/>
            <a:ext cx="5917142" cy="4639733"/>
            <a:chOff x="1676400" y="1676400"/>
            <a:chExt cx="5838825" cy="4229100"/>
          </a:xfrm>
        </p:grpSpPr>
        <p:pic>
          <p:nvPicPr>
            <p:cNvPr id="5" name="Picture 4" descr="pca_basis">
              <a:extLst>
                <a:ext uri="{FF2B5EF4-FFF2-40B4-BE49-F238E27FC236}">
                  <a16:creationId xmlns:a16="http://schemas.microsoft.com/office/drawing/2014/main" id="{AADD7D66-C0AF-4DBC-9071-730DC95E8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676400"/>
              <a:ext cx="5838825" cy="4229100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735751C7-134B-40A8-BE28-1F697F8E9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635" y="5319021"/>
              <a:ext cx="4494435" cy="14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862367D0-61D7-4E18-BF08-6C3DFEA33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085" y="2155996"/>
              <a:ext cx="7550" cy="316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Arial Narrow" panose="020B0606020202030204" pitchFamily="34" charset="0"/>
              </a:endParaRP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3822E9C2-E5BE-44D7-B89E-941B6E5D4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5918" y="5416367"/>
              <a:ext cx="1748808" cy="33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 Narrow" panose="020B0606020202030204" pitchFamily="34" charset="0"/>
                </a:rPr>
                <a:t>Original Variable A</a:t>
              </a: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FC14D8ED-7C0E-42FA-AD86-93E3DC9B0155}"/>
                </a:ext>
              </a:extLst>
            </p:cNvPr>
            <p:cNvSpPr txBox="1">
              <a:spLocks noChangeArrowheads="1"/>
            </p:cNvSpPr>
            <p:nvPr/>
          </p:nvSpPr>
          <p:spPr>
            <a:xfrm rot="16200000">
              <a:off x="1569535" y="2595562"/>
              <a:ext cx="1905000" cy="45720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 Narrow" panose="020B0606020202030204" pitchFamily="34" charset="0"/>
                </a:rPr>
                <a:t>Original Variable B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1819D5DB-A4AF-415B-B9C1-7EF6DEC46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925" y="2655888"/>
              <a:ext cx="597211" cy="33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Arial Narrow" panose="020B0606020202030204" pitchFamily="34" charset="0"/>
                </a:rPr>
                <a:t>PC 1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932BE233-3B64-430C-B421-7DE0B26E9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2514600"/>
              <a:ext cx="597211" cy="33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 Narrow" panose="020B0606020202030204" pitchFamily="34" charset="0"/>
                </a:rPr>
                <a:t>PC 2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76AD0-EE98-4949-9622-C9D744F64BBC}"/>
              </a:ext>
            </a:extLst>
          </p:cNvPr>
          <p:cNvSpPr/>
          <p:nvPr/>
        </p:nvSpPr>
        <p:spPr>
          <a:xfrm>
            <a:off x="7788535" y="2121819"/>
            <a:ext cx="4275992" cy="297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da-DK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 PC along with the largest covariance of the data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da-DK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removing the 1st PC from original data, 2nd pC represnets the largest covariance of the residuals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da-DK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27247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8E4A-BD2E-4D04-B1E4-0420E483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FA96-01CA-421B-BBD8-7613725C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86" y="1196752"/>
            <a:ext cx="10018713" cy="52379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Data points are vectors in a multidimensional space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Projection of vector </a:t>
            </a:r>
            <a:r>
              <a:rPr lang="en-US" altLang="en-US" b="1" dirty="0"/>
              <a:t>x</a:t>
            </a:r>
            <a:r>
              <a:rPr lang="en-US" altLang="en-US" dirty="0"/>
              <a:t> onto an axis (dimension) </a:t>
            </a:r>
            <a:r>
              <a:rPr lang="en-US" altLang="en-US" b="1" dirty="0"/>
              <a:t>u</a:t>
            </a:r>
            <a:r>
              <a:rPr lang="en-US" altLang="en-US" dirty="0"/>
              <a:t> is </a:t>
            </a:r>
            <a:r>
              <a:rPr lang="en-US" altLang="en-US" b="1" dirty="0" err="1"/>
              <a:t>ux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Direction of largest covariance is that in which the average square of the projection is largest, i.e. E((</a:t>
            </a:r>
            <a:r>
              <a:rPr lang="en-US" altLang="en-US" b="1" dirty="0" err="1"/>
              <a:t>ux</a:t>
            </a:r>
            <a:r>
              <a:rPr lang="en-US" altLang="en-US" dirty="0"/>
              <a:t>)</a:t>
            </a:r>
            <a:r>
              <a:rPr lang="en-US" altLang="en-US" baseline="30000" dirty="0"/>
              <a:t>2</a:t>
            </a:r>
            <a:r>
              <a:rPr lang="en-US" altLang="en-US" dirty="0"/>
              <a:t>) = E (</a:t>
            </a:r>
            <a:r>
              <a:rPr lang="en-US" altLang="en-US" b="1" dirty="0" err="1"/>
              <a:t>uxx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u</a:t>
            </a:r>
            <a:r>
              <a:rPr lang="en-US" altLang="en-US" baseline="30000" dirty="0" err="1"/>
              <a:t>T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altLang="en-US" sz="2200" dirty="0"/>
              <a:t>The direction of </a:t>
            </a:r>
            <a:r>
              <a:rPr lang="en-US" altLang="en-US" sz="2200" b="1" dirty="0"/>
              <a:t>u </a:t>
            </a:r>
            <a:r>
              <a:rPr lang="en-US" altLang="en-US" sz="2200" dirty="0"/>
              <a:t>is the direction of the 1</a:t>
            </a:r>
            <a:r>
              <a:rPr lang="en-US" altLang="en-US" sz="2200" baseline="30000" dirty="0"/>
              <a:t>st</a:t>
            </a:r>
            <a:r>
              <a:rPr lang="en-US" altLang="en-US" sz="2200" dirty="0"/>
              <a:t> PC</a:t>
            </a:r>
          </a:p>
          <a:p>
            <a:r>
              <a:rPr lang="en-US" altLang="en-US" dirty="0"/>
              <a:t>E(</a:t>
            </a:r>
            <a:r>
              <a:rPr lang="en-US" altLang="en-US" b="1" dirty="0" err="1"/>
              <a:t>uxx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u</a:t>
            </a:r>
            <a:r>
              <a:rPr lang="en-US" altLang="en-US" baseline="30000" dirty="0" err="1"/>
              <a:t>T</a:t>
            </a:r>
            <a:r>
              <a:rPr lang="en-US" altLang="en-US" dirty="0"/>
              <a:t>) is maximized by finding E(</a:t>
            </a:r>
            <a:r>
              <a:rPr lang="en-US" altLang="en-US" b="1" dirty="0"/>
              <a:t>u</a:t>
            </a:r>
            <a:r>
              <a:rPr lang="el-GR" altLang="en-US" b="1" dirty="0"/>
              <a:t>λ</a:t>
            </a:r>
            <a:r>
              <a:rPr lang="en-US" altLang="en-US" b="1" dirty="0" err="1"/>
              <a:t>u</a:t>
            </a:r>
            <a:r>
              <a:rPr lang="en-US" altLang="en-US" baseline="30000" dirty="0" err="1"/>
              <a:t>T</a:t>
            </a:r>
            <a:r>
              <a:rPr lang="en-US" altLang="en-US" dirty="0"/>
              <a:t>), where </a:t>
            </a:r>
            <a:r>
              <a:rPr lang="en-US" altLang="en-US" b="1" dirty="0"/>
              <a:t>u</a:t>
            </a:r>
            <a:r>
              <a:rPr lang="en-US" altLang="en-US" dirty="0"/>
              <a:t> is the eigenvector corresponding to the largest eigenvalue</a:t>
            </a:r>
          </a:p>
          <a:p>
            <a:r>
              <a:rPr lang="en-US" altLang="en-US" dirty="0"/>
              <a:t>The eigenvalue denotes the amount of variability captured along that dimension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38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EB02-398D-4109-9D41-1A0092FB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672C-64EE-4DDB-B34F-3FCB65C9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Maximise</a:t>
            </a:r>
            <a:r>
              <a:rPr lang="en-US" altLang="en-US" b="1" dirty="0"/>
              <a:t> </a:t>
            </a:r>
            <a:r>
              <a:rPr lang="en-US" altLang="en-US" b="1" dirty="0" err="1"/>
              <a:t>u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xx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u</a:t>
            </a:r>
            <a:r>
              <a:rPr lang="en-US" altLang="en-US" b="1" dirty="0"/>
              <a:t> </a:t>
            </a:r>
            <a:r>
              <a:rPr lang="en-US" altLang="en-US" dirty="0"/>
              <a:t>s.t</a:t>
            </a:r>
            <a:r>
              <a:rPr lang="en-US" altLang="en-US" b="1" dirty="0"/>
              <a:t> </a:t>
            </a:r>
            <a:r>
              <a:rPr lang="en-US" altLang="en-US" b="1" dirty="0" err="1"/>
              <a:t>u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u</a:t>
            </a:r>
            <a:r>
              <a:rPr lang="en-US" altLang="en-US" dirty="0"/>
              <a:t> = 1 </a:t>
            </a:r>
          </a:p>
          <a:p>
            <a:r>
              <a:rPr lang="en-US" altLang="en-US" dirty="0"/>
              <a:t>Construct </a:t>
            </a:r>
            <a:r>
              <a:rPr lang="en-US" altLang="en-US" dirty="0" err="1"/>
              <a:t>Langrangian</a:t>
            </a:r>
            <a:r>
              <a:rPr lang="en-US" altLang="en-US" dirty="0"/>
              <a:t>  </a:t>
            </a:r>
            <a:r>
              <a:rPr lang="en-US" altLang="en-US" b="1" dirty="0" err="1"/>
              <a:t>u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xx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u</a:t>
            </a:r>
            <a:r>
              <a:rPr lang="en-US" altLang="en-US" b="1" dirty="0"/>
              <a:t> </a:t>
            </a:r>
            <a:r>
              <a:rPr lang="en-US" altLang="en-US" dirty="0"/>
              <a:t>–</a:t>
            </a:r>
            <a:r>
              <a:rPr lang="en-US" altLang="en-US" b="1" dirty="0"/>
              <a:t> </a:t>
            </a:r>
            <a:r>
              <a:rPr lang="el-GR" altLang="en-US" dirty="0"/>
              <a:t>λ</a:t>
            </a:r>
            <a:r>
              <a:rPr lang="en-US" altLang="en-US" b="1" dirty="0" err="1"/>
              <a:t>u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u</a:t>
            </a:r>
            <a:r>
              <a:rPr lang="en-US" altLang="en-US" b="1" dirty="0"/>
              <a:t> </a:t>
            </a:r>
          </a:p>
          <a:p>
            <a:r>
              <a:rPr lang="en-US" altLang="en-US" dirty="0"/>
              <a:t>Vector of partial derivatives set to zero</a:t>
            </a:r>
          </a:p>
          <a:p>
            <a:pPr marL="0" indent="0">
              <a:buNone/>
            </a:pPr>
            <a:r>
              <a:rPr lang="en-US" altLang="en-US" b="1" dirty="0"/>
              <a:t>		</a:t>
            </a:r>
            <a:r>
              <a:rPr lang="en-US" altLang="en-US" b="1" dirty="0" err="1"/>
              <a:t>xx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u</a:t>
            </a:r>
            <a:r>
              <a:rPr lang="en-US" altLang="en-US" b="1" dirty="0"/>
              <a:t> </a:t>
            </a:r>
            <a:r>
              <a:rPr lang="en-US" altLang="en-US" dirty="0"/>
              <a:t>–</a:t>
            </a:r>
            <a:r>
              <a:rPr lang="en-US" altLang="en-US" b="1" dirty="0"/>
              <a:t> </a:t>
            </a:r>
            <a:r>
              <a:rPr lang="el-GR" altLang="en-US" dirty="0"/>
              <a:t>λ</a:t>
            </a:r>
            <a:r>
              <a:rPr lang="en-US" altLang="en-US" b="1" dirty="0"/>
              <a:t>u </a:t>
            </a:r>
            <a:r>
              <a:rPr lang="en-US" altLang="en-US" dirty="0"/>
              <a:t>=</a:t>
            </a:r>
            <a:r>
              <a:rPr lang="en-US" altLang="en-US" b="1" dirty="0"/>
              <a:t> </a:t>
            </a:r>
            <a:r>
              <a:rPr lang="en-US" altLang="en-US" dirty="0"/>
              <a:t>(</a:t>
            </a:r>
            <a:r>
              <a:rPr lang="en-US" altLang="en-US" b="1" dirty="0" err="1"/>
              <a:t>xx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</a:t>
            </a:r>
            <a:r>
              <a:rPr lang="en-US" altLang="en-US" dirty="0"/>
              <a:t>–</a:t>
            </a:r>
            <a:r>
              <a:rPr lang="en-US" altLang="en-US" b="1" dirty="0"/>
              <a:t> </a:t>
            </a:r>
            <a:r>
              <a:rPr lang="el-GR" altLang="en-US" dirty="0"/>
              <a:t>λ</a:t>
            </a:r>
            <a:r>
              <a:rPr lang="en-GB" altLang="en-US" b="1" dirty="0"/>
              <a:t>I</a:t>
            </a:r>
            <a:r>
              <a:rPr lang="en-US" altLang="en-US" dirty="0"/>
              <a:t>) </a:t>
            </a:r>
            <a:r>
              <a:rPr lang="en-US" altLang="en-US" b="1" dirty="0"/>
              <a:t>u</a:t>
            </a:r>
            <a:r>
              <a:rPr lang="en-US" altLang="en-US" dirty="0"/>
              <a:t> = 0</a:t>
            </a:r>
          </a:p>
          <a:p>
            <a:r>
              <a:rPr lang="en-US" altLang="en-US" dirty="0"/>
              <a:t>As </a:t>
            </a:r>
            <a:r>
              <a:rPr lang="en-US" altLang="en-US" b="1" dirty="0"/>
              <a:t>u ≠ 0</a:t>
            </a:r>
            <a:r>
              <a:rPr lang="en-US" altLang="en-US" dirty="0"/>
              <a:t> then </a:t>
            </a:r>
            <a:r>
              <a:rPr lang="en-US" altLang="en-US" b="1" dirty="0"/>
              <a:t>u</a:t>
            </a:r>
            <a:r>
              <a:rPr lang="en-US" altLang="en-US" dirty="0"/>
              <a:t> must be an eigenvector of </a:t>
            </a:r>
            <a:r>
              <a:rPr lang="en-US" altLang="en-US" b="1" dirty="0" err="1"/>
              <a:t>xx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</a:t>
            </a:r>
            <a:r>
              <a:rPr lang="en-US" altLang="en-US" dirty="0"/>
              <a:t>with eigenvalue  </a:t>
            </a:r>
            <a:r>
              <a:rPr lang="el-GR" altLang="en-US" dirty="0"/>
              <a:t>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94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</TotalTime>
  <Words>388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Corbel</vt:lpstr>
      <vt:lpstr>Times New Roman</vt:lpstr>
      <vt:lpstr>Wingdings</vt:lpstr>
      <vt:lpstr>Parallax</vt:lpstr>
      <vt:lpstr>Principal Component Analysis (PCA)</vt:lpstr>
      <vt:lpstr>Why Component Analysis?</vt:lpstr>
      <vt:lpstr>Component Analysis</vt:lpstr>
      <vt:lpstr>Principal Component Analysis</vt:lpstr>
      <vt:lpstr>Principal Components</vt:lpstr>
      <vt:lpstr>Finding the PCs</vt:lpstr>
      <vt:lpstr>Why Eigenvalues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Overview</dc:title>
  <dc:creator>Wang, Peng</dc:creator>
  <cp:lastModifiedBy>Wang, Peng</cp:lastModifiedBy>
  <cp:revision>9</cp:revision>
  <dcterms:created xsi:type="dcterms:W3CDTF">2019-12-10T19:48:06Z</dcterms:created>
  <dcterms:modified xsi:type="dcterms:W3CDTF">2020-02-03T01:50:58Z</dcterms:modified>
</cp:coreProperties>
</file>