
<file path=[Content_Types].xml><?xml version="1.0" encoding="utf-8"?>
<Types xmlns="http://schemas.openxmlformats.org/package/2006/content-types">
  <Default Extension="avi" ContentType="video/x-msvideo"/>
  <Default Extension="bin" ContentType="application/vnd.openxmlformats-officedocument.oleObject"/>
  <Default Extension="emf" ContentType="image/x-emf"/>
  <Default Extension="jpeg" ContentType="image/jpeg"/>
  <Default Extension="mp4" ContentType="video/mp4"/>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7" r:id="rId3"/>
    <p:sldId id="1514" r:id="rId4"/>
    <p:sldId id="278" r:id="rId5"/>
    <p:sldId id="1616" r:id="rId6"/>
    <p:sldId id="1532" r:id="rId7"/>
    <p:sldId id="1525" r:id="rId8"/>
    <p:sldId id="1584" r:id="rId9"/>
    <p:sldId id="1534" r:id="rId10"/>
    <p:sldId id="1625" r:id="rId11"/>
    <p:sldId id="1617" r:id="rId12"/>
    <p:sldId id="1535" r:id="rId13"/>
    <p:sldId id="1621" r:id="rId14"/>
    <p:sldId id="1618" r:id="rId15"/>
    <p:sldId id="1620" r:id="rId16"/>
    <p:sldId id="1623" r:id="rId17"/>
    <p:sldId id="162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1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5DDC5B-398A-421D-9EF4-57F39028F2F8}" type="datetimeFigureOut">
              <a:rPr lang="en-US" smtClean="0"/>
              <a:t>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E690C-103A-416B-9EB4-D6D51666CE1F}" type="slidenum">
              <a:rPr lang="en-US" smtClean="0"/>
              <a:t>‹#›</a:t>
            </a:fld>
            <a:endParaRPr lang="en-US"/>
          </a:p>
        </p:txBody>
      </p:sp>
    </p:spTree>
    <p:extLst>
      <p:ext uri="{BB962C8B-B14F-4D97-AF65-F5344CB8AC3E}">
        <p14:creationId xmlns:p14="http://schemas.microsoft.com/office/powerpoint/2010/main" val="3118319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the first slide to introduce/define what PF is.  The slide indicates that particle can be regarded as a human expert.  But by definition, what </a:t>
            </a:r>
            <a:r>
              <a:rPr lang="en-US" i="1" baseline="0" dirty="0"/>
              <a:t>IS </a:t>
            </a:r>
            <a:r>
              <a:rPr lang="en-US" i="0" baseline="0" dirty="0"/>
              <a:t>a particle, exactly? Do we call it an “agent”? Or a virtual something …?</a:t>
            </a:r>
          </a:p>
          <a:p>
            <a:r>
              <a:rPr lang="en-US" b="1" i="0" baseline="0" dirty="0"/>
              <a:t>PW</a:t>
            </a:r>
            <a:r>
              <a:rPr lang="en-US" i="0" baseline="0" dirty="0"/>
              <a:t>: particle is actually a </a:t>
            </a:r>
            <a:r>
              <a:rPr lang="en-US" i="0" u="sng" baseline="0" dirty="0"/>
              <a:t>data point</a:t>
            </a:r>
            <a:r>
              <a:rPr lang="en-US" i="0" baseline="0" dirty="0"/>
              <a:t>. </a:t>
            </a: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D12272-6990-4096-AFD4-72DC61E5D6F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0354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N(5,2): mean value is 5, Std.</a:t>
            </a:r>
            <a:r>
              <a:rPr lang="en-US" baseline="0" dirty="0"/>
              <a:t> dev. Is 2</a:t>
            </a:r>
          </a:p>
          <a:p>
            <a:endParaRPr lang="en-US" baseline="0" dirty="0"/>
          </a:p>
          <a:p>
            <a:r>
              <a:rPr lang="en-US" baseline="0" dirty="0"/>
              <a:t>Initial weight assignment: weight of individual particle X number of particles = 1</a:t>
            </a:r>
          </a:p>
          <a:p>
            <a:endParaRPr lang="en-US" baseline="0" dirty="0"/>
          </a:p>
          <a:p>
            <a:r>
              <a:rPr lang="en-US" baseline="0" dirty="0"/>
              <a:t>The process shown in the slide </a:t>
            </a:r>
            <a:r>
              <a:rPr lang="en-US" baseline="0" dirty="0" err="1"/>
              <a:t>graphly</a:t>
            </a:r>
            <a:r>
              <a:rPr lang="en-US" baseline="0" dirty="0"/>
              <a:t> describes sequential importance sampling (SIS)</a:t>
            </a:r>
            <a:endParaRPr lang="en-US" dirty="0"/>
          </a:p>
        </p:txBody>
      </p:sp>
      <p:sp>
        <p:nvSpPr>
          <p:cNvPr id="4" name="Slide Number Placeholder 3"/>
          <p:cNvSpPr>
            <a:spLocks noGrp="1"/>
          </p:cNvSpPr>
          <p:nvPr>
            <p:ph type="sldNum" sz="quarter" idx="10"/>
          </p:nvPr>
        </p:nvSpPr>
        <p:spPr/>
        <p:txBody>
          <a:bodyPr/>
          <a:lstStyle/>
          <a:p>
            <a:pPr marL="0" marR="0" lvl="0" indent="0" algn="r" defTabSz="966650" rtl="0" eaLnBrk="1" fontAlgn="base" latinLnBrk="0" hangingPunct="1">
              <a:lnSpc>
                <a:spcPct val="100000"/>
              </a:lnSpc>
              <a:spcBef>
                <a:spcPct val="0"/>
              </a:spcBef>
              <a:spcAft>
                <a:spcPct val="0"/>
              </a:spcAft>
              <a:buClrTx/>
              <a:buSzTx/>
              <a:buFontTx/>
              <a:buNone/>
              <a:tabLst/>
              <a:defRPr/>
            </a:pPr>
            <a:fld id="{2BD12272-6990-4096-AFD4-72DC61E5D6F3}" type="slidenum">
              <a:rPr kumimoji="0" lang="zh-CN" altLang="en-US" sz="1400" b="0" i="0" u="none" strike="noStrike" kern="1200" cap="none" spc="0" normalizeH="0" baseline="0" noProof="0" smtClean="0">
                <a:ln>
                  <a:noFill/>
                </a:ln>
                <a:solidFill>
                  <a:srgbClr val="000000"/>
                </a:solidFill>
                <a:effectLst/>
                <a:uLnTx/>
                <a:uFillTx/>
                <a:latin typeface="Arial" pitchFamily="34" charset="0"/>
                <a:ea typeface="宋体" pitchFamily="2" charset="-122"/>
                <a:cs typeface="+mn-cs"/>
              </a:rPr>
              <a:pPr marL="0" marR="0" lvl="0" indent="0" algn="r" defTabSz="966650" rtl="0" eaLnBrk="1" fontAlgn="base" latinLnBrk="0" hangingPunct="1">
                <a:lnSpc>
                  <a:spcPct val="100000"/>
                </a:lnSpc>
                <a:spcBef>
                  <a:spcPct val="0"/>
                </a:spcBef>
                <a:spcAft>
                  <a:spcPct val="0"/>
                </a:spcAft>
                <a:buClrTx/>
                <a:buSzTx/>
                <a:buFontTx/>
                <a:buNone/>
                <a:tabLst/>
                <a:defRPr/>
              </a:pPr>
              <a:t>3</a:t>
            </a:fld>
            <a:endParaRPr kumimoji="0" lang="en-US" altLang="zh-CN" sz="14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75248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pdf to be estimated N(5,2)</a:t>
            </a:r>
          </a:p>
          <a:p>
            <a:r>
              <a:rPr lang="en-US" dirty="0"/>
              <a:t>20 particles sampled from [0 10] even distribution; particles are described by two attribute</a:t>
            </a:r>
            <a:r>
              <a:rPr lang="en-US" baseline="0" dirty="0"/>
              <a:t>s: particles’ values and particles’ weights</a:t>
            </a:r>
          </a:p>
          <a:p>
            <a:r>
              <a:rPr lang="en-US" baseline="0" dirty="0"/>
              <a:t>With new measurement, particles’ weights are updated. The statistical sum of particles is the estimation of the posterior PDF.</a:t>
            </a:r>
          </a:p>
          <a:p>
            <a:endParaRPr lang="en-US" baseline="0" dirty="0"/>
          </a:p>
          <a:p>
            <a:r>
              <a:rPr lang="en-US" baseline="0" dirty="0"/>
              <a:t>The prerequisite for good estimation is that distribution form which particles are sampled from and the distribution to be estimated should be within the same range. However, in reality, we cannot make a perfect guess. I will introduce in the following. </a:t>
            </a:r>
          </a:p>
          <a:p>
            <a:endParaRPr lang="en-US" baseline="0" dirty="0"/>
          </a:p>
          <a:p>
            <a:r>
              <a:rPr lang="en-US" baseline="0" dirty="0"/>
              <a:t>Another question should be pay attention is the particles’ number. The more particles, the better estimation resolution.</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BD12272-6990-4096-AFD4-72DC61E5D6F3}" type="slidenum">
              <a:rPr lang="zh-CN" altLang="en-US" smtClean="0"/>
              <a:pPr>
                <a:defRPr/>
              </a:pPr>
              <a:t>8</a:t>
            </a:fld>
            <a:endParaRPr lang="en-US" altLang="zh-CN"/>
          </a:p>
        </p:txBody>
      </p:sp>
    </p:spTree>
    <p:extLst>
      <p:ext uri="{BB962C8B-B14F-4D97-AF65-F5344CB8AC3E}">
        <p14:creationId xmlns:p14="http://schemas.microsoft.com/office/powerpoint/2010/main" val="3157976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Resampling</a:t>
            </a:r>
            <a:r>
              <a:rPr lang="en-US" baseline="0" dirty="0"/>
              <a:t>: eliminate particles with small weights and keep particles with large weights, implemented by comparing particles’ weights to random numbers. </a:t>
            </a:r>
          </a:p>
        </p:txBody>
      </p:sp>
      <p:sp>
        <p:nvSpPr>
          <p:cNvPr id="4" name="Slide Number Placeholder 3"/>
          <p:cNvSpPr>
            <a:spLocks noGrp="1"/>
          </p:cNvSpPr>
          <p:nvPr>
            <p:ph type="sldNum" sz="quarter" idx="10"/>
          </p:nvPr>
        </p:nvSpPr>
        <p:spPr/>
        <p:txBody>
          <a:bodyPr/>
          <a:lstStyle/>
          <a:p>
            <a:pPr>
              <a:defRPr/>
            </a:pPr>
            <a:fld id="{2BD12272-6990-4096-AFD4-72DC61E5D6F3}" type="slidenum">
              <a:rPr lang="zh-CN" altLang="en-US" smtClean="0"/>
              <a:pPr>
                <a:defRPr/>
              </a:pPr>
              <a:t>9</a:t>
            </a:fld>
            <a:endParaRPr lang="en-US" altLang="zh-CN"/>
          </a:p>
        </p:txBody>
      </p:sp>
    </p:spTree>
    <p:extLst>
      <p:ext uri="{BB962C8B-B14F-4D97-AF65-F5344CB8AC3E}">
        <p14:creationId xmlns:p14="http://schemas.microsoft.com/office/powerpoint/2010/main" val="254134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pdf to be estimated N(5,2)</a:t>
            </a:r>
          </a:p>
          <a:p>
            <a:r>
              <a:rPr lang="en-US" dirty="0"/>
              <a:t>20 particles sampled from [0 10] even distribution; particles are described by two attribute</a:t>
            </a:r>
            <a:r>
              <a:rPr lang="en-US" baseline="0" dirty="0"/>
              <a:t>s: particles’ values and particles’ weights</a:t>
            </a:r>
          </a:p>
          <a:p>
            <a:r>
              <a:rPr lang="en-US" baseline="0" dirty="0"/>
              <a:t>With new measurement, particles’ weights are updated. The statistical sum of particles is the estimation of the posterior PDF.</a:t>
            </a:r>
          </a:p>
          <a:p>
            <a:endParaRPr lang="en-US" baseline="0" dirty="0"/>
          </a:p>
          <a:p>
            <a:r>
              <a:rPr lang="en-US" baseline="0" dirty="0"/>
              <a:t>The prerequisite for good estimation is that distribution form which particles are sampled from and the distribution to be estimated should be within the same range. However, in reality, we cannot make a perfect guess. I will introduce in the following. </a:t>
            </a:r>
          </a:p>
          <a:p>
            <a:endParaRPr lang="en-US" baseline="0" dirty="0"/>
          </a:p>
          <a:p>
            <a:r>
              <a:rPr lang="en-US" baseline="0" dirty="0"/>
              <a:t>Another question should be pay attention is the particles’ number. The more particles, the better estimation resolution.</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BD12272-6990-4096-AFD4-72DC61E5D6F3}" type="slidenum">
              <a:rPr lang="zh-CN" altLang="en-US" smtClean="0"/>
              <a:pPr>
                <a:defRPr/>
              </a:pPr>
              <a:t>11</a:t>
            </a:fld>
            <a:endParaRPr lang="en-US" altLang="zh-CN"/>
          </a:p>
        </p:txBody>
      </p:sp>
    </p:spTree>
    <p:extLst>
      <p:ext uri="{BB962C8B-B14F-4D97-AF65-F5344CB8AC3E}">
        <p14:creationId xmlns:p14="http://schemas.microsoft.com/office/powerpoint/2010/main" val="3157976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5" name="Footer Placeholder 4"/>
          <p:cNvSpPr>
            <a:spLocks noGrp="1"/>
          </p:cNvSpPr>
          <p:nvPr>
            <p:ph type="ftr" sz="quarter" idx="11"/>
          </p:nvPr>
        </p:nvSpPr>
        <p:spPr>
          <a:xfrm>
            <a:off x="5332412" y="5883275"/>
            <a:ext cx="432404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277257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272675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869211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95500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2986566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2135620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79848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548138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4169282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716086" y="1196753"/>
            <a:ext cx="10018713" cy="3124201"/>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423795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337945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362871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8" name="Footer Placeholder 7"/>
          <p:cNvSpPr>
            <a:spLocks noGrp="1"/>
          </p:cNvSpPr>
          <p:nvPr>
            <p:ph type="ftr" sz="quarter" idx="11"/>
          </p:nvPr>
        </p:nvSpPr>
        <p:spPr>
          <a:xfrm>
            <a:off x="2572279" y="5883275"/>
            <a:ext cx="7084177"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302872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4" name="Footer Placeholder 3"/>
          <p:cNvSpPr>
            <a:spLocks noGrp="1"/>
          </p:cNvSpPr>
          <p:nvPr>
            <p:ph type="ftr" sz="quarter" idx="11"/>
          </p:nvPr>
        </p:nvSpPr>
        <p:spPr>
          <a:xfrm>
            <a:off x="2572279" y="5883275"/>
            <a:ext cx="7084177"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24968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3" name="Footer Placeholder 2"/>
          <p:cNvSpPr>
            <a:spLocks noGrp="1"/>
          </p:cNvSpPr>
          <p:nvPr>
            <p:ph type="ftr" sz="quarter" idx="11"/>
          </p:nvPr>
        </p:nvSpPr>
        <p:spPr>
          <a:xfrm>
            <a:off x="2572279" y="5883275"/>
            <a:ext cx="7084177"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297571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354035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2/10/2020</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32086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716087" y="190500"/>
            <a:ext cx="10018713" cy="619125"/>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716087" y="1102518"/>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640833" y="6484937"/>
            <a:ext cx="551167" cy="365125"/>
          </a:xfrm>
          <a:prstGeom prst="rect">
            <a:avLst/>
          </a:prstGeom>
        </p:spPr>
        <p:txBody>
          <a:bodyPr vert="horz" lIns="91440" tIns="45720" rIns="91440" bIns="45720" rtlCol="0" anchor="ctr"/>
          <a:lstStyle>
            <a:lvl1pPr algn="r">
              <a:defRPr sz="1400" b="1" i="0">
                <a:solidFill>
                  <a:schemeClr val="tx1"/>
                </a:solidFill>
                <a:effectLst/>
                <a:latin typeface="Times New Roman" panose="02020603050405020304" pitchFamily="18" charset="0"/>
                <a:cs typeface="Times New Roman" panose="02020603050405020304" pitchFamily="18" charset="0"/>
              </a:defRPr>
            </a:lvl1pPr>
          </a:lstStyle>
          <a:p>
            <a:fld id="{5AFF1870-E8DC-4074-81D5-5323747A9371}" type="slidenum">
              <a:rPr lang="en-US" smtClean="0"/>
              <a:pPr/>
              <a:t>‹#›</a:t>
            </a:fld>
            <a:endParaRPr lang="en-US"/>
          </a:p>
        </p:txBody>
      </p:sp>
      <p:sp>
        <p:nvSpPr>
          <p:cNvPr id="15" name="Rectangle 14">
            <a:extLst>
              <a:ext uri="{FF2B5EF4-FFF2-40B4-BE49-F238E27FC236}">
                <a16:creationId xmlns:a16="http://schemas.microsoft.com/office/drawing/2014/main" id="{66FCA06A-0F0A-48A3-B4C1-D780612C19B7}"/>
              </a:ext>
            </a:extLst>
          </p:cNvPr>
          <p:cNvSpPr/>
          <p:nvPr userDrawn="1"/>
        </p:nvSpPr>
        <p:spPr>
          <a:xfrm>
            <a:off x="1716087" y="857250"/>
            <a:ext cx="9888538" cy="1143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red and white sign&#10;&#10;Description automatically generated">
            <a:extLst>
              <a:ext uri="{FF2B5EF4-FFF2-40B4-BE49-F238E27FC236}">
                <a16:creationId xmlns:a16="http://schemas.microsoft.com/office/drawing/2014/main" id="{279F1BBB-B4F8-4700-9EE9-5FDD9C33C0F7}"/>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44449" y="6072187"/>
            <a:ext cx="792063" cy="647821"/>
          </a:xfrm>
          <a:prstGeom prst="rect">
            <a:avLst/>
          </a:prstGeom>
        </p:spPr>
      </p:pic>
    </p:spTree>
    <p:extLst>
      <p:ext uri="{BB962C8B-B14F-4D97-AF65-F5344CB8AC3E}">
        <p14:creationId xmlns:p14="http://schemas.microsoft.com/office/powerpoint/2010/main" val="3168652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3800" b="1" kern="1200" cap="none">
          <a:ln w="3175" cmpd="sng">
            <a:noFill/>
          </a:ln>
          <a:solidFill>
            <a:schemeClr val="accent1">
              <a:lumMod val="50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6.emf"/><Relationship Id="rId5" Type="http://schemas.openxmlformats.org/officeDocument/2006/relationships/oleObject" Target="../embeddings/oleObject12.bin"/><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8" Type="http://schemas.openxmlformats.org/officeDocument/2006/relationships/image" Target="../media/image7.emf"/><Relationship Id="rId3" Type="http://schemas.microsoft.com/office/2007/relationships/media" Target="../media/media4.avi"/><Relationship Id="rId7" Type="http://schemas.openxmlformats.org/officeDocument/2006/relationships/image" Target="../media/image37.png"/><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video" Target="../media/media4.avi"/><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43.png"/><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0.wmf"/><Relationship Id="rId5" Type="http://schemas.openxmlformats.org/officeDocument/2006/relationships/oleObject" Target="../embeddings/oleObject13.bin"/><Relationship Id="rId10" Type="http://schemas.openxmlformats.org/officeDocument/2006/relationships/image" Target="../media/image42.wmf"/><Relationship Id="rId4" Type="http://schemas.openxmlformats.org/officeDocument/2006/relationships/image" Target="../media/image44.png"/><Relationship Id="rId9"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47.emf"/><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45.wmf"/><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video" Target="../media/media1.avi"/><Relationship Id="rId7" Type="http://schemas.openxmlformats.org/officeDocument/2006/relationships/image" Target="../media/image8.png"/><Relationship Id="rId2" Type="http://schemas.microsoft.com/office/2007/relationships/media" Target="../media/media1.avi"/><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notesSlide" Target="../notesSlides/notesSlide2.xml"/><Relationship Id="rId10" Type="http://schemas.openxmlformats.org/officeDocument/2006/relationships/image" Target="../media/image6.wmf"/><Relationship Id="rId4" Type="http://schemas.openxmlformats.org/officeDocument/2006/relationships/slideLayout" Target="../slideLayouts/slideLayout2.xml"/><Relationship Id="rId9"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s>
</file>

<file path=ppt/slides/_rels/slide5.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5.e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5.bin"/><Relationship Id="rId1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0.png"/><Relationship Id="rId4" Type="http://schemas.openxmlformats.org/officeDocument/2006/relationships/image" Target="../media/image29.emf"/></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media" Target="../media/media2.avi"/><Relationship Id="rId7" Type="http://schemas.openxmlformats.org/officeDocument/2006/relationships/image" Target="../media/image7.emf"/><Relationship Id="rId2" Type="http://schemas.openxmlformats.org/officeDocument/2006/relationships/video" Target="../media/media1.avi"/><Relationship Id="rId1" Type="http://schemas.microsoft.com/office/2007/relationships/media" Target="../media/media1.avi"/><Relationship Id="rId6" Type="http://schemas.openxmlformats.org/officeDocument/2006/relationships/notesSlide" Target="../notesSlides/notesSlide3.xml"/><Relationship Id="rId11" Type="http://schemas.openxmlformats.org/officeDocument/2006/relationships/image" Target="../media/image32.emf"/><Relationship Id="rId5" Type="http://schemas.openxmlformats.org/officeDocument/2006/relationships/slideLayout" Target="../slideLayouts/slideLayout2.xml"/><Relationship Id="rId10" Type="http://schemas.openxmlformats.org/officeDocument/2006/relationships/image" Target="../media/image31.png"/><Relationship Id="rId4" Type="http://schemas.openxmlformats.org/officeDocument/2006/relationships/video" Target="../media/media2.avi"/><Relationship Id="rId9"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33.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479A50-23AB-4D13-91E5-E07DA056A157}"/>
              </a:ext>
            </a:extLst>
          </p:cNvPr>
          <p:cNvSpPr>
            <a:spLocks noGrp="1"/>
          </p:cNvSpPr>
          <p:nvPr>
            <p:ph type="subTitle" idx="1"/>
          </p:nvPr>
        </p:nvSpPr>
        <p:spPr/>
        <p:txBody>
          <a:bodyPr/>
          <a:lstStyle/>
          <a:p>
            <a:r>
              <a:rPr lang="en-US" dirty="0"/>
              <a:t>Edward Wang, Ph.D.</a:t>
            </a:r>
          </a:p>
        </p:txBody>
      </p:sp>
      <p:sp>
        <p:nvSpPr>
          <p:cNvPr id="5" name="Title 4">
            <a:extLst>
              <a:ext uri="{FF2B5EF4-FFF2-40B4-BE49-F238E27FC236}">
                <a16:creationId xmlns:a16="http://schemas.microsoft.com/office/drawing/2014/main" id="{2C6E758F-6565-465D-8A7A-D71D914F91DD}"/>
              </a:ext>
            </a:extLst>
          </p:cNvPr>
          <p:cNvSpPr>
            <a:spLocks noGrp="1"/>
          </p:cNvSpPr>
          <p:nvPr>
            <p:ph type="ctrTitle"/>
          </p:nvPr>
        </p:nvSpPr>
        <p:spPr/>
        <p:txBody>
          <a:bodyPr/>
          <a:lstStyle/>
          <a:p>
            <a:r>
              <a:rPr lang="en-US" dirty="0"/>
              <a:t>Particle Filtering</a:t>
            </a:r>
          </a:p>
        </p:txBody>
      </p:sp>
    </p:spTree>
    <p:extLst>
      <p:ext uri="{BB962C8B-B14F-4D97-AF65-F5344CB8AC3E}">
        <p14:creationId xmlns:p14="http://schemas.microsoft.com/office/powerpoint/2010/main" val="338164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0215-9CCA-4ADE-87F3-EEBEB1122322}"/>
              </a:ext>
            </a:extLst>
          </p:cNvPr>
          <p:cNvSpPr>
            <a:spLocks noGrp="1"/>
          </p:cNvSpPr>
          <p:nvPr>
            <p:ph type="title"/>
          </p:nvPr>
        </p:nvSpPr>
        <p:spPr/>
        <p:txBody>
          <a:bodyPr/>
          <a:lstStyle/>
          <a:p>
            <a:r>
              <a:rPr lang="en-US" dirty="0"/>
              <a:t>Flowchart of Generic PF</a:t>
            </a:r>
          </a:p>
        </p:txBody>
      </p:sp>
      <p:sp>
        <p:nvSpPr>
          <p:cNvPr id="5" name="AutoShape 3">
            <a:extLst>
              <a:ext uri="{FF2B5EF4-FFF2-40B4-BE49-F238E27FC236}">
                <a16:creationId xmlns:a16="http://schemas.microsoft.com/office/drawing/2014/main" id="{B720B858-A4B5-4622-9FBA-399A10EC56FF}"/>
              </a:ext>
            </a:extLst>
          </p:cNvPr>
          <p:cNvSpPr>
            <a:spLocks noChangeArrowheads="1"/>
          </p:cNvSpPr>
          <p:nvPr/>
        </p:nvSpPr>
        <p:spPr bwMode="auto">
          <a:xfrm>
            <a:off x="6461664" y="1562608"/>
            <a:ext cx="2871788" cy="519351"/>
          </a:xfrm>
          <a:prstGeom prst="flowChartTerminator">
            <a:avLst/>
          </a:prstGeom>
          <a:solidFill>
            <a:schemeClr val="accent5">
              <a:lumMod val="40000"/>
              <a:lumOff val="60000"/>
            </a:schemeClr>
          </a:solidFill>
          <a:ln w="9525">
            <a:solidFill>
              <a:schemeClr val="tx1"/>
            </a:solidFill>
            <a:miter lim="800000"/>
            <a:headEnd/>
            <a:tailEnd/>
          </a:ln>
          <a:effectLst/>
        </p:spPr>
        <p:txBody>
          <a:bodyPr anchor="ctr">
            <a:spAutoFit/>
          </a:bodyPr>
          <a:lstStyle>
            <a:lvl1pPr eaLnBrk="0" hangingPunct="0">
              <a:defRPr sz="2400">
                <a:solidFill>
                  <a:schemeClr val="bg1"/>
                </a:solidFill>
                <a:latin typeface="Times New Roman" panose="02020603050405020304" pitchFamily="18" charset="0"/>
                <a:cs typeface="AR PL ShanHeiSun Uni" charset="0"/>
              </a:defRPr>
            </a:lvl1pPr>
            <a:lvl2pPr eaLnBrk="0" hangingPunct="0">
              <a:defRPr sz="2400">
                <a:solidFill>
                  <a:schemeClr val="bg1"/>
                </a:solidFill>
                <a:latin typeface="Times New Roman" panose="02020603050405020304" pitchFamily="18" charset="0"/>
                <a:cs typeface="AR PL ShanHeiSun Uni" charset="0"/>
              </a:defRPr>
            </a:lvl2pPr>
            <a:lvl3pPr eaLnBrk="0" hangingPunct="0">
              <a:defRPr sz="2400">
                <a:solidFill>
                  <a:schemeClr val="bg1"/>
                </a:solidFill>
                <a:latin typeface="Times New Roman" panose="02020603050405020304" pitchFamily="18" charset="0"/>
                <a:cs typeface="AR PL ShanHeiSun Uni" charset="0"/>
              </a:defRPr>
            </a:lvl3pPr>
            <a:lvl4pPr eaLnBrk="0" hangingPunct="0">
              <a:defRPr sz="2400">
                <a:solidFill>
                  <a:schemeClr val="bg1"/>
                </a:solidFill>
                <a:latin typeface="Times New Roman" panose="02020603050405020304" pitchFamily="18" charset="0"/>
                <a:cs typeface="AR PL ShanHeiSun Uni" charset="0"/>
              </a:defRPr>
            </a:lvl4pPr>
            <a:lvl5pPr eaLnBrk="0" hangingPunct="0">
              <a:defRPr sz="2400">
                <a:solidFill>
                  <a:schemeClr val="bg1"/>
                </a:solidFill>
                <a:latin typeface="Times New Roman" panose="02020603050405020304" pitchFamily="18" charset="0"/>
                <a:cs typeface="AR PL ShanHeiSun Uni" charset="0"/>
              </a:defRPr>
            </a:lvl5pPr>
            <a:lvl6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6pPr>
            <a:lvl7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7pPr>
            <a:lvl8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8pPr>
            <a:lvl9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9pPr>
          </a:lstStyle>
          <a:p>
            <a:pPr algn="ctr" defTabSz="914400" eaLnBrk="1" hangingPunct="1"/>
            <a:r>
              <a:rPr lang="en-US" altLang="en-US" sz="1800" dirty="0">
                <a:solidFill>
                  <a:schemeClr val="tx1"/>
                </a:solidFill>
                <a:cs typeface="Times New Roman" panose="02020603050405020304" pitchFamily="18" charset="0"/>
              </a:rPr>
              <a:t>Initialize PF Parameters</a:t>
            </a:r>
          </a:p>
        </p:txBody>
      </p:sp>
      <p:sp>
        <p:nvSpPr>
          <p:cNvPr id="6" name="AutoShape 4">
            <a:extLst>
              <a:ext uri="{FF2B5EF4-FFF2-40B4-BE49-F238E27FC236}">
                <a16:creationId xmlns:a16="http://schemas.microsoft.com/office/drawing/2014/main" id="{296A3201-8FFC-4FE7-AB84-A0B2AF14AC9D}"/>
              </a:ext>
            </a:extLst>
          </p:cNvPr>
          <p:cNvSpPr>
            <a:spLocks noChangeArrowheads="1"/>
          </p:cNvSpPr>
          <p:nvPr/>
        </p:nvSpPr>
        <p:spPr bwMode="auto">
          <a:xfrm>
            <a:off x="5961602" y="2465220"/>
            <a:ext cx="3873500" cy="376238"/>
          </a:xfrm>
          <a:prstGeom prst="flowChartProcess">
            <a:avLst/>
          </a:prstGeom>
          <a:solidFill>
            <a:schemeClr val="accent5">
              <a:lumMod val="40000"/>
              <a:lumOff val="60000"/>
            </a:schemeClr>
          </a:solidFill>
          <a:ln w="9525" algn="ctr">
            <a:solidFill>
              <a:schemeClr val="tx1"/>
            </a:solidFill>
            <a:miter lim="800000"/>
            <a:headEnd/>
            <a:tailEnd/>
          </a:ln>
          <a:effectLst/>
        </p:spPr>
        <p:txBody>
          <a:bodyPr anchor="ctr">
            <a:spAutoFit/>
          </a:bodyPr>
          <a:lstStyle>
            <a:lvl1pPr eaLnBrk="0" hangingPunct="0">
              <a:defRPr sz="2400">
                <a:solidFill>
                  <a:schemeClr val="bg1"/>
                </a:solidFill>
                <a:latin typeface="Times New Roman" panose="02020603050405020304" pitchFamily="18" charset="0"/>
                <a:cs typeface="AR PL ShanHeiSun Uni" charset="0"/>
              </a:defRPr>
            </a:lvl1pPr>
            <a:lvl2pPr eaLnBrk="0" hangingPunct="0">
              <a:defRPr sz="2400">
                <a:solidFill>
                  <a:schemeClr val="bg1"/>
                </a:solidFill>
                <a:latin typeface="Times New Roman" panose="02020603050405020304" pitchFamily="18" charset="0"/>
                <a:cs typeface="AR PL ShanHeiSun Uni" charset="0"/>
              </a:defRPr>
            </a:lvl2pPr>
            <a:lvl3pPr eaLnBrk="0" hangingPunct="0">
              <a:defRPr sz="2400">
                <a:solidFill>
                  <a:schemeClr val="bg1"/>
                </a:solidFill>
                <a:latin typeface="Times New Roman" panose="02020603050405020304" pitchFamily="18" charset="0"/>
                <a:cs typeface="AR PL ShanHeiSun Uni" charset="0"/>
              </a:defRPr>
            </a:lvl3pPr>
            <a:lvl4pPr eaLnBrk="0" hangingPunct="0">
              <a:defRPr sz="2400">
                <a:solidFill>
                  <a:schemeClr val="bg1"/>
                </a:solidFill>
                <a:latin typeface="Times New Roman" panose="02020603050405020304" pitchFamily="18" charset="0"/>
                <a:cs typeface="AR PL ShanHeiSun Uni" charset="0"/>
              </a:defRPr>
            </a:lvl4pPr>
            <a:lvl5pPr eaLnBrk="0" hangingPunct="0">
              <a:defRPr sz="2400">
                <a:solidFill>
                  <a:schemeClr val="bg1"/>
                </a:solidFill>
                <a:latin typeface="Times New Roman" panose="02020603050405020304" pitchFamily="18" charset="0"/>
                <a:cs typeface="AR PL ShanHeiSun Uni" charset="0"/>
              </a:defRPr>
            </a:lvl5pPr>
            <a:lvl6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6pPr>
            <a:lvl7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7pPr>
            <a:lvl8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8pPr>
            <a:lvl9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9pPr>
          </a:lstStyle>
          <a:p>
            <a:pPr algn="ctr" defTabSz="914400" eaLnBrk="1" hangingPunct="1"/>
            <a:r>
              <a:rPr lang="en-US" altLang="en-US" sz="1800">
                <a:solidFill>
                  <a:schemeClr val="tx1"/>
                </a:solidFill>
                <a:cs typeface="Times New Roman" panose="02020603050405020304" pitchFamily="18" charset="0"/>
              </a:rPr>
              <a:t>Propose Initial Population , &lt;x</a:t>
            </a:r>
            <a:r>
              <a:rPr lang="en-US" altLang="en-US" sz="1800" baseline="-25000">
                <a:solidFill>
                  <a:schemeClr val="tx1"/>
                </a:solidFill>
                <a:cs typeface="Times New Roman" panose="02020603050405020304" pitchFamily="18" charset="0"/>
              </a:rPr>
              <a:t>0</a:t>
            </a:r>
            <a:r>
              <a:rPr lang="en-US" altLang="en-US" sz="1800">
                <a:solidFill>
                  <a:schemeClr val="tx1"/>
                </a:solidFill>
                <a:cs typeface="Times New Roman" panose="02020603050405020304" pitchFamily="18" charset="0"/>
              </a:rPr>
              <a:t>,w</a:t>
            </a:r>
            <a:r>
              <a:rPr lang="en-US" altLang="en-US" sz="1800" baseline="-25000">
                <a:solidFill>
                  <a:schemeClr val="tx1"/>
                </a:solidFill>
                <a:cs typeface="Times New Roman" panose="02020603050405020304" pitchFamily="18" charset="0"/>
              </a:rPr>
              <a:t>0</a:t>
            </a:r>
            <a:r>
              <a:rPr lang="en-US" altLang="en-US" sz="1800">
                <a:solidFill>
                  <a:schemeClr val="tx1"/>
                </a:solidFill>
                <a:cs typeface="Times New Roman" panose="02020603050405020304" pitchFamily="18" charset="0"/>
              </a:rPr>
              <a:t>&gt;</a:t>
            </a:r>
          </a:p>
        </p:txBody>
      </p:sp>
      <p:sp>
        <p:nvSpPr>
          <p:cNvPr id="7" name="AutoShape 5">
            <a:extLst>
              <a:ext uri="{FF2B5EF4-FFF2-40B4-BE49-F238E27FC236}">
                <a16:creationId xmlns:a16="http://schemas.microsoft.com/office/drawing/2014/main" id="{73229C84-D877-4E13-9234-B331EEC54523}"/>
              </a:ext>
            </a:extLst>
          </p:cNvPr>
          <p:cNvSpPr>
            <a:spLocks noChangeArrowheads="1"/>
          </p:cNvSpPr>
          <p:nvPr/>
        </p:nvSpPr>
        <p:spPr bwMode="auto">
          <a:xfrm>
            <a:off x="5961602" y="3239921"/>
            <a:ext cx="3873500" cy="650875"/>
          </a:xfrm>
          <a:prstGeom prst="flowChartProcess">
            <a:avLst/>
          </a:prstGeom>
          <a:solidFill>
            <a:schemeClr val="accent5">
              <a:lumMod val="40000"/>
              <a:lumOff val="60000"/>
            </a:schemeClr>
          </a:solidFill>
          <a:ln w="9525" algn="ctr">
            <a:solidFill>
              <a:schemeClr val="tx1"/>
            </a:solidFill>
            <a:miter lim="800000"/>
            <a:headEnd/>
            <a:tailEnd/>
          </a:ln>
          <a:effectLst/>
        </p:spPr>
        <p:txBody>
          <a:bodyPr anchor="ctr">
            <a:spAutoFit/>
          </a:bodyPr>
          <a:lstStyle>
            <a:lvl1pPr eaLnBrk="0" hangingPunct="0">
              <a:defRPr sz="2400">
                <a:solidFill>
                  <a:schemeClr val="bg1"/>
                </a:solidFill>
                <a:latin typeface="Times New Roman" panose="02020603050405020304" pitchFamily="18" charset="0"/>
                <a:cs typeface="AR PL ShanHeiSun Uni" charset="0"/>
              </a:defRPr>
            </a:lvl1pPr>
            <a:lvl2pPr eaLnBrk="0" hangingPunct="0">
              <a:defRPr sz="2400">
                <a:solidFill>
                  <a:schemeClr val="bg1"/>
                </a:solidFill>
                <a:latin typeface="Times New Roman" panose="02020603050405020304" pitchFamily="18" charset="0"/>
                <a:cs typeface="AR PL ShanHeiSun Uni" charset="0"/>
              </a:defRPr>
            </a:lvl2pPr>
            <a:lvl3pPr eaLnBrk="0" hangingPunct="0">
              <a:defRPr sz="2400">
                <a:solidFill>
                  <a:schemeClr val="bg1"/>
                </a:solidFill>
                <a:latin typeface="Times New Roman" panose="02020603050405020304" pitchFamily="18" charset="0"/>
                <a:cs typeface="AR PL ShanHeiSun Uni" charset="0"/>
              </a:defRPr>
            </a:lvl3pPr>
            <a:lvl4pPr eaLnBrk="0" hangingPunct="0">
              <a:defRPr sz="2400">
                <a:solidFill>
                  <a:schemeClr val="bg1"/>
                </a:solidFill>
                <a:latin typeface="Times New Roman" panose="02020603050405020304" pitchFamily="18" charset="0"/>
                <a:cs typeface="AR PL ShanHeiSun Uni" charset="0"/>
              </a:defRPr>
            </a:lvl4pPr>
            <a:lvl5pPr eaLnBrk="0" hangingPunct="0">
              <a:defRPr sz="2400">
                <a:solidFill>
                  <a:schemeClr val="bg1"/>
                </a:solidFill>
                <a:latin typeface="Times New Roman" panose="02020603050405020304" pitchFamily="18" charset="0"/>
                <a:cs typeface="AR PL ShanHeiSun Uni" charset="0"/>
              </a:defRPr>
            </a:lvl5pPr>
            <a:lvl6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6pPr>
            <a:lvl7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7pPr>
            <a:lvl8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8pPr>
            <a:lvl9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9pPr>
          </a:lstStyle>
          <a:p>
            <a:pPr algn="ctr" defTabSz="914400" eaLnBrk="1" hangingPunct="1"/>
            <a:r>
              <a:rPr lang="en-US" altLang="en-US" sz="1800">
                <a:solidFill>
                  <a:schemeClr val="tx1"/>
                </a:solidFill>
                <a:cs typeface="Times New Roman" panose="02020603050405020304" pitchFamily="18" charset="0"/>
              </a:rPr>
              <a:t>Propagate Particles using State Model , x</a:t>
            </a:r>
            <a:r>
              <a:rPr lang="en-US" altLang="en-US" sz="1800" baseline="-25000">
                <a:solidFill>
                  <a:schemeClr val="tx1"/>
                </a:solidFill>
                <a:cs typeface="Times New Roman" panose="02020603050405020304" pitchFamily="18" charset="0"/>
              </a:rPr>
              <a:t>k-1</a:t>
            </a:r>
            <a:r>
              <a:rPr lang="en-US" altLang="en-US" sz="1800">
                <a:solidFill>
                  <a:schemeClr val="tx1"/>
                </a:solidFill>
                <a:cs typeface="Times New Roman" panose="02020603050405020304" pitchFamily="18" charset="0"/>
                <a:sym typeface="Wingdings" panose="05000000000000000000" pitchFamily="2" charset="2"/>
              </a:rPr>
              <a:t>x</a:t>
            </a:r>
            <a:r>
              <a:rPr lang="en-US" altLang="en-US" sz="1800" baseline="-25000">
                <a:solidFill>
                  <a:schemeClr val="tx1"/>
                </a:solidFill>
                <a:cs typeface="Times New Roman" panose="02020603050405020304" pitchFamily="18" charset="0"/>
                <a:sym typeface="Wingdings" panose="05000000000000000000" pitchFamily="2" charset="2"/>
              </a:rPr>
              <a:t>k</a:t>
            </a:r>
            <a:endParaRPr lang="en-US" altLang="en-US" sz="1800" baseline="-25000">
              <a:solidFill>
                <a:schemeClr val="tx1"/>
              </a:solidFill>
              <a:cs typeface="Times New Roman" panose="02020603050405020304" pitchFamily="18" charset="0"/>
            </a:endParaRPr>
          </a:p>
        </p:txBody>
      </p:sp>
      <p:sp>
        <p:nvSpPr>
          <p:cNvPr id="8" name="AutoShape 6">
            <a:extLst>
              <a:ext uri="{FF2B5EF4-FFF2-40B4-BE49-F238E27FC236}">
                <a16:creationId xmlns:a16="http://schemas.microsoft.com/office/drawing/2014/main" id="{0B56D6D5-08BC-4B91-A1F9-C4C5CCC4B2D3}"/>
              </a:ext>
            </a:extLst>
          </p:cNvPr>
          <p:cNvSpPr>
            <a:spLocks noChangeArrowheads="1"/>
          </p:cNvSpPr>
          <p:nvPr/>
        </p:nvSpPr>
        <p:spPr bwMode="auto">
          <a:xfrm>
            <a:off x="5961602" y="4290845"/>
            <a:ext cx="3873500" cy="376238"/>
          </a:xfrm>
          <a:prstGeom prst="flowChartProcess">
            <a:avLst/>
          </a:prstGeom>
          <a:solidFill>
            <a:schemeClr val="accent5">
              <a:lumMod val="40000"/>
              <a:lumOff val="60000"/>
            </a:schemeClr>
          </a:solidFill>
          <a:ln w="9525" algn="ctr">
            <a:solidFill>
              <a:schemeClr val="tx1"/>
            </a:solidFill>
            <a:miter lim="800000"/>
            <a:headEnd/>
            <a:tailEnd/>
          </a:ln>
          <a:effectLst/>
        </p:spPr>
        <p:txBody>
          <a:bodyPr anchor="ctr">
            <a:spAutoFit/>
          </a:bodyPr>
          <a:lstStyle>
            <a:lvl1pPr eaLnBrk="0" hangingPunct="0">
              <a:defRPr sz="2400">
                <a:solidFill>
                  <a:schemeClr val="bg1"/>
                </a:solidFill>
                <a:latin typeface="Times New Roman" panose="02020603050405020304" pitchFamily="18" charset="0"/>
                <a:cs typeface="AR PL ShanHeiSun Uni" charset="0"/>
              </a:defRPr>
            </a:lvl1pPr>
            <a:lvl2pPr eaLnBrk="0" hangingPunct="0">
              <a:defRPr sz="2400">
                <a:solidFill>
                  <a:schemeClr val="bg1"/>
                </a:solidFill>
                <a:latin typeface="Times New Roman" panose="02020603050405020304" pitchFamily="18" charset="0"/>
                <a:cs typeface="AR PL ShanHeiSun Uni" charset="0"/>
              </a:defRPr>
            </a:lvl2pPr>
            <a:lvl3pPr eaLnBrk="0" hangingPunct="0">
              <a:defRPr sz="2400">
                <a:solidFill>
                  <a:schemeClr val="bg1"/>
                </a:solidFill>
                <a:latin typeface="Times New Roman" panose="02020603050405020304" pitchFamily="18" charset="0"/>
                <a:cs typeface="AR PL ShanHeiSun Uni" charset="0"/>
              </a:defRPr>
            </a:lvl3pPr>
            <a:lvl4pPr eaLnBrk="0" hangingPunct="0">
              <a:defRPr sz="2400">
                <a:solidFill>
                  <a:schemeClr val="bg1"/>
                </a:solidFill>
                <a:latin typeface="Times New Roman" panose="02020603050405020304" pitchFamily="18" charset="0"/>
                <a:cs typeface="AR PL ShanHeiSun Uni" charset="0"/>
              </a:defRPr>
            </a:lvl4pPr>
            <a:lvl5pPr eaLnBrk="0" hangingPunct="0">
              <a:defRPr sz="2400">
                <a:solidFill>
                  <a:schemeClr val="bg1"/>
                </a:solidFill>
                <a:latin typeface="Times New Roman" panose="02020603050405020304" pitchFamily="18" charset="0"/>
                <a:cs typeface="AR PL ShanHeiSun Uni" charset="0"/>
              </a:defRPr>
            </a:lvl5pPr>
            <a:lvl6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6pPr>
            <a:lvl7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7pPr>
            <a:lvl8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8pPr>
            <a:lvl9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9pPr>
          </a:lstStyle>
          <a:p>
            <a:pPr algn="ctr" defTabSz="914400" eaLnBrk="1" hangingPunct="1"/>
            <a:r>
              <a:rPr lang="en-US" altLang="en-US" sz="1800">
                <a:solidFill>
                  <a:schemeClr val="tx1"/>
                </a:solidFill>
                <a:cs typeface="Times New Roman" panose="02020603050405020304" pitchFamily="18" charset="0"/>
              </a:rPr>
              <a:t>Update Weights, w</a:t>
            </a:r>
            <a:r>
              <a:rPr lang="en-US" altLang="en-US" sz="1800" baseline="-25000">
                <a:solidFill>
                  <a:schemeClr val="tx1"/>
                </a:solidFill>
                <a:cs typeface="Times New Roman" panose="02020603050405020304" pitchFamily="18" charset="0"/>
              </a:rPr>
              <a:t>k-1</a:t>
            </a:r>
            <a:r>
              <a:rPr lang="en-US" altLang="en-US" sz="1800">
                <a:solidFill>
                  <a:schemeClr val="tx1"/>
                </a:solidFill>
                <a:cs typeface="Times New Roman" panose="02020603050405020304" pitchFamily="18" charset="0"/>
                <a:sym typeface="Wingdings" panose="05000000000000000000" pitchFamily="2" charset="2"/>
              </a:rPr>
              <a:t>w</a:t>
            </a:r>
            <a:r>
              <a:rPr lang="en-US" altLang="en-US" sz="1800" baseline="-25000">
                <a:solidFill>
                  <a:schemeClr val="tx1"/>
                </a:solidFill>
                <a:cs typeface="Times New Roman" panose="02020603050405020304" pitchFamily="18" charset="0"/>
                <a:sym typeface="Wingdings" panose="05000000000000000000" pitchFamily="2" charset="2"/>
              </a:rPr>
              <a:t>k</a:t>
            </a:r>
            <a:r>
              <a:rPr lang="en-US" altLang="en-US" sz="1800">
                <a:solidFill>
                  <a:schemeClr val="tx1"/>
                </a:solidFill>
                <a:cs typeface="Times New Roman" panose="02020603050405020304" pitchFamily="18" charset="0"/>
              </a:rPr>
              <a:t> </a:t>
            </a:r>
          </a:p>
        </p:txBody>
      </p:sp>
      <p:sp>
        <p:nvSpPr>
          <p:cNvPr id="9" name="AutoShape 7">
            <a:extLst>
              <a:ext uri="{FF2B5EF4-FFF2-40B4-BE49-F238E27FC236}">
                <a16:creationId xmlns:a16="http://schemas.microsoft.com/office/drawing/2014/main" id="{F17F00D1-168A-4178-9A68-5A4538016995}"/>
              </a:ext>
            </a:extLst>
          </p:cNvPr>
          <p:cNvSpPr>
            <a:spLocks noChangeArrowheads="1"/>
          </p:cNvSpPr>
          <p:nvPr/>
        </p:nvSpPr>
        <p:spPr bwMode="auto">
          <a:xfrm>
            <a:off x="2900903" y="4147971"/>
            <a:ext cx="2592387" cy="650875"/>
          </a:xfrm>
          <a:prstGeom prst="flowChartInputOutput">
            <a:avLst/>
          </a:prstGeom>
          <a:solidFill>
            <a:schemeClr val="accent5">
              <a:lumMod val="40000"/>
              <a:lumOff val="60000"/>
            </a:schemeClr>
          </a:solidFill>
          <a:ln w="9525">
            <a:solidFill>
              <a:schemeClr val="tx1"/>
            </a:solidFill>
            <a:miter lim="800000"/>
            <a:headEnd/>
            <a:tailEnd/>
          </a:ln>
          <a:effectLst/>
        </p:spPr>
        <p:txBody>
          <a:bodyPr anchor="ctr">
            <a:spAutoFit/>
          </a:bodyPr>
          <a:lstStyle>
            <a:lvl1pPr eaLnBrk="0" hangingPunct="0">
              <a:defRPr sz="2400">
                <a:solidFill>
                  <a:schemeClr val="bg1"/>
                </a:solidFill>
                <a:latin typeface="Times New Roman" panose="02020603050405020304" pitchFamily="18" charset="0"/>
                <a:cs typeface="AR PL ShanHeiSun Uni" charset="0"/>
              </a:defRPr>
            </a:lvl1pPr>
            <a:lvl2pPr eaLnBrk="0" hangingPunct="0">
              <a:defRPr sz="2400">
                <a:solidFill>
                  <a:schemeClr val="bg1"/>
                </a:solidFill>
                <a:latin typeface="Times New Roman" panose="02020603050405020304" pitchFamily="18" charset="0"/>
                <a:cs typeface="AR PL ShanHeiSun Uni" charset="0"/>
              </a:defRPr>
            </a:lvl2pPr>
            <a:lvl3pPr eaLnBrk="0" hangingPunct="0">
              <a:defRPr sz="2400">
                <a:solidFill>
                  <a:schemeClr val="bg1"/>
                </a:solidFill>
                <a:latin typeface="Times New Roman" panose="02020603050405020304" pitchFamily="18" charset="0"/>
                <a:cs typeface="AR PL ShanHeiSun Uni" charset="0"/>
              </a:defRPr>
            </a:lvl3pPr>
            <a:lvl4pPr eaLnBrk="0" hangingPunct="0">
              <a:defRPr sz="2400">
                <a:solidFill>
                  <a:schemeClr val="bg1"/>
                </a:solidFill>
                <a:latin typeface="Times New Roman" panose="02020603050405020304" pitchFamily="18" charset="0"/>
                <a:cs typeface="AR PL ShanHeiSun Uni" charset="0"/>
              </a:defRPr>
            </a:lvl4pPr>
            <a:lvl5pPr eaLnBrk="0" hangingPunct="0">
              <a:defRPr sz="2400">
                <a:solidFill>
                  <a:schemeClr val="bg1"/>
                </a:solidFill>
                <a:latin typeface="Times New Roman" panose="02020603050405020304" pitchFamily="18" charset="0"/>
                <a:cs typeface="AR PL ShanHeiSun Uni" charset="0"/>
              </a:defRPr>
            </a:lvl5pPr>
            <a:lvl6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6pPr>
            <a:lvl7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7pPr>
            <a:lvl8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8pPr>
            <a:lvl9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9pPr>
          </a:lstStyle>
          <a:p>
            <a:pPr algn="ctr" defTabSz="914400" eaLnBrk="1" hangingPunct="1"/>
            <a:r>
              <a:rPr lang="en-US" altLang="en-US" sz="1800" dirty="0">
                <a:solidFill>
                  <a:schemeClr val="tx1"/>
                </a:solidFill>
                <a:cs typeface="Times New Roman" panose="02020603050405020304" pitchFamily="18" charset="0"/>
              </a:rPr>
              <a:t>Measurement</a:t>
            </a:r>
          </a:p>
          <a:p>
            <a:pPr algn="ctr" defTabSz="914400" eaLnBrk="1" hangingPunct="1"/>
            <a:r>
              <a:rPr lang="en-US" altLang="en-US" sz="1800" dirty="0" err="1">
                <a:solidFill>
                  <a:schemeClr val="tx1"/>
                </a:solidFill>
                <a:cs typeface="Times New Roman" panose="02020603050405020304" pitchFamily="18" charset="0"/>
              </a:rPr>
              <a:t>z</a:t>
            </a:r>
            <a:r>
              <a:rPr lang="en-US" altLang="en-US" sz="1800" baseline="-25000" dirty="0" err="1">
                <a:solidFill>
                  <a:schemeClr val="tx1"/>
                </a:solidFill>
                <a:cs typeface="Times New Roman" panose="02020603050405020304" pitchFamily="18" charset="0"/>
              </a:rPr>
              <a:t>k</a:t>
            </a:r>
            <a:endParaRPr lang="en-US" altLang="en-US" sz="1800" baseline="-25000" dirty="0">
              <a:solidFill>
                <a:schemeClr val="tx1"/>
              </a:solidFill>
              <a:cs typeface="Times New Roman" panose="02020603050405020304" pitchFamily="18" charset="0"/>
            </a:endParaRPr>
          </a:p>
        </p:txBody>
      </p:sp>
      <p:sp>
        <p:nvSpPr>
          <p:cNvPr id="10" name="AutoShape 8">
            <a:extLst>
              <a:ext uri="{FF2B5EF4-FFF2-40B4-BE49-F238E27FC236}">
                <a16:creationId xmlns:a16="http://schemas.microsoft.com/office/drawing/2014/main" id="{CC8AA217-8275-4553-AD6B-D3DF8896EFBD}"/>
              </a:ext>
            </a:extLst>
          </p:cNvPr>
          <p:cNvSpPr>
            <a:spLocks noChangeArrowheads="1"/>
          </p:cNvSpPr>
          <p:nvPr/>
        </p:nvSpPr>
        <p:spPr bwMode="auto">
          <a:xfrm>
            <a:off x="5701694" y="5024152"/>
            <a:ext cx="4393317" cy="733663"/>
          </a:xfrm>
          <a:prstGeom prst="flowChartDecision">
            <a:avLst/>
          </a:prstGeom>
          <a:solidFill>
            <a:schemeClr val="accent5">
              <a:lumMod val="40000"/>
              <a:lumOff val="60000"/>
            </a:schemeClr>
          </a:solidFill>
          <a:ln w="9525">
            <a:solidFill>
              <a:schemeClr val="tx1"/>
            </a:solidFill>
            <a:miter lim="800000"/>
            <a:headEnd/>
            <a:tailEnd/>
          </a:ln>
          <a:effectLst/>
        </p:spPr>
        <p:txBody>
          <a:bodyPr wrap="none" anchor="ctr">
            <a:spAutoFit/>
          </a:bodyPr>
          <a:lstStyle>
            <a:lvl1pPr eaLnBrk="0" hangingPunct="0">
              <a:defRPr sz="2400">
                <a:solidFill>
                  <a:schemeClr val="bg1"/>
                </a:solidFill>
                <a:latin typeface="Times New Roman" panose="02020603050405020304" pitchFamily="18" charset="0"/>
                <a:cs typeface="AR PL ShanHeiSun Uni" charset="0"/>
              </a:defRPr>
            </a:lvl1pPr>
            <a:lvl2pPr eaLnBrk="0" hangingPunct="0">
              <a:defRPr sz="2400">
                <a:solidFill>
                  <a:schemeClr val="bg1"/>
                </a:solidFill>
                <a:latin typeface="Times New Roman" panose="02020603050405020304" pitchFamily="18" charset="0"/>
                <a:cs typeface="AR PL ShanHeiSun Uni" charset="0"/>
              </a:defRPr>
            </a:lvl2pPr>
            <a:lvl3pPr eaLnBrk="0" hangingPunct="0">
              <a:defRPr sz="2400">
                <a:solidFill>
                  <a:schemeClr val="bg1"/>
                </a:solidFill>
                <a:latin typeface="Times New Roman" panose="02020603050405020304" pitchFamily="18" charset="0"/>
                <a:cs typeface="AR PL ShanHeiSun Uni" charset="0"/>
              </a:defRPr>
            </a:lvl3pPr>
            <a:lvl4pPr eaLnBrk="0" hangingPunct="0">
              <a:defRPr sz="2400">
                <a:solidFill>
                  <a:schemeClr val="bg1"/>
                </a:solidFill>
                <a:latin typeface="Times New Roman" panose="02020603050405020304" pitchFamily="18" charset="0"/>
                <a:cs typeface="AR PL ShanHeiSun Uni" charset="0"/>
              </a:defRPr>
            </a:lvl4pPr>
            <a:lvl5pPr eaLnBrk="0" hangingPunct="0">
              <a:defRPr sz="2400">
                <a:solidFill>
                  <a:schemeClr val="bg1"/>
                </a:solidFill>
                <a:latin typeface="Times New Roman" panose="02020603050405020304" pitchFamily="18" charset="0"/>
                <a:cs typeface="AR PL ShanHeiSun Uni" charset="0"/>
              </a:defRPr>
            </a:lvl5pPr>
            <a:lvl6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6pPr>
            <a:lvl7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7pPr>
            <a:lvl8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8pPr>
            <a:lvl9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9pPr>
          </a:lstStyle>
          <a:p>
            <a:pPr algn="ctr" defTabSz="914400" eaLnBrk="1" hangingPunct="1"/>
            <a:r>
              <a:rPr lang="en-US" altLang="en-US" sz="1800">
                <a:solidFill>
                  <a:schemeClr val="tx1"/>
                </a:solidFill>
                <a:cs typeface="Times New Roman" panose="02020603050405020304" pitchFamily="18" charset="0"/>
              </a:rPr>
              <a:t>Weights degenerated?</a:t>
            </a:r>
          </a:p>
        </p:txBody>
      </p:sp>
      <p:sp>
        <p:nvSpPr>
          <p:cNvPr id="11" name="AutoShape 9">
            <a:extLst>
              <a:ext uri="{FF2B5EF4-FFF2-40B4-BE49-F238E27FC236}">
                <a16:creationId xmlns:a16="http://schemas.microsoft.com/office/drawing/2014/main" id="{276818B8-1D17-4647-9D19-42F251FF97FB}"/>
              </a:ext>
            </a:extLst>
          </p:cNvPr>
          <p:cNvSpPr>
            <a:spLocks noChangeArrowheads="1"/>
          </p:cNvSpPr>
          <p:nvPr/>
        </p:nvSpPr>
        <p:spPr bwMode="auto">
          <a:xfrm>
            <a:off x="7350765" y="6119923"/>
            <a:ext cx="1095172" cy="369332"/>
          </a:xfrm>
          <a:prstGeom prst="flowChartProcess">
            <a:avLst/>
          </a:prstGeom>
          <a:solidFill>
            <a:schemeClr val="accent5">
              <a:lumMod val="40000"/>
              <a:lumOff val="60000"/>
            </a:schemeClr>
          </a:solidFill>
          <a:ln w="9525" algn="ctr">
            <a:solidFill>
              <a:schemeClr val="tx1"/>
            </a:solidFill>
            <a:miter lim="800000"/>
            <a:headEnd/>
            <a:tailEnd/>
          </a:ln>
          <a:effectLst/>
        </p:spPr>
        <p:txBody>
          <a:bodyPr wrap="none" anchor="ctr">
            <a:spAutoFit/>
          </a:bodyPr>
          <a:lstStyle>
            <a:lvl1pPr eaLnBrk="0" hangingPunct="0">
              <a:defRPr sz="2400">
                <a:solidFill>
                  <a:schemeClr val="bg1"/>
                </a:solidFill>
                <a:latin typeface="Times New Roman" panose="02020603050405020304" pitchFamily="18" charset="0"/>
                <a:cs typeface="AR PL ShanHeiSun Uni" charset="0"/>
              </a:defRPr>
            </a:lvl1pPr>
            <a:lvl2pPr eaLnBrk="0" hangingPunct="0">
              <a:defRPr sz="2400">
                <a:solidFill>
                  <a:schemeClr val="bg1"/>
                </a:solidFill>
                <a:latin typeface="Times New Roman" panose="02020603050405020304" pitchFamily="18" charset="0"/>
                <a:cs typeface="AR PL ShanHeiSun Uni" charset="0"/>
              </a:defRPr>
            </a:lvl2pPr>
            <a:lvl3pPr eaLnBrk="0" hangingPunct="0">
              <a:defRPr sz="2400">
                <a:solidFill>
                  <a:schemeClr val="bg1"/>
                </a:solidFill>
                <a:latin typeface="Times New Roman" panose="02020603050405020304" pitchFamily="18" charset="0"/>
                <a:cs typeface="AR PL ShanHeiSun Uni" charset="0"/>
              </a:defRPr>
            </a:lvl3pPr>
            <a:lvl4pPr eaLnBrk="0" hangingPunct="0">
              <a:defRPr sz="2400">
                <a:solidFill>
                  <a:schemeClr val="bg1"/>
                </a:solidFill>
                <a:latin typeface="Times New Roman" panose="02020603050405020304" pitchFamily="18" charset="0"/>
                <a:cs typeface="AR PL ShanHeiSun Uni" charset="0"/>
              </a:defRPr>
            </a:lvl4pPr>
            <a:lvl5pPr eaLnBrk="0" hangingPunct="0">
              <a:defRPr sz="2400">
                <a:solidFill>
                  <a:schemeClr val="bg1"/>
                </a:solidFill>
                <a:latin typeface="Times New Roman" panose="02020603050405020304" pitchFamily="18" charset="0"/>
                <a:cs typeface="AR PL ShanHeiSun Uni" charset="0"/>
              </a:defRPr>
            </a:lvl5pPr>
            <a:lvl6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6pPr>
            <a:lvl7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7pPr>
            <a:lvl8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8pPr>
            <a:lvl9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9pPr>
          </a:lstStyle>
          <a:p>
            <a:pPr algn="ctr" defTabSz="914400" eaLnBrk="1" hangingPunct="1"/>
            <a:r>
              <a:rPr lang="en-US" altLang="en-US" sz="1800">
                <a:solidFill>
                  <a:schemeClr val="tx1"/>
                </a:solidFill>
                <a:cs typeface="Times New Roman" panose="02020603050405020304" pitchFamily="18" charset="0"/>
              </a:rPr>
              <a:t>Resample</a:t>
            </a:r>
          </a:p>
        </p:txBody>
      </p:sp>
      <p:cxnSp>
        <p:nvCxnSpPr>
          <p:cNvPr id="12" name="AutoShape 10">
            <a:extLst>
              <a:ext uri="{FF2B5EF4-FFF2-40B4-BE49-F238E27FC236}">
                <a16:creationId xmlns:a16="http://schemas.microsoft.com/office/drawing/2014/main" id="{5CCB7919-7222-4D34-AB2B-D6DE56003DF6}"/>
              </a:ext>
            </a:extLst>
          </p:cNvPr>
          <p:cNvCxnSpPr>
            <a:cxnSpLocks noChangeShapeType="1"/>
            <a:stCxn id="5" idx="2"/>
            <a:endCxn id="6" idx="0"/>
          </p:cNvCxnSpPr>
          <p:nvPr/>
        </p:nvCxnSpPr>
        <p:spPr bwMode="auto">
          <a:xfrm>
            <a:off x="7897558" y="2081958"/>
            <a:ext cx="794" cy="3832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a:extLst>
              <a:ext uri="{FF2B5EF4-FFF2-40B4-BE49-F238E27FC236}">
                <a16:creationId xmlns:a16="http://schemas.microsoft.com/office/drawing/2014/main" id="{A2972197-075F-44D7-8581-1E83C7A8C305}"/>
              </a:ext>
            </a:extLst>
          </p:cNvPr>
          <p:cNvCxnSpPr>
            <a:cxnSpLocks noChangeShapeType="1"/>
            <a:stCxn id="6" idx="2"/>
            <a:endCxn id="7" idx="0"/>
          </p:cNvCxnSpPr>
          <p:nvPr/>
        </p:nvCxnSpPr>
        <p:spPr bwMode="auto">
          <a:xfrm>
            <a:off x="7898352" y="2841458"/>
            <a:ext cx="0" cy="398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a:extLst>
              <a:ext uri="{FF2B5EF4-FFF2-40B4-BE49-F238E27FC236}">
                <a16:creationId xmlns:a16="http://schemas.microsoft.com/office/drawing/2014/main" id="{ECC927EE-FAD6-4A6F-B71B-EB43F9452D7B}"/>
              </a:ext>
            </a:extLst>
          </p:cNvPr>
          <p:cNvCxnSpPr>
            <a:cxnSpLocks noChangeShapeType="1"/>
            <a:stCxn id="7" idx="2"/>
            <a:endCxn id="8" idx="0"/>
          </p:cNvCxnSpPr>
          <p:nvPr/>
        </p:nvCxnSpPr>
        <p:spPr bwMode="auto">
          <a:xfrm>
            <a:off x="7898352" y="3890795"/>
            <a:ext cx="0"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a:extLst>
              <a:ext uri="{FF2B5EF4-FFF2-40B4-BE49-F238E27FC236}">
                <a16:creationId xmlns:a16="http://schemas.microsoft.com/office/drawing/2014/main" id="{1EF11C90-9EF2-4694-B9BE-62EC7729631A}"/>
              </a:ext>
            </a:extLst>
          </p:cNvPr>
          <p:cNvCxnSpPr>
            <a:cxnSpLocks noChangeShapeType="1"/>
            <a:stCxn id="8" idx="2"/>
            <a:endCxn id="10" idx="0"/>
          </p:cNvCxnSpPr>
          <p:nvPr/>
        </p:nvCxnSpPr>
        <p:spPr bwMode="auto">
          <a:xfrm>
            <a:off x="7898352" y="4667083"/>
            <a:ext cx="0" cy="35706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a:extLst>
              <a:ext uri="{FF2B5EF4-FFF2-40B4-BE49-F238E27FC236}">
                <a16:creationId xmlns:a16="http://schemas.microsoft.com/office/drawing/2014/main" id="{07EC9E5D-695F-44BB-BDF7-5C23604F9F98}"/>
              </a:ext>
            </a:extLst>
          </p:cNvPr>
          <p:cNvCxnSpPr>
            <a:cxnSpLocks noChangeShapeType="1"/>
            <a:stCxn id="10" idx="2"/>
            <a:endCxn id="11" idx="0"/>
          </p:cNvCxnSpPr>
          <p:nvPr/>
        </p:nvCxnSpPr>
        <p:spPr bwMode="auto">
          <a:xfrm flipH="1">
            <a:off x="7898352" y="5757815"/>
            <a:ext cx="1" cy="36210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a:extLst>
              <a:ext uri="{FF2B5EF4-FFF2-40B4-BE49-F238E27FC236}">
                <a16:creationId xmlns:a16="http://schemas.microsoft.com/office/drawing/2014/main" id="{AAA8513B-2DF0-4589-A761-1FC4963DA3C8}"/>
              </a:ext>
            </a:extLst>
          </p:cNvPr>
          <p:cNvCxnSpPr>
            <a:cxnSpLocks noChangeShapeType="1"/>
            <a:stCxn id="10" idx="3"/>
            <a:endCxn id="7" idx="3"/>
          </p:cNvCxnSpPr>
          <p:nvPr/>
        </p:nvCxnSpPr>
        <p:spPr bwMode="auto">
          <a:xfrm flipH="1" flipV="1">
            <a:off x="9835102" y="3565359"/>
            <a:ext cx="259908" cy="1825625"/>
          </a:xfrm>
          <a:prstGeom prst="bentConnector3">
            <a:avLst>
              <a:gd name="adj1" fmla="val -8795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a:extLst>
              <a:ext uri="{FF2B5EF4-FFF2-40B4-BE49-F238E27FC236}">
                <a16:creationId xmlns:a16="http://schemas.microsoft.com/office/drawing/2014/main" id="{1B55887B-7963-44BF-AE07-23C44CE7E13C}"/>
              </a:ext>
            </a:extLst>
          </p:cNvPr>
          <p:cNvCxnSpPr>
            <a:cxnSpLocks noChangeShapeType="1"/>
            <a:stCxn id="9" idx="5"/>
            <a:endCxn id="8" idx="1"/>
          </p:cNvCxnSpPr>
          <p:nvPr/>
        </p:nvCxnSpPr>
        <p:spPr bwMode="auto">
          <a:xfrm>
            <a:off x="5229764" y="4473408"/>
            <a:ext cx="731838" cy="6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17">
            <a:extLst>
              <a:ext uri="{FF2B5EF4-FFF2-40B4-BE49-F238E27FC236}">
                <a16:creationId xmlns:a16="http://schemas.microsoft.com/office/drawing/2014/main" id="{2A185373-13C6-4B60-ADBA-3C84B4FFC7FC}"/>
              </a:ext>
            </a:extLst>
          </p:cNvPr>
          <p:cNvSpPr txBox="1">
            <a:spLocks noChangeArrowheads="1"/>
          </p:cNvSpPr>
          <p:nvPr/>
        </p:nvSpPr>
        <p:spPr bwMode="auto">
          <a:xfrm>
            <a:off x="7855490" y="5710070"/>
            <a:ext cx="5206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bg1"/>
                </a:solidFill>
                <a:latin typeface="Times New Roman" panose="02020603050405020304" pitchFamily="18" charset="0"/>
                <a:cs typeface="AR PL ShanHeiSun Uni" charset="0"/>
              </a:defRPr>
            </a:lvl1pPr>
            <a:lvl2pPr eaLnBrk="0" hangingPunct="0">
              <a:defRPr sz="2400">
                <a:solidFill>
                  <a:schemeClr val="bg1"/>
                </a:solidFill>
                <a:latin typeface="Times New Roman" panose="02020603050405020304" pitchFamily="18" charset="0"/>
                <a:cs typeface="AR PL ShanHeiSun Uni" charset="0"/>
              </a:defRPr>
            </a:lvl2pPr>
            <a:lvl3pPr eaLnBrk="0" hangingPunct="0">
              <a:defRPr sz="2400">
                <a:solidFill>
                  <a:schemeClr val="bg1"/>
                </a:solidFill>
                <a:latin typeface="Times New Roman" panose="02020603050405020304" pitchFamily="18" charset="0"/>
                <a:cs typeface="AR PL ShanHeiSun Uni" charset="0"/>
              </a:defRPr>
            </a:lvl3pPr>
            <a:lvl4pPr eaLnBrk="0" hangingPunct="0">
              <a:defRPr sz="2400">
                <a:solidFill>
                  <a:schemeClr val="bg1"/>
                </a:solidFill>
                <a:latin typeface="Times New Roman" panose="02020603050405020304" pitchFamily="18" charset="0"/>
                <a:cs typeface="AR PL ShanHeiSun Uni" charset="0"/>
              </a:defRPr>
            </a:lvl4pPr>
            <a:lvl5pPr eaLnBrk="0" hangingPunct="0">
              <a:defRPr sz="2400">
                <a:solidFill>
                  <a:schemeClr val="bg1"/>
                </a:solidFill>
                <a:latin typeface="Times New Roman" panose="02020603050405020304" pitchFamily="18" charset="0"/>
                <a:cs typeface="AR PL ShanHeiSun Uni" charset="0"/>
              </a:defRPr>
            </a:lvl5pPr>
            <a:lvl6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6pPr>
            <a:lvl7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7pPr>
            <a:lvl8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8pPr>
            <a:lvl9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9pPr>
          </a:lstStyle>
          <a:p>
            <a:pPr defTabSz="914400" eaLnBrk="1" hangingPunct="1"/>
            <a:r>
              <a:rPr lang="en-US" altLang="en-US" sz="1800">
                <a:solidFill>
                  <a:schemeClr val="tx1"/>
                </a:solidFill>
                <a:cs typeface="Times New Roman" panose="02020603050405020304" pitchFamily="18" charset="0"/>
              </a:rPr>
              <a:t>Yes</a:t>
            </a:r>
          </a:p>
        </p:txBody>
      </p:sp>
      <p:sp>
        <p:nvSpPr>
          <p:cNvPr id="20" name="Text Box 18">
            <a:extLst>
              <a:ext uri="{FF2B5EF4-FFF2-40B4-BE49-F238E27FC236}">
                <a16:creationId xmlns:a16="http://schemas.microsoft.com/office/drawing/2014/main" id="{42F3D5F5-7BA5-44A0-95E5-15F5B5096670}"/>
              </a:ext>
            </a:extLst>
          </p:cNvPr>
          <p:cNvSpPr txBox="1">
            <a:spLocks noChangeArrowheads="1"/>
          </p:cNvSpPr>
          <p:nvPr/>
        </p:nvSpPr>
        <p:spPr bwMode="auto">
          <a:xfrm>
            <a:off x="10122439" y="506395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bg1"/>
                </a:solidFill>
                <a:latin typeface="Times New Roman" panose="02020603050405020304" pitchFamily="18" charset="0"/>
                <a:cs typeface="AR PL ShanHeiSun Uni" charset="0"/>
              </a:defRPr>
            </a:lvl1pPr>
            <a:lvl2pPr eaLnBrk="0" hangingPunct="0">
              <a:defRPr sz="2400">
                <a:solidFill>
                  <a:schemeClr val="bg1"/>
                </a:solidFill>
                <a:latin typeface="Times New Roman" panose="02020603050405020304" pitchFamily="18" charset="0"/>
                <a:cs typeface="AR PL ShanHeiSun Uni" charset="0"/>
              </a:defRPr>
            </a:lvl2pPr>
            <a:lvl3pPr eaLnBrk="0" hangingPunct="0">
              <a:defRPr sz="2400">
                <a:solidFill>
                  <a:schemeClr val="bg1"/>
                </a:solidFill>
                <a:latin typeface="Times New Roman" panose="02020603050405020304" pitchFamily="18" charset="0"/>
                <a:cs typeface="AR PL ShanHeiSun Uni" charset="0"/>
              </a:defRPr>
            </a:lvl3pPr>
            <a:lvl4pPr eaLnBrk="0" hangingPunct="0">
              <a:defRPr sz="2400">
                <a:solidFill>
                  <a:schemeClr val="bg1"/>
                </a:solidFill>
                <a:latin typeface="Times New Roman" panose="02020603050405020304" pitchFamily="18" charset="0"/>
                <a:cs typeface="AR PL ShanHeiSun Uni" charset="0"/>
              </a:defRPr>
            </a:lvl4pPr>
            <a:lvl5pPr eaLnBrk="0" hangingPunct="0">
              <a:defRPr sz="2400">
                <a:solidFill>
                  <a:schemeClr val="bg1"/>
                </a:solidFill>
                <a:latin typeface="Times New Roman" panose="02020603050405020304" pitchFamily="18" charset="0"/>
                <a:cs typeface="AR PL ShanHeiSun Uni" charset="0"/>
              </a:defRPr>
            </a:lvl5pPr>
            <a:lvl6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6pPr>
            <a:lvl7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7pPr>
            <a:lvl8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8pPr>
            <a:lvl9pPr eaLnBrk="0" fontAlgn="base" hangingPunct="0">
              <a:spcBef>
                <a:spcPct val="0"/>
              </a:spcBef>
              <a:spcAft>
                <a:spcPct val="0"/>
              </a:spcAft>
              <a:defRPr sz="2400">
                <a:solidFill>
                  <a:schemeClr val="bg1"/>
                </a:solidFill>
                <a:latin typeface="Times New Roman" panose="02020603050405020304" pitchFamily="18" charset="0"/>
                <a:cs typeface="AR PL ShanHeiSun Uni" charset="0"/>
              </a:defRPr>
            </a:lvl9pPr>
          </a:lstStyle>
          <a:p>
            <a:pPr defTabSz="914400" eaLnBrk="1" hangingPunct="1"/>
            <a:r>
              <a:rPr lang="en-US" altLang="en-US" sz="1800">
                <a:solidFill>
                  <a:schemeClr val="tx1"/>
                </a:solidFill>
                <a:cs typeface="Times New Roman" panose="02020603050405020304" pitchFamily="18" charset="0"/>
              </a:rPr>
              <a:t>No</a:t>
            </a:r>
          </a:p>
        </p:txBody>
      </p:sp>
      <p:cxnSp>
        <p:nvCxnSpPr>
          <p:cNvPr id="21" name="AutoShape 19">
            <a:extLst>
              <a:ext uri="{FF2B5EF4-FFF2-40B4-BE49-F238E27FC236}">
                <a16:creationId xmlns:a16="http://schemas.microsoft.com/office/drawing/2014/main" id="{E076FB39-09BB-459E-85CB-604ED68237EE}"/>
              </a:ext>
            </a:extLst>
          </p:cNvPr>
          <p:cNvCxnSpPr>
            <a:cxnSpLocks noChangeShapeType="1"/>
            <a:stCxn id="11" idx="3"/>
            <a:endCxn id="7" idx="3"/>
          </p:cNvCxnSpPr>
          <p:nvPr/>
        </p:nvCxnSpPr>
        <p:spPr bwMode="auto">
          <a:xfrm flipV="1">
            <a:off x="8445938" y="3565359"/>
            <a:ext cx="1389165" cy="2739231"/>
          </a:xfrm>
          <a:prstGeom prst="bentConnector3">
            <a:avLst>
              <a:gd name="adj1" fmla="val 1164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1">
            <a:extLst>
              <a:ext uri="{FF2B5EF4-FFF2-40B4-BE49-F238E27FC236}">
                <a16:creationId xmlns:a16="http://schemas.microsoft.com/office/drawing/2014/main" id="{07A7463A-B2B5-47EC-988E-DE43ABF9E747}"/>
              </a:ext>
            </a:extLst>
          </p:cNvPr>
          <p:cNvSpPr/>
          <p:nvPr/>
        </p:nvSpPr>
        <p:spPr>
          <a:xfrm>
            <a:off x="2324887" y="1136999"/>
            <a:ext cx="3744416" cy="646331"/>
          </a:xfrm>
          <a:prstGeom prst="rect">
            <a:avLst/>
          </a:prstGeom>
        </p:spPr>
        <p:txBody>
          <a:bodyPr wrap="square">
            <a:spAutoFit/>
          </a:bodyPr>
          <a:lstStyle/>
          <a:p>
            <a:pPr marL="284163" lvl="1" indent="-284163" defTabSz="914400">
              <a:spcBef>
                <a:spcPct val="20000"/>
              </a:spcBef>
              <a:spcAft>
                <a:spcPts val="300"/>
              </a:spcAft>
              <a:buClr>
                <a:srgbClr val="0000CC"/>
              </a:buClr>
              <a:buSzPct val="80000"/>
              <a:buFont typeface="Wingdings" panose="05000000000000000000" pitchFamily="2" charset="2"/>
              <a:buChar char="ü"/>
            </a:pPr>
            <a:r>
              <a:rPr lang="en-US" altLang="en-US" dirty="0">
                <a:solidFill>
                  <a:srgbClr val="000000"/>
                </a:solidFill>
                <a:latin typeface="Times New Roman"/>
              </a:rPr>
              <a:t>Measure of degeneracy: effective sample size</a:t>
            </a:r>
          </a:p>
        </p:txBody>
      </p:sp>
      <p:graphicFrame>
        <p:nvGraphicFramePr>
          <p:cNvPr id="23" name="Object 22">
            <a:extLst>
              <a:ext uri="{FF2B5EF4-FFF2-40B4-BE49-F238E27FC236}">
                <a16:creationId xmlns:a16="http://schemas.microsoft.com/office/drawing/2014/main" id="{2A63EF03-A77D-494F-83FA-EB44624B550E}"/>
              </a:ext>
            </a:extLst>
          </p:cNvPr>
          <p:cNvGraphicFramePr>
            <a:graphicFrameLocks noChangeAspect="1"/>
          </p:cNvGraphicFramePr>
          <p:nvPr>
            <p:extLst>
              <p:ext uri="{D42A27DB-BD31-4B8C-83A1-F6EECF244321}">
                <p14:modId xmlns:p14="http://schemas.microsoft.com/office/powerpoint/2010/main" val="4076550543"/>
              </p:ext>
            </p:extLst>
          </p:nvPr>
        </p:nvGraphicFramePr>
        <p:xfrm>
          <a:off x="3171466" y="1826483"/>
          <a:ext cx="1706773" cy="1108189"/>
        </p:xfrm>
        <a:graphic>
          <a:graphicData uri="http://schemas.openxmlformats.org/presentationml/2006/ole">
            <mc:AlternateContent xmlns:mc="http://schemas.openxmlformats.org/markup-compatibility/2006">
              <mc:Choice xmlns:v="urn:schemas-microsoft-com:vml" Requires="v">
                <p:oleObj spid="_x0000_s6146" name="Equation" r:id="rId3" imgW="2009846" imgH="1304852" progId="Equation.DSMT4">
                  <p:embed/>
                </p:oleObj>
              </mc:Choice>
              <mc:Fallback>
                <p:oleObj name="Equation" r:id="rId3" imgW="2009846" imgH="1304852" progId="Equation.DSMT4">
                  <p:embed/>
                  <p:pic>
                    <p:nvPicPr>
                      <p:cNvPr id="23" name="Object 22">
                        <a:extLst>
                          <a:ext uri="{FF2B5EF4-FFF2-40B4-BE49-F238E27FC236}">
                            <a16:creationId xmlns:a16="http://schemas.microsoft.com/office/drawing/2014/main" id="{2A63EF03-A77D-494F-83FA-EB44624B550E}"/>
                          </a:ext>
                        </a:extLst>
                      </p:cNvPr>
                      <p:cNvPicPr/>
                      <p:nvPr/>
                    </p:nvPicPr>
                    <p:blipFill>
                      <a:blip r:embed="rId4"/>
                      <a:stretch>
                        <a:fillRect/>
                      </a:stretch>
                    </p:blipFill>
                    <p:spPr>
                      <a:xfrm>
                        <a:off x="3171466" y="1826483"/>
                        <a:ext cx="1706773" cy="1108189"/>
                      </a:xfrm>
                      <a:prstGeom prst="rect">
                        <a:avLst/>
                      </a:prstGeom>
                    </p:spPr>
                  </p:pic>
                </p:oleObj>
              </mc:Fallback>
            </mc:AlternateContent>
          </a:graphicData>
        </a:graphic>
      </p:graphicFrame>
      <p:sp>
        <p:nvSpPr>
          <p:cNvPr id="24" name="Rectangle 23">
            <a:extLst>
              <a:ext uri="{FF2B5EF4-FFF2-40B4-BE49-F238E27FC236}">
                <a16:creationId xmlns:a16="http://schemas.microsoft.com/office/drawing/2014/main" id="{0C32704B-A2BE-49A9-A9DC-A576CD207496}"/>
              </a:ext>
            </a:extLst>
          </p:cNvPr>
          <p:cNvSpPr/>
          <p:nvPr/>
        </p:nvSpPr>
        <p:spPr>
          <a:xfrm>
            <a:off x="2322545" y="2945634"/>
            <a:ext cx="2981758" cy="369332"/>
          </a:xfrm>
          <a:prstGeom prst="rect">
            <a:avLst/>
          </a:prstGeom>
        </p:spPr>
        <p:txBody>
          <a:bodyPr wrap="square">
            <a:spAutoFit/>
          </a:bodyPr>
          <a:lstStyle/>
          <a:p>
            <a:pPr marL="284163" lvl="1" indent="-284163">
              <a:spcBef>
                <a:spcPct val="20000"/>
              </a:spcBef>
              <a:spcAft>
                <a:spcPts val="300"/>
              </a:spcAft>
              <a:buClr>
                <a:srgbClr val="0000CC"/>
              </a:buClr>
              <a:buSzPct val="80000"/>
              <a:buFont typeface="Wingdings" panose="05000000000000000000" pitchFamily="2" charset="2"/>
              <a:buChar char="ü"/>
            </a:pPr>
            <a:r>
              <a:rPr lang="en-US" altLang="en-US" dirty="0">
                <a:solidFill>
                  <a:srgbClr val="000000"/>
                </a:solidFill>
                <a:latin typeface="Times New Roman"/>
              </a:rPr>
              <a:t>Resample whenever</a:t>
            </a:r>
          </a:p>
        </p:txBody>
      </p:sp>
      <p:graphicFrame>
        <p:nvGraphicFramePr>
          <p:cNvPr id="25" name="Object 24">
            <a:extLst>
              <a:ext uri="{FF2B5EF4-FFF2-40B4-BE49-F238E27FC236}">
                <a16:creationId xmlns:a16="http://schemas.microsoft.com/office/drawing/2014/main" id="{E83A767E-973C-4C12-B4B6-4B15992E1178}"/>
              </a:ext>
            </a:extLst>
          </p:cNvPr>
          <p:cNvGraphicFramePr>
            <a:graphicFrameLocks noChangeAspect="1"/>
          </p:cNvGraphicFramePr>
          <p:nvPr>
            <p:extLst>
              <p:ext uri="{D42A27DB-BD31-4B8C-83A1-F6EECF244321}">
                <p14:modId xmlns:p14="http://schemas.microsoft.com/office/powerpoint/2010/main" val="2571226622"/>
              </p:ext>
            </p:extLst>
          </p:nvPr>
        </p:nvGraphicFramePr>
        <p:xfrm>
          <a:off x="3184773" y="3396285"/>
          <a:ext cx="1017594" cy="419466"/>
        </p:xfrm>
        <a:graphic>
          <a:graphicData uri="http://schemas.openxmlformats.org/presentationml/2006/ole">
            <mc:AlternateContent xmlns:mc="http://schemas.openxmlformats.org/markup-compatibility/2006">
              <mc:Choice xmlns:v="urn:schemas-microsoft-com:vml" Requires="v">
                <p:oleObj spid="_x0000_s6147" name="Equation" r:id="rId5" imgW="1247671" imgH="514350" progId="Equation.DSMT4">
                  <p:embed/>
                </p:oleObj>
              </mc:Choice>
              <mc:Fallback>
                <p:oleObj name="Equation" r:id="rId5" imgW="1247671" imgH="514350" progId="Equation.DSMT4">
                  <p:embed/>
                  <p:pic>
                    <p:nvPicPr>
                      <p:cNvPr id="25" name="Object 24">
                        <a:extLst>
                          <a:ext uri="{FF2B5EF4-FFF2-40B4-BE49-F238E27FC236}">
                            <a16:creationId xmlns:a16="http://schemas.microsoft.com/office/drawing/2014/main" id="{E83A767E-973C-4C12-B4B6-4B15992E1178}"/>
                          </a:ext>
                        </a:extLst>
                      </p:cNvPr>
                      <p:cNvPicPr/>
                      <p:nvPr/>
                    </p:nvPicPr>
                    <p:blipFill>
                      <a:blip r:embed="rId6"/>
                      <a:stretch>
                        <a:fillRect/>
                      </a:stretch>
                    </p:blipFill>
                    <p:spPr>
                      <a:xfrm>
                        <a:off x="3184773" y="3396285"/>
                        <a:ext cx="1017594" cy="419466"/>
                      </a:xfrm>
                      <a:prstGeom prst="rect">
                        <a:avLst/>
                      </a:prstGeom>
                    </p:spPr>
                  </p:pic>
                </p:oleObj>
              </mc:Fallback>
            </mc:AlternateContent>
          </a:graphicData>
        </a:graphic>
      </p:graphicFrame>
    </p:spTree>
    <p:extLst>
      <p:ext uri="{BB962C8B-B14F-4D97-AF65-F5344CB8AC3E}">
        <p14:creationId xmlns:p14="http://schemas.microsoft.com/office/powerpoint/2010/main" val="169831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80628"/>
            <a:ext cx="10668000" cy="730250"/>
          </a:xfrm>
          <a:noFill/>
          <a:ln w="9525">
            <a:noFill/>
            <a:miter lim="800000"/>
            <a:headEnd/>
            <a:tailEnd/>
          </a:ln>
          <a:effectLst/>
        </p:spPr>
        <p:txBody>
          <a:bodyPr vert="horz" wrap="square" lIns="91440" tIns="45720" rIns="91440" bIns="45720" numCol="1" rtlCol="0" anchor="b" anchorCtr="0" compatLnSpc="1">
            <a:prstTxWarp prst="textNoShape">
              <a:avLst/>
            </a:prstTxWarp>
            <a:noAutofit/>
          </a:bodyPr>
          <a:lstStyle/>
          <a:p>
            <a:r>
              <a:rPr lang="en-US" dirty="0">
                <a:effectLst>
                  <a:outerShdw blurRad="38100" dist="38100" dir="2700000" algn="tl">
                    <a:srgbClr val="C0C0C0"/>
                  </a:outerShdw>
                </a:effectLst>
                <a:latin typeface="Times New Roman"/>
                <a:cs typeface="Arial" pitchFamily="34" charset="0"/>
              </a:rPr>
              <a:t>Particle Impoverishment vs. Time-Varying System</a:t>
            </a:r>
          </a:p>
        </p:txBody>
      </p:sp>
      <p:pic>
        <p:nvPicPr>
          <p:cNvPr id="15" name="out">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7"/>
          <a:srcRect b="1560"/>
          <a:stretch/>
        </p:blipFill>
        <p:spPr>
          <a:xfrm>
            <a:off x="3055685" y="1730974"/>
            <a:ext cx="2988332" cy="2034620"/>
          </a:xfrm>
          <a:prstGeom prst="rect">
            <a:avLst/>
          </a:prstGeom>
        </p:spPr>
      </p:pic>
      <p:pic>
        <p:nvPicPr>
          <p:cNvPr id="16" name="Picture 15"/>
          <p:cNvPicPr>
            <a:picLocks noChangeAspect="1"/>
          </p:cNvPicPr>
          <p:nvPr/>
        </p:nvPicPr>
        <p:blipFill>
          <a:blip r:embed="rId8"/>
          <a:stretch>
            <a:fillRect/>
          </a:stretch>
        </p:blipFill>
        <p:spPr>
          <a:xfrm>
            <a:off x="7297353" y="1795327"/>
            <a:ext cx="3051557" cy="2039112"/>
          </a:xfrm>
          <a:prstGeom prst="rect">
            <a:avLst/>
          </a:prstGeom>
        </p:spPr>
      </p:pic>
      <p:sp>
        <p:nvSpPr>
          <p:cNvPr id="17" name="TextBox 16"/>
          <p:cNvSpPr txBox="1"/>
          <p:nvPr/>
        </p:nvSpPr>
        <p:spPr>
          <a:xfrm>
            <a:off x="2931159" y="992310"/>
            <a:ext cx="2880320" cy="738664"/>
          </a:xfrm>
          <a:prstGeom prst="rect">
            <a:avLst/>
          </a:prstGeom>
          <a:noFill/>
        </p:spPr>
        <p:txBody>
          <a:bodyPr wrap="square" rtlCol="0">
            <a:spAutoFit/>
          </a:bodyPr>
          <a:lstStyle/>
          <a:p>
            <a:pPr algn="ctr"/>
            <a:r>
              <a:rPr lang="en-US" sz="1400" dirty="0">
                <a:solidFill>
                  <a:srgbClr val="0000CC"/>
                </a:solidFill>
                <a:latin typeface="Arial Narrow" panose="020B0606020202030204" pitchFamily="34" charset="0"/>
              </a:rPr>
              <a:t>Posterior PDF to be estimated: </a:t>
            </a:r>
          </a:p>
          <a:p>
            <a:pPr algn="ctr"/>
            <a:r>
              <a:rPr lang="en-US" sz="1400" dirty="0">
                <a:solidFill>
                  <a:srgbClr val="808080">
                    <a:lumMod val="75000"/>
                  </a:srgbClr>
                </a:solidFill>
                <a:latin typeface="Arial Narrow" panose="020B0606020202030204" pitchFamily="34" charset="0"/>
              </a:rPr>
              <a:t>A shifting normal distribution, with mean value shifted from 5 to 9.5 in 10 iterations </a:t>
            </a:r>
          </a:p>
        </p:txBody>
      </p:sp>
      <p:sp>
        <p:nvSpPr>
          <p:cNvPr id="18" name="TextBox 17"/>
          <p:cNvSpPr txBox="1"/>
          <p:nvPr/>
        </p:nvSpPr>
        <p:spPr>
          <a:xfrm>
            <a:off x="7779014" y="1050663"/>
            <a:ext cx="2088232" cy="738664"/>
          </a:xfrm>
          <a:prstGeom prst="rect">
            <a:avLst/>
          </a:prstGeom>
          <a:noFill/>
        </p:spPr>
        <p:txBody>
          <a:bodyPr wrap="square" rtlCol="0">
            <a:spAutoFit/>
          </a:bodyPr>
          <a:lstStyle/>
          <a:p>
            <a:pPr algn="ctr"/>
            <a:r>
              <a:rPr lang="en-US" sz="1400" dirty="0">
                <a:solidFill>
                  <a:srgbClr val="0000CC"/>
                </a:solidFill>
                <a:latin typeface="Arial Narrow" panose="020B0606020202030204" pitchFamily="34" charset="0"/>
              </a:rPr>
              <a:t>Particles initially sampled form a “guessed” distribution:</a:t>
            </a:r>
          </a:p>
          <a:p>
            <a:pPr algn="ctr"/>
            <a:r>
              <a:rPr lang="en-US" sz="1400" dirty="0">
                <a:solidFill>
                  <a:srgbClr val="808080">
                    <a:lumMod val="75000"/>
                  </a:srgbClr>
                </a:solidFill>
                <a:latin typeface="Arial Narrow" panose="020B0606020202030204" pitchFamily="34" charset="0"/>
              </a:rPr>
              <a:t>Uniform distribution U(0, 10)</a:t>
            </a:r>
          </a:p>
        </p:txBody>
      </p:sp>
      <p:pic>
        <p:nvPicPr>
          <p:cNvPr id="19" name="out1_2">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7309889" y="4677328"/>
            <a:ext cx="3266925" cy="2180672"/>
          </a:xfrm>
          <a:prstGeom prst="rect">
            <a:avLst/>
          </a:prstGeom>
        </p:spPr>
      </p:pic>
      <p:sp>
        <p:nvSpPr>
          <p:cNvPr id="20" name="TextBox 19"/>
          <p:cNvSpPr txBox="1"/>
          <p:nvPr/>
        </p:nvSpPr>
        <p:spPr>
          <a:xfrm>
            <a:off x="7297353" y="3920038"/>
            <a:ext cx="3134583" cy="738664"/>
          </a:xfrm>
          <a:prstGeom prst="rect">
            <a:avLst/>
          </a:prstGeom>
          <a:noFill/>
        </p:spPr>
        <p:txBody>
          <a:bodyPr wrap="square" rtlCol="0">
            <a:spAutoFit/>
          </a:bodyPr>
          <a:lstStyle/>
          <a:p>
            <a:pPr algn="ctr"/>
            <a:r>
              <a:rPr lang="en-US" sz="1400" dirty="0">
                <a:solidFill>
                  <a:srgbClr val="0000CC"/>
                </a:solidFill>
                <a:latin typeface="Arial Narrow" panose="020B0606020202030204" pitchFamily="34" charset="0"/>
              </a:rPr>
              <a:t>Weight update by standard PF</a:t>
            </a:r>
          </a:p>
          <a:p>
            <a:pPr algn="ctr"/>
            <a:r>
              <a:rPr lang="en-US" sz="1400" dirty="0">
                <a:solidFill>
                  <a:srgbClr val="808080">
                    <a:lumMod val="75000"/>
                  </a:srgbClr>
                </a:solidFill>
                <a:latin typeface="Arial Narrow" panose="020B0606020202030204" pitchFamily="34" charset="0"/>
              </a:rPr>
              <a:t>Given measurement 5 @ 1</a:t>
            </a:r>
            <a:r>
              <a:rPr lang="en-US" sz="1400" baseline="30000" dirty="0">
                <a:solidFill>
                  <a:srgbClr val="808080">
                    <a:lumMod val="75000"/>
                  </a:srgbClr>
                </a:solidFill>
                <a:latin typeface="Arial Narrow" panose="020B0606020202030204" pitchFamily="34" charset="0"/>
              </a:rPr>
              <a:t>st</a:t>
            </a:r>
            <a:r>
              <a:rPr lang="en-US" sz="1400" dirty="0">
                <a:solidFill>
                  <a:srgbClr val="808080">
                    <a:lumMod val="75000"/>
                  </a:srgbClr>
                </a:solidFill>
                <a:latin typeface="Arial Narrow" panose="020B0606020202030204" pitchFamily="34" charset="0"/>
              </a:rPr>
              <a:t> iteration, 5.5 @ 2</a:t>
            </a:r>
            <a:r>
              <a:rPr lang="en-US" sz="1400" baseline="30000" dirty="0">
                <a:solidFill>
                  <a:srgbClr val="808080">
                    <a:lumMod val="75000"/>
                  </a:srgbClr>
                </a:solidFill>
                <a:latin typeface="Arial Narrow" panose="020B0606020202030204" pitchFamily="34" charset="0"/>
              </a:rPr>
              <a:t>nd</a:t>
            </a:r>
            <a:r>
              <a:rPr lang="en-US" sz="1400" dirty="0">
                <a:solidFill>
                  <a:srgbClr val="808080">
                    <a:lumMod val="75000"/>
                  </a:srgbClr>
                </a:solidFill>
                <a:latin typeface="Arial Narrow" panose="020B0606020202030204" pitchFamily="34" charset="0"/>
              </a:rPr>
              <a:t> iteration,…, 9.5 @ 10</a:t>
            </a:r>
            <a:r>
              <a:rPr lang="en-US" sz="1400" baseline="30000" dirty="0">
                <a:solidFill>
                  <a:srgbClr val="808080">
                    <a:lumMod val="75000"/>
                  </a:srgbClr>
                </a:solidFill>
                <a:latin typeface="Arial Narrow" panose="020B0606020202030204" pitchFamily="34" charset="0"/>
              </a:rPr>
              <a:t>th</a:t>
            </a:r>
            <a:r>
              <a:rPr lang="en-US" sz="1400" dirty="0">
                <a:solidFill>
                  <a:srgbClr val="808080">
                    <a:lumMod val="75000"/>
                  </a:srgbClr>
                </a:solidFill>
                <a:latin typeface="Arial Narrow" panose="020B0606020202030204" pitchFamily="34" charset="0"/>
              </a:rPr>
              <a:t> iteration </a:t>
            </a:r>
          </a:p>
        </p:txBody>
      </p:sp>
      <p:sp>
        <p:nvSpPr>
          <p:cNvPr id="21" name="Rectangle 20"/>
          <p:cNvSpPr/>
          <p:nvPr/>
        </p:nvSpPr>
        <p:spPr>
          <a:xfrm>
            <a:off x="2396879" y="4213392"/>
            <a:ext cx="4558542" cy="1554272"/>
          </a:xfrm>
          <a:prstGeom prst="rect">
            <a:avLst/>
          </a:prstGeom>
        </p:spPr>
        <p:txBody>
          <a:bodyPr wrap="square">
            <a:spAutoFit/>
          </a:bodyPr>
          <a:lstStyle/>
          <a:p>
            <a:pPr marL="292100" lvl="1" indent="-292100">
              <a:lnSpc>
                <a:spcPct val="90000"/>
              </a:lnSpc>
              <a:spcBef>
                <a:spcPct val="20000"/>
              </a:spcBef>
              <a:spcAft>
                <a:spcPts val="300"/>
              </a:spcAft>
              <a:buClr>
                <a:srgbClr val="C00000"/>
              </a:buClr>
              <a:buSzPct val="120000"/>
              <a:buFont typeface="Arial" panose="020B0604020202020204" pitchFamily="34" charset="0"/>
              <a:buChar char="•"/>
            </a:pPr>
            <a:r>
              <a:rPr lang="en-US" sz="2000" dirty="0">
                <a:solidFill>
                  <a:srgbClr val="0000CC"/>
                </a:solidFill>
                <a:latin typeface="Times New Roman" panose="02020603050405020304" pitchFamily="18" charset="0"/>
                <a:cs typeface="Times New Roman" panose="02020603050405020304" pitchFamily="18" charset="0"/>
              </a:rPr>
              <a:t>Root cause for particle impoverishment</a:t>
            </a:r>
          </a:p>
          <a:p>
            <a:pPr marL="571500" lvl="1" indent="-228600">
              <a:lnSpc>
                <a:spcPct val="90000"/>
              </a:lnSpc>
              <a:spcBef>
                <a:spcPct val="20000"/>
              </a:spcBef>
              <a:spcAft>
                <a:spcPts val="300"/>
              </a:spcAft>
              <a:buClr>
                <a:srgbClr val="0000CC"/>
              </a:buClr>
              <a:buSzPct val="800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Particles’ positions remain the same in the resampling</a:t>
            </a:r>
          </a:p>
          <a:p>
            <a:pPr marL="571500" lvl="1" indent="-228600">
              <a:lnSpc>
                <a:spcPct val="90000"/>
              </a:lnSpc>
              <a:spcBef>
                <a:spcPct val="20000"/>
              </a:spcBef>
              <a:spcAft>
                <a:spcPts val="300"/>
              </a:spcAft>
              <a:buClr>
                <a:srgbClr val="0000CC"/>
              </a:buClr>
              <a:buSzPct val="80000"/>
              <a:buFont typeface="Wingdings" panose="05000000000000000000" pitchFamily="2" charset="2"/>
              <a:buChar char="ü"/>
            </a:pPr>
            <a:r>
              <a:rPr lang="en-US" altLang="zh-CN" dirty="0">
                <a:solidFill>
                  <a:srgbClr val="000000"/>
                </a:solidFill>
                <a:latin typeface="Times New Roman" panose="02020603050405020304" pitchFamily="18" charset="0"/>
                <a:cs typeface="Times New Roman" panose="02020603050405020304" pitchFamily="18" charset="0"/>
              </a:rPr>
              <a:t>Particles cannot follow the variation of the posterior PDF</a:t>
            </a:r>
          </a:p>
        </p:txBody>
      </p:sp>
    </p:spTree>
    <p:extLst>
      <p:ext uri="{BB962C8B-B14F-4D97-AF65-F5344CB8AC3E}">
        <p14:creationId xmlns:p14="http://schemas.microsoft.com/office/powerpoint/2010/main" val="62464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00" fill="hold"/>
                                        <p:tgtEl>
                                          <p:spTgt spid="15"/>
                                        </p:tgtEl>
                                      </p:cBhvr>
                                    </p:cmd>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randombar(horizontal)">
                                      <p:cBhvr>
                                        <p:cTn id="11" dur="500"/>
                                        <p:tgtEl>
                                          <p:spTgt spid="18"/>
                                        </p:tgtEl>
                                      </p:cBhvr>
                                    </p:animEffect>
                                  </p:childTnLst>
                                </p:cTn>
                              </p:par>
                              <p:par>
                                <p:cTn id="12" presetID="14" presetClass="entr" presetSubtype="1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randombar(horizontal)">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par>
                                <p:cTn id="20" presetID="14" presetClass="entr" presetSubtype="1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 presetClass="mediacall" presetSubtype="0" fill="hold" nodeType="withEffect">
                                  <p:stCondLst>
                                    <p:cond delay="0"/>
                                  </p:stCondLst>
                                  <p:childTnLst>
                                    <p:cmd type="call" cmd="playFrom(0.0)">
                                      <p:cBhvr>
                                        <p:cTn id="24" dur="1800" fill="hold"/>
                                        <p:tgtEl>
                                          <p:spTgt spid="19"/>
                                        </p:tgtEl>
                                      </p:cBhvr>
                                    </p:cmd>
                                  </p:childTnLst>
                                </p:cTn>
                              </p:par>
                            </p:childTnLst>
                          </p:cTn>
                        </p:par>
                        <p:par>
                          <p:cTn id="25" fill="hold">
                            <p:stCondLst>
                              <p:cond delay="1800"/>
                            </p:stCondLst>
                            <p:childTnLst>
                              <p:par>
                                <p:cTn id="26" presetID="14" presetClass="entr" presetSubtype="1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randombar(horizontal)">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29" fill="hold" display="0">
                  <p:stCondLst>
                    <p:cond delay="indefinite"/>
                  </p:stCondLst>
                </p:cTn>
                <p:tgtEl>
                  <p:spTgt spid="15"/>
                </p:tgtEl>
              </p:cMediaNode>
            </p:video>
            <p:video>
              <p:cMediaNode vol="80000">
                <p:cTn id="30" fill="hold" display="0">
                  <p:stCondLst>
                    <p:cond delay="indefinite"/>
                  </p:stCondLst>
                </p:cTn>
                <p:tgtEl>
                  <p:spTgt spid="19"/>
                </p:tgtEl>
              </p:cMediaNode>
            </p:video>
          </p:childTnLst>
        </p:cTn>
      </p:par>
    </p:tnLst>
    <p:bldLst>
      <p:bldP spid="18"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Improvement on Particle Filter: </a:t>
            </a:r>
            <a:r>
              <a:rPr lang="en-US" sz="3200" dirty="0">
                <a:solidFill>
                  <a:srgbClr val="0000CC"/>
                </a:solidFill>
              </a:rPr>
              <a:t>Variants</a:t>
            </a:r>
            <a:endParaRPr lang="en-US" dirty="0"/>
          </a:p>
        </p:txBody>
      </p:sp>
      <p:pic>
        <p:nvPicPr>
          <p:cNvPr id="30" name="Picture 29"/>
          <p:cNvPicPr>
            <a:picLocks noChangeAspect="1"/>
          </p:cNvPicPr>
          <p:nvPr/>
        </p:nvPicPr>
        <p:blipFill>
          <a:blip r:embed="rId2">
            <a:alphaModFix amt="83000"/>
          </a:blip>
          <a:stretch>
            <a:fillRect/>
          </a:stretch>
        </p:blipFill>
        <p:spPr>
          <a:xfrm>
            <a:off x="5308968" y="2782924"/>
            <a:ext cx="2269491" cy="1947980"/>
          </a:xfrm>
          <a:prstGeom prst="rect">
            <a:avLst/>
          </a:prstGeom>
        </p:spPr>
      </p:pic>
      <p:sp>
        <p:nvSpPr>
          <p:cNvPr id="31" name="Block Arc 30"/>
          <p:cNvSpPr/>
          <p:nvPr/>
        </p:nvSpPr>
        <p:spPr bwMode="auto">
          <a:xfrm rot="5400000" flipV="1">
            <a:off x="4588558" y="1963151"/>
            <a:ext cx="3585544" cy="3573116"/>
          </a:xfrm>
          <a:prstGeom prst="blockArc">
            <a:avLst>
              <a:gd name="adj1" fmla="val 10686630"/>
              <a:gd name="adj2" fmla="val 47853"/>
              <a:gd name="adj3" fmla="val 6754"/>
            </a:avLst>
          </a:prstGeom>
          <a:solidFill>
            <a:srgbClr val="FFFFCC"/>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defRPr/>
            </a:pPr>
            <a:endParaRPr lang="en-US" kern="0">
              <a:solidFill>
                <a:srgbClr val="000000"/>
              </a:solidFill>
              <a:latin typeface="Verdana" pitchFamily="34" charset="0"/>
            </a:endParaRPr>
          </a:p>
        </p:txBody>
      </p:sp>
      <p:sp>
        <p:nvSpPr>
          <p:cNvPr id="32" name="Block Arc 31"/>
          <p:cNvSpPr/>
          <p:nvPr/>
        </p:nvSpPr>
        <p:spPr bwMode="auto">
          <a:xfrm rot="5400000">
            <a:off x="4794094" y="1943827"/>
            <a:ext cx="3572172" cy="3598395"/>
          </a:xfrm>
          <a:prstGeom prst="blockArc">
            <a:avLst>
              <a:gd name="adj1" fmla="val 10800000"/>
              <a:gd name="adj2" fmla="val 46723"/>
              <a:gd name="adj3" fmla="val 6414"/>
            </a:avLst>
          </a:prstGeom>
          <a:solidFill>
            <a:schemeClr val="accent1">
              <a:lumMod val="20000"/>
              <a:lumOff val="80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defRPr/>
            </a:pPr>
            <a:endParaRPr lang="en-US" kern="0">
              <a:solidFill>
                <a:srgbClr val="000000"/>
              </a:solidFill>
              <a:latin typeface="Verdana" pitchFamily="34" charset="0"/>
            </a:endParaRPr>
          </a:p>
        </p:txBody>
      </p:sp>
      <p:sp>
        <p:nvSpPr>
          <p:cNvPr id="36" name="TextBox 35"/>
          <p:cNvSpPr txBox="1"/>
          <p:nvPr/>
        </p:nvSpPr>
        <p:spPr>
          <a:xfrm>
            <a:off x="7841323" y="1092842"/>
            <a:ext cx="3566356" cy="1822037"/>
          </a:xfrm>
          <a:prstGeom prst="rect">
            <a:avLst/>
          </a:prstGeom>
          <a:noFill/>
        </p:spPr>
        <p:txBody>
          <a:bodyPr wrap="square" rtlCol="0">
            <a:spAutoFit/>
          </a:bodyPr>
          <a:lstStyle/>
          <a:p>
            <a:pPr algn="ctr">
              <a:lnSpc>
                <a:spcPct val="90000"/>
              </a:lnSpc>
              <a:spcBef>
                <a:spcPct val="20000"/>
              </a:spcBef>
              <a:buClr>
                <a:srgbClr val="CC6600"/>
              </a:buClr>
              <a:buSzPct val="70000"/>
              <a:buFont typeface="Wingdings" panose="05000000000000000000" pitchFamily="2" charset="2"/>
              <a:buNone/>
            </a:pPr>
            <a:r>
              <a:rPr lang="en-US" b="1" u="sng" dirty="0">
                <a:solidFill>
                  <a:srgbClr val="009900"/>
                </a:solidFill>
                <a:latin typeface="Times New Roman"/>
                <a:cs typeface="Arial" panose="020B0604020202020204" pitchFamily="34" charset="0"/>
              </a:rPr>
              <a:t>Markov Chain Monte Carlo (MCMC)</a:t>
            </a:r>
          </a:p>
          <a:p>
            <a:pPr marL="285750" indent="-231775">
              <a:spcBef>
                <a:spcPts val="600"/>
              </a:spcBef>
              <a:buClr>
                <a:schemeClr val="accent5">
                  <a:lumMod val="50000"/>
                </a:schemeClr>
              </a:buClr>
              <a:buSzPct val="70000"/>
              <a:buFont typeface="Wingdings" panose="05000000000000000000" pitchFamily="2" charset="2"/>
              <a:buChar char="ü"/>
            </a:pPr>
            <a:r>
              <a:rPr lang="en-US" sz="1400" dirty="0">
                <a:solidFill>
                  <a:srgbClr val="000000"/>
                </a:solidFill>
                <a:latin typeface="Times New Roman"/>
              </a:rPr>
              <a:t>Sampling particles by constructing a Markov Chain through a kernel-based transition</a:t>
            </a:r>
          </a:p>
          <a:p>
            <a:pPr marL="285750" indent="-231775">
              <a:spcBef>
                <a:spcPts val="600"/>
              </a:spcBef>
              <a:buClr>
                <a:schemeClr val="accent5">
                  <a:lumMod val="50000"/>
                </a:schemeClr>
              </a:buClr>
              <a:buSzPct val="70000"/>
              <a:buFont typeface="Wingdings" panose="05000000000000000000" pitchFamily="2" charset="2"/>
              <a:buChar char="ü"/>
            </a:pPr>
            <a:r>
              <a:rPr lang="en-US" sz="1400" dirty="0">
                <a:solidFill>
                  <a:srgbClr val="000000"/>
                </a:solidFill>
                <a:latin typeface="Times New Roman"/>
              </a:rPr>
              <a:t>Resampling according to Gibbs or Metropolis rule</a:t>
            </a:r>
          </a:p>
        </p:txBody>
      </p:sp>
      <p:sp>
        <p:nvSpPr>
          <p:cNvPr id="37" name="TextBox 36"/>
          <p:cNvSpPr txBox="1"/>
          <p:nvPr/>
        </p:nvSpPr>
        <p:spPr>
          <a:xfrm>
            <a:off x="8344649" y="3109065"/>
            <a:ext cx="2780555" cy="1788182"/>
          </a:xfrm>
          <a:prstGeom prst="rect">
            <a:avLst/>
          </a:prstGeom>
          <a:noFill/>
        </p:spPr>
        <p:txBody>
          <a:bodyPr wrap="square" rtlCol="0">
            <a:spAutoFit/>
          </a:bodyPr>
          <a:lstStyle/>
          <a:p>
            <a:pPr algn="ctr">
              <a:lnSpc>
                <a:spcPct val="90000"/>
              </a:lnSpc>
              <a:spcBef>
                <a:spcPct val="20000"/>
              </a:spcBef>
              <a:buClr>
                <a:srgbClr val="CC6600"/>
              </a:buClr>
              <a:buSzPct val="70000"/>
              <a:buFont typeface="Wingdings" panose="05000000000000000000" pitchFamily="2" charset="2"/>
              <a:buNone/>
            </a:pPr>
            <a:r>
              <a:rPr lang="en-US" b="1" u="sng" dirty="0">
                <a:solidFill>
                  <a:srgbClr val="009900"/>
                </a:solidFill>
                <a:latin typeface="Times New Roman"/>
                <a:cs typeface="Arial" panose="020B0604020202020204" pitchFamily="34" charset="0"/>
              </a:rPr>
              <a:t>Regularized PF (RPF)</a:t>
            </a:r>
          </a:p>
          <a:p>
            <a:pPr marL="285750" indent="-231775">
              <a:spcBef>
                <a:spcPts val="600"/>
              </a:spcBef>
              <a:buClr>
                <a:schemeClr val="accent5">
                  <a:lumMod val="50000"/>
                </a:schemeClr>
              </a:buClr>
              <a:buSzPct val="70000"/>
              <a:buFont typeface="Wingdings" panose="05000000000000000000" pitchFamily="2" charset="2"/>
              <a:buChar char="ü"/>
            </a:pPr>
            <a:r>
              <a:rPr lang="en-US" sz="1400" dirty="0">
                <a:solidFill>
                  <a:srgbClr val="000000"/>
                </a:solidFill>
                <a:latin typeface="Times New Roman"/>
              </a:rPr>
              <a:t>Create a continuous approximation of posterior PDF for resampling</a:t>
            </a:r>
          </a:p>
          <a:p>
            <a:pPr marL="285750" indent="-231775">
              <a:spcBef>
                <a:spcPts val="600"/>
              </a:spcBef>
              <a:buClr>
                <a:schemeClr val="accent5">
                  <a:lumMod val="50000"/>
                </a:schemeClr>
              </a:buClr>
              <a:buSzPct val="70000"/>
              <a:buFont typeface="Wingdings" panose="05000000000000000000" pitchFamily="2" charset="2"/>
              <a:buChar char="ü"/>
            </a:pPr>
            <a:r>
              <a:rPr lang="en-US" sz="1400" dirty="0">
                <a:solidFill>
                  <a:srgbClr val="000000"/>
                </a:solidFill>
                <a:latin typeface="Times New Roman"/>
              </a:rPr>
              <a:t>Continuous PDF is converted from discrete PDF using a </a:t>
            </a:r>
            <a:r>
              <a:rPr lang="en-US" sz="1400" dirty="0" err="1">
                <a:solidFill>
                  <a:srgbClr val="000000"/>
                </a:solidFill>
                <a:latin typeface="Times New Roman"/>
              </a:rPr>
              <a:t>Epanechnikov</a:t>
            </a:r>
            <a:r>
              <a:rPr lang="en-US" sz="1400" dirty="0">
                <a:solidFill>
                  <a:srgbClr val="000000"/>
                </a:solidFill>
                <a:latin typeface="Times New Roman"/>
              </a:rPr>
              <a:t> kernel</a:t>
            </a:r>
          </a:p>
        </p:txBody>
      </p:sp>
      <p:sp>
        <p:nvSpPr>
          <p:cNvPr id="38" name="TextBox 37"/>
          <p:cNvSpPr txBox="1"/>
          <p:nvPr/>
        </p:nvSpPr>
        <p:spPr>
          <a:xfrm>
            <a:off x="7157247" y="5269306"/>
            <a:ext cx="3888432" cy="1141851"/>
          </a:xfrm>
          <a:prstGeom prst="rect">
            <a:avLst/>
          </a:prstGeom>
          <a:noFill/>
        </p:spPr>
        <p:txBody>
          <a:bodyPr wrap="square" rtlCol="0">
            <a:spAutoFit/>
          </a:bodyPr>
          <a:lstStyle/>
          <a:p>
            <a:pPr algn="ctr">
              <a:lnSpc>
                <a:spcPct val="90000"/>
              </a:lnSpc>
              <a:spcBef>
                <a:spcPct val="20000"/>
              </a:spcBef>
              <a:buClr>
                <a:srgbClr val="CC6600"/>
              </a:buClr>
              <a:buSzPct val="70000"/>
              <a:buFont typeface="Wingdings" panose="05000000000000000000" pitchFamily="2" charset="2"/>
              <a:buNone/>
            </a:pPr>
            <a:r>
              <a:rPr lang="en-US" b="1" u="sng" dirty="0">
                <a:solidFill>
                  <a:srgbClr val="009900"/>
                </a:solidFill>
                <a:latin typeface="Times New Roman"/>
                <a:cs typeface="Arial" panose="020B0604020202020204" pitchFamily="34" charset="0"/>
              </a:rPr>
              <a:t>Auxiliary PF (APF)</a:t>
            </a:r>
          </a:p>
          <a:p>
            <a:pPr marL="285750" indent="-231775">
              <a:spcBef>
                <a:spcPts val="600"/>
              </a:spcBef>
              <a:buClr>
                <a:schemeClr val="accent5">
                  <a:lumMod val="50000"/>
                </a:schemeClr>
              </a:buClr>
              <a:buSzPct val="70000"/>
              <a:buFont typeface="Wingdings" panose="05000000000000000000" pitchFamily="2" charset="2"/>
              <a:buChar char="ü"/>
            </a:pPr>
            <a:r>
              <a:rPr lang="en-US" sz="1400" dirty="0">
                <a:solidFill>
                  <a:srgbClr val="000000"/>
                </a:solidFill>
                <a:latin typeface="Times New Roman"/>
              </a:rPr>
              <a:t>Switch the order of sampling and resampling</a:t>
            </a:r>
          </a:p>
          <a:p>
            <a:pPr marL="285750" indent="-231775">
              <a:spcBef>
                <a:spcPts val="600"/>
              </a:spcBef>
              <a:buClr>
                <a:schemeClr val="accent5">
                  <a:lumMod val="50000"/>
                </a:schemeClr>
              </a:buClr>
              <a:buSzPct val="70000"/>
              <a:buFont typeface="Wingdings" panose="05000000000000000000" pitchFamily="2" charset="2"/>
              <a:buChar char="ü"/>
            </a:pPr>
            <a:r>
              <a:rPr lang="en-US" sz="1400" dirty="0">
                <a:solidFill>
                  <a:srgbClr val="000000"/>
                </a:solidFill>
                <a:latin typeface="Times New Roman"/>
              </a:rPr>
              <a:t>An auxiliary variable introduced to label particles with high likelihood</a:t>
            </a:r>
          </a:p>
        </p:txBody>
      </p:sp>
      <p:sp>
        <p:nvSpPr>
          <p:cNvPr id="40" name="Oval 39"/>
          <p:cNvSpPr/>
          <p:nvPr/>
        </p:nvSpPr>
        <p:spPr>
          <a:xfrm>
            <a:off x="5429055" y="2244969"/>
            <a:ext cx="164592" cy="164592"/>
          </a:xfrm>
          <a:prstGeom prst="ellipse">
            <a:avLst/>
          </a:prstGeom>
          <a:solidFill>
            <a:srgbClr val="FFC000">
              <a:alpha val="90000"/>
            </a:srgbClr>
          </a:solidFill>
          <a:ln w="9525" cap="flat" cmpd="sng" algn="ctr">
            <a:solidFill>
              <a:srgbClr val="FFC000"/>
            </a:solidFill>
            <a:prstDash val="solid"/>
          </a:ln>
          <a:effectLst>
            <a:glow rad="63500">
              <a:srgbClr val="3333CC">
                <a:satMod val="175000"/>
                <a:alpha val="40000"/>
              </a:srgbClr>
            </a:glow>
            <a:outerShdw blurRad="50800" dist="38100" dir="2700000" algn="tl" rotWithShape="0">
              <a:prstClr val="black">
                <a:alpha val="40000"/>
              </a:prstClr>
            </a:outerShdw>
          </a:effectLst>
          <a:scene3d>
            <a:camera prst="orthographicFront"/>
            <a:lightRig rig="threePt" dir="t"/>
          </a:scene3d>
          <a:sp3d contourW="12700">
            <a:bevelT/>
            <a:contourClr>
              <a:srgbClr val="FFFFFF">
                <a:lumMod val="65000"/>
              </a:srgbClr>
            </a:contourClr>
          </a:sp3d>
        </p:spPr>
        <p:txBody>
          <a:bodyPr rtlCol="0" anchor="ctr"/>
          <a:lstStyle/>
          <a:p>
            <a:pPr algn="ctr"/>
            <a:endParaRPr lang="en-US" sz="1600" kern="0">
              <a:solidFill>
                <a:srgbClr val="000000">
                  <a:hueOff val="0"/>
                  <a:satOff val="0"/>
                  <a:lumOff val="0"/>
                  <a:alphaOff val="0"/>
                </a:srgbClr>
              </a:solidFill>
              <a:latin typeface="Arial"/>
              <a:ea typeface="宋体"/>
            </a:endParaRPr>
          </a:p>
        </p:txBody>
      </p:sp>
      <p:sp>
        <p:nvSpPr>
          <p:cNvPr id="41" name="Oval 40"/>
          <p:cNvSpPr/>
          <p:nvPr/>
        </p:nvSpPr>
        <p:spPr>
          <a:xfrm>
            <a:off x="7337267" y="2208965"/>
            <a:ext cx="164592" cy="164592"/>
          </a:xfrm>
          <a:prstGeom prst="ellipse">
            <a:avLst/>
          </a:prstGeom>
          <a:solidFill>
            <a:schemeClr val="accent5">
              <a:lumMod val="50000"/>
              <a:alpha val="90000"/>
            </a:schemeClr>
          </a:solidFill>
          <a:ln w="9525" cap="flat" cmpd="sng" algn="ctr">
            <a:solidFill>
              <a:srgbClr val="00B0F0"/>
            </a:solidFill>
            <a:prstDash val="solid"/>
          </a:ln>
          <a:effectLst>
            <a:glow rad="63500">
              <a:srgbClr val="3333CC">
                <a:satMod val="175000"/>
                <a:alpha val="40000"/>
              </a:srgbClr>
            </a:glow>
            <a:outerShdw blurRad="50800" dist="38100" dir="2700000" algn="tl" rotWithShape="0">
              <a:prstClr val="black">
                <a:alpha val="40000"/>
              </a:prstClr>
            </a:outerShdw>
          </a:effectLst>
          <a:scene3d>
            <a:camera prst="orthographicFront"/>
            <a:lightRig rig="threePt" dir="t"/>
          </a:scene3d>
          <a:sp3d>
            <a:bevelT/>
          </a:sp3d>
        </p:spPr>
        <p:txBody>
          <a:bodyPr rtlCol="0" anchor="ctr"/>
          <a:lstStyle/>
          <a:p>
            <a:pPr algn="ctr">
              <a:defRPr/>
            </a:pPr>
            <a:endParaRPr lang="en-US" sz="1600" kern="0">
              <a:solidFill>
                <a:srgbClr val="000000">
                  <a:hueOff val="0"/>
                  <a:satOff val="0"/>
                  <a:lumOff val="0"/>
                  <a:alphaOff val="0"/>
                </a:srgbClr>
              </a:solidFill>
              <a:latin typeface="Arial"/>
              <a:ea typeface="宋体"/>
            </a:endParaRPr>
          </a:p>
        </p:txBody>
      </p:sp>
      <p:sp>
        <p:nvSpPr>
          <p:cNvPr id="42" name="Oval 41"/>
          <p:cNvSpPr/>
          <p:nvPr/>
        </p:nvSpPr>
        <p:spPr>
          <a:xfrm>
            <a:off x="8165359" y="3577117"/>
            <a:ext cx="164592" cy="164592"/>
          </a:xfrm>
          <a:prstGeom prst="ellipse">
            <a:avLst/>
          </a:prstGeom>
          <a:solidFill>
            <a:schemeClr val="accent5">
              <a:lumMod val="50000"/>
              <a:alpha val="90000"/>
            </a:schemeClr>
          </a:solidFill>
          <a:ln w="9525" cap="flat" cmpd="sng" algn="ctr">
            <a:solidFill>
              <a:srgbClr val="00B0F0"/>
            </a:solidFill>
            <a:prstDash val="solid"/>
          </a:ln>
          <a:effectLst>
            <a:glow rad="63500">
              <a:srgbClr val="3333CC">
                <a:satMod val="175000"/>
                <a:alpha val="40000"/>
              </a:srgbClr>
            </a:glow>
            <a:outerShdw blurRad="50800" dist="38100" dir="2700000" algn="tl" rotWithShape="0">
              <a:prstClr val="black">
                <a:alpha val="40000"/>
              </a:prstClr>
            </a:outerShdw>
          </a:effectLst>
          <a:scene3d>
            <a:camera prst="orthographicFront"/>
            <a:lightRig rig="threePt" dir="t"/>
          </a:scene3d>
          <a:sp3d>
            <a:bevelT/>
          </a:sp3d>
        </p:spPr>
        <p:txBody>
          <a:bodyPr rtlCol="0" anchor="ctr"/>
          <a:lstStyle/>
          <a:p>
            <a:pPr algn="ctr">
              <a:defRPr/>
            </a:pPr>
            <a:endParaRPr lang="en-US" sz="1600" kern="0">
              <a:solidFill>
                <a:srgbClr val="000000">
                  <a:hueOff val="0"/>
                  <a:satOff val="0"/>
                  <a:lumOff val="0"/>
                  <a:alphaOff val="0"/>
                </a:srgbClr>
              </a:solidFill>
              <a:latin typeface="Arial"/>
              <a:ea typeface="宋体"/>
            </a:endParaRPr>
          </a:p>
        </p:txBody>
      </p:sp>
      <p:sp>
        <p:nvSpPr>
          <p:cNvPr id="43" name="Oval 42"/>
          <p:cNvSpPr/>
          <p:nvPr/>
        </p:nvSpPr>
        <p:spPr>
          <a:xfrm>
            <a:off x="7425798" y="5054016"/>
            <a:ext cx="164592" cy="164592"/>
          </a:xfrm>
          <a:prstGeom prst="ellipse">
            <a:avLst/>
          </a:prstGeom>
          <a:solidFill>
            <a:schemeClr val="accent5">
              <a:lumMod val="50000"/>
              <a:alpha val="90000"/>
            </a:schemeClr>
          </a:solidFill>
          <a:ln w="9525" cap="flat" cmpd="sng" algn="ctr">
            <a:solidFill>
              <a:srgbClr val="0070C0"/>
            </a:solidFill>
            <a:prstDash val="solid"/>
          </a:ln>
          <a:effectLst>
            <a:glow rad="63500">
              <a:srgbClr val="3333CC">
                <a:satMod val="175000"/>
                <a:alpha val="40000"/>
              </a:srgbClr>
            </a:glow>
            <a:outerShdw blurRad="50800" dist="38100" dir="2700000" algn="tl" rotWithShape="0">
              <a:prstClr val="black">
                <a:alpha val="40000"/>
              </a:prstClr>
            </a:outerShdw>
          </a:effectLst>
          <a:scene3d>
            <a:camera prst="orthographicFront"/>
            <a:lightRig rig="threePt" dir="t"/>
          </a:scene3d>
          <a:sp3d>
            <a:bevelT/>
          </a:sp3d>
        </p:spPr>
        <p:txBody>
          <a:bodyPr rtlCol="0" anchor="ctr"/>
          <a:lstStyle/>
          <a:p>
            <a:pPr algn="ctr">
              <a:defRPr/>
            </a:pPr>
            <a:endParaRPr lang="en-US" sz="1600" kern="0">
              <a:solidFill>
                <a:srgbClr val="000000">
                  <a:hueOff val="0"/>
                  <a:satOff val="0"/>
                  <a:lumOff val="0"/>
                  <a:alphaOff val="0"/>
                </a:srgbClr>
              </a:solidFill>
              <a:latin typeface="Arial"/>
              <a:ea typeface="宋体"/>
            </a:endParaRPr>
          </a:p>
        </p:txBody>
      </p:sp>
      <p:sp>
        <p:nvSpPr>
          <p:cNvPr id="46" name="Oval 45"/>
          <p:cNvSpPr/>
          <p:nvPr/>
        </p:nvSpPr>
        <p:spPr>
          <a:xfrm>
            <a:off x="4630603" y="3594728"/>
            <a:ext cx="164592" cy="164592"/>
          </a:xfrm>
          <a:prstGeom prst="ellipse">
            <a:avLst/>
          </a:prstGeom>
          <a:solidFill>
            <a:srgbClr val="FFC000">
              <a:alpha val="90000"/>
            </a:srgbClr>
          </a:solidFill>
          <a:ln w="9525" cap="flat" cmpd="sng" algn="ctr">
            <a:solidFill>
              <a:srgbClr val="FFC000"/>
            </a:solidFill>
            <a:prstDash val="solid"/>
          </a:ln>
          <a:effectLst>
            <a:glow rad="63500">
              <a:srgbClr val="3333CC">
                <a:satMod val="175000"/>
                <a:alpha val="40000"/>
              </a:srgbClr>
            </a:glow>
            <a:outerShdw blurRad="50800" dist="38100" dir="2700000" algn="tl" rotWithShape="0">
              <a:prstClr val="black">
                <a:alpha val="40000"/>
              </a:prstClr>
            </a:outerShdw>
          </a:effectLst>
          <a:scene3d>
            <a:camera prst="orthographicFront"/>
            <a:lightRig rig="threePt" dir="t"/>
          </a:scene3d>
          <a:sp3d contourW="12700">
            <a:bevelT/>
            <a:contourClr>
              <a:srgbClr val="FFFFFF">
                <a:lumMod val="65000"/>
              </a:srgbClr>
            </a:contourClr>
          </a:sp3d>
        </p:spPr>
        <p:txBody>
          <a:bodyPr rtlCol="0" anchor="ctr"/>
          <a:lstStyle/>
          <a:p>
            <a:pPr algn="ctr">
              <a:defRPr/>
            </a:pPr>
            <a:endParaRPr lang="en-US" sz="1600" kern="0">
              <a:solidFill>
                <a:srgbClr val="000000">
                  <a:hueOff val="0"/>
                  <a:satOff val="0"/>
                  <a:lumOff val="0"/>
                  <a:alphaOff val="0"/>
                </a:srgbClr>
              </a:solidFill>
              <a:latin typeface="Arial"/>
              <a:ea typeface="宋体"/>
            </a:endParaRPr>
          </a:p>
        </p:txBody>
      </p:sp>
      <p:sp>
        <p:nvSpPr>
          <p:cNvPr id="48" name="Oval 47"/>
          <p:cNvSpPr/>
          <p:nvPr/>
        </p:nvSpPr>
        <p:spPr>
          <a:xfrm>
            <a:off x="5393051" y="5089285"/>
            <a:ext cx="164592" cy="164592"/>
          </a:xfrm>
          <a:prstGeom prst="ellipse">
            <a:avLst/>
          </a:prstGeom>
          <a:solidFill>
            <a:srgbClr val="FFC000">
              <a:alpha val="90000"/>
            </a:srgbClr>
          </a:solidFill>
          <a:ln w="9525" cap="flat" cmpd="sng" algn="ctr">
            <a:solidFill>
              <a:srgbClr val="FFC000"/>
            </a:solidFill>
            <a:prstDash val="solid"/>
          </a:ln>
          <a:effectLst>
            <a:glow rad="63500">
              <a:srgbClr val="3333CC">
                <a:satMod val="175000"/>
                <a:alpha val="40000"/>
              </a:srgbClr>
            </a:glow>
            <a:outerShdw blurRad="50800" dist="38100" dir="2700000" algn="tl" rotWithShape="0">
              <a:prstClr val="black">
                <a:alpha val="40000"/>
              </a:prstClr>
            </a:outerShdw>
          </a:effectLst>
          <a:scene3d>
            <a:camera prst="orthographicFront"/>
            <a:lightRig rig="threePt" dir="t"/>
          </a:scene3d>
          <a:sp3d contourW="12700">
            <a:bevelT/>
            <a:contourClr>
              <a:srgbClr val="FFFFFF">
                <a:lumMod val="65000"/>
              </a:srgbClr>
            </a:contourClr>
          </a:sp3d>
        </p:spPr>
        <p:txBody>
          <a:bodyPr rtlCol="0" anchor="ctr"/>
          <a:lstStyle/>
          <a:p>
            <a:pPr algn="ctr"/>
            <a:endParaRPr lang="en-US" sz="1600" kern="0">
              <a:solidFill>
                <a:srgbClr val="000000">
                  <a:hueOff val="0"/>
                  <a:satOff val="0"/>
                  <a:lumOff val="0"/>
                  <a:alphaOff val="0"/>
                </a:srgbClr>
              </a:solidFill>
              <a:latin typeface="Arial"/>
              <a:ea typeface="宋体"/>
            </a:endParaRPr>
          </a:p>
        </p:txBody>
      </p:sp>
      <p:sp>
        <p:nvSpPr>
          <p:cNvPr id="49" name="TextBox 48"/>
          <p:cNvSpPr txBox="1"/>
          <p:nvPr/>
        </p:nvSpPr>
        <p:spPr>
          <a:xfrm>
            <a:off x="2224700" y="1092842"/>
            <a:ext cx="3218595" cy="1357295"/>
          </a:xfrm>
          <a:prstGeom prst="rect">
            <a:avLst/>
          </a:prstGeom>
          <a:noFill/>
        </p:spPr>
        <p:txBody>
          <a:bodyPr wrap="square" rtlCol="0">
            <a:spAutoFit/>
          </a:bodyPr>
          <a:lstStyle/>
          <a:p>
            <a:pPr algn="ctr">
              <a:lnSpc>
                <a:spcPct val="90000"/>
              </a:lnSpc>
              <a:spcBef>
                <a:spcPct val="20000"/>
              </a:spcBef>
              <a:buClr>
                <a:srgbClr val="CC6600"/>
              </a:buClr>
              <a:buSzPct val="70000"/>
              <a:buFont typeface="Wingdings" panose="05000000000000000000" pitchFamily="2" charset="2"/>
              <a:buNone/>
            </a:pPr>
            <a:r>
              <a:rPr lang="en-US" b="1" u="sng" dirty="0">
                <a:solidFill>
                  <a:srgbClr val="EE8E00"/>
                </a:solidFill>
                <a:latin typeface="Times New Roman"/>
                <a:cs typeface="Arial" panose="020B0604020202020204" pitchFamily="34" charset="0"/>
              </a:rPr>
              <a:t>Extended </a:t>
            </a:r>
            <a:r>
              <a:rPr lang="en-US" b="1" u="sng" dirty="0" err="1">
                <a:solidFill>
                  <a:srgbClr val="EE8E00"/>
                </a:solidFill>
                <a:latin typeface="Times New Roman"/>
                <a:cs typeface="Arial" panose="020B0604020202020204" pitchFamily="34" charset="0"/>
              </a:rPr>
              <a:t>Kalman</a:t>
            </a:r>
            <a:r>
              <a:rPr lang="en-US" b="1" u="sng" dirty="0">
                <a:solidFill>
                  <a:srgbClr val="EE8E00"/>
                </a:solidFill>
                <a:latin typeface="Times New Roman"/>
                <a:cs typeface="Arial" panose="020B0604020202020204" pitchFamily="34" charset="0"/>
              </a:rPr>
              <a:t> PF (EKPF)</a:t>
            </a:r>
          </a:p>
          <a:p>
            <a:pPr marL="285750" indent="-231775">
              <a:spcBef>
                <a:spcPts val="600"/>
              </a:spcBef>
              <a:buClr>
                <a:srgbClr val="CC6600"/>
              </a:buClr>
              <a:buSzPct val="70000"/>
              <a:buFont typeface="Wingdings" panose="05000000000000000000" pitchFamily="2" charset="2"/>
              <a:buChar char="ü"/>
            </a:pPr>
            <a:r>
              <a:rPr lang="en-US" sz="1400" dirty="0">
                <a:solidFill>
                  <a:srgbClr val="000000"/>
                </a:solidFill>
                <a:latin typeface="Times New Roman"/>
              </a:rPr>
              <a:t>Particles sampled from a normal distribution that is generated by EKF </a:t>
            </a:r>
          </a:p>
          <a:p>
            <a:pPr marL="285750" indent="-231775">
              <a:spcBef>
                <a:spcPts val="600"/>
              </a:spcBef>
              <a:buClr>
                <a:srgbClr val="CC6600"/>
              </a:buClr>
              <a:buSzPct val="70000"/>
              <a:buFont typeface="Wingdings" panose="05000000000000000000" pitchFamily="2" charset="2"/>
              <a:buChar char="ü"/>
            </a:pPr>
            <a:r>
              <a:rPr lang="en-US" sz="1400" dirty="0">
                <a:solidFill>
                  <a:srgbClr val="000000"/>
                </a:solidFill>
                <a:latin typeface="Times New Roman"/>
              </a:rPr>
              <a:t>Introduction of EKF move particles toward high likelihood area</a:t>
            </a:r>
          </a:p>
        </p:txBody>
      </p:sp>
      <p:sp>
        <p:nvSpPr>
          <p:cNvPr id="51" name="Block Arc 50"/>
          <p:cNvSpPr/>
          <p:nvPr/>
        </p:nvSpPr>
        <p:spPr bwMode="auto">
          <a:xfrm rot="16200000">
            <a:off x="4972969" y="2318466"/>
            <a:ext cx="2878531" cy="2851433"/>
          </a:xfrm>
          <a:prstGeom prst="blockArc">
            <a:avLst>
              <a:gd name="adj1" fmla="val 10800000"/>
              <a:gd name="adj2" fmla="val 54122"/>
              <a:gd name="adj3" fmla="val 49157"/>
            </a:avLst>
          </a:prstGeom>
          <a:solidFill>
            <a:srgbClr val="33CCCC">
              <a:lumMod val="20000"/>
              <a:lumOff val="80000"/>
              <a:alpha val="54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defRPr/>
            </a:pPr>
            <a:endParaRPr lang="en-US" kern="0">
              <a:solidFill>
                <a:srgbClr val="000000"/>
              </a:solidFill>
              <a:latin typeface="Verdana" pitchFamily="34" charset="0"/>
            </a:endParaRPr>
          </a:p>
        </p:txBody>
      </p:sp>
      <p:sp>
        <p:nvSpPr>
          <p:cNvPr id="52" name="TextBox 51"/>
          <p:cNvSpPr txBox="1"/>
          <p:nvPr/>
        </p:nvSpPr>
        <p:spPr>
          <a:xfrm>
            <a:off x="5125340" y="3336273"/>
            <a:ext cx="1223767" cy="707886"/>
          </a:xfrm>
          <a:prstGeom prst="rect">
            <a:avLst/>
          </a:prstGeom>
          <a:noFill/>
        </p:spPr>
        <p:txBody>
          <a:bodyPr wrap="square" lIns="0" rIns="0" rtlCol="0">
            <a:spAutoFit/>
          </a:bodyPr>
          <a:lstStyle/>
          <a:p>
            <a:pPr algn="ctr">
              <a:lnSpc>
                <a:spcPct val="90000"/>
              </a:lnSpc>
              <a:spcBef>
                <a:spcPct val="20000"/>
              </a:spcBef>
              <a:buClr>
                <a:srgbClr val="CC6600"/>
              </a:buClr>
              <a:buSzPct val="70000"/>
              <a:buFont typeface="Wingdings" panose="05000000000000000000" pitchFamily="2" charset="2"/>
              <a:buNone/>
            </a:pPr>
            <a:r>
              <a:rPr lang="en-US" sz="2000" b="1" dirty="0">
                <a:solidFill>
                  <a:srgbClr val="EE8E00"/>
                </a:solidFill>
                <a:latin typeface="Times New Roman" panose="02020603050405020304" pitchFamily="18" charset="0"/>
              </a:rPr>
              <a:t>Improving</a:t>
            </a:r>
          </a:p>
          <a:p>
            <a:pPr algn="ctr">
              <a:lnSpc>
                <a:spcPct val="90000"/>
              </a:lnSpc>
              <a:spcBef>
                <a:spcPct val="20000"/>
              </a:spcBef>
              <a:buClr>
                <a:srgbClr val="CC6600"/>
              </a:buClr>
              <a:buSzPct val="70000"/>
              <a:buFont typeface="Wingdings" panose="05000000000000000000" pitchFamily="2" charset="2"/>
              <a:buNone/>
            </a:pPr>
            <a:r>
              <a:rPr lang="en-US" sz="2000" b="1" dirty="0">
                <a:solidFill>
                  <a:srgbClr val="EE8E00"/>
                </a:solidFill>
                <a:latin typeface="Times New Roman" panose="02020603050405020304" pitchFamily="18" charset="0"/>
              </a:rPr>
              <a:t>Sampling</a:t>
            </a:r>
          </a:p>
        </p:txBody>
      </p:sp>
      <p:sp>
        <p:nvSpPr>
          <p:cNvPr id="53" name="Block Arc 52"/>
          <p:cNvSpPr/>
          <p:nvPr/>
        </p:nvSpPr>
        <p:spPr bwMode="auto">
          <a:xfrm rot="5400000">
            <a:off x="5137860" y="2351115"/>
            <a:ext cx="2878531" cy="2851433"/>
          </a:xfrm>
          <a:prstGeom prst="blockArc">
            <a:avLst>
              <a:gd name="adj1" fmla="val 10800000"/>
              <a:gd name="adj2" fmla="val 54122"/>
              <a:gd name="adj3" fmla="val 49157"/>
            </a:avLst>
          </a:prstGeom>
          <a:solidFill>
            <a:srgbClr val="33CCCC">
              <a:lumMod val="20000"/>
              <a:lumOff val="80000"/>
              <a:alpha val="54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defRPr/>
            </a:pPr>
            <a:endParaRPr lang="en-US" kern="0">
              <a:solidFill>
                <a:srgbClr val="000000"/>
              </a:solidFill>
              <a:latin typeface="Verdana" pitchFamily="34" charset="0"/>
            </a:endParaRPr>
          </a:p>
        </p:txBody>
      </p:sp>
      <p:sp>
        <p:nvSpPr>
          <p:cNvPr id="54" name="TextBox 53"/>
          <p:cNvSpPr txBox="1"/>
          <p:nvPr/>
        </p:nvSpPr>
        <p:spPr>
          <a:xfrm>
            <a:off x="6632033" y="3364343"/>
            <a:ext cx="1425314" cy="646331"/>
          </a:xfrm>
          <a:prstGeom prst="rect">
            <a:avLst/>
          </a:prstGeom>
          <a:noFill/>
        </p:spPr>
        <p:txBody>
          <a:bodyPr wrap="square" lIns="0" rIns="0" rtlCol="0">
            <a:spAutoFit/>
          </a:bodyPr>
          <a:lstStyle/>
          <a:p>
            <a:pPr algn="ctr">
              <a:lnSpc>
                <a:spcPct val="90000"/>
              </a:lnSpc>
              <a:spcBef>
                <a:spcPct val="20000"/>
              </a:spcBef>
              <a:buClr>
                <a:srgbClr val="CC6600"/>
              </a:buClr>
              <a:buSzPct val="70000"/>
              <a:buFont typeface="Wingdings" panose="05000000000000000000" pitchFamily="2" charset="2"/>
              <a:buNone/>
            </a:pPr>
            <a:r>
              <a:rPr lang="en-US" sz="2000" b="1" dirty="0">
                <a:solidFill>
                  <a:srgbClr val="009900"/>
                </a:solidFill>
                <a:latin typeface="Times New Roman" panose="02020603050405020304" pitchFamily="18" charset="0"/>
              </a:rPr>
              <a:t>Improving Resampling</a:t>
            </a:r>
          </a:p>
        </p:txBody>
      </p:sp>
      <p:sp>
        <p:nvSpPr>
          <p:cNvPr id="55" name="TextBox 54"/>
          <p:cNvSpPr txBox="1"/>
          <p:nvPr/>
        </p:nvSpPr>
        <p:spPr>
          <a:xfrm>
            <a:off x="1973179" y="3073062"/>
            <a:ext cx="2736304" cy="1357295"/>
          </a:xfrm>
          <a:prstGeom prst="rect">
            <a:avLst/>
          </a:prstGeom>
          <a:noFill/>
        </p:spPr>
        <p:txBody>
          <a:bodyPr wrap="square" rtlCol="0">
            <a:spAutoFit/>
          </a:bodyPr>
          <a:lstStyle/>
          <a:p>
            <a:pPr algn="ctr">
              <a:lnSpc>
                <a:spcPct val="90000"/>
              </a:lnSpc>
              <a:spcBef>
                <a:spcPct val="20000"/>
              </a:spcBef>
              <a:buClr>
                <a:srgbClr val="CC6600"/>
              </a:buClr>
              <a:buSzPct val="70000"/>
              <a:buFont typeface="Wingdings" panose="05000000000000000000" pitchFamily="2" charset="2"/>
              <a:buNone/>
            </a:pPr>
            <a:r>
              <a:rPr lang="en-US" b="1" u="sng" dirty="0">
                <a:solidFill>
                  <a:srgbClr val="EE8E00"/>
                </a:solidFill>
                <a:latin typeface="Times New Roman"/>
                <a:cs typeface="Arial" panose="020B0604020202020204" pitchFamily="34" charset="0"/>
              </a:rPr>
              <a:t>Unscented PF (UPF)</a:t>
            </a:r>
          </a:p>
          <a:p>
            <a:pPr marL="285750" indent="-231775">
              <a:spcBef>
                <a:spcPts val="600"/>
              </a:spcBef>
              <a:buClr>
                <a:srgbClr val="CC6600"/>
              </a:buClr>
              <a:buSzPct val="70000"/>
              <a:buFont typeface="Wingdings" panose="05000000000000000000" pitchFamily="2" charset="2"/>
              <a:buChar char="ü"/>
            </a:pPr>
            <a:r>
              <a:rPr lang="en-US" sz="1400" dirty="0">
                <a:solidFill>
                  <a:srgbClr val="000000"/>
                </a:solidFill>
                <a:latin typeface="Times New Roman"/>
              </a:rPr>
              <a:t>Particles sampled from UKF generated normal distribution </a:t>
            </a:r>
          </a:p>
          <a:p>
            <a:pPr marL="285750" indent="-231775">
              <a:spcBef>
                <a:spcPts val="600"/>
              </a:spcBef>
              <a:buClr>
                <a:srgbClr val="CC6600"/>
              </a:buClr>
              <a:buSzPct val="70000"/>
              <a:buFont typeface="Wingdings" panose="05000000000000000000" pitchFamily="2" charset="2"/>
              <a:buChar char="ü"/>
            </a:pPr>
            <a:r>
              <a:rPr lang="en-US" sz="1400" dirty="0">
                <a:solidFill>
                  <a:srgbClr val="000000"/>
                </a:solidFill>
                <a:latin typeface="Times New Roman"/>
              </a:rPr>
              <a:t>Stronger capability in handling nonlinearity than EKPF</a:t>
            </a:r>
          </a:p>
        </p:txBody>
      </p:sp>
      <p:sp>
        <p:nvSpPr>
          <p:cNvPr id="56" name="TextBox 55"/>
          <p:cNvSpPr txBox="1"/>
          <p:nvPr/>
        </p:nvSpPr>
        <p:spPr>
          <a:xfrm>
            <a:off x="1973179" y="4981274"/>
            <a:ext cx="3543052" cy="1357295"/>
          </a:xfrm>
          <a:prstGeom prst="rect">
            <a:avLst/>
          </a:prstGeom>
          <a:noFill/>
        </p:spPr>
        <p:txBody>
          <a:bodyPr wrap="square" rtlCol="0">
            <a:spAutoFit/>
          </a:bodyPr>
          <a:lstStyle/>
          <a:p>
            <a:pPr algn="ctr">
              <a:lnSpc>
                <a:spcPct val="90000"/>
              </a:lnSpc>
              <a:spcBef>
                <a:spcPct val="20000"/>
              </a:spcBef>
              <a:buClr>
                <a:srgbClr val="CC6600"/>
              </a:buClr>
              <a:buSzPct val="70000"/>
              <a:buFont typeface="Wingdings" panose="05000000000000000000" pitchFamily="2" charset="2"/>
              <a:buNone/>
            </a:pPr>
            <a:r>
              <a:rPr lang="en-US" b="1" u="sng" dirty="0">
                <a:solidFill>
                  <a:srgbClr val="EE8E00"/>
                </a:solidFill>
                <a:latin typeface="Times New Roman"/>
                <a:cs typeface="Arial" panose="020B0604020202020204" pitchFamily="34" charset="0"/>
              </a:rPr>
              <a:t>Gaussian-</a:t>
            </a:r>
            <a:r>
              <a:rPr lang="en-US" b="1" u="sng" dirty="0" err="1">
                <a:solidFill>
                  <a:srgbClr val="EE8E00"/>
                </a:solidFill>
                <a:latin typeface="Times New Roman"/>
                <a:cs typeface="Arial" panose="020B0604020202020204" pitchFamily="34" charset="0"/>
              </a:rPr>
              <a:t>Hermite</a:t>
            </a:r>
            <a:r>
              <a:rPr lang="en-US" b="1" u="sng" dirty="0">
                <a:solidFill>
                  <a:srgbClr val="EE8E00"/>
                </a:solidFill>
                <a:latin typeface="Times New Roman"/>
                <a:cs typeface="Arial" panose="020B0604020202020204" pitchFamily="34" charset="0"/>
              </a:rPr>
              <a:t> PF (GHPF)</a:t>
            </a:r>
          </a:p>
          <a:p>
            <a:pPr marL="285750" indent="-231775">
              <a:spcBef>
                <a:spcPts val="600"/>
              </a:spcBef>
              <a:buClr>
                <a:srgbClr val="CC6600"/>
              </a:buClr>
              <a:buSzPct val="70000"/>
              <a:buFont typeface="Wingdings" panose="05000000000000000000" pitchFamily="2" charset="2"/>
              <a:buChar char="ü"/>
            </a:pPr>
            <a:r>
              <a:rPr lang="en-US" sz="1400" dirty="0">
                <a:solidFill>
                  <a:srgbClr val="000000"/>
                </a:solidFill>
                <a:latin typeface="Times New Roman"/>
              </a:rPr>
              <a:t>Particles sampled from a normal distribution through Gaussian </a:t>
            </a:r>
            <a:r>
              <a:rPr lang="en-US" sz="1400" dirty="0" err="1">
                <a:solidFill>
                  <a:srgbClr val="000000"/>
                </a:solidFill>
                <a:latin typeface="Times New Roman"/>
              </a:rPr>
              <a:t>Hermite</a:t>
            </a:r>
            <a:r>
              <a:rPr lang="en-US" sz="1400" dirty="0">
                <a:solidFill>
                  <a:srgbClr val="000000"/>
                </a:solidFill>
                <a:latin typeface="Times New Roman"/>
              </a:rPr>
              <a:t> integration</a:t>
            </a:r>
          </a:p>
          <a:p>
            <a:pPr marL="285750" indent="-231775">
              <a:spcBef>
                <a:spcPts val="600"/>
              </a:spcBef>
              <a:buClr>
                <a:srgbClr val="CC6600"/>
              </a:buClr>
              <a:buSzPct val="70000"/>
              <a:buFont typeface="Wingdings" panose="05000000000000000000" pitchFamily="2" charset="2"/>
              <a:buChar char="ü"/>
            </a:pPr>
            <a:r>
              <a:rPr lang="en-US" sz="1400" dirty="0">
                <a:solidFill>
                  <a:srgbClr val="000000"/>
                </a:solidFill>
                <a:latin typeface="Times New Roman"/>
              </a:rPr>
              <a:t>Better accuracy than EKPF</a:t>
            </a:r>
          </a:p>
        </p:txBody>
      </p:sp>
    </p:spTree>
    <p:extLst>
      <p:ext uri="{BB962C8B-B14F-4D97-AF65-F5344CB8AC3E}">
        <p14:creationId xmlns:p14="http://schemas.microsoft.com/office/powerpoint/2010/main" val="350022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p:cTn id="17" dur="500" fill="hold"/>
                                        <p:tgtEl>
                                          <p:spTgt spid="55"/>
                                        </p:tgtEl>
                                        <p:attrNameLst>
                                          <p:attrName>ppt_w</p:attrName>
                                        </p:attrNameLst>
                                      </p:cBhvr>
                                      <p:tavLst>
                                        <p:tav tm="0">
                                          <p:val>
                                            <p:fltVal val="0"/>
                                          </p:val>
                                        </p:tav>
                                        <p:tav tm="100000">
                                          <p:val>
                                            <p:strVal val="#ppt_w"/>
                                          </p:val>
                                        </p:tav>
                                      </p:tavLst>
                                    </p:anim>
                                    <p:anim calcmode="lin" valueType="num">
                                      <p:cBhvr>
                                        <p:cTn id="18" dur="500" fill="hold"/>
                                        <p:tgtEl>
                                          <p:spTgt spid="55"/>
                                        </p:tgtEl>
                                        <p:attrNameLst>
                                          <p:attrName>ppt_h</p:attrName>
                                        </p:attrNameLst>
                                      </p:cBhvr>
                                      <p:tavLst>
                                        <p:tav tm="0">
                                          <p:val>
                                            <p:fltVal val="0"/>
                                          </p:val>
                                        </p:tav>
                                        <p:tav tm="100000">
                                          <p:val>
                                            <p:strVal val="#ppt_h"/>
                                          </p:val>
                                        </p:tav>
                                      </p:tavLst>
                                    </p:anim>
                                    <p:animEffect transition="in" filter="fade">
                                      <p:cBhvr>
                                        <p:cTn id="19" dur="500"/>
                                        <p:tgtEl>
                                          <p:spTgt spid="5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p:cTn id="39" dur="500" fill="hold"/>
                                        <p:tgtEl>
                                          <p:spTgt spid="38"/>
                                        </p:tgtEl>
                                        <p:attrNameLst>
                                          <p:attrName>ppt_w</p:attrName>
                                        </p:attrNameLst>
                                      </p:cBhvr>
                                      <p:tavLst>
                                        <p:tav tm="0">
                                          <p:val>
                                            <p:fltVal val="0"/>
                                          </p:val>
                                        </p:tav>
                                        <p:tav tm="100000">
                                          <p:val>
                                            <p:strVal val="#ppt_w"/>
                                          </p:val>
                                        </p:tav>
                                      </p:tavLst>
                                    </p:anim>
                                    <p:anim calcmode="lin" valueType="num">
                                      <p:cBhvr>
                                        <p:cTn id="40" dur="500" fill="hold"/>
                                        <p:tgtEl>
                                          <p:spTgt spid="38"/>
                                        </p:tgtEl>
                                        <p:attrNameLst>
                                          <p:attrName>ppt_h</p:attrName>
                                        </p:attrNameLst>
                                      </p:cBhvr>
                                      <p:tavLst>
                                        <p:tav tm="0">
                                          <p:val>
                                            <p:fltVal val="0"/>
                                          </p:val>
                                        </p:tav>
                                        <p:tav tm="100000">
                                          <p:val>
                                            <p:strVal val="#ppt_h"/>
                                          </p:val>
                                        </p:tav>
                                      </p:tavLst>
                                    </p:anim>
                                    <p:animEffect transition="in" filter="fade">
                                      <p:cBhvr>
                                        <p:cTn id="41" dur="500"/>
                                        <p:tgtEl>
                                          <p:spTgt spid="3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54"/>
                                        </p:tgtEl>
                                        <p:attrNameLst>
                                          <p:attrName>style.visibility</p:attrName>
                                        </p:attrNameLst>
                                      </p:cBhvr>
                                      <p:to>
                                        <p:strVal val="visible"/>
                                      </p:to>
                                    </p:set>
                                    <p:anim calcmode="lin" valueType="num">
                                      <p:cBhvr>
                                        <p:cTn id="44" dur="500" fill="hold"/>
                                        <p:tgtEl>
                                          <p:spTgt spid="54"/>
                                        </p:tgtEl>
                                        <p:attrNameLst>
                                          <p:attrName>ppt_w</p:attrName>
                                        </p:attrNameLst>
                                      </p:cBhvr>
                                      <p:tavLst>
                                        <p:tav tm="0">
                                          <p:val>
                                            <p:fltVal val="0"/>
                                          </p:val>
                                        </p:tav>
                                        <p:tav tm="100000">
                                          <p:val>
                                            <p:strVal val="#ppt_w"/>
                                          </p:val>
                                        </p:tav>
                                      </p:tavLst>
                                    </p:anim>
                                    <p:anim calcmode="lin" valueType="num">
                                      <p:cBhvr>
                                        <p:cTn id="45" dur="500" fill="hold"/>
                                        <p:tgtEl>
                                          <p:spTgt spid="54"/>
                                        </p:tgtEl>
                                        <p:attrNameLst>
                                          <p:attrName>ppt_h</p:attrName>
                                        </p:attrNameLst>
                                      </p:cBhvr>
                                      <p:tavLst>
                                        <p:tav tm="0">
                                          <p:val>
                                            <p:fltVal val="0"/>
                                          </p:val>
                                        </p:tav>
                                        <p:tav tm="100000">
                                          <p:val>
                                            <p:strVal val="#ppt_h"/>
                                          </p:val>
                                        </p:tav>
                                      </p:tavLst>
                                    </p:anim>
                                    <p:animEffect transition="in" filter="fade">
                                      <p:cBhvr>
                                        <p:cTn id="4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49" grpId="0"/>
      <p:bldP spid="52" grpId="0"/>
      <p:bldP spid="54" grpId="0"/>
      <p:bldP spid="55"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D7AF-926F-428D-9EBC-2BE2BAC1D630}"/>
              </a:ext>
            </a:extLst>
          </p:cNvPr>
          <p:cNvSpPr>
            <a:spLocks noGrp="1"/>
          </p:cNvSpPr>
          <p:nvPr>
            <p:ph type="title"/>
          </p:nvPr>
        </p:nvSpPr>
        <p:spPr/>
        <p:txBody>
          <a:bodyPr/>
          <a:lstStyle/>
          <a:p>
            <a:r>
              <a:rPr lang="en-US" dirty="0"/>
              <a:t>MCMC PF</a:t>
            </a:r>
          </a:p>
        </p:txBody>
      </p:sp>
      <p:cxnSp>
        <p:nvCxnSpPr>
          <p:cNvPr id="5" name="Straight Connector 4">
            <a:extLst>
              <a:ext uri="{FF2B5EF4-FFF2-40B4-BE49-F238E27FC236}">
                <a16:creationId xmlns:a16="http://schemas.microsoft.com/office/drawing/2014/main" id="{5E54A4FF-1CD5-4784-8345-D86DB30EDB10}"/>
              </a:ext>
            </a:extLst>
          </p:cNvPr>
          <p:cNvCxnSpPr>
            <a:cxnSpLocks/>
          </p:cNvCxnSpPr>
          <p:nvPr/>
        </p:nvCxnSpPr>
        <p:spPr>
          <a:xfrm>
            <a:off x="3031747" y="2602286"/>
            <a:ext cx="0" cy="3312368"/>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1319DEE-0CB6-4CEA-AA71-67AD63100BFA}"/>
              </a:ext>
            </a:extLst>
          </p:cNvPr>
          <p:cNvSpPr/>
          <p:nvPr/>
        </p:nvSpPr>
        <p:spPr bwMode="auto">
          <a:xfrm>
            <a:off x="2944166" y="2890319"/>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 name="Oval 7">
            <a:extLst>
              <a:ext uri="{FF2B5EF4-FFF2-40B4-BE49-F238E27FC236}">
                <a16:creationId xmlns:a16="http://schemas.microsoft.com/office/drawing/2014/main" id="{FB14EE6C-5997-4932-A537-EC54410C112A}"/>
              </a:ext>
            </a:extLst>
          </p:cNvPr>
          <p:cNvSpPr/>
          <p:nvPr/>
        </p:nvSpPr>
        <p:spPr bwMode="auto">
          <a:xfrm>
            <a:off x="2944166" y="335533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 name="Oval 8">
            <a:extLst>
              <a:ext uri="{FF2B5EF4-FFF2-40B4-BE49-F238E27FC236}">
                <a16:creationId xmlns:a16="http://schemas.microsoft.com/office/drawing/2014/main" id="{AD25FCB3-F32E-498F-8FAB-B2126AE65278}"/>
              </a:ext>
            </a:extLst>
          </p:cNvPr>
          <p:cNvSpPr/>
          <p:nvPr/>
        </p:nvSpPr>
        <p:spPr bwMode="auto">
          <a:xfrm>
            <a:off x="2944166" y="3828817"/>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0" name="Oval 9">
            <a:extLst>
              <a:ext uri="{FF2B5EF4-FFF2-40B4-BE49-F238E27FC236}">
                <a16:creationId xmlns:a16="http://schemas.microsoft.com/office/drawing/2014/main" id="{EC76C584-00EF-4A20-A995-DAAC6701FFE4}"/>
              </a:ext>
            </a:extLst>
          </p:cNvPr>
          <p:cNvSpPr/>
          <p:nvPr/>
        </p:nvSpPr>
        <p:spPr bwMode="auto">
          <a:xfrm>
            <a:off x="2944166" y="4291438"/>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1" name="Oval 10">
            <a:extLst>
              <a:ext uri="{FF2B5EF4-FFF2-40B4-BE49-F238E27FC236}">
                <a16:creationId xmlns:a16="http://schemas.microsoft.com/office/drawing/2014/main" id="{70DDCCB3-0291-4335-9692-E27194BAAD5F}"/>
              </a:ext>
            </a:extLst>
          </p:cNvPr>
          <p:cNvSpPr/>
          <p:nvPr/>
        </p:nvSpPr>
        <p:spPr bwMode="auto">
          <a:xfrm>
            <a:off x="2944166" y="4756453"/>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2" name="Oval 11">
            <a:extLst>
              <a:ext uri="{FF2B5EF4-FFF2-40B4-BE49-F238E27FC236}">
                <a16:creationId xmlns:a16="http://schemas.microsoft.com/office/drawing/2014/main" id="{518C9534-573F-4200-91D4-C22584BF88BC}"/>
              </a:ext>
            </a:extLst>
          </p:cNvPr>
          <p:cNvSpPr/>
          <p:nvPr/>
        </p:nvSpPr>
        <p:spPr bwMode="auto">
          <a:xfrm>
            <a:off x="2944166" y="522993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37" name="TextBox 36">
            <a:extLst>
              <a:ext uri="{FF2B5EF4-FFF2-40B4-BE49-F238E27FC236}">
                <a16:creationId xmlns:a16="http://schemas.microsoft.com/office/drawing/2014/main" id="{103A6EA1-DEA0-4E8A-9B64-B12D8DA187C0}"/>
              </a:ext>
            </a:extLst>
          </p:cNvPr>
          <p:cNvSpPr txBox="1"/>
          <p:nvPr/>
        </p:nvSpPr>
        <p:spPr>
          <a:xfrm>
            <a:off x="2158523" y="5908224"/>
            <a:ext cx="720074"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Time</a:t>
            </a:r>
          </a:p>
        </p:txBody>
      </p:sp>
      <p:sp>
        <p:nvSpPr>
          <p:cNvPr id="38" name="TextBox 37">
            <a:extLst>
              <a:ext uri="{FF2B5EF4-FFF2-40B4-BE49-F238E27FC236}">
                <a16:creationId xmlns:a16="http://schemas.microsoft.com/office/drawing/2014/main" id="{AEDA1C7E-FB44-446C-A4B3-4CAC228D7E5C}"/>
              </a:ext>
            </a:extLst>
          </p:cNvPr>
          <p:cNvSpPr txBox="1"/>
          <p:nvPr/>
        </p:nvSpPr>
        <p:spPr>
          <a:xfrm>
            <a:off x="2050986" y="6246778"/>
            <a:ext cx="935149"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Weight</a:t>
            </a:r>
          </a:p>
        </p:txBody>
      </p:sp>
      <p:sp>
        <p:nvSpPr>
          <p:cNvPr id="39" name="TextBox 38">
            <a:extLst>
              <a:ext uri="{FF2B5EF4-FFF2-40B4-BE49-F238E27FC236}">
                <a16:creationId xmlns:a16="http://schemas.microsoft.com/office/drawing/2014/main" id="{80397818-E413-43B2-807D-7E518BC72332}"/>
              </a:ext>
            </a:extLst>
          </p:cNvPr>
          <p:cNvSpPr txBox="1"/>
          <p:nvPr/>
        </p:nvSpPr>
        <p:spPr>
          <a:xfrm>
            <a:off x="2803587" y="5908224"/>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k-1</a:t>
            </a:r>
          </a:p>
        </p:txBody>
      </p:sp>
      <p:sp>
        <p:nvSpPr>
          <p:cNvPr id="41" name="TextBox 40">
            <a:extLst>
              <a:ext uri="{FF2B5EF4-FFF2-40B4-BE49-F238E27FC236}">
                <a16:creationId xmlns:a16="http://schemas.microsoft.com/office/drawing/2014/main" id="{894561CB-6EF9-449E-9130-5D5CA2919842}"/>
              </a:ext>
            </a:extLst>
          </p:cNvPr>
          <p:cNvSpPr txBox="1"/>
          <p:nvPr/>
        </p:nvSpPr>
        <p:spPr>
          <a:xfrm>
            <a:off x="2803587" y="6225811"/>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1/N</a:t>
            </a:r>
          </a:p>
        </p:txBody>
      </p:sp>
      <p:grpSp>
        <p:nvGrpSpPr>
          <p:cNvPr id="126" name="Group 125">
            <a:extLst>
              <a:ext uri="{FF2B5EF4-FFF2-40B4-BE49-F238E27FC236}">
                <a16:creationId xmlns:a16="http://schemas.microsoft.com/office/drawing/2014/main" id="{34207A41-63E5-4956-A21A-BD2A690AECAD}"/>
              </a:ext>
            </a:extLst>
          </p:cNvPr>
          <p:cNvGrpSpPr/>
          <p:nvPr/>
        </p:nvGrpSpPr>
        <p:grpSpPr>
          <a:xfrm>
            <a:off x="3093676" y="2165321"/>
            <a:ext cx="2187058" cy="4399044"/>
            <a:chOff x="1382259" y="1900627"/>
            <a:chExt cx="2187058" cy="4399044"/>
          </a:xfrm>
        </p:grpSpPr>
        <p:cxnSp>
          <p:nvCxnSpPr>
            <p:cNvPr id="6" name="Straight Connector 5">
              <a:extLst>
                <a:ext uri="{FF2B5EF4-FFF2-40B4-BE49-F238E27FC236}">
                  <a16:creationId xmlns:a16="http://schemas.microsoft.com/office/drawing/2014/main" id="{33E3EA9C-DD07-4786-AE72-6A9772F95FB3}"/>
                </a:ext>
              </a:extLst>
            </p:cNvPr>
            <p:cNvCxnSpPr>
              <a:cxnSpLocks/>
            </p:cNvCxnSpPr>
            <p:nvPr/>
          </p:nvCxnSpPr>
          <p:spPr>
            <a:xfrm>
              <a:off x="3042526" y="2337592"/>
              <a:ext cx="0" cy="3312368"/>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3ED79E7-FA54-4282-82DF-E81168325445}"/>
                </a:ext>
              </a:extLst>
            </p:cNvPr>
            <p:cNvSpPr/>
            <p:nvPr/>
          </p:nvSpPr>
          <p:spPr bwMode="auto">
            <a:xfrm>
              <a:off x="2954945" y="271411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4" name="Oval 13">
              <a:extLst>
                <a:ext uri="{FF2B5EF4-FFF2-40B4-BE49-F238E27FC236}">
                  <a16:creationId xmlns:a16="http://schemas.microsoft.com/office/drawing/2014/main" id="{49D73813-5611-4280-BA03-06B981A833C7}"/>
                </a:ext>
              </a:extLst>
            </p:cNvPr>
            <p:cNvSpPr/>
            <p:nvPr/>
          </p:nvSpPr>
          <p:spPr bwMode="auto">
            <a:xfrm>
              <a:off x="2954945" y="3101901"/>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5" name="Oval 14">
              <a:extLst>
                <a:ext uri="{FF2B5EF4-FFF2-40B4-BE49-F238E27FC236}">
                  <a16:creationId xmlns:a16="http://schemas.microsoft.com/office/drawing/2014/main" id="{D180114E-8CD4-4244-A187-875D7F3BE87E}"/>
                </a:ext>
              </a:extLst>
            </p:cNvPr>
            <p:cNvSpPr/>
            <p:nvPr/>
          </p:nvSpPr>
          <p:spPr bwMode="auto">
            <a:xfrm>
              <a:off x="2957437" y="378201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6" name="Oval 15">
              <a:extLst>
                <a:ext uri="{FF2B5EF4-FFF2-40B4-BE49-F238E27FC236}">
                  <a16:creationId xmlns:a16="http://schemas.microsoft.com/office/drawing/2014/main" id="{FA19E46E-573A-4AB6-B861-96BAC5700D89}"/>
                </a:ext>
              </a:extLst>
            </p:cNvPr>
            <p:cNvSpPr/>
            <p:nvPr/>
          </p:nvSpPr>
          <p:spPr bwMode="auto">
            <a:xfrm>
              <a:off x="2957437" y="4125918"/>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7" name="Oval 16">
              <a:extLst>
                <a:ext uri="{FF2B5EF4-FFF2-40B4-BE49-F238E27FC236}">
                  <a16:creationId xmlns:a16="http://schemas.microsoft.com/office/drawing/2014/main" id="{8F18856C-B91B-4F37-87D6-F5F563496C74}"/>
                </a:ext>
              </a:extLst>
            </p:cNvPr>
            <p:cNvSpPr/>
            <p:nvPr/>
          </p:nvSpPr>
          <p:spPr bwMode="auto">
            <a:xfrm>
              <a:off x="2957437" y="4580249"/>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8" name="Oval 17">
              <a:extLst>
                <a:ext uri="{FF2B5EF4-FFF2-40B4-BE49-F238E27FC236}">
                  <a16:creationId xmlns:a16="http://schemas.microsoft.com/office/drawing/2014/main" id="{F8E93A76-CEBB-4089-B47D-4F832387A3E9}"/>
                </a:ext>
              </a:extLst>
            </p:cNvPr>
            <p:cNvSpPr/>
            <p:nvPr/>
          </p:nvSpPr>
          <p:spPr bwMode="auto">
            <a:xfrm>
              <a:off x="2957437" y="483009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cxnSp>
          <p:nvCxnSpPr>
            <p:cNvPr id="25" name="Connector: Curved 24">
              <a:extLst>
                <a:ext uri="{FF2B5EF4-FFF2-40B4-BE49-F238E27FC236}">
                  <a16:creationId xmlns:a16="http://schemas.microsoft.com/office/drawing/2014/main" id="{BBA9B090-128C-4E0D-A02A-A960E87874BE}"/>
                </a:ext>
              </a:extLst>
            </p:cNvPr>
            <p:cNvCxnSpPr>
              <a:cxnSpLocks/>
              <a:stCxn id="7" idx="6"/>
              <a:endCxn id="16" idx="2"/>
            </p:cNvCxnSpPr>
            <p:nvPr/>
          </p:nvCxnSpPr>
          <p:spPr>
            <a:xfrm>
              <a:off x="1595328" y="2978811"/>
              <a:ext cx="1362109" cy="1235599"/>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6428BBDE-E712-4E9E-B781-BCC1A7AA4AF9}"/>
                </a:ext>
              </a:extLst>
            </p:cNvPr>
            <p:cNvCxnSpPr>
              <a:cxnSpLocks/>
              <a:stCxn id="8" idx="6"/>
              <a:endCxn id="13" idx="2"/>
            </p:cNvCxnSpPr>
            <p:nvPr/>
          </p:nvCxnSpPr>
          <p:spPr>
            <a:xfrm flipV="1">
              <a:off x="1595328" y="2802607"/>
              <a:ext cx="1359617" cy="641219"/>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FCEC7874-DBCC-4E28-BDDF-16810D0DC3AB}"/>
                </a:ext>
              </a:extLst>
            </p:cNvPr>
            <p:cNvCxnSpPr>
              <a:stCxn id="9" idx="7"/>
              <a:endCxn id="17" idx="2"/>
            </p:cNvCxnSpPr>
            <p:nvPr/>
          </p:nvCxnSpPr>
          <p:spPr>
            <a:xfrm rot="16200000" flipH="1">
              <a:off x="1856553" y="3567858"/>
              <a:ext cx="814005" cy="1387761"/>
            </a:xfrm>
            <a:prstGeom prst="curvedConnector4">
              <a:avLst>
                <a:gd name="adj1" fmla="val -28083"/>
                <a:gd name="adj2" fmla="val 50924"/>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996C5590-14F5-4C96-B7EA-2842CFEAC784}"/>
                </a:ext>
              </a:extLst>
            </p:cNvPr>
            <p:cNvCxnSpPr>
              <a:stCxn id="10" idx="6"/>
              <a:endCxn id="14" idx="2"/>
            </p:cNvCxnSpPr>
            <p:nvPr/>
          </p:nvCxnSpPr>
          <p:spPr>
            <a:xfrm flipV="1">
              <a:off x="1595328" y="3190393"/>
              <a:ext cx="1359617" cy="1189537"/>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5440A338-080D-4907-BF61-9067A033A19A}"/>
                </a:ext>
              </a:extLst>
            </p:cNvPr>
            <p:cNvCxnSpPr>
              <a:stCxn id="11" idx="5"/>
              <a:endCxn id="15" idx="2"/>
            </p:cNvCxnSpPr>
            <p:nvPr/>
          </p:nvCxnSpPr>
          <p:spPr>
            <a:xfrm rot="5400000" flipH="1" flipV="1">
              <a:off x="1745051" y="3695132"/>
              <a:ext cx="1037009" cy="1387761"/>
            </a:xfrm>
            <a:prstGeom prst="curvedConnector4">
              <a:avLst>
                <a:gd name="adj1" fmla="val -22044"/>
                <a:gd name="adj2" fmla="val 50924"/>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EF1B6291-ED73-425B-A42C-C1786FA09453}"/>
                </a:ext>
              </a:extLst>
            </p:cNvPr>
            <p:cNvCxnSpPr>
              <a:stCxn id="12" idx="6"/>
              <a:endCxn id="18" idx="2"/>
            </p:cNvCxnSpPr>
            <p:nvPr/>
          </p:nvCxnSpPr>
          <p:spPr>
            <a:xfrm flipV="1">
              <a:off x="1595328" y="4918588"/>
              <a:ext cx="1362109" cy="399840"/>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3167B99-C116-4C78-9F76-F59860BA1FDD}"/>
                </a:ext>
              </a:extLst>
            </p:cNvPr>
            <p:cNvSpPr txBox="1"/>
            <p:nvPr/>
          </p:nvSpPr>
          <p:spPr>
            <a:xfrm>
              <a:off x="2849243" y="5643530"/>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k-1</a:t>
              </a:r>
            </a:p>
          </p:txBody>
        </p:sp>
        <p:sp>
          <p:nvSpPr>
            <p:cNvPr id="42" name="TextBox 41">
              <a:extLst>
                <a:ext uri="{FF2B5EF4-FFF2-40B4-BE49-F238E27FC236}">
                  <a16:creationId xmlns:a16="http://schemas.microsoft.com/office/drawing/2014/main" id="{6C72E759-5320-4FC5-95F8-FEA8ED2E844E}"/>
                </a:ext>
              </a:extLst>
            </p:cNvPr>
            <p:cNvSpPr txBox="1"/>
            <p:nvPr/>
          </p:nvSpPr>
          <p:spPr>
            <a:xfrm>
              <a:off x="2835938" y="5961117"/>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1/N</a:t>
              </a:r>
            </a:p>
          </p:txBody>
        </p:sp>
        <p:sp>
          <p:nvSpPr>
            <p:cNvPr id="44" name="TextBox 43">
              <a:extLst>
                <a:ext uri="{FF2B5EF4-FFF2-40B4-BE49-F238E27FC236}">
                  <a16:creationId xmlns:a16="http://schemas.microsoft.com/office/drawing/2014/main" id="{1606661D-81E4-4051-BD54-E738A1C467C3}"/>
                </a:ext>
              </a:extLst>
            </p:cNvPr>
            <p:cNvSpPr txBox="1"/>
            <p:nvPr/>
          </p:nvSpPr>
          <p:spPr>
            <a:xfrm>
              <a:off x="1382259" y="1900627"/>
              <a:ext cx="1209141" cy="338554"/>
            </a:xfrm>
            <a:prstGeom prst="rect">
              <a:avLst/>
            </a:prstGeom>
            <a:noFill/>
          </p:spPr>
          <p:txBody>
            <a:bodyPr wrap="square" rtlCol="0">
              <a:spAutoFit/>
            </a:bodyPr>
            <a:lstStyle/>
            <a:p>
              <a:r>
                <a:rPr lang="en-US" sz="1600" b="1" dirty="0">
                  <a:solidFill>
                    <a:srgbClr val="0000CC"/>
                  </a:solidFill>
                  <a:latin typeface="Times New Roman" panose="02020603050405020304" pitchFamily="18" charset="0"/>
                  <a:cs typeface="Times New Roman" panose="02020603050405020304" pitchFamily="18" charset="0"/>
                </a:rPr>
                <a:t>Prediction</a:t>
              </a:r>
              <a:endParaRPr lang="en-US" b="1" dirty="0">
                <a:solidFill>
                  <a:srgbClr val="0000CC"/>
                </a:solidFill>
                <a:latin typeface="Times New Roman" panose="02020603050405020304" pitchFamily="18" charset="0"/>
                <a:cs typeface="Times New Roman" panose="02020603050405020304" pitchFamily="18" charset="0"/>
              </a:endParaRPr>
            </a:p>
          </p:txBody>
        </p:sp>
      </p:grpSp>
      <p:grpSp>
        <p:nvGrpSpPr>
          <p:cNvPr id="46" name="Group 45">
            <a:extLst>
              <a:ext uri="{FF2B5EF4-FFF2-40B4-BE49-F238E27FC236}">
                <a16:creationId xmlns:a16="http://schemas.microsoft.com/office/drawing/2014/main" id="{B7497EFC-6EC5-4CCD-A036-9C267D7EC1E0}"/>
              </a:ext>
            </a:extLst>
          </p:cNvPr>
          <p:cNvGrpSpPr/>
          <p:nvPr/>
        </p:nvGrpSpPr>
        <p:grpSpPr>
          <a:xfrm>
            <a:off x="5970633" y="2063021"/>
            <a:ext cx="1371165" cy="4501345"/>
            <a:chOff x="4170501" y="1798326"/>
            <a:chExt cx="1371165" cy="4501345"/>
          </a:xfrm>
        </p:grpSpPr>
        <p:sp>
          <p:nvSpPr>
            <p:cNvPr id="47" name="Oval 46">
              <a:extLst>
                <a:ext uri="{FF2B5EF4-FFF2-40B4-BE49-F238E27FC236}">
                  <a16:creationId xmlns:a16="http://schemas.microsoft.com/office/drawing/2014/main" id="{1D0B5AA2-8BC8-417F-83F8-F16D819B5C1D}"/>
                </a:ext>
              </a:extLst>
            </p:cNvPr>
            <p:cNvSpPr/>
            <p:nvPr/>
          </p:nvSpPr>
          <p:spPr bwMode="auto">
            <a:xfrm>
              <a:off x="4538805" y="3101901"/>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48" name="Oval 47">
              <a:extLst>
                <a:ext uri="{FF2B5EF4-FFF2-40B4-BE49-F238E27FC236}">
                  <a16:creationId xmlns:a16="http://schemas.microsoft.com/office/drawing/2014/main" id="{28E3AC61-2B73-4718-9530-C26E95EE9E77}"/>
                </a:ext>
              </a:extLst>
            </p:cNvPr>
            <p:cNvSpPr/>
            <p:nvPr/>
          </p:nvSpPr>
          <p:spPr bwMode="auto">
            <a:xfrm>
              <a:off x="4713967" y="3101901"/>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49" name="Oval 48">
              <a:extLst>
                <a:ext uri="{FF2B5EF4-FFF2-40B4-BE49-F238E27FC236}">
                  <a16:creationId xmlns:a16="http://schemas.microsoft.com/office/drawing/2014/main" id="{41048BA9-4367-49A0-8EC6-3CE05FDF603B}"/>
                </a:ext>
              </a:extLst>
            </p:cNvPr>
            <p:cNvSpPr/>
            <p:nvPr/>
          </p:nvSpPr>
          <p:spPr bwMode="auto">
            <a:xfrm>
              <a:off x="4877173" y="3101901"/>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50" name="Oval 49">
              <a:extLst>
                <a:ext uri="{FF2B5EF4-FFF2-40B4-BE49-F238E27FC236}">
                  <a16:creationId xmlns:a16="http://schemas.microsoft.com/office/drawing/2014/main" id="{F5179367-491A-4D9A-9D4A-A06D8EFB2126}"/>
                </a:ext>
              </a:extLst>
            </p:cNvPr>
            <p:cNvSpPr/>
            <p:nvPr/>
          </p:nvSpPr>
          <p:spPr bwMode="auto">
            <a:xfrm>
              <a:off x="4541297" y="378201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51" name="Oval 50">
              <a:extLst>
                <a:ext uri="{FF2B5EF4-FFF2-40B4-BE49-F238E27FC236}">
                  <a16:creationId xmlns:a16="http://schemas.microsoft.com/office/drawing/2014/main" id="{4D918808-C078-4B98-AE9A-D6DDFD188E3D}"/>
                </a:ext>
              </a:extLst>
            </p:cNvPr>
            <p:cNvSpPr/>
            <p:nvPr/>
          </p:nvSpPr>
          <p:spPr bwMode="auto">
            <a:xfrm>
              <a:off x="4731292" y="378201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52" name="Oval 51">
              <a:extLst>
                <a:ext uri="{FF2B5EF4-FFF2-40B4-BE49-F238E27FC236}">
                  <a16:creationId xmlns:a16="http://schemas.microsoft.com/office/drawing/2014/main" id="{8E829FE8-4846-4913-885D-BC69CC83719C}"/>
                </a:ext>
              </a:extLst>
            </p:cNvPr>
            <p:cNvSpPr/>
            <p:nvPr/>
          </p:nvSpPr>
          <p:spPr bwMode="auto">
            <a:xfrm>
              <a:off x="4538805" y="271411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cxnSp>
          <p:nvCxnSpPr>
            <p:cNvPr id="53" name="Straight Arrow Connector 52">
              <a:extLst>
                <a:ext uri="{FF2B5EF4-FFF2-40B4-BE49-F238E27FC236}">
                  <a16:creationId xmlns:a16="http://schemas.microsoft.com/office/drawing/2014/main" id="{AFFC56C1-071D-416D-975F-5EB7B52471D9}"/>
                </a:ext>
              </a:extLst>
            </p:cNvPr>
            <p:cNvCxnSpPr>
              <a:cxnSpLocks/>
            </p:cNvCxnSpPr>
            <p:nvPr/>
          </p:nvCxnSpPr>
          <p:spPr>
            <a:xfrm>
              <a:off x="4170501" y="2802607"/>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B293993-2A75-4B43-BECB-DC74F15D30FD}"/>
                </a:ext>
              </a:extLst>
            </p:cNvPr>
            <p:cNvCxnSpPr>
              <a:cxnSpLocks/>
            </p:cNvCxnSpPr>
            <p:nvPr/>
          </p:nvCxnSpPr>
          <p:spPr>
            <a:xfrm>
              <a:off x="4170501" y="3179131"/>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BB5D530-EEE2-47AA-852F-8C691377BFD2}"/>
                </a:ext>
              </a:extLst>
            </p:cNvPr>
            <p:cNvCxnSpPr>
              <a:cxnSpLocks/>
            </p:cNvCxnSpPr>
            <p:nvPr/>
          </p:nvCxnSpPr>
          <p:spPr>
            <a:xfrm>
              <a:off x="4170501" y="3856901"/>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21B6E33-A8C1-417C-9C31-DBD9C6CD696D}"/>
                </a:ext>
              </a:extLst>
            </p:cNvPr>
            <p:cNvSpPr txBox="1"/>
            <p:nvPr/>
          </p:nvSpPr>
          <p:spPr>
            <a:xfrm>
              <a:off x="4442971" y="5961117"/>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1/N</a:t>
              </a:r>
            </a:p>
          </p:txBody>
        </p:sp>
        <p:sp>
          <p:nvSpPr>
            <p:cNvPr id="57" name="TextBox 56">
              <a:extLst>
                <a:ext uri="{FF2B5EF4-FFF2-40B4-BE49-F238E27FC236}">
                  <a16:creationId xmlns:a16="http://schemas.microsoft.com/office/drawing/2014/main" id="{C029668E-1B89-4F1D-8FF9-92CFA08E979B}"/>
                </a:ext>
              </a:extLst>
            </p:cNvPr>
            <p:cNvSpPr txBox="1"/>
            <p:nvPr/>
          </p:nvSpPr>
          <p:spPr>
            <a:xfrm>
              <a:off x="4170501" y="1798326"/>
              <a:ext cx="1371165" cy="584775"/>
            </a:xfrm>
            <a:prstGeom prst="rect">
              <a:avLst/>
            </a:prstGeom>
            <a:noFill/>
          </p:spPr>
          <p:txBody>
            <a:bodyPr wrap="square" rtlCol="0">
              <a:spAutoFit/>
            </a:bodyPr>
            <a:lstStyle/>
            <a:p>
              <a:pPr algn="ctr"/>
              <a:r>
                <a:rPr lang="en-US" sz="1600" b="1" dirty="0">
                  <a:solidFill>
                    <a:srgbClr val="0000CC"/>
                  </a:solidFill>
                  <a:latin typeface="Times New Roman" panose="02020603050405020304" pitchFamily="18" charset="0"/>
                  <a:cs typeface="Times New Roman" panose="02020603050405020304" pitchFamily="18" charset="0"/>
                </a:rPr>
                <a:t>Standard Resampling</a:t>
              </a:r>
            </a:p>
          </p:txBody>
        </p:sp>
      </p:grpSp>
      <p:sp>
        <p:nvSpPr>
          <p:cNvPr id="75" name="Rectangle 74">
            <a:extLst>
              <a:ext uri="{FF2B5EF4-FFF2-40B4-BE49-F238E27FC236}">
                <a16:creationId xmlns:a16="http://schemas.microsoft.com/office/drawing/2014/main" id="{696580C4-5D8E-4F31-8EDC-BF9E385BBA36}"/>
              </a:ext>
            </a:extLst>
          </p:cNvPr>
          <p:cNvSpPr/>
          <p:nvPr/>
        </p:nvSpPr>
        <p:spPr>
          <a:xfrm>
            <a:off x="2050986" y="1080115"/>
            <a:ext cx="8697167" cy="934102"/>
          </a:xfrm>
          <a:prstGeom prst="rect">
            <a:avLst/>
          </a:prstGeom>
        </p:spPr>
        <p:txBody>
          <a:bodyPr wrap="square">
            <a:spAutoFit/>
          </a:bodyPr>
          <a:lstStyle/>
          <a:p>
            <a:pPr marL="571500" lvl="1" indent="-228600">
              <a:lnSpc>
                <a:spcPct val="90000"/>
              </a:lnSpc>
              <a:spcBef>
                <a:spcPct val="20000"/>
              </a:spcBef>
              <a:spcAft>
                <a:spcPts val="300"/>
              </a:spcAft>
              <a:buClr>
                <a:srgbClr val="0000CC"/>
              </a:buClr>
              <a:buSzPct val="800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Improvement built upon standard resampling </a:t>
            </a:r>
          </a:p>
          <a:p>
            <a:pPr marL="571500" lvl="1" indent="-228600">
              <a:lnSpc>
                <a:spcPct val="90000"/>
              </a:lnSpc>
              <a:spcBef>
                <a:spcPct val="20000"/>
              </a:spcBef>
              <a:spcAft>
                <a:spcPts val="300"/>
              </a:spcAft>
              <a:buClr>
                <a:srgbClr val="0000CC"/>
              </a:buClr>
              <a:buSzPct val="800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Particles resampled from a </a:t>
            </a:r>
            <a:r>
              <a:rPr lang="en-US" altLang="zh-CN" dirty="0">
                <a:solidFill>
                  <a:srgbClr val="C00000"/>
                </a:solidFill>
                <a:latin typeface="Times New Roman" panose="02020603050405020304" pitchFamily="18" charset="0"/>
                <a:cs typeface="Times New Roman" panose="02020603050405020304" pitchFamily="18" charset="0"/>
              </a:rPr>
              <a:t>Markov chain (by adding noises to existing samples)</a:t>
            </a:r>
            <a:r>
              <a:rPr lang="en-US" altLang="zh-CN" dirty="0">
                <a:latin typeface="Times New Roman" panose="02020603050405020304" pitchFamily="18" charset="0"/>
                <a:cs typeface="Times New Roman" panose="02020603050405020304" pitchFamily="18" charset="0"/>
              </a:rPr>
              <a:t>;</a:t>
            </a:r>
            <a:r>
              <a:rPr lang="en-US" altLang="zh-CN" dirty="0">
                <a:solidFill>
                  <a:srgbClr val="C0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newly particles are accepted if they have better likelihood than the old particles </a:t>
            </a:r>
          </a:p>
        </p:txBody>
      </p:sp>
      <p:grpSp>
        <p:nvGrpSpPr>
          <p:cNvPr id="127" name="Group 126">
            <a:extLst>
              <a:ext uri="{FF2B5EF4-FFF2-40B4-BE49-F238E27FC236}">
                <a16:creationId xmlns:a16="http://schemas.microsoft.com/office/drawing/2014/main" id="{6E377F39-4013-469C-91BE-7A580D2BE31C}"/>
              </a:ext>
            </a:extLst>
          </p:cNvPr>
          <p:cNvGrpSpPr/>
          <p:nvPr/>
        </p:nvGrpSpPr>
        <p:grpSpPr>
          <a:xfrm>
            <a:off x="4118177" y="2078652"/>
            <a:ext cx="2198437" cy="4452297"/>
            <a:chOff x="2040723" y="1813957"/>
            <a:chExt cx="2198437" cy="4452297"/>
          </a:xfrm>
        </p:grpSpPr>
        <p:sp>
          <p:nvSpPr>
            <p:cNvPr id="19" name="Oval 18">
              <a:extLst>
                <a:ext uri="{FF2B5EF4-FFF2-40B4-BE49-F238E27FC236}">
                  <a16:creationId xmlns:a16="http://schemas.microsoft.com/office/drawing/2014/main" id="{18469AAE-F24E-449F-B039-F827B608B59E}"/>
                </a:ext>
              </a:extLst>
            </p:cNvPr>
            <p:cNvSpPr>
              <a:spLocks noChangeAspect="1"/>
            </p:cNvSpPr>
            <p:nvPr/>
          </p:nvSpPr>
          <p:spPr bwMode="auto">
            <a:xfrm>
              <a:off x="3456299" y="2973390"/>
              <a:ext cx="411480" cy="411480"/>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20" name="Oval 19">
              <a:extLst>
                <a:ext uri="{FF2B5EF4-FFF2-40B4-BE49-F238E27FC236}">
                  <a16:creationId xmlns:a16="http://schemas.microsoft.com/office/drawing/2014/main" id="{33C3D82E-617A-43F8-BAF1-9F1FB99D6E32}"/>
                </a:ext>
              </a:extLst>
            </p:cNvPr>
            <p:cNvSpPr>
              <a:spLocks noChangeAspect="1"/>
            </p:cNvSpPr>
            <p:nvPr/>
          </p:nvSpPr>
          <p:spPr bwMode="auto">
            <a:xfrm>
              <a:off x="3588887" y="2719457"/>
              <a:ext cx="182880" cy="182880"/>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21" name="Oval 20">
              <a:extLst>
                <a:ext uri="{FF2B5EF4-FFF2-40B4-BE49-F238E27FC236}">
                  <a16:creationId xmlns:a16="http://schemas.microsoft.com/office/drawing/2014/main" id="{662E9912-72D1-4785-8CC2-BDFD3D3F8C88}"/>
                </a:ext>
              </a:extLst>
            </p:cNvPr>
            <p:cNvSpPr>
              <a:spLocks noChangeAspect="1"/>
            </p:cNvSpPr>
            <p:nvPr/>
          </p:nvSpPr>
          <p:spPr bwMode="auto">
            <a:xfrm>
              <a:off x="3534006" y="3733347"/>
              <a:ext cx="274320" cy="274320"/>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22" name="Oval 21">
              <a:extLst>
                <a:ext uri="{FF2B5EF4-FFF2-40B4-BE49-F238E27FC236}">
                  <a16:creationId xmlns:a16="http://schemas.microsoft.com/office/drawing/2014/main" id="{32EB1BC9-4ADB-4373-AA81-CD5EDB0CA939}"/>
                </a:ext>
              </a:extLst>
            </p:cNvPr>
            <p:cNvSpPr>
              <a:spLocks noChangeAspect="1"/>
            </p:cNvSpPr>
            <p:nvPr/>
          </p:nvSpPr>
          <p:spPr bwMode="auto">
            <a:xfrm>
              <a:off x="3625463" y="4159545"/>
              <a:ext cx="109728" cy="109728"/>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23" name="Oval 22">
              <a:extLst>
                <a:ext uri="{FF2B5EF4-FFF2-40B4-BE49-F238E27FC236}">
                  <a16:creationId xmlns:a16="http://schemas.microsoft.com/office/drawing/2014/main" id="{6F1F1018-DA11-46D6-AAA9-F3AE36B80ECD}"/>
                </a:ext>
              </a:extLst>
            </p:cNvPr>
            <p:cNvSpPr>
              <a:spLocks noChangeAspect="1"/>
            </p:cNvSpPr>
            <p:nvPr/>
          </p:nvSpPr>
          <p:spPr bwMode="auto">
            <a:xfrm>
              <a:off x="3634590" y="4632164"/>
              <a:ext cx="73152" cy="73152"/>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24" name="Oval 23">
              <a:extLst>
                <a:ext uri="{FF2B5EF4-FFF2-40B4-BE49-F238E27FC236}">
                  <a16:creationId xmlns:a16="http://schemas.microsoft.com/office/drawing/2014/main" id="{88BDED4F-D3BF-4E58-A951-170C8D849707}"/>
                </a:ext>
              </a:extLst>
            </p:cNvPr>
            <p:cNvSpPr>
              <a:spLocks noChangeAspect="1"/>
            </p:cNvSpPr>
            <p:nvPr/>
          </p:nvSpPr>
          <p:spPr bwMode="auto">
            <a:xfrm>
              <a:off x="3662039" y="4892089"/>
              <a:ext cx="36576" cy="36576"/>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cxnSp>
          <p:nvCxnSpPr>
            <p:cNvPr id="31" name="Straight Arrow Connector 30">
              <a:extLst>
                <a:ext uri="{FF2B5EF4-FFF2-40B4-BE49-F238E27FC236}">
                  <a16:creationId xmlns:a16="http://schemas.microsoft.com/office/drawing/2014/main" id="{83D2C2B8-20B6-4338-B5AB-821FA27F16A1}"/>
                </a:ext>
              </a:extLst>
            </p:cNvPr>
            <p:cNvCxnSpPr>
              <a:cxnSpLocks/>
              <a:stCxn id="13" idx="6"/>
            </p:cNvCxnSpPr>
            <p:nvPr/>
          </p:nvCxnSpPr>
          <p:spPr>
            <a:xfrm>
              <a:off x="3683560" y="3067301"/>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43E5B7F-81FE-4842-8212-A1CE20AF83F0}"/>
                </a:ext>
              </a:extLst>
            </p:cNvPr>
            <p:cNvCxnSpPr>
              <a:cxnSpLocks/>
            </p:cNvCxnSpPr>
            <p:nvPr/>
          </p:nvCxnSpPr>
          <p:spPr>
            <a:xfrm>
              <a:off x="3130107" y="3179131"/>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65FCE2-D0E4-496F-845A-063FF0B10258}"/>
                </a:ext>
              </a:extLst>
            </p:cNvPr>
            <p:cNvCxnSpPr>
              <a:cxnSpLocks/>
            </p:cNvCxnSpPr>
            <p:nvPr/>
          </p:nvCxnSpPr>
          <p:spPr>
            <a:xfrm>
              <a:off x="3130107" y="3882301"/>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FE5F2BE-D09F-4793-BAA8-ADDA2447F042}"/>
                </a:ext>
              </a:extLst>
            </p:cNvPr>
            <p:cNvCxnSpPr>
              <a:cxnSpLocks/>
            </p:cNvCxnSpPr>
            <p:nvPr/>
          </p:nvCxnSpPr>
          <p:spPr>
            <a:xfrm>
              <a:off x="3130107" y="4214410"/>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42AE0FE-2E0E-4B47-B9C5-7FE1552019B1}"/>
                </a:ext>
              </a:extLst>
            </p:cNvPr>
            <p:cNvCxnSpPr>
              <a:cxnSpLocks/>
            </p:cNvCxnSpPr>
            <p:nvPr/>
          </p:nvCxnSpPr>
          <p:spPr>
            <a:xfrm>
              <a:off x="3130107" y="4672548"/>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AFD2F33-CA37-4CCF-AA46-FB1467049644}"/>
                </a:ext>
              </a:extLst>
            </p:cNvPr>
            <p:cNvCxnSpPr>
              <a:cxnSpLocks/>
            </p:cNvCxnSpPr>
            <p:nvPr/>
          </p:nvCxnSpPr>
          <p:spPr>
            <a:xfrm>
              <a:off x="3130107" y="4916225"/>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00F5B75-3832-4FDA-9C5F-4712ED937F8E}"/>
                </a:ext>
              </a:extLst>
            </p:cNvPr>
            <p:cNvSpPr txBox="1"/>
            <p:nvPr/>
          </p:nvSpPr>
          <p:spPr>
            <a:xfrm>
              <a:off x="3411530" y="5927700"/>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w</a:t>
              </a:r>
              <a:r>
                <a:rPr lang="en-US" sz="1600" baseline="-25000" dirty="0">
                  <a:latin typeface="Times New Roman" panose="02020603050405020304" pitchFamily="18" charset="0"/>
                  <a:cs typeface="Times New Roman" panose="02020603050405020304" pitchFamily="18" charset="0"/>
                </a:rPr>
                <a:t>k-1</a:t>
              </a:r>
            </a:p>
          </p:txBody>
        </p:sp>
        <p:sp>
          <p:nvSpPr>
            <p:cNvPr id="45" name="TextBox 44">
              <a:extLst>
                <a:ext uri="{FF2B5EF4-FFF2-40B4-BE49-F238E27FC236}">
                  <a16:creationId xmlns:a16="http://schemas.microsoft.com/office/drawing/2014/main" id="{BCF03558-4380-4D19-AA76-16CA399EFDC8}"/>
                </a:ext>
              </a:extLst>
            </p:cNvPr>
            <p:cNvSpPr txBox="1"/>
            <p:nvPr/>
          </p:nvSpPr>
          <p:spPr>
            <a:xfrm>
              <a:off x="3030019" y="1813957"/>
              <a:ext cx="1209141" cy="584775"/>
            </a:xfrm>
            <a:prstGeom prst="rect">
              <a:avLst/>
            </a:prstGeom>
            <a:noFill/>
          </p:spPr>
          <p:txBody>
            <a:bodyPr wrap="square" rtlCol="0">
              <a:spAutoFit/>
            </a:bodyPr>
            <a:lstStyle/>
            <a:p>
              <a:pPr algn="ctr"/>
              <a:r>
                <a:rPr lang="en-US" sz="1600" b="1" dirty="0">
                  <a:solidFill>
                    <a:srgbClr val="0000CC"/>
                  </a:solidFill>
                  <a:latin typeface="Times New Roman" panose="02020603050405020304" pitchFamily="18" charset="0"/>
                  <a:cs typeface="Times New Roman" panose="02020603050405020304" pitchFamily="18" charset="0"/>
                </a:rPr>
                <a:t>Weight Update</a:t>
              </a:r>
            </a:p>
          </p:txBody>
        </p:sp>
        <p:sp>
          <p:nvSpPr>
            <p:cNvPr id="76" name="Oval 75">
              <a:extLst>
                <a:ext uri="{FF2B5EF4-FFF2-40B4-BE49-F238E27FC236}">
                  <a16:creationId xmlns:a16="http://schemas.microsoft.com/office/drawing/2014/main" id="{E4083479-43A5-47DC-A276-625D18827EDC}"/>
                </a:ext>
              </a:extLst>
            </p:cNvPr>
            <p:cNvSpPr/>
            <p:nvPr/>
          </p:nvSpPr>
          <p:spPr bwMode="auto">
            <a:xfrm>
              <a:off x="2954945" y="3464293"/>
              <a:ext cx="175162" cy="176983"/>
            </a:xfrm>
            <a:prstGeom prst="ellipse">
              <a:avLst/>
            </a:prstGeom>
            <a:solidFill>
              <a:srgbClr val="C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77" name="TextBox 76">
              <a:extLst>
                <a:ext uri="{FF2B5EF4-FFF2-40B4-BE49-F238E27FC236}">
                  <a16:creationId xmlns:a16="http://schemas.microsoft.com/office/drawing/2014/main" id="{6E3ADDDE-9A78-495B-9E4A-171737982852}"/>
                </a:ext>
              </a:extLst>
            </p:cNvPr>
            <p:cNvSpPr txBox="1"/>
            <p:nvPr/>
          </p:nvSpPr>
          <p:spPr>
            <a:xfrm>
              <a:off x="2040723" y="3437807"/>
              <a:ext cx="1036995" cy="307777"/>
            </a:xfrm>
            <a:prstGeom prst="rect">
              <a:avLst/>
            </a:prstGeom>
            <a:noFill/>
          </p:spPr>
          <p:txBody>
            <a:bodyPr wrap="square" rtlCol="0">
              <a:spAutoFit/>
            </a:bodyPr>
            <a:lstStyle/>
            <a:p>
              <a:r>
                <a:rPr lang="en-US" sz="1400" dirty="0">
                  <a:solidFill>
                    <a:srgbClr val="C00000"/>
                  </a:solidFill>
                  <a:latin typeface="Arial Narrow" panose="020B0606020202030204" pitchFamily="34" charset="0"/>
                  <a:cs typeface="Times New Roman" panose="02020603050405020304" pitchFamily="18" charset="0"/>
                </a:rPr>
                <a:t>Observation</a:t>
              </a:r>
            </a:p>
          </p:txBody>
        </p:sp>
      </p:grpSp>
      <p:grpSp>
        <p:nvGrpSpPr>
          <p:cNvPr id="131" name="Group 130">
            <a:extLst>
              <a:ext uri="{FF2B5EF4-FFF2-40B4-BE49-F238E27FC236}">
                <a16:creationId xmlns:a16="http://schemas.microsoft.com/office/drawing/2014/main" id="{68700BA1-B248-4ED9-A41A-2405FF8F4A6C}"/>
              </a:ext>
            </a:extLst>
          </p:cNvPr>
          <p:cNvGrpSpPr/>
          <p:nvPr/>
        </p:nvGrpSpPr>
        <p:grpSpPr>
          <a:xfrm>
            <a:off x="6514098" y="2151237"/>
            <a:ext cx="1504236" cy="4413128"/>
            <a:chOff x="4990099" y="1886543"/>
            <a:chExt cx="1504236" cy="4413128"/>
          </a:xfrm>
        </p:grpSpPr>
        <p:sp>
          <p:nvSpPr>
            <p:cNvPr id="89" name="TextBox 88">
              <a:extLst>
                <a:ext uri="{FF2B5EF4-FFF2-40B4-BE49-F238E27FC236}">
                  <a16:creationId xmlns:a16="http://schemas.microsoft.com/office/drawing/2014/main" id="{E46BB9A9-D92B-40FF-9B90-6E0E4EC948C3}"/>
                </a:ext>
              </a:extLst>
            </p:cNvPr>
            <p:cNvSpPr txBox="1"/>
            <p:nvPr/>
          </p:nvSpPr>
          <p:spPr>
            <a:xfrm>
              <a:off x="5639843" y="5643530"/>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k-1</a:t>
              </a:r>
            </a:p>
          </p:txBody>
        </p:sp>
        <p:sp>
          <p:nvSpPr>
            <p:cNvPr id="90" name="TextBox 89">
              <a:extLst>
                <a:ext uri="{FF2B5EF4-FFF2-40B4-BE49-F238E27FC236}">
                  <a16:creationId xmlns:a16="http://schemas.microsoft.com/office/drawing/2014/main" id="{540DD59E-E061-49E6-ABBC-B7AA9F02FBDB}"/>
                </a:ext>
              </a:extLst>
            </p:cNvPr>
            <p:cNvSpPr txBox="1"/>
            <p:nvPr/>
          </p:nvSpPr>
          <p:spPr>
            <a:xfrm>
              <a:off x="5639843" y="5961117"/>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1/N</a:t>
              </a:r>
            </a:p>
          </p:txBody>
        </p:sp>
        <p:grpSp>
          <p:nvGrpSpPr>
            <p:cNvPr id="128" name="Group 127">
              <a:extLst>
                <a:ext uri="{FF2B5EF4-FFF2-40B4-BE49-F238E27FC236}">
                  <a16:creationId xmlns:a16="http://schemas.microsoft.com/office/drawing/2014/main" id="{00B3063F-31C9-4BA4-89C1-0322D1A018EF}"/>
                </a:ext>
              </a:extLst>
            </p:cNvPr>
            <p:cNvGrpSpPr/>
            <p:nvPr/>
          </p:nvGrpSpPr>
          <p:grpSpPr>
            <a:xfrm>
              <a:off x="4990099" y="1886543"/>
              <a:ext cx="1504236" cy="3763417"/>
              <a:chOff x="4990099" y="1886543"/>
              <a:chExt cx="1504236" cy="3763417"/>
            </a:xfrm>
          </p:grpSpPr>
          <p:cxnSp>
            <p:nvCxnSpPr>
              <p:cNvPr id="79" name="Straight Connector 78">
                <a:extLst>
                  <a:ext uri="{FF2B5EF4-FFF2-40B4-BE49-F238E27FC236}">
                    <a16:creationId xmlns:a16="http://schemas.microsoft.com/office/drawing/2014/main" id="{C253933B-5DAC-4FE9-9845-3BB79AA6B25F}"/>
                  </a:ext>
                </a:extLst>
              </p:cNvPr>
              <p:cNvCxnSpPr>
                <a:cxnSpLocks/>
              </p:cNvCxnSpPr>
              <p:nvPr/>
            </p:nvCxnSpPr>
            <p:spPr>
              <a:xfrm>
                <a:off x="5814834" y="2337592"/>
                <a:ext cx="0" cy="3312368"/>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3CE4A821-78F1-4E71-95FC-34EEC59D7162}"/>
                  </a:ext>
                </a:extLst>
              </p:cNvPr>
              <p:cNvSpPr/>
              <p:nvPr/>
            </p:nvSpPr>
            <p:spPr bwMode="auto">
              <a:xfrm>
                <a:off x="5727253" y="2714115"/>
                <a:ext cx="175162" cy="176983"/>
              </a:xfrm>
              <a:prstGeom prst="ellipse">
                <a:avLst/>
              </a:prstGeom>
              <a:solidFill>
                <a:schemeClr val="bg1">
                  <a:lumMod val="95000"/>
                </a:schemeClr>
              </a:solidFill>
              <a:ln w="9525" cap="flat" cmpd="sng" algn="ctr">
                <a:solidFill>
                  <a:srgbClr val="0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kern="0" dirty="0">
                  <a:solidFill>
                    <a:srgbClr val="000000"/>
                  </a:solidFill>
                  <a:latin typeface="Verdana" pitchFamily="34" charset="0"/>
                </a:endParaRPr>
              </a:p>
            </p:txBody>
          </p:sp>
          <p:sp>
            <p:nvSpPr>
              <p:cNvPr id="81" name="Oval 80">
                <a:extLst>
                  <a:ext uri="{FF2B5EF4-FFF2-40B4-BE49-F238E27FC236}">
                    <a16:creationId xmlns:a16="http://schemas.microsoft.com/office/drawing/2014/main" id="{6D61E910-B62E-4BF6-A9A6-F7C15D00FFFA}"/>
                  </a:ext>
                </a:extLst>
              </p:cNvPr>
              <p:cNvSpPr/>
              <p:nvPr/>
            </p:nvSpPr>
            <p:spPr bwMode="auto">
              <a:xfrm>
                <a:off x="5727253" y="3101901"/>
                <a:ext cx="175162" cy="176983"/>
              </a:xfrm>
              <a:prstGeom prst="ellipse">
                <a:avLst/>
              </a:prstGeom>
              <a:solidFill>
                <a:schemeClr val="bg1">
                  <a:lumMod val="95000"/>
                </a:schemeClr>
              </a:solidFill>
              <a:ln w="9525" cap="flat" cmpd="sng" algn="ctr">
                <a:solidFill>
                  <a:srgbClr val="0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kern="0" dirty="0">
                  <a:solidFill>
                    <a:srgbClr val="000000"/>
                  </a:solidFill>
                  <a:latin typeface="Verdana" pitchFamily="34" charset="0"/>
                </a:endParaRPr>
              </a:p>
            </p:txBody>
          </p:sp>
          <p:sp>
            <p:nvSpPr>
              <p:cNvPr id="82" name="Oval 81">
                <a:extLst>
                  <a:ext uri="{FF2B5EF4-FFF2-40B4-BE49-F238E27FC236}">
                    <a16:creationId xmlns:a16="http://schemas.microsoft.com/office/drawing/2014/main" id="{C3A5F428-86F0-4A84-9751-0F3B10333CAA}"/>
                  </a:ext>
                </a:extLst>
              </p:cNvPr>
              <p:cNvSpPr/>
              <p:nvPr/>
            </p:nvSpPr>
            <p:spPr bwMode="auto">
              <a:xfrm>
                <a:off x="5727253" y="3782016"/>
                <a:ext cx="175162" cy="176983"/>
              </a:xfrm>
              <a:prstGeom prst="ellipse">
                <a:avLst/>
              </a:prstGeom>
              <a:solidFill>
                <a:schemeClr val="bg1">
                  <a:lumMod val="95000"/>
                </a:schemeClr>
              </a:solidFill>
              <a:ln w="9525" cap="flat" cmpd="sng" algn="ctr">
                <a:solidFill>
                  <a:srgbClr val="0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kern="0" dirty="0">
                  <a:solidFill>
                    <a:srgbClr val="000000"/>
                  </a:solidFill>
                  <a:latin typeface="Verdana" pitchFamily="34" charset="0"/>
                </a:endParaRPr>
              </a:p>
            </p:txBody>
          </p:sp>
          <p:sp>
            <p:nvSpPr>
              <p:cNvPr id="91" name="TextBox 90">
                <a:extLst>
                  <a:ext uri="{FF2B5EF4-FFF2-40B4-BE49-F238E27FC236}">
                    <a16:creationId xmlns:a16="http://schemas.microsoft.com/office/drawing/2014/main" id="{AF667072-C90C-4234-B6A9-E6E961041206}"/>
                  </a:ext>
                </a:extLst>
              </p:cNvPr>
              <p:cNvSpPr txBox="1"/>
              <p:nvPr/>
            </p:nvSpPr>
            <p:spPr>
              <a:xfrm>
                <a:off x="5123170" y="1886543"/>
                <a:ext cx="1371165" cy="338554"/>
              </a:xfrm>
              <a:prstGeom prst="rect">
                <a:avLst/>
              </a:prstGeom>
              <a:noFill/>
            </p:spPr>
            <p:txBody>
              <a:bodyPr wrap="square" rtlCol="0">
                <a:spAutoFit/>
              </a:bodyPr>
              <a:lstStyle/>
              <a:p>
                <a:pPr algn="ctr"/>
                <a:r>
                  <a:rPr lang="en-US" sz="1600" b="1" dirty="0">
                    <a:solidFill>
                      <a:srgbClr val="0000CC"/>
                    </a:solidFill>
                    <a:latin typeface="Times New Roman" panose="02020603050405020304" pitchFamily="18" charset="0"/>
                    <a:cs typeface="Times New Roman" panose="02020603050405020304" pitchFamily="18" charset="0"/>
                  </a:rPr>
                  <a:t>Resampling</a:t>
                </a:r>
              </a:p>
            </p:txBody>
          </p:sp>
          <p:sp>
            <p:nvSpPr>
              <p:cNvPr id="92" name="Oval 91">
                <a:extLst>
                  <a:ext uri="{FF2B5EF4-FFF2-40B4-BE49-F238E27FC236}">
                    <a16:creationId xmlns:a16="http://schemas.microsoft.com/office/drawing/2014/main" id="{E13CBDE8-ABBD-42ED-A5DD-DDF5F9B6BE5D}"/>
                  </a:ext>
                </a:extLst>
              </p:cNvPr>
              <p:cNvSpPr/>
              <p:nvPr/>
            </p:nvSpPr>
            <p:spPr bwMode="auto">
              <a:xfrm>
                <a:off x="5727253" y="248402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3" name="Oval 92">
                <a:extLst>
                  <a:ext uri="{FF2B5EF4-FFF2-40B4-BE49-F238E27FC236}">
                    <a16:creationId xmlns:a16="http://schemas.microsoft.com/office/drawing/2014/main" id="{97939F46-5E08-4F99-8AA6-EE14D5912BEF}"/>
                  </a:ext>
                </a:extLst>
              </p:cNvPr>
              <p:cNvSpPr/>
              <p:nvPr/>
            </p:nvSpPr>
            <p:spPr bwMode="auto">
              <a:xfrm>
                <a:off x="5731633" y="2969232"/>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4" name="Oval 93">
                <a:extLst>
                  <a:ext uri="{FF2B5EF4-FFF2-40B4-BE49-F238E27FC236}">
                    <a16:creationId xmlns:a16="http://schemas.microsoft.com/office/drawing/2014/main" id="{3F85D392-BDB3-44CC-B25E-B4C1CD296A2D}"/>
                  </a:ext>
                </a:extLst>
              </p:cNvPr>
              <p:cNvSpPr/>
              <p:nvPr/>
            </p:nvSpPr>
            <p:spPr bwMode="auto">
              <a:xfrm>
                <a:off x="5727253" y="3216517"/>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5" name="Oval 94">
                <a:extLst>
                  <a:ext uri="{FF2B5EF4-FFF2-40B4-BE49-F238E27FC236}">
                    <a16:creationId xmlns:a16="http://schemas.microsoft.com/office/drawing/2014/main" id="{005E740D-5939-4C94-B09D-B63F0DE6D96A}"/>
                  </a:ext>
                </a:extLst>
              </p:cNvPr>
              <p:cNvSpPr/>
              <p:nvPr/>
            </p:nvSpPr>
            <p:spPr bwMode="auto">
              <a:xfrm>
                <a:off x="5727253" y="3342227"/>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6" name="Oval 95">
                <a:extLst>
                  <a:ext uri="{FF2B5EF4-FFF2-40B4-BE49-F238E27FC236}">
                    <a16:creationId xmlns:a16="http://schemas.microsoft.com/office/drawing/2014/main" id="{7FE730F1-7C92-4D6F-B23B-8F97BD9F1B7B}"/>
                  </a:ext>
                </a:extLst>
              </p:cNvPr>
              <p:cNvSpPr/>
              <p:nvPr/>
            </p:nvSpPr>
            <p:spPr bwMode="auto">
              <a:xfrm>
                <a:off x="5727253" y="3684920"/>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cxnSp>
            <p:nvCxnSpPr>
              <p:cNvPr id="78" name="Connector: Curved 77">
                <a:extLst>
                  <a:ext uri="{FF2B5EF4-FFF2-40B4-BE49-F238E27FC236}">
                    <a16:creationId xmlns:a16="http://schemas.microsoft.com/office/drawing/2014/main" id="{E611C555-433E-433B-98E2-4F4AD353CD6A}"/>
                  </a:ext>
                </a:extLst>
              </p:cNvPr>
              <p:cNvCxnSpPr>
                <a:stCxn id="52" idx="6"/>
                <a:endCxn id="92" idx="2"/>
              </p:cNvCxnSpPr>
              <p:nvPr/>
            </p:nvCxnSpPr>
            <p:spPr>
              <a:xfrm flipV="1">
                <a:off x="4990099" y="2572517"/>
                <a:ext cx="737154" cy="494785"/>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C070224B-CEC5-49D8-86AB-D8FC111AD34D}"/>
                  </a:ext>
                </a:extLst>
              </p:cNvPr>
              <p:cNvCxnSpPr>
                <a:stCxn id="49" idx="6"/>
                <a:endCxn id="93" idx="2"/>
              </p:cNvCxnSpPr>
              <p:nvPr/>
            </p:nvCxnSpPr>
            <p:spPr>
              <a:xfrm flipV="1">
                <a:off x="5328467" y="3057724"/>
                <a:ext cx="403166" cy="397364"/>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7" name="Connector: Curved 96">
                <a:extLst>
                  <a:ext uri="{FF2B5EF4-FFF2-40B4-BE49-F238E27FC236}">
                    <a16:creationId xmlns:a16="http://schemas.microsoft.com/office/drawing/2014/main" id="{09D06DF4-A91F-4073-9B7B-1487AFA0AC7A}"/>
                  </a:ext>
                </a:extLst>
              </p:cNvPr>
              <p:cNvCxnSpPr>
                <a:stCxn id="49" idx="6"/>
                <a:endCxn id="94" idx="2"/>
              </p:cNvCxnSpPr>
              <p:nvPr/>
            </p:nvCxnSpPr>
            <p:spPr>
              <a:xfrm flipV="1">
                <a:off x="5328467" y="3305009"/>
                <a:ext cx="398786" cy="150079"/>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9" name="Connector: Curved 98">
                <a:extLst>
                  <a:ext uri="{FF2B5EF4-FFF2-40B4-BE49-F238E27FC236}">
                    <a16:creationId xmlns:a16="http://schemas.microsoft.com/office/drawing/2014/main" id="{11AA4CF5-78DA-476B-B1AD-D053847187C5}"/>
                  </a:ext>
                </a:extLst>
              </p:cNvPr>
              <p:cNvCxnSpPr>
                <a:stCxn id="49" idx="6"/>
                <a:endCxn id="95" idx="2"/>
              </p:cNvCxnSpPr>
              <p:nvPr/>
            </p:nvCxnSpPr>
            <p:spPr>
              <a:xfrm flipV="1">
                <a:off x="5328467" y="3430719"/>
                <a:ext cx="398786" cy="24369"/>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8C753E74-F2EF-4044-B2DD-54D6CE1ECC5B}"/>
                  </a:ext>
                </a:extLst>
              </p:cNvPr>
              <p:cNvSpPr/>
              <p:nvPr/>
            </p:nvSpPr>
            <p:spPr bwMode="auto">
              <a:xfrm>
                <a:off x="5727253" y="3970291"/>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cxnSp>
            <p:nvCxnSpPr>
              <p:cNvPr id="105" name="Connector: Curved 104">
                <a:extLst>
                  <a:ext uri="{FF2B5EF4-FFF2-40B4-BE49-F238E27FC236}">
                    <a16:creationId xmlns:a16="http://schemas.microsoft.com/office/drawing/2014/main" id="{D666CA1B-6635-49D1-A1E5-D6B797570FC8}"/>
                  </a:ext>
                </a:extLst>
              </p:cNvPr>
              <p:cNvCxnSpPr>
                <a:stCxn id="51" idx="6"/>
                <a:endCxn id="96" idx="2"/>
              </p:cNvCxnSpPr>
              <p:nvPr/>
            </p:nvCxnSpPr>
            <p:spPr>
              <a:xfrm flipV="1">
                <a:off x="5182586" y="3773412"/>
                <a:ext cx="544667" cy="361791"/>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7" name="Connector: Curved 106">
                <a:extLst>
                  <a:ext uri="{FF2B5EF4-FFF2-40B4-BE49-F238E27FC236}">
                    <a16:creationId xmlns:a16="http://schemas.microsoft.com/office/drawing/2014/main" id="{2C409968-F12D-4939-928A-0891FBBBA9A2}"/>
                  </a:ext>
                </a:extLst>
              </p:cNvPr>
              <p:cNvCxnSpPr>
                <a:stCxn id="51" idx="6"/>
                <a:endCxn id="103" idx="2"/>
              </p:cNvCxnSpPr>
              <p:nvPr/>
            </p:nvCxnSpPr>
            <p:spPr>
              <a:xfrm flipV="1">
                <a:off x="5182586" y="4058783"/>
                <a:ext cx="544667" cy="76420"/>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grpSp>
        <p:nvGrpSpPr>
          <p:cNvPr id="129" name="Group 128">
            <a:extLst>
              <a:ext uri="{FF2B5EF4-FFF2-40B4-BE49-F238E27FC236}">
                <a16:creationId xmlns:a16="http://schemas.microsoft.com/office/drawing/2014/main" id="{7C24ACCE-0D86-4E77-AD1C-3F1570D8AF0B}"/>
              </a:ext>
            </a:extLst>
          </p:cNvPr>
          <p:cNvGrpSpPr/>
          <p:nvPr/>
        </p:nvGrpSpPr>
        <p:grpSpPr>
          <a:xfrm>
            <a:off x="7426414" y="2056094"/>
            <a:ext cx="3243248" cy="1406019"/>
            <a:chOff x="5348958" y="1791399"/>
            <a:chExt cx="3243248" cy="1406019"/>
          </a:xfrm>
        </p:grpSpPr>
        <p:sp>
          <p:nvSpPr>
            <p:cNvPr id="60" name="Oval 59">
              <a:extLst>
                <a:ext uri="{FF2B5EF4-FFF2-40B4-BE49-F238E27FC236}">
                  <a16:creationId xmlns:a16="http://schemas.microsoft.com/office/drawing/2014/main" id="{D2896F88-E931-4118-AB8A-C09D2B24ACB2}"/>
                </a:ext>
              </a:extLst>
            </p:cNvPr>
            <p:cNvSpPr/>
            <p:nvPr/>
          </p:nvSpPr>
          <p:spPr bwMode="auto">
            <a:xfrm>
              <a:off x="8417044" y="261934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00" name="TextBox 99">
              <a:extLst>
                <a:ext uri="{FF2B5EF4-FFF2-40B4-BE49-F238E27FC236}">
                  <a16:creationId xmlns:a16="http://schemas.microsoft.com/office/drawing/2014/main" id="{C58FAE7D-9064-4F05-8BA6-8D5872026061}"/>
                </a:ext>
              </a:extLst>
            </p:cNvPr>
            <p:cNvSpPr txBox="1"/>
            <p:nvPr/>
          </p:nvSpPr>
          <p:spPr>
            <a:xfrm>
              <a:off x="6458342" y="1791399"/>
              <a:ext cx="1371165" cy="584775"/>
            </a:xfrm>
            <a:prstGeom prst="rect">
              <a:avLst/>
            </a:prstGeom>
            <a:noFill/>
          </p:spPr>
          <p:txBody>
            <a:bodyPr wrap="square" rtlCol="0">
              <a:spAutoFit/>
            </a:bodyPr>
            <a:lstStyle/>
            <a:p>
              <a:pPr algn="ctr"/>
              <a:r>
                <a:rPr lang="en-US" sz="1600" b="1" dirty="0">
                  <a:solidFill>
                    <a:srgbClr val="0000CC"/>
                  </a:solidFill>
                  <a:latin typeface="Times New Roman" panose="02020603050405020304" pitchFamily="18" charset="0"/>
                  <a:cs typeface="Times New Roman" panose="02020603050405020304" pitchFamily="18" charset="0"/>
                </a:rPr>
                <a:t>Determining Acceptance</a:t>
              </a:r>
            </a:p>
          </p:txBody>
        </p:sp>
        <p:sp>
          <p:nvSpPr>
            <p:cNvPr id="3" name="Flowchart: Decision 2">
              <a:extLst>
                <a:ext uri="{FF2B5EF4-FFF2-40B4-BE49-F238E27FC236}">
                  <a16:creationId xmlns:a16="http://schemas.microsoft.com/office/drawing/2014/main" id="{835BD2A3-E59A-4CAC-8C22-C72AAB48CBB5}"/>
                </a:ext>
              </a:extLst>
            </p:cNvPr>
            <p:cNvSpPr/>
            <p:nvPr/>
          </p:nvSpPr>
          <p:spPr>
            <a:xfrm>
              <a:off x="6327391" y="2398732"/>
              <a:ext cx="1063116" cy="351983"/>
            </a:xfrm>
            <a:prstGeom prst="flowChartDecision">
              <a:avLst/>
            </a:prstGeom>
            <a:solidFill>
              <a:srgbClr val="FFFFCC"/>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Arial Narrow" panose="020B0606020202030204" pitchFamily="34" charset="0"/>
                </a:rPr>
                <a:t>Higher likelihood</a:t>
              </a:r>
            </a:p>
          </p:txBody>
        </p:sp>
        <p:cxnSp>
          <p:nvCxnSpPr>
            <p:cNvPr id="66" name="Connector: Elbow 65">
              <a:extLst>
                <a:ext uri="{FF2B5EF4-FFF2-40B4-BE49-F238E27FC236}">
                  <a16:creationId xmlns:a16="http://schemas.microsoft.com/office/drawing/2014/main" id="{0AAACEF4-850A-4225-91AF-730C2AD8FEA6}"/>
                </a:ext>
              </a:extLst>
            </p:cNvPr>
            <p:cNvCxnSpPr>
              <a:cxnSpLocks/>
              <a:stCxn id="92" idx="6"/>
              <a:endCxn id="3" idx="1"/>
            </p:cNvCxnSpPr>
            <p:nvPr/>
          </p:nvCxnSpPr>
          <p:spPr>
            <a:xfrm flipV="1">
              <a:off x="5902413" y="2574724"/>
              <a:ext cx="424978" cy="262486"/>
            </a:xfrm>
            <a:prstGeom prst="bent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8" name="Connector: Curved 107">
              <a:extLst>
                <a:ext uri="{FF2B5EF4-FFF2-40B4-BE49-F238E27FC236}">
                  <a16:creationId xmlns:a16="http://schemas.microsoft.com/office/drawing/2014/main" id="{5A7E9400-68A7-4413-845C-9911FFA622A9}"/>
                </a:ext>
              </a:extLst>
            </p:cNvPr>
            <p:cNvCxnSpPr>
              <a:cxnSpLocks/>
            </p:cNvCxnSpPr>
            <p:nvPr/>
          </p:nvCxnSpPr>
          <p:spPr>
            <a:xfrm>
              <a:off x="7390507" y="2572516"/>
              <a:ext cx="1052189" cy="70541"/>
            </a:xfrm>
            <a:prstGeom prst="curvedConnector2">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0" name="Connector: Curved 109">
              <a:extLst>
                <a:ext uri="{FF2B5EF4-FFF2-40B4-BE49-F238E27FC236}">
                  <a16:creationId xmlns:a16="http://schemas.microsoft.com/office/drawing/2014/main" id="{AB5F544E-EE31-4C44-BD4C-3BE940B33069}"/>
                </a:ext>
              </a:extLst>
            </p:cNvPr>
            <p:cNvCxnSpPr>
              <a:stCxn id="3" idx="2"/>
              <a:endCxn id="60" idx="3"/>
            </p:cNvCxnSpPr>
            <p:nvPr/>
          </p:nvCxnSpPr>
          <p:spPr>
            <a:xfrm rot="16200000" flipH="1">
              <a:off x="7640975" y="1968688"/>
              <a:ext cx="19695" cy="1583747"/>
            </a:xfrm>
            <a:prstGeom prst="curvedConnector3">
              <a:avLst>
                <a:gd name="adj1" fmla="val 773262"/>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203A5B44-35C9-44B0-BB2E-60B43ACC007E}"/>
                </a:ext>
              </a:extLst>
            </p:cNvPr>
            <p:cNvSpPr/>
            <p:nvPr/>
          </p:nvSpPr>
          <p:spPr>
            <a:xfrm>
              <a:off x="7303737" y="2355972"/>
              <a:ext cx="1248214" cy="363176"/>
            </a:xfrm>
            <a:prstGeom prst="rect">
              <a:avLst/>
            </a:prstGeom>
          </p:spPr>
          <p:txBody>
            <a:bodyPr wrap="square">
              <a:spAutoFit/>
            </a:bodyPr>
            <a:lstStyle/>
            <a:p>
              <a:pPr>
                <a:lnSpc>
                  <a:spcPct val="80000"/>
                </a:lnSpc>
              </a:pPr>
              <a:r>
                <a:rPr lang="en-US" sz="1100" b="1" dirty="0">
                  <a:latin typeface="Arial Narrow" panose="020B0606020202030204" pitchFamily="34" charset="0"/>
                </a:rPr>
                <a:t>Yes</a:t>
              </a:r>
              <a:r>
                <a:rPr lang="en-US" sz="1100" dirty="0">
                  <a:latin typeface="Arial Narrow" panose="020B0606020202030204" pitchFamily="34" charset="0"/>
                </a:rPr>
                <a:t>, keep the newly resampled particle</a:t>
              </a:r>
              <a:endParaRPr lang="en-US" sz="1100" dirty="0"/>
            </a:p>
          </p:txBody>
        </p:sp>
        <p:sp>
          <p:nvSpPr>
            <p:cNvPr id="113" name="Rectangle 112">
              <a:extLst>
                <a:ext uri="{FF2B5EF4-FFF2-40B4-BE49-F238E27FC236}">
                  <a16:creationId xmlns:a16="http://schemas.microsoft.com/office/drawing/2014/main" id="{85845E8D-3C80-4217-9C60-3EF52A861F93}"/>
                </a:ext>
              </a:extLst>
            </p:cNvPr>
            <p:cNvSpPr/>
            <p:nvPr/>
          </p:nvSpPr>
          <p:spPr>
            <a:xfrm>
              <a:off x="7046646" y="2834242"/>
              <a:ext cx="1248214" cy="363176"/>
            </a:xfrm>
            <a:prstGeom prst="rect">
              <a:avLst/>
            </a:prstGeom>
          </p:spPr>
          <p:txBody>
            <a:bodyPr wrap="square">
              <a:spAutoFit/>
            </a:bodyPr>
            <a:lstStyle/>
            <a:p>
              <a:pPr algn="ctr">
                <a:lnSpc>
                  <a:spcPct val="80000"/>
                </a:lnSpc>
              </a:pPr>
              <a:r>
                <a:rPr lang="en-US" sz="1100" b="1" dirty="0">
                  <a:latin typeface="Arial Narrow" panose="020B0606020202030204" pitchFamily="34" charset="0"/>
                </a:rPr>
                <a:t>No</a:t>
              </a:r>
              <a:r>
                <a:rPr lang="en-US" sz="1100" dirty="0">
                  <a:latin typeface="Arial Narrow" panose="020B0606020202030204" pitchFamily="34" charset="0"/>
                </a:rPr>
                <a:t>, remain the old sample</a:t>
              </a:r>
              <a:endParaRPr lang="en-US" sz="1100" dirty="0"/>
            </a:p>
          </p:txBody>
        </p:sp>
        <p:cxnSp>
          <p:nvCxnSpPr>
            <p:cNvPr id="115" name="Connector: Curved 114">
              <a:extLst>
                <a:ext uri="{FF2B5EF4-FFF2-40B4-BE49-F238E27FC236}">
                  <a16:creationId xmlns:a16="http://schemas.microsoft.com/office/drawing/2014/main" id="{F3578A37-16F7-4775-9DA6-AFCA4DB6AFF5}"/>
                </a:ext>
              </a:extLst>
            </p:cNvPr>
            <p:cNvCxnSpPr>
              <a:stCxn id="81" idx="6"/>
              <a:endCxn id="61" idx="2"/>
            </p:cNvCxnSpPr>
            <p:nvPr/>
          </p:nvCxnSpPr>
          <p:spPr>
            <a:xfrm flipV="1">
              <a:off x="5348958" y="3168725"/>
              <a:ext cx="3074841" cy="21667"/>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E98A1882-13E8-46F5-98C9-47DAA5768AF7}"/>
              </a:ext>
            </a:extLst>
          </p:cNvPr>
          <p:cNvGrpSpPr/>
          <p:nvPr/>
        </p:nvGrpSpPr>
        <p:grpSpPr>
          <a:xfrm>
            <a:off x="7979869" y="2071137"/>
            <a:ext cx="3241587" cy="4493229"/>
            <a:chOff x="5902413" y="1806442"/>
            <a:chExt cx="3241587" cy="4493229"/>
          </a:xfrm>
        </p:grpSpPr>
        <p:cxnSp>
          <p:nvCxnSpPr>
            <p:cNvPr id="59" name="Straight Connector 58">
              <a:extLst>
                <a:ext uri="{FF2B5EF4-FFF2-40B4-BE49-F238E27FC236}">
                  <a16:creationId xmlns:a16="http://schemas.microsoft.com/office/drawing/2014/main" id="{D6AB5F98-60F7-4502-8418-71F3FF04A374}"/>
                </a:ext>
              </a:extLst>
            </p:cNvPr>
            <p:cNvCxnSpPr>
              <a:cxnSpLocks/>
            </p:cNvCxnSpPr>
            <p:nvPr/>
          </p:nvCxnSpPr>
          <p:spPr>
            <a:xfrm>
              <a:off x="8497069" y="2337592"/>
              <a:ext cx="0" cy="3312368"/>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B578C869-E95D-4F2B-B0EE-DFCDF66AAADB}"/>
                </a:ext>
              </a:extLst>
            </p:cNvPr>
            <p:cNvSpPr/>
            <p:nvPr/>
          </p:nvSpPr>
          <p:spPr bwMode="auto">
            <a:xfrm>
              <a:off x="8423799" y="3080233"/>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62" name="Oval 61">
              <a:extLst>
                <a:ext uri="{FF2B5EF4-FFF2-40B4-BE49-F238E27FC236}">
                  <a16:creationId xmlns:a16="http://schemas.microsoft.com/office/drawing/2014/main" id="{7082FD53-56AC-429A-AF29-3917598DD2EF}"/>
                </a:ext>
              </a:extLst>
            </p:cNvPr>
            <p:cNvSpPr/>
            <p:nvPr/>
          </p:nvSpPr>
          <p:spPr bwMode="auto">
            <a:xfrm>
              <a:off x="8419419" y="3211230"/>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63" name="Oval 62">
              <a:extLst>
                <a:ext uri="{FF2B5EF4-FFF2-40B4-BE49-F238E27FC236}">
                  <a16:creationId xmlns:a16="http://schemas.microsoft.com/office/drawing/2014/main" id="{113DDA66-B822-4E01-8477-A3BC54D223AF}"/>
                </a:ext>
              </a:extLst>
            </p:cNvPr>
            <p:cNvSpPr/>
            <p:nvPr/>
          </p:nvSpPr>
          <p:spPr bwMode="auto">
            <a:xfrm>
              <a:off x="8417044" y="3342227"/>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64" name="Oval 63">
              <a:extLst>
                <a:ext uri="{FF2B5EF4-FFF2-40B4-BE49-F238E27FC236}">
                  <a16:creationId xmlns:a16="http://schemas.microsoft.com/office/drawing/2014/main" id="{7B0F723E-0D91-483E-80AC-7F06524C479E}"/>
                </a:ext>
              </a:extLst>
            </p:cNvPr>
            <p:cNvSpPr/>
            <p:nvPr/>
          </p:nvSpPr>
          <p:spPr bwMode="auto">
            <a:xfrm>
              <a:off x="8417044" y="3685421"/>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65" name="Oval 64">
              <a:extLst>
                <a:ext uri="{FF2B5EF4-FFF2-40B4-BE49-F238E27FC236}">
                  <a16:creationId xmlns:a16="http://schemas.microsoft.com/office/drawing/2014/main" id="{BD656D3F-F82C-43C4-809C-5F81FA73EA09}"/>
                </a:ext>
              </a:extLst>
            </p:cNvPr>
            <p:cNvSpPr/>
            <p:nvPr/>
          </p:nvSpPr>
          <p:spPr bwMode="auto">
            <a:xfrm>
              <a:off x="8423799" y="378201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72" name="TextBox 71">
              <a:extLst>
                <a:ext uri="{FF2B5EF4-FFF2-40B4-BE49-F238E27FC236}">
                  <a16:creationId xmlns:a16="http://schemas.microsoft.com/office/drawing/2014/main" id="{5315E99F-B295-4FDC-94E3-BE07007A51C2}"/>
                </a:ext>
              </a:extLst>
            </p:cNvPr>
            <p:cNvSpPr txBox="1"/>
            <p:nvPr/>
          </p:nvSpPr>
          <p:spPr>
            <a:xfrm>
              <a:off x="8345065" y="5643530"/>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k</a:t>
              </a:r>
            </a:p>
          </p:txBody>
        </p:sp>
        <p:sp>
          <p:nvSpPr>
            <p:cNvPr id="73" name="TextBox 72">
              <a:extLst>
                <a:ext uri="{FF2B5EF4-FFF2-40B4-BE49-F238E27FC236}">
                  <a16:creationId xmlns:a16="http://schemas.microsoft.com/office/drawing/2014/main" id="{92425FA8-EF3A-4B5A-AFA5-CA7E4DF5EA14}"/>
                </a:ext>
              </a:extLst>
            </p:cNvPr>
            <p:cNvSpPr txBox="1"/>
            <p:nvPr/>
          </p:nvSpPr>
          <p:spPr>
            <a:xfrm>
              <a:off x="8345065" y="5961117"/>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1/N</a:t>
              </a:r>
            </a:p>
          </p:txBody>
        </p:sp>
        <p:sp>
          <p:nvSpPr>
            <p:cNvPr id="74" name="TextBox 73">
              <a:extLst>
                <a:ext uri="{FF2B5EF4-FFF2-40B4-BE49-F238E27FC236}">
                  <a16:creationId xmlns:a16="http://schemas.microsoft.com/office/drawing/2014/main" id="{C0CD521D-E23A-46F9-A2B3-D34BCA89BFFD}"/>
                </a:ext>
              </a:extLst>
            </p:cNvPr>
            <p:cNvSpPr txBox="1"/>
            <p:nvPr/>
          </p:nvSpPr>
          <p:spPr>
            <a:xfrm>
              <a:off x="7793513" y="1806442"/>
              <a:ext cx="1350487" cy="584775"/>
            </a:xfrm>
            <a:prstGeom prst="rect">
              <a:avLst/>
            </a:prstGeom>
            <a:noFill/>
          </p:spPr>
          <p:txBody>
            <a:bodyPr wrap="square" rtlCol="0">
              <a:spAutoFit/>
            </a:bodyPr>
            <a:lstStyle/>
            <a:p>
              <a:pPr algn="ctr"/>
              <a:r>
                <a:rPr lang="en-US" sz="1600" b="1" dirty="0">
                  <a:solidFill>
                    <a:srgbClr val="0000CC"/>
                  </a:solidFill>
                  <a:latin typeface="Times New Roman" panose="02020603050405020304" pitchFamily="18" charset="0"/>
                  <a:cs typeface="Times New Roman" panose="02020603050405020304" pitchFamily="18" charset="0"/>
                </a:rPr>
                <a:t>End of Resampling</a:t>
              </a:r>
            </a:p>
          </p:txBody>
        </p:sp>
        <p:cxnSp>
          <p:nvCxnSpPr>
            <p:cNvPr id="117" name="Connector: Curved 116">
              <a:extLst>
                <a:ext uri="{FF2B5EF4-FFF2-40B4-BE49-F238E27FC236}">
                  <a16:creationId xmlns:a16="http://schemas.microsoft.com/office/drawing/2014/main" id="{1B894821-9DA7-445A-9F30-B1EB6DD87A39}"/>
                </a:ext>
              </a:extLst>
            </p:cNvPr>
            <p:cNvCxnSpPr>
              <a:stCxn id="94" idx="6"/>
              <a:endCxn id="62" idx="2"/>
            </p:cNvCxnSpPr>
            <p:nvPr/>
          </p:nvCxnSpPr>
          <p:spPr>
            <a:xfrm flipV="1">
              <a:off x="5902413" y="3299722"/>
              <a:ext cx="2517006" cy="269980"/>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Connector: Curved 118">
              <a:extLst>
                <a:ext uri="{FF2B5EF4-FFF2-40B4-BE49-F238E27FC236}">
                  <a16:creationId xmlns:a16="http://schemas.microsoft.com/office/drawing/2014/main" id="{336F549C-E98A-4141-ACEF-BCD872E2FBC9}"/>
                </a:ext>
              </a:extLst>
            </p:cNvPr>
            <p:cNvCxnSpPr>
              <a:stCxn id="95" idx="6"/>
              <a:endCxn id="63" idx="2"/>
            </p:cNvCxnSpPr>
            <p:nvPr/>
          </p:nvCxnSpPr>
          <p:spPr>
            <a:xfrm flipV="1">
              <a:off x="5902413" y="3430719"/>
              <a:ext cx="2514631" cy="264693"/>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Connector: Curved 120">
              <a:extLst>
                <a:ext uri="{FF2B5EF4-FFF2-40B4-BE49-F238E27FC236}">
                  <a16:creationId xmlns:a16="http://schemas.microsoft.com/office/drawing/2014/main" id="{5000755E-AF08-4220-92AC-509091066ABE}"/>
                </a:ext>
              </a:extLst>
            </p:cNvPr>
            <p:cNvCxnSpPr>
              <a:stCxn id="96" idx="6"/>
              <a:endCxn id="64" idx="2"/>
            </p:cNvCxnSpPr>
            <p:nvPr/>
          </p:nvCxnSpPr>
          <p:spPr>
            <a:xfrm flipV="1">
              <a:off x="5902413" y="3773913"/>
              <a:ext cx="2514631" cy="264192"/>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4" name="Connector: Curved 123">
              <a:extLst>
                <a:ext uri="{FF2B5EF4-FFF2-40B4-BE49-F238E27FC236}">
                  <a16:creationId xmlns:a16="http://schemas.microsoft.com/office/drawing/2014/main" id="{BEAD7086-726F-4993-A06A-67C17FFCB938}"/>
                </a:ext>
              </a:extLst>
            </p:cNvPr>
            <p:cNvCxnSpPr>
              <a:stCxn id="82" idx="6"/>
              <a:endCxn id="65" idx="2"/>
            </p:cNvCxnSpPr>
            <p:nvPr/>
          </p:nvCxnSpPr>
          <p:spPr>
            <a:xfrm flipV="1">
              <a:off x="5902413" y="3870508"/>
              <a:ext cx="2521386" cy="264693"/>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20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left)">
                                      <p:cBhvr>
                                        <p:cTn id="7" dur="5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wipe(left)">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wipe(left)">
                                      <p:cBhvr>
                                        <p:cTn id="22" dur="500"/>
                                        <p:tgtEl>
                                          <p:spTgt spid="1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wipe(left)">
                                      <p:cBhvr>
                                        <p:cTn id="27" dur="500"/>
                                        <p:tgtEl>
                                          <p:spTgt spid="1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wipe(left)">
                                      <p:cBhvr>
                                        <p:cTn id="3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D7AF-926F-428D-9EBC-2BE2BAC1D630}"/>
              </a:ext>
            </a:extLst>
          </p:cNvPr>
          <p:cNvSpPr>
            <a:spLocks noGrp="1"/>
          </p:cNvSpPr>
          <p:nvPr>
            <p:ph type="title"/>
          </p:nvPr>
        </p:nvSpPr>
        <p:spPr/>
        <p:txBody>
          <a:bodyPr/>
          <a:lstStyle/>
          <a:p>
            <a:r>
              <a:rPr lang="en-US" dirty="0"/>
              <a:t>Regularized PF</a:t>
            </a:r>
          </a:p>
        </p:txBody>
      </p:sp>
      <p:cxnSp>
        <p:nvCxnSpPr>
          <p:cNvPr id="5" name="Straight Connector 4">
            <a:extLst>
              <a:ext uri="{FF2B5EF4-FFF2-40B4-BE49-F238E27FC236}">
                <a16:creationId xmlns:a16="http://schemas.microsoft.com/office/drawing/2014/main" id="{371CD065-7061-4379-943C-75EC08B5583E}"/>
              </a:ext>
            </a:extLst>
          </p:cNvPr>
          <p:cNvCxnSpPr>
            <a:cxnSpLocks/>
          </p:cNvCxnSpPr>
          <p:nvPr/>
        </p:nvCxnSpPr>
        <p:spPr>
          <a:xfrm>
            <a:off x="3244900" y="2441865"/>
            <a:ext cx="0" cy="3312368"/>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112AD23-7570-42DD-AF8F-A80E8EAFA33C}"/>
              </a:ext>
            </a:extLst>
          </p:cNvPr>
          <p:cNvCxnSpPr>
            <a:cxnSpLocks/>
          </p:cNvCxnSpPr>
          <p:nvPr/>
        </p:nvCxnSpPr>
        <p:spPr>
          <a:xfrm>
            <a:off x="5333132" y="2441865"/>
            <a:ext cx="0" cy="3312368"/>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164BBCAA-A94B-47F2-A882-0737AB50EDF4}"/>
              </a:ext>
            </a:extLst>
          </p:cNvPr>
          <p:cNvSpPr/>
          <p:nvPr/>
        </p:nvSpPr>
        <p:spPr bwMode="auto">
          <a:xfrm>
            <a:off x="3157319" y="2729898"/>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3" name="Oval 12">
            <a:extLst>
              <a:ext uri="{FF2B5EF4-FFF2-40B4-BE49-F238E27FC236}">
                <a16:creationId xmlns:a16="http://schemas.microsoft.com/office/drawing/2014/main" id="{BB77458B-7728-42E6-ABD4-C36B4B5A1573}"/>
              </a:ext>
            </a:extLst>
          </p:cNvPr>
          <p:cNvSpPr/>
          <p:nvPr/>
        </p:nvSpPr>
        <p:spPr bwMode="auto">
          <a:xfrm>
            <a:off x="3157319" y="3194913"/>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4" name="Oval 13">
            <a:extLst>
              <a:ext uri="{FF2B5EF4-FFF2-40B4-BE49-F238E27FC236}">
                <a16:creationId xmlns:a16="http://schemas.microsoft.com/office/drawing/2014/main" id="{218F49B6-4B95-4416-8058-CF3E191E07AF}"/>
              </a:ext>
            </a:extLst>
          </p:cNvPr>
          <p:cNvSpPr/>
          <p:nvPr/>
        </p:nvSpPr>
        <p:spPr bwMode="auto">
          <a:xfrm>
            <a:off x="3157319" y="366839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5" name="Oval 14">
            <a:extLst>
              <a:ext uri="{FF2B5EF4-FFF2-40B4-BE49-F238E27FC236}">
                <a16:creationId xmlns:a16="http://schemas.microsoft.com/office/drawing/2014/main" id="{EF296C40-127F-4411-853C-2AD409DE441C}"/>
              </a:ext>
            </a:extLst>
          </p:cNvPr>
          <p:cNvSpPr/>
          <p:nvPr/>
        </p:nvSpPr>
        <p:spPr bwMode="auto">
          <a:xfrm>
            <a:off x="3157319" y="4131017"/>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6" name="Oval 15">
            <a:extLst>
              <a:ext uri="{FF2B5EF4-FFF2-40B4-BE49-F238E27FC236}">
                <a16:creationId xmlns:a16="http://schemas.microsoft.com/office/drawing/2014/main" id="{DF0254D9-E79F-4419-9033-4C3D6D9959E9}"/>
              </a:ext>
            </a:extLst>
          </p:cNvPr>
          <p:cNvSpPr/>
          <p:nvPr/>
        </p:nvSpPr>
        <p:spPr bwMode="auto">
          <a:xfrm>
            <a:off x="3157319" y="4596032"/>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7" name="Oval 16">
            <a:extLst>
              <a:ext uri="{FF2B5EF4-FFF2-40B4-BE49-F238E27FC236}">
                <a16:creationId xmlns:a16="http://schemas.microsoft.com/office/drawing/2014/main" id="{EEACBB47-21E6-461B-9A68-F6E54D5A3741}"/>
              </a:ext>
            </a:extLst>
          </p:cNvPr>
          <p:cNvSpPr/>
          <p:nvPr/>
        </p:nvSpPr>
        <p:spPr bwMode="auto">
          <a:xfrm>
            <a:off x="3157319" y="506951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8" name="Oval 17">
            <a:extLst>
              <a:ext uri="{FF2B5EF4-FFF2-40B4-BE49-F238E27FC236}">
                <a16:creationId xmlns:a16="http://schemas.microsoft.com/office/drawing/2014/main" id="{62EFF71A-597D-4745-A664-35A5982E1EC1}"/>
              </a:ext>
            </a:extLst>
          </p:cNvPr>
          <p:cNvSpPr/>
          <p:nvPr/>
        </p:nvSpPr>
        <p:spPr bwMode="auto">
          <a:xfrm>
            <a:off x="5245551" y="2818389"/>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9" name="Oval 18">
            <a:extLst>
              <a:ext uri="{FF2B5EF4-FFF2-40B4-BE49-F238E27FC236}">
                <a16:creationId xmlns:a16="http://schemas.microsoft.com/office/drawing/2014/main" id="{1C51DDFB-49F5-44E6-B7F6-8482897DD986}"/>
              </a:ext>
            </a:extLst>
          </p:cNvPr>
          <p:cNvSpPr/>
          <p:nvPr/>
        </p:nvSpPr>
        <p:spPr bwMode="auto">
          <a:xfrm>
            <a:off x="5245551" y="320617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20" name="Oval 19">
            <a:extLst>
              <a:ext uri="{FF2B5EF4-FFF2-40B4-BE49-F238E27FC236}">
                <a16:creationId xmlns:a16="http://schemas.microsoft.com/office/drawing/2014/main" id="{03C3A1AB-5940-4C59-8B4F-ED32DECBCDA9}"/>
              </a:ext>
            </a:extLst>
          </p:cNvPr>
          <p:cNvSpPr/>
          <p:nvPr/>
        </p:nvSpPr>
        <p:spPr bwMode="auto">
          <a:xfrm>
            <a:off x="5248043" y="3886290"/>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21" name="Oval 20">
            <a:extLst>
              <a:ext uri="{FF2B5EF4-FFF2-40B4-BE49-F238E27FC236}">
                <a16:creationId xmlns:a16="http://schemas.microsoft.com/office/drawing/2014/main" id="{97BBBC92-19B8-4526-9ADE-983F73E992F4}"/>
              </a:ext>
            </a:extLst>
          </p:cNvPr>
          <p:cNvSpPr/>
          <p:nvPr/>
        </p:nvSpPr>
        <p:spPr bwMode="auto">
          <a:xfrm>
            <a:off x="5248043" y="4230192"/>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22" name="Oval 21">
            <a:extLst>
              <a:ext uri="{FF2B5EF4-FFF2-40B4-BE49-F238E27FC236}">
                <a16:creationId xmlns:a16="http://schemas.microsoft.com/office/drawing/2014/main" id="{B4BFD7BF-4CAA-461E-BCA1-17BF5B7578F3}"/>
              </a:ext>
            </a:extLst>
          </p:cNvPr>
          <p:cNvSpPr/>
          <p:nvPr/>
        </p:nvSpPr>
        <p:spPr bwMode="auto">
          <a:xfrm>
            <a:off x="5248043" y="4684523"/>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23" name="Oval 22">
            <a:extLst>
              <a:ext uri="{FF2B5EF4-FFF2-40B4-BE49-F238E27FC236}">
                <a16:creationId xmlns:a16="http://schemas.microsoft.com/office/drawing/2014/main" id="{229D5C06-CC61-4D66-A62D-1B7F8BEB5D55}"/>
              </a:ext>
            </a:extLst>
          </p:cNvPr>
          <p:cNvSpPr/>
          <p:nvPr/>
        </p:nvSpPr>
        <p:spPr bwMode="auto">
          <a:xfrm>
            <a:off x="5248043" y="4934370"/>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24" name="Oval 23">
            <a:extLst>
              <a:ext uri="{FF2B5EF4-FFF2-40B4-BE49-F238E27FC236}">
                <a16:creationId xmlns:a16="http://schemas.microsoft.com/office/drawing/2014/main" id="{C24A19FD-CD35-4FE9-892B-6C14E66267A9}"/>
              </a:ext>
            </a:extLst>
          </p:cNvPr>
          <p:cNvSpPr>
            <a:spLocks noChangeAspect="1"/>
          </p:cNvSpPr>
          <p:nvPr/>
        </p:nvSpPr>
        <p:spPr bwMode="auto">
          <a:xfrm>
            <a:off x="5746905" y="3077663"/>
            <a:ext cx="411480" cy="411480"/>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25" name="Oval 24">
            <a:extLst>
              <a:ext uri="{FF2B5EF4-FFF2-40B4-BE49-F238E27FC236}">
                <a16:creationId xmlns:a16="http://schemas.microsoft.com/office/drawing/2014/main" id="{A7382F1D-B573-4559-B5C3-867ABCD50109}"/>
              </a:ext>
            </a:extLst>
          </p:cNvPr>
          <p:cNvSpPr>
            <a:spLocks noChangeAspect="1"/>
          </p:cNvSpPr>
          <p:nvPr/>
        </p:nvSpPr>
        <p:spPr bwMode="auto">
          <a:xfrm>
            <a:off x="5879493" y="2823730"/>
            <a:ext cx="182880" cy="182880"/>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26" name="Oval 25">
            <a:extLst>
              <a:ext uri="{FF2B5EF4-FFF2-40B4-BE49-F238E27FC236}">
                <a16:creationId xmlns:a16="http://schemas.microsoft.com/office/drawing/2014/main" id="{7D41AE98-0F3A-480B-8A37-D1B433664DC7}"/>
              </a:ext>
            </a:extLst>
          </p:cNvPr>
          <p:cNvSpPr>
            <a:spLocks noChangeAspect="1"/>
          </p:cNvSpPr>
          <p:nvPr/>
        </p:nvSpPr>
        <p:spPr bwMode="auto">
          <a:xfrm>
            <a:off x="5824612" y="3837620"/>
            <a:ext cx="274320" cy="274320"/>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27" name="Oval 26">
            <a:extLst>
              <a:ext uri="{FF2B5EF4-FFF2-40B4-BE49-F238E27FC236}">
                <a16:creationId xmlns:a16="http://schemas.microsoft.com/office/drawing/2014/main" id="{A0B68108-001D-46B8-B413-8985948675BA}"/>
              </a:ext>
            </a:extLst>
          </p:cNvPr>
          <p:cNvSpPr>
            <a:spLocks noChangeAspect="1"/>
          </p:cNvSpPr>
          <p:nvPr/>
        </p:nvSpPr>
        <p:spPr bwMode="auto">
          <a:xfrm>
            <a:off x="5916069" y="4263818"/>
            <a:ext cx="109728" cy="109728"/>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28" name="Oval 27">
            <a:extLst>
              <a:ext uri="{FF2B5EF4-FFF2-40B4-BE49-F238E27FC236}">
                <a16:creationId xmlns:a16="http://schemas.microsoft.com/office/drawing/2014/main" id="{2231F011-B6C0-4D9A-9F3F-8197CB596970}"/>
              </a:ext>
            </a:extLst>
          </p:cNvPr>
          <p:cNvSpPr>
            <a:spLocks noChangeAspect="1"/>
          </p:cNvSpPr>
          <p:nvPr/>
        </p:nvSpPr>
        <p:spPr bwMode="auto">
          <a:xfrm>
            <a:off x="5925196" y="4736437"/>
            <a:ext cx="73152" cy="73152"/>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30" name="Oval 29">
            <a:extLst>
              <a:ext uri="{FF2B5EF4-FFF2-40B4-BE49-F238E27FC236}">
                <a16:creationId xmlns:a16="http://schemas.microsoft.com/office/drawing/2014/main" id="{803F3ED1-1F8C-4EF4-9E3F-DC60B5176645}"/>
              </a:ext>
            </a:extLst>
          </p:cNvPr>
          <p:cNvSpPr>
            <a:spLocks noChangeAspect="1"/>
          </p:cNvSpPr>
          <p:nvPr/>
        </p:nvSpPr>
        <p:spPr bwMode="auto">
          <a:xfrm>
            <a:off x="5952645" y="4996362"/>
            <a:ext cx="36576" cy="36576"/>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cxnSp>
        <p:nvCxnSpPr>
          <p:cNvPr id="51" name="Connector: Curved 50">
            <a:extLst>
              <a:ext uri="{FF2B5EF4-FFF2-40B4-BE49-F238E27FC236}">
                <a16:creationId xmlns:a16="http://schemas.microsoft.com/office/drawing/2014/main" id="{F311D553-AF77-474C-AA33-BA87C6DBB2F1}"/>
              </a:ext>
            </a:extLst>
          </p:cNvPr>
          <p:cNvCxnSpPr>
            <a:cxnSpLocks/>
            <a:stCxn id="12" idx="6"/>
            <a:endCxn id="21" idx="2"/>
          </p:cNvCxnSpPr>
          <p:nvPr/>
        </p:nvCxnSpPr>
        <p:spPr>
          <a:xfrm>
            <a:off x="3332481" y="2818389"/>
            <a:ext cx="1915562" cy="1500294"/>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D8992A20-2813-4233-AB55-40652A4DA7D3}"/>
              </a:ext>
            </a:extLst>
          </p:cNvPr>
          <p:cNvCxnSpPr>
            <a:cxnSpLocks/>
            <a:stCxn id="13" idx="6"/>
            <a:endCxn id="18" idx="2"/>
          </p:cNvCxnSpPr>
          <p:nvPr/>
        </p:nvCxnSpPr>
        <p:spPr>
          <a:xfrm flipV="1">
            <a:off x="3332481" y="2906880"/>
            <a:ext cx="1913070" cy="376524"/>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EE59C53E-B5DA-4B05-AB60-128A348A7580}"/>
              </a:ext>
            </a:extLst>
          </p:cNvPr>
          <p:cNvCxnSpPr>
            <a:stCxn id="14" idx="7"/>
            <a:endCxn id="22" idx="2"/>
          </p:cNvCxnSpPr>
          <p:nvPr/>
        </p:nvCxnSpPr>
        <p:spPr>
          <a:xfrm rot="16200000" flipH="1">
            <a:off x="3738086" y="3263057"/>
            <a:ext cx="1078700" cy="1941214"/>
          </a:xfrm>
          <a:prstGeom prst="curvedConnector4">
            <a:avLst>
              <a:gd name="adj1" fmla="val -7064"/>
              <a:gd name="adj2" fmla="val 5066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DADD173F-91D4-45AE-8217-6364427C840F}"/>
              </a:ext>
            </a:extLst>
          </p:cNvPr>
          <p:cNvCxnSpPr>
            <a:stCxn id="15" idx="6"/>
            <a:endCxn id="19" idx="2"/>
          </p:cNvCxnSpPr>
          <p:nvPr/>
        </p:nvCxnSpPr>
        <p:spPr>
          <a:xfrm flipV="1">
            <a:off x="3332481" y="3294666"/>
            <a:ext cx="1913070" cy="924842"/>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Connector: Curved 60">
            <a:extLst>
              <a:ext uri="{FF2B5EF4-FFF2-40B4-BE49-F238E27FC236}">
                <a16:creationId xmlns:a16="http://schemas.microsoft.com/office/drawing/2014/main" id="{205E27BC-92F2-4C27-8090-56904D45DFB9}"/>
              </a:ext>
            </a:extLst>
          </p:cNvPr>
          <p:cNvCxnSpPr>
            <a:stCxn id="16" idx="5"/>
            <a:endCxn id="20" idx="2"/>
          </p:cNvCxnSpPr>
          <p:nvPr/>
        </p:nvCxnSpPr>
        <p:spPr>
          <a:xfrm rot="5400000" flipH="1" flipV="1">
            <a:off x="3891279" y="3390331"/>
            <a:ext cx="772314" cy="1941214"/>
          </a:xfrm>
          <a:prstGeom prst="curvedConnector4">
            <a:avLst>
              <a:gd name="adj1" fmla="val 8222"/>
              <a:gd name="adj2" fmla="val 5066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88662EE2-D11E-408E-9333-CDF1E83E16E9}"/>
              </a:ext>
            </a:extLst>
          </p:cNvPr>
          <p:cNvCxnSpPr>
            <a:stCxn id="17" idx="6"/>
            <a:endCxn id="23" idx="2"/>
          </p:cNvCxnSpPr>
          <p:nvPr/>
        </p:nvCxnSpPr>
        <p:spPr>
          <a:xfrm flipV="1">
            <a:off x="3332481" y="5022862"/>
            <a:ext cx="1915562" cy="135145"/>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8F77B76-1DE9-4A35-A51D-B69CA5E2BAD8}"/>
              </a:ext>
            </a:extLst>
          </p:cNvPr>
          <p:cNvCxnSpPr>
            <a:cxnSpLocks/>
            <a:stCxn id="18" idx="6"/>
          </p:cNvCxnSpPr>
          <p:nvPr/>
        </p:nvCxnSpPr>
        <p:spPr>
          <a:xfrm>
            <a:off x="5420713" y="2906880"/>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9483D0F-5D14-4704-A247-B40989D9D4C0}"/>
              </a:ext>
            </a:extLst>
          </p:cNvPr>
          <p:cNvCxnSpPr>
            <a:cxnSpLocks/>
          </p:cNvCxnSpPr>
          <p:nvPr/>
        </p:nvCxnSpPr>
        <p:spPr>
          <a:xfrm>
            <a:off x="5420713" y="3283404"/>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7A9CEE3-B03E-4F55-95CD-93E76E1D21D8}"/>
              </a:ext>
            </a:extLst>
          </p:cNvPr>
          <p:cNvCxnSpPr>
            <a:cxnSpLocks/>
          </p:cNvCxnSpPr>
          <p:nvPr/>
        </p:nvCxnSpPr>
        <p:spPr>
          <a:xfrm>
            <a:off x="5420713" y="3986574"/>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47457E5-DE0A-4087-84FE-5D68ABC346F3}"/>
              </a:ext>
            </a:extLst>
          </p:cNvPr>
          <p:cNvCxnSpPr>
            <a:cxnSpLocks/>
          </p:cNvCxnSpPr>
          <p:nvPr/>
        </p:nvCxnSpPr>
        <p:spPr>
          <a:xfrm>
            <a:off x="5420713" y="4318683"/>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94F7EDF-9706-4FF3-AA16-8C8AA1F6468B}"/>
              </a:ext>
            </a:extLst>
          </p:cNvPr>
          <p:cNvCxnSpPr>
            <a:cxnSpLocks/>
          </p:cNvCxnSpPr>
          <p:nvPr/>
        </p:nvCxnSpPr>
        <p:spPr>
          <a:xfrm>
            <a:off x="5420713" y="4776821"/>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F86089A-0F57-40C1-B09E-C90C06124991}"/>
              </a:ext>
            </a:extLst>
          </p:cNvPr>
          <p:cNvCxnSpPr>
            <a:cxnSpLocks/>
          </p:cNvCxnSpPr>
          <p:nvPr/>
        </p:nvCxnSpPr>
        <p:spPr>
          <a:xfrm>
            <a:off x="5420713" y="5020498"/>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E8A113D-A175-4E77-91D9-92E4DDEA5866}"/>
              </a:ext>
            </a:extLst>
          </p:cNvPr>
          <p:cNvSpPr txBox="1"/>
          <p:nvPr/>
        </p:nvSpPr>
        <p:spPr>
          <a:xfrm>
            <a:off x="2371676" y="5747803"/>
            <a:ext cx="720074"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Time</a:t>
            </a:r>
          </a:p>
        </p:txBody>
      </p:sp>
      <p:sp>
        <p:nvSpPr>
          <p:cNvPr id="97" name="TextBox 96">
            <a:extLst>
              <a:ext uri="{FF2B5EF4-FFF2-40B4-BE49-F238E27FC236}">
                <a16:creationId xmlns:a16="http://schemas.microsoft.com/office/drawing/2014/main" id="{05D3E65F-A967-432D-9938-2ECB9E700A72}"/>
              </a:ext>
            </a:extLst>
          </p:cNvPr>
          <p:cNvSpPr txBox="1"/>
          <p:nvPr/>
        </p:nvSpPr>
        <p:spPr>
          <a:xfrm>
            <a:off x="2264139" y="6086357"/>
            <a:ext cx="935149"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Weight</a:t>
            </a:r>
          </a:p>
        </p:txBody>
      </p:sp>
      <p:sp>
        <p:nvSpPr>
          <p:cNvPr id="98" name="TextBox 97">
            <a:extLst>
              <a:ext uri="{FF2B5EF4-FFF2-40B4-BE49-F238E27FC236}">
                <a16:creationId xmlns:a16="http://schemas.microsoft.com/office/drawing/2014/main" id="{5434F453-45DB-4A51-AA60-93ECF288EDC0}"/>
              </a:ext>
            </a:extLst>
          </p:cNvPr>
          <p:cNvSpPr txBox="1"/>
          <p:nvPr/>
        </p:nvSpPr>
        <p:spPr>
          <a:xfrm>
            <a:off x="3016740" y="5747803"/>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k-1</a:t>
            </a:r>
          </a:p>
        </p:txBody>
      </p:sp>
      <p:sp>
        <p:nvSpPr>
          <p:cNvPr id="99" name="TextBox 98">
            <a:extLst>
              <a:ext uri="{FF2B5EF4-FFF2-40B4-BE49-F238E27FC236}">
                <a16:creationId xmlns:a16="http://schemas.microsoft.com/office/drawing/2014/main" id="{E988FB90-ACCB-4230-92BF-A951459A884E}"/>
              </a:ext>
            </a:extLst>
          </p:cNvPr>
          <p:cNvSpPr txBox="1"/>
          <p:nvPr/>
        </p:nvSpPr>
        <p:spPr>
          <a:xfrm>
            <a:off x="5139849" y="5747803"/>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k-1</a:t>
            </a:r>
          </a:p>
        </p:txBody>
      </p:sp>
      <p:sp>
        <p:nvSpPr>
          <p:cNvPr id="102" name="TextBox 101">
            <a:extLst>
              <a:ext uri="{FF2B5EF4-FFF2-40B4-BE49-F238E27FC236}">
                <a16:creationId xmlns:a16="http://schemas.microsoft.com/office/drawing/2014/main" id="{52304486-842C-463C-B15C-9BA4250E8C4F}"/>
              </a:ext>
            </a:extLst>
          </p:cNvPr>
          <p:cNvSpPr txBox="1"/>
          <p:nvPr/>
        </p:nvSpPr>
        <p:spPr>
          <a:xfrm>
            <a:off x="3016740" y="6065390"/>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1/N</a:t>
            </a:r>
          </a:p>
        </p:txBody>
      </p:sp>
      <p:sp>
        <p:nvSpPr>
          <p:cNvPr id="103" name="TextBox 102">
            <a:extLst>
              <a:ext uri="{FF2B5EF4-FFF2-40B4-BE49-F238E27FC236}">
                <a16:creationId xmlns:a16="http://schemas.microsoft.com/office/drawing/2014/main" id="{F69E6A6B-2BB6-4CBA-A2BE-054DD6A8A2FC}"/>
              </a:ext>
            </a:extLst>
          </p:cNvPr>
          <p:cNvSpPr txBox="1"/>
          <p:nvPr/>
        </p:nvSpPr>
        <p:spPr>
          <a:xfrm>
            <a:off x="5126544" y="6065390"/>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1/N</a:t>
            </a:r>
          </a:p>
        </p:txBody>
      </p:sp>
      <p:sp>
        <p:nvSpPr>
          <p:cNvPr id="106" name="TextBox 105">
            <a:extLst>
              <a:ext uri="{FF2B5EF4-FFF2-40B4-BE49-F238E27FC236}">
                <a16:creationId xmlns:a16="http://schemas.microsoft.com/office/drawing/2014/main" id="{B9EA6DE1-47F8-44C3-AEEE-6D224A0CD81D}"/>
              </a:ext>
            </a:extLst>
          </p:cNvPr>
          <p:cNvSpPr txBox="1"/>
          <p:nvPr/>
        </p:nvSpPr>
        <p:spPr>
          <a:xfrm>
            <a:off x="5702136" y="6031973"/>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w</a:t>
            </a:r>
            <a:r>
              <a:rPr lang="en-US" sz="1600" baseline="-25000" dirty="0">
                <a:latin typeface="Times New Roman" panose="02020603050405020304" pitchFamily="18" charset="0"/>
                <a:cs typeface="Times New Roman" panose="02020603050405020304" pitchFamily="18" charset="0"/>
              </a:rPr>
              <a:t>k-1</a:t>
            </a:r>
          </a:p>
        </p:txBody>
      </p:sp>
      <p:sp>
        <p:nvSpPr>
          <p:cNvPr id="108" name="TextBox 107">
            <a:extLst>
              <a:ext uri="{FF2B5EF4-FFF2-40B4-BE49-F238E27FC236}">
                <a16:creationId xmlns:a16="http://schemas.microsoft.com/office/drawing/2014/main" id="{7EE5816A-DEA3-4F8E-8B53-F75DD750B5A0}"/>
              </a:ext>
            </a:extLst>
          </p:cNvPr>
          <p:cNvSpPr txBox="1"/>
          <p:nvPr/>
        </p:nvSpPr>
        <p:spPr>
          <a:xfrm>
            <a:off x="3672866" y="2004900"/>
            <a:ext cx="1209141" cy="338554"/>
          </a:xfrm>
          <a:prstGeom prst="rect">
            <a:avLst/>
          </a:prstGeom>
          <a:noFill/>
        </p:spPr>
        <p:txBody>
          <a:bodyPr wrap="square" rtlCol="0">
            <a:spAutoFit/>
          </a:bodyPr>
          <a:lstStyle/>
          <a:p>
            <a:r>
              <a:rPr lang="en-US" sz="1600" b="1" dirty="0">
                <a:solidFill>
                  <a:srgbClr val="0000CC"/>
                </a:solidFill>
                <a:latin typeface="Times New Roman" panose="02020603050405020304" pitchFamily="18" charset="0"/>
                <a:cs typeface="Times New Roman" panose="02020603050405020304" pitchFamily="18" charset="0"/>
              </a:rPr>
              <a:t>Prediction</a:t>
            </a:r>
            <a:endParaRPr lang="en-US" b="1" dirty="0">
              <a:solidFill>
                <a:srgbClr val="0000CC"/>
              </a:solidFill>
              <a:latin typeface="Times New Roman" panose="02020603050405020304" pitchFamily="18" charset="0"/>
              <a:cs typeface="Times New Roman" panose="02020603050405020304" pitchFamily="18" charset="0"/>
            </a:endParaRPr>
          </a:p>
        </p:txBody>
      </p:sp>
      <p:sp>
        <p:nvSpPr>
          <p:cNvPr id="109" name="TextBox 108">
            <a:extLst>
              <a:ext uri="{FF2B5EF4-FFF2-40B4-BE49-F238E27FC236}">
                <a16:creationId xmlns:a16="http://schemas.microsoft.com/office/drawing/2014/main" id="{221763D9-8C08-4176-9B14-8A40C436C4FD}"/>
              </a:ext>
            </a:extLst>
          </p:cNvPr>
          <p:cNvSpPr txBox="1"/>
          <p:nvPr/>
        </p:nvSpPr>
        <p:spPr>
          <a:xfrm>
            <a:off x="5320626" y="1918231"/>
            <a:ext cx="1209141" cy="584775"/>
          </a:xfrm>
          <a:prstGeom prst="rect">
            <a:avLst/>
          </a:prstGeom>
          <a:noFill/>
        </p:spPr>
        <p:txBody>
          <a:bodyPr wrap="square" rtlCol="0">
            <a:spAutoFit/>
          </a:bodyPr>
          <a:lstStyle/>
          <a:p>
            <a:pPr algn="ctr"/>
            <a:r>
              <a:rPr lang="en-US" sz="1600" b="1" dirty="0">
                <a:solidFill>
                  <a:srgbClr val="0000CC"/>
                </a:solidFill>
                <a:latin typeface="Times New Roman" panose="02020603050405020304" pitchFamily="18" charset="0"/>
                <a:cs typeface="Times New Roman" panose="02020603050405020304" pitchFamily="18" charset="0"/>
              </a:rPr>
              <a:t>Weight Update</a:t>
            </a:r>
          </a:p>
        </p:txBody>
      </p:sp>
      <p:grpSp>
        <p:nvGrpSpPr>
          <p:cNvPr id="122" name="Group 121">
            <a:extLst>
              <a:ext uri="{FF2B5EF4-FFF2-40B4-BE49-F238E27FC236}">
                <a16:creationId xmlns:a16="http://schemas.microsoft.com/office/drawing/2014/main" id="{78309CCF-58E5-49C6-A2A9-E762BB9D7CB9}"/>
              </a:ext>
            </a:extLst>
          </p:cNvPr>
          <p:cNvGrpSpPr/>
          <p:nvPr/>
        </p:nvGrpSpPr>
        <p:grpSpPr>
          <a:xfrm>
            <a:off x="6183786" y="1902600"/>
            <a:ext cx="1371165" cy="4501345"/>
            <a:chOff x="4170501" y="1798326"/>
            <a:chExt cx="1371165" cy="4501345"/>
          </a:xfrm>
        </p:grpSpPr>
        <p:sp>
          <p:nvSpPr>
            <p:cNvPr id="31" name="Oval 30">
              <a:extLst>
                <a:ext uri="{FF2B5EF4-FFF2-40B4-BE49-F238E27FC236}">
                  <a16:creationId xmlns:a16="http://schemas.microsoft.com/office/drawing/2014/main" id="{96F2A6AA-1BB9-4810-B6EE-FAAC28EF364E}"/>
                </a:ext>
              </a:extLst>
            </p:cNvPr>
            <p:cNvSpPr/>
            <p:nvPr/>
          </p:nvSpPr>
          <p:spPr bwMode="auto">
            <a:xfrm>
              <a:off x="4538805" y="3101901"/>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32" name="Oval 31">
              <a:extLst>
                <a:ext uri="{FF2B5EF4-FFF2-40B4-BE49-F238E27FC236}">
                  <a16:creationId xmlns:a16="http://schemas.microsoft.com/office/drawing/2014/main" id="{2C2AF843-146F-4038-A97C-E3A38F97292C}"/>
                </a:ext>
              </a:extLst>
            </p:cNvPr>
            <p:cNvSpPr/>
            <p:nvPr/>
          </p:nvSpPr>
          <p:spPr bwMode="auto">
            <a:xfrm>
              <a:off x="4713967" y="3101901"/>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33" name="Oval 32">
              <a:extLst>
                <a:ext uri="{FF2B5EF4-FFF2-40B4-BE49-F238E27FC236}">
                  <a16:creationId xmlns:a16="http://schemas.microsoft.com/office/drawing/2014/main" id="{79228E3F-0BE2-47DA-904C-C917985CCBBC}"/>
                </a:ext>
              </a:extLst>
            </p:cNvPr>
            <p:cNvSpPr/>
            <p:nvPr/>
          </p:nvSpPr>
          <p:spPr bwMode="auto">
            <a:xfrm>
              <a:off x="4877173" y="3101901"/>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34" name="Oval 33">
              <a:extLst>
                <a:ext uri="{FF2B5EF4-FFF2-40B4-BE49-F238E27FC236}">
                  <a16:creationId xmlns:a16="http://schemas.microsoft.com/office/drawing/2014/main" id="{F3CE49AD-BE2F-4814-871F-CAE2E24928F0}"/>
                </a:ext>
              </a:extLst>
            </p:cNvPr>
            <p:cNvSpPr/>
            <p:nvPr/>
          </p:nvSpPr>
          <p:spPr bwMode="auto">
            <a:xfrm>
              <a:off x="4541297" y="378201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35" name="Oval 34">
              <a:extLst>
                <a:ext uri="{FF2B5EF4-FFF2-40B4-BE49-F238E27FC236}">
                  <a16:creationId xmlns:a16="http://schemas.microsoft.com/office/drawing/2014/main" id="{85B04D20-AF94-45C7-B420-561B95D6D043}"/>
                </a:ext>
              </a:extLst>
            </p:cNvPr>
            <p:cNvSpPr/>
            <p:nvPr/>
          </p:nvSpPr>
          <p:spPr bwMode="auto">
            <a:xfrm>
              <a:off x="4731292" y="378201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36" name="Oval 35">
              <a:extLst>
                <a:ext uri="{FF2B5EF4-FFF2-40B4-BE49-F238E27FC236}">
                  <a16:creationId xmlns:a16="http://schemas.microsoft.com/office/drawing/2014/main" id="{ED0FC575-93B9-4A7C-B337-3B3B269670CE}"/>
                </a:ext>
              </a:extLst>
            </p:cNvPr>
            <p:cNvSpPr/>
            <p:nvPr/>
          </p:nvSpPr>
          <p:spPr bwMode="auto">
            <a:xfrm>
              <a:off x="4538805" y="271411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cxnSp>
          <p:nvCxnSpPr>
            <p:cNvPr id="74" name="Straight Arrow Connector 73">
              <a:extLst>
                <a:ext uri="{FF2B5EF4-FFF2-40B4-BE49-F238E27FC236}">
                  <a16:creationId xmlns:a16="http://schemas.microsoft.com/office/drawing/2014/main" id="{A7AE4D63-5200-4E17-9347-E9349EFF247D}"/>
                </a:ext>
              </a:extLst>
            </p:cNvPr>
            <p:cNvCxnSpPr>
              <a:cxnSpLocks/>
            </p:cNvCxnSpPr>
            <p:nvPr/>
          </p:nvCxnSpPr>
          <p:spPr>
            <a:xfrm>
              <a:off x="4170501" y="2802607"/>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AD742DD-D265-48B9-B193-C767420A7427}"/>
                </a:ext>
              </a:extLst>
            </p:cNvPr>
            <p:cNvCxnSpPr>
              <a:cxnSpLocks/>
            </p:cNvCxnSpPr>
            <p:nvPr/>
          </p:nvCxnSpPr>
          <p:spPr>
            <a:xfrm>
              <a:off x="4170501" y="3179131"/>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309384B-B9EB-4A13-B5A7-D80CABF9B6AF}"/>
                </a:ext>
              </a:extLst>
            </p:cNvPr>
            <p:cNvCxnSpPr>
              <a:cxnSpLocks/>
            </p:cNvCxnSpPr>
            <p:nvPr/>
          </p:nvCxnSpPr>
          <p:spPr>
            <a:xfrm>
              <a:off x="4170501" y="3856901"/>
              <a:ext cx="283618" cy="0"/>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899593C7-2CDF-4D8E-B257-25AF7D3731EE}"/>
                </a:ext>
              </a:extLst>
            </p:cNvPr>
            <p:cNvSpPr txBox="1"/>
            <p:nvPr/>
          </p:nvSpPr>
          <p:spPr>
            <a:xfrm>
              <a:off x="4442971" y="5961117"/>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1/N</a:t>
              </a:r>
            </a:p>
          </p:txBody>
        </p:sp>
        <p:sp>
          <p:nvSpPr>
            <p:cNvPr id="110" name="TextBox 109">
              <a:extLst>
                <a:ext uri="{FF2B5EF4-FFF2-40B4-BE49-F238E27FC236}">
                  <a16:creationId xmlns:a16="http://schemas.microsoft.com/office/drawing/2014/main" id="{BE6017C3-8002-4EC6-B19D-2C532B6261B1}"/>
                </a:ext>
              </a:extLst>
            </p:cNvPr>
            <p:cNvSpPr txBox="1"/>
            <p:nvPr/>
          </p:nvSpPr>
          <p:spPr>
            <a:xfrm>
              <a:off x="4170501" y="1798326"/>
              <a:ext cx="1371165" cy="584775"/>
            </a:xfrm>
            <a:prstGeom prst="rect">
              <a:avLst/>
            </a:prstGeom>
            <a:noFill/>
          </p:spPr>
          <p:txBody>
            <a:bodyPr wrap="square" rtlCol="0">
              <a:spAutoFit/>
            </a:bodyPr>
            <a:lstStyle/>
            <a:p>
              <a:pPr algn="ctr"/>
              <a:r>
                <a:rPr lang="en-US" sz="1600" b="1" dirty="0">
                  <a:solidFill>
                    <a:srgbClr val="0000CC"/>
                  </a:solidFill>
                  <a:latin typeface="Times New Roman" panose="02020603050405020304" pitchFamily="18" charset="0"/>
                  <a:cs typeface="Times New Roman" panose="02020603050405020304" pitchFamily="18" charset="0"/>
                </a:rPr>
                <a:t>Standard Resampling</a:t>
              </a:r>
            </a:p>
          </p:txBody>
        </p:sp>
      </p:grpSp>
      <p:grpSp>
        <p:nvGrpSpPr>
          <p:cNvPr id="124" name="Group 123">
            <a:extLst>
              <a:ext uri="{FF2B5EF4-FFF2-40B4-BE49-F238E27FC236}">
                <a16:creationId xmlns:a16="http://schemas.microsoft.com/office/drawing/2014/main" id="{0221F04B-B225-4241-AB2C-440CB10AD0F1}"/>
              </a:ext>
            </a:extLst>
          </p:cNvPr>
          <p:cNvGrpSpPr/>
          <p:nvPr/>
        </p:nvGrpSpPr>
        <p:grpSpPr>
          <a:xfrm>
            <a:off x="8388802" y="1997530"/>
            <a:ext cx="2480952" cy="4406415"/>
            <a:chOff x="6375518" y="1893256"/>
            <a:chExt cx="2480952" cy="4406415"/>
          </a:xfrm>
        </p:grpSpPr>
        <p:cxnSp>
          <p:nvCxnSpPr>
            <p:cNvPr id="9" name="Straight Connector 8">
              <a:extLst>
                <a:ext uri="{FF2B5EF4-FFF2-40B4-BE49-F238E27FC236}">
                  <a16:creationId xmlns:a16="http://schemas.microsoft.com/office/drawing/2014/main" id="{41EE8C0C-7819-4A6E-ACFF-BAAFF6C60507}"/>
                </a:ext>
              </a:extLst>
            </p:cNvPr>
            <p:cNvCxnSpPr>
              <a:cxnSpLocks/>
            </p:cNvCxnSpPr>
            <p:nvPr/>
          </p:nvCxnSpPr>
          <p:spPr>
            <a:xfrm>
              <a:off x="8288400" y="2337592"/>
              <a:ext cx="0" cy="3312368"/>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5239AED-40E8-4BF5-80AE-7BF86A2CF964}"/>
                </a:ext>
              </a:extLst>
            </p:cNvPr>
            <p:cNvSpPr/>
            <p:nvPr/>
          </p:nvSpPr>
          <p:spPr bwMode="auto">
            <a:xfrm>
              <a:off x="8208375" y="261934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44" name="Oval 43">
              <a:extLst>
                <a:ext uri="{FF2B5EF4-FFF2-40B4-BE49-F238E27FC236}">
                  <a16:creationId xmlns:a16="http://schemas.microsoft.com/office/drawing/2014/main" id="{547981A6-365E-4307-A118-2561A2C57300}"/>
                </a:ext>
              </a:extLst>
            </p:cNvPr>
            <p:cNvSpPr/>
            <p:nvPr/>
          </p:nvSpPr>
          <p:spPr bwMode="auto">
            <a:xfrm>
              <a:off x="8214010" y="2883283"/>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46" name="Oval 45">
              <a:extLst>
                <a:ext uri="{FF2B5EF4-FFF2-40B4-BE49-F238E27FC236}">
                  <a16:creationId xmlns:a16="http://schemas.microsoft.com/office/drawing/2014/main" id="{FA6E8E86-98F4-4806-8767-136810C44F62}"/>
                </a:ext>
              </a:extLst>
            </p:cNvPr>
            <p:cNvSpPr/>
            <p:nvPr/>
          </p:nvSpPr>
          <p:spPr bwMode="auto">
            <a:xfrm>
              <a:off x="8214010" y="306144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47" name="Oval 46">
              <a:extLst>
                <a:ext uri="{FF2B5EF4-FFF2-40B4-BE49-F238E27FC236}">
                  <a16:creationId xmlns:a16="http://schemas.microsoft.com/office/drawing/2014/main" id="{7DD72E91-F16C-4919-8663-5F1B8FDDA2F5}"/>
                </a:ext>
              </a:extLst>
            </p:cNvPr>
            <p:cNvSpPr/>
            <p:nvPr/>
          </p:nvSpPr>
          <p:spPr bwMode="auto">
            <a:xfrm>
              <a:off x="8214010" y="3250468"/>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48" name="Oval 47">
              <a:extLst>
                <a:ext uri="{FF2B5EF4-FFF2-40B4-BE49-F238E27FC236}">
                  <a16:creationId xmlns:a16="http://schemas.microsoft.com/office/drawing/2014/main" id="{C081BA32-291C-4738-ADDA-A4297C8B947B}"/>
                </a:ext>
              </a:extLst>
            </p:cNvPr>
            <p:cNvSpPr/>
            <p:nvPr/>
          </p:nvSpPr>
          <p:spPr bwMode="auto">
            <a:xfrm>
              <a:off x="8214010" y="3587717"/>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49" name="Oval 48">
              <a:extLst>
                <a:ext uri="{FF2B5EF4-FFF2-40B4-BE49-F238E27FC236}">
                  <a16:creationId xmlns:a16="http://schemas.microsoft.com/office/drawing/2014/main" id="{9E56D953-0B4F-48F1-B82C-25AE90F60751}"/>
                </a:ext>
              </a:extLst>
            </p:cNvPr>
            <p:cNvSpPr/>
            <p:nvPr/>
          </p:nvSpPr>
          <p:spPr bwMode="auto">
            <a:xfrm>
              <a:off x="8214010" y="377719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cxnSp>
          <p:nvCxnSpPr>
            <p:cNvPr id="82" name="Connector: Curved 81">
              <a:extLst>
                <a:ext uri="{FF2B5EF4-FFF2-40B4-BE49-F238E27FC236}">
                  <a16:creationId xmlns:a16="http://schemas.microsoft.com/office/drawing/2014/main" id="{6C8BA889-FBC2-4854-B429-220CC552EC6D}"/>
                </a:ext>
              </a:extLst>
            </p:cNvPr>
            <p:cNvCxnSpPr>
              <a:endCxn id="43" idx="2"/>
            </p:cNvCxnSpPr>
            <p:nvPr/>
          </p:nvCxnSpPr>
          <p:spPr>
            <a:xfrm flipV="1">
              <a:off x="6375518" y="2707838"/>
              <a:ext cx="1832857" cy="88491"/>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A122957D-056B-40A2-9FD6-29010AEADF45}"/>
                </a:ext>
              </a:extLst>
            </p:cNvPr>
            <p:cNvCxnSpPr>
              <a:endCxn id="44" idx="2"/>
            </p:cNvCxnSpPr>
            <p:nvPr/>
          </p:nvCxnSpPr>
          <p:spPr>
            <a:xfrm flipV="1">
              <a:off x="6517198" y="2971775"/>
              <a:ext cx="1696812" cy="154315"/>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Connector: Curved 85">
              <a:extLst>
                <a:ext uri="{FF2B5EF4-FFF2-40B4-BE49-F238E27FC236}">
                  <a16:creationId xmlns:a16="http://schemas.microsoft.com/office/drawing/2014/main" id="{B0E74502-C65D-4674-9A3A-251CD17B1135}"/>
                </a:ext>
              </a:extLst>
            </p:cNvPr>
            <p:cNvCxnSpPr>
              <a:cxnSpLocks/>
              <a:endCxn id="46" idx="2"/>
            </p:cNvCxnSpPr>
            <p:nvPr/>
          </p:nvCxnSpPr>
          <p:spPr>
            <a:xfrm>
              <a:off x="6542349" y="3111712"/>
              <a:ext cx="1671661" cy="38224"/>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9" name="Connector: Curved 88">
              <a:extLst>
                <a:ext uri="{FF2B5EF4-FFF2-40B4-BE49-F238E27FC236}">
                  <a16:creationId xmlns:a16="http://schemas.microsoft.com/office/drawing/2014/main" id="{3CE4ABAE-279B-433B-9363-FBFB29609768}"/>
                </a:ext>
              </a:extLst>
            </p:cNvPr>
            <p:cNvCxnSpPr>
              <a:endCxn id="47" idx="2"/>
            </p:cNvCxnSpPr>
            <p:nvPr/>
          </p:nvCxnSpPr>
          <p:spPr>
            <a:xfrm>
              <a:off x="6542349" y="3099218"/>
              <a:ext cx="1671661" cy="239742"/>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1" name="Connector: Curved 90">
              <a:extLst>
                <a:ext uri="{FF2B5EF4-FFF2-40B4-BE49-F238E27FC236}">
                  <a16:creationId xmlns:a16="http://schemas.microsoft.com/office/drawing/2014/main" id="{EBE8F23C-ECE2-40A3-B816-2315A0764932}"/>
                </a:ext>
              </a:extLst>
            </p:cNvPr>
            <p:cNvCxnSpPr>
              <a:cxnSpLocks/>
              <a:endCxn id="48" idx="2"/>
            </p:cNvCxnSpPr>
            <p:nvPr/>
          </p:nvCxnSpPr>
          <p:spPr>
            <a:xfrm flipV="1">
              <a:off x="6375518" y="3676209"/>
              <a:ext cx="1838492" cy="180694"/>
            </a:xfrm>
            <a:prstGeom prst="curvedConnector3">
              <a:avLst>
                <a:gd name="adj1" fmla="val 50000"/>
              </a:avLst>
            </a:prstGeom>
            <a:ln w="15875">
              <a:solidFill>
                <a:schemeClr val="bg1">
                  <a:lumMod val="65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cxnSp>
          <p:nvCxnSpPr>
            <p:cNvPr id="95" name="Connector: Curved 94">
              <a:extLst>
                <a:ext uri="{FF2B5EF4-FFF2-40B4-BE49-F238E27FC236}">
                  <a16:creationId xmlns:a16="http://schemas.microsoft.com/office/drawing/2014/main" id="{D93447CA-717C-4B6B-AFBE-40F6354EDB90}"/>
                </a:ext>
              </a:extLst>
            </p:cNvPr>
            <p:cNvCxnSpPr>
              <a:endCxn id="49" idx="2"/>
            </p:cNvCxnSpPr>
            <p:nvPr/>
          </p:nvCxnSpPr>
          <p:spPr>
            <a:xfrm>
              <a:off x="6375518" y="3856901"/>
              <a:ext cx="1838492" cy="8785"/>
            </a:xfrm>
            <a:prstGeom prst="curvedConnector3">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B1BDD2AC-40B4-49A2-877D-BE3C4B0077B5}"/>
                </a:ext>
              </a:extLst>
            </p:cNvPr>
            <p:cNvSpPr txBox="1"/>
            <p:nvPr/>
          </p:nvSpPr>
          <p:spPr>
            <a:xfrm>
              <a:off x="8136396" y="5643530"/>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k</a:t>
              </a:r>
            </a:p>
          </p:txBody>
        </p:sp>
        <p:sp>
          <p:nvSpPr>
            <p:cNvPr id="105" name="TextBox 104">
              <a:extLst>
                <a:ext uri="{FF2B5EF4-FFF2-40B4-BE49-F238E27FC236}">
                  <a16:creationId xmlns:a16="http://schemas.microsoft.com/office/drawing/2014/main" id="{6E4487F1-D3B2-466F-A0FA-0362697C7925}"/>
                </a:ext>
              </a:extLst>
            </p:cNvPr>
            <p:cNvSpPr txBox="1"/>
            <p:nvPr/>
          </p:nvSpPr>
          <p:spPr>
            <a:xfrm>
              <a:off x="8136396" y="5961117"/>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1/N</a:t>
              </a:r>
            </a:p>
          </p:txBody>
        </p:sp>
        <p:sp>
          <p:nvSpPr>
            <p:cNvPr id="112" name="TextBox 111">
              <a:extLst>
                <a:ext uri="{FF2B5EF4-FFF2-40B4-BE49-F238E27FC236}">
                  <a16:creationId xmlns:a16="http://schemas.microsoft.com/office/drawing/2014/main" id="{A33DC76A-DD69-4B7F-A805-5C402C47DB0B}"/>
                </a:ext>
              </a:extLst>
            </p:cNvPr>
            <p:cNvSpPr txBox="1"/>
            <p:nvPr/>
          </p:nvSpPr>
          <p:spPr>
            <a:xfrm>
              <a:off x="7480217" y="1893256"/>
              <a:ext cx="1371165" cy="338554"/>
            </a:xfrm>
            <a:prstGeom prst="rect">
              <a:avLst/>
            </a:prstGeom>
            <a:noFill/>
          </p:spPr>
          <p:txBody>
            <a:bodyPr wrap="square" rtlCol="0">
              <a:spAutoFit/>
            </a:bodyPr>
            <a:lstStyle/>
            <a:p>
              <a:pPr algn="ctr"/>
              <a:r>
                <a:rPr lang="en-US" sz="1600" b="1" dirty="0">
                  <a:solidFill>
                    <a:srgbClr val="0000CC"/>
                  </a:solidFill>
                  <a:latin typeface="Times New Roman" panose="02020603050405020304" pitchFamily="18" charset="0"/>
                  <a:cs typeface="Times New Roman" panose="02020603050405020304" pitchFamily="18" charset="0"/>
                </a:rPr>
                <a:t>Resampling</a:t>
              </a:r>
            </a:p>
          </p:txBody>
        </p:sp>
      </p:grpSp>
      <p:sp>
        <p:nvSpPr>
          <p:cNvPr id="113" name="Rectangle 112">
            <a:extLst>
              <a:ext uri="{FF2B5EF4-FFF2-40B4-BE49-F238E27FC236}">
                <a16:creationId xmlns:a16="http://schemas.microsoft.com/office/drawing/2014/main" id="{844FE7ED-746A-42FC-994A-05CA6E9760DA}"/>
              </a:ext>
            </a:extLst>
          </p:cNvPr>
          <p:cNvSpPr/>
          <p:nvPr/>
        </p:nvSpPr>
        <p:spPr>
          <a:xfrm>
            <a:off x="1979494" y="1045071"/>
            <a:ext cx="8697167" cy="934102"/>
          </a:xfrm>
          <a:prstGeom prst="rect">
            <a:avLst/>
          </a:prstGeom>
        </p:spPr>
        <p:txBody>
          <a:bodyPr wrap="square">
            <a:spAutoFit/>
          </a:bodyPr>
          <a:lstStyle/>
          <a:p>
            <a:pPr marL="571500" lvl="1" indent="-228600">
              <a:lnSpc>
                <a:spcPct val="90000"/>
              </a:lnSpc>
              <a:spcBef>
                <a:spcPct val="20000"/>
              </a:spcBef>
              <a:spcAft>
                <a:spcPts val="300"/>
              </a:spcAft>
              <a:buClr>
                <a:srgbClr val="0000CC"/>
              </a:buClr>
              <a:buSzPct val="800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Improvement built upon standard resampling </a:t>
            </a:r>
          </a:p>
          <a:p>
            <a:pPr marL="571500" lvl="1" indent="-228600">
              <a:lnSpc>
                <a:spcPct val="90000"/>
              </a:lnSpc>
              <a:spcBef>
                <a:spcPct val="20000"/>
              </a:spcBef>
              <a:spcAft>
                <a:spcPts val="300"/>
              </a:spcAft>
              <a:buClr>
                <a:srgbClr val="0000CC"/>
              </a:buClr>
              <a:buSzPct val="8000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Particles resampled from a </a:t>
            </a:r>
            <a:r>
              <a:rPr lang="en-US" altLang="zh-CN" dirty="0">
                <a:solidFill>
                  <a:srgbClr val="C00000"/>
                </a:solidFill>
                <a:latin typeface="Times New Roman" panose="02020603050405020304" pitchFamily="18" charset="0"/>
                <a:cs typeface="Times New Roman" panose="02020603050405020304" pitchFamily="18" charset="0"/>
              </a:rPr>
              <a:t>continuous</a:t>
            </a:r>
            <a:r>
              <a:rPr lang="en-US" altLang="zh-CN" dirty="0">
                <a:latin typeface="Times New Roman" panose="02020603050405020304" pitchFamily="18" charset="0"/>
                <a:cs typeface="Times New Roman" panose="02020603050405020304" pitchFamily="18" charset="0"/>
              </a:rPr>
              <a:t> distribution (constructed through kernels) instead of </a:t>
            </a:r>
            <a:r>
              <a:rPr lang="en-US" altLang="zh-CN" dirty="0">
                <a:solidFill>
                  <a:srgbClr val="C00000"/>
                </a:solidFill>
                <a:latin typeface="Times New Roman" panose="02020603050405020304" pitchFamily="18" charset="0"/>
                <a:cs typeface="Times New Roman" panose="02020603050405020304" pitchFamily="18" charset="0"/>
              </a:rPr>
              <a:t>discrete</a:t>
            </a:r>
            <a:r>
              <a:rPr lang="en-US" altLang="zh-CN" dirty="0">
                <a:latin typeface="Times New Roman" panose="02020603050405020304" pitchFamily="18" charset="0"/>
                <a:cs typeface="Times New Roman" panose="02020603050405020304" pitchFamily="18" charset="0"/>
              </a:rPr>
              <a:t> positions  </a:t>
            </a:r>
          </a:p>
        </p:txBody>
      </p:sp>
      <p:sp>
        <p:nvSpPr>
          <p:cNvPr id="115" name="Oval 114">
            <a:extLst>
              <a:ext uri="{FF2B5EF4-FFF2-40B4-BE49-F238E27FC236}">
                <a16:creationId xmlns:a16="http://schemas.microsoft.com/office/drawing/2014/main" id="{832A7AF9-17B2-4148-A953-448E7B871EFE}"/>
              </a:ext>
            </a:extLst>
          </p:cNvPr>
          <p:cNvSpPr/>
          <p:nvPr/>
        </p:nvSpPr>
        <p:spPr bwMode="auto">
          <a:xfrm>
            <a:off x="5245551" y="3568567"/>
            <a:ext cx="175162" cy="176983"/>
          </a:xfrm>
          <a:prstGeom prst="ellipse">
            <a:avLst/>
          </a:prstGeom>
          <a:solidFill>
            <a:srgbClr val="C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16" name="TextBox 115">
            <a:extLst>
              <a:ext uri="{FF2B5EF4-FFF2-40B4-BE49-F238E27FC236}">
                <a16:creationId xmlns:a16="http://schemas.microsoft.com/office/drawing/2014/main" id="{7F2B291B-E584-4A50-862A-6F9B16C2B4ED}"/>
              </a:ext>
            </a:extLst>
          </p:cNvPr>
          <p:cNvSpPr txBox="1"/>
          <p:nvPr/>
        </p:nvSpPr>
        <p:spPr>
          <a:xfrm>
            <a:off x="4331330" y="3542081"/>
            <a:ext cx="1036995" cy="307777"/>
          </a:xfrm>
          <a:prstGeom prst="rect">
            <a:avLst/>
          </a:prstGeom>
          <a:noFill/>
        </p:spPr>
        <p:txBody>
          <a:bodyPr wrap="square" rtlCol="0">
            <a:spAutoFit/>
          </a:bodyPr>
          <a:lstStyle/>
          <a:p>
            <a:r>
              <a:rPr lang="en-US" sz="1400" dirty="0">
                <a:solidFill>
                  <a:srgbClr val="C00000"/>
                </a:solidFill>
                <a:latin typeface="Arial Narrow" panose="020B0606020202030204" pitchFamily="34" charset="0"/>
                <a:cs typeface="Times New Roman" panose="02020603050405020304" pitchFamily="18" charset="0"/>
              </a:rPr>
              <a:t>Observation</a:t>
            </a:r>
          </a:p>
        </p:txBody>
      </p:sp>
      <p:grpSp>
        <p:nvGrpSpPr>
          <p:cNvPr id="123" name="Group 122">
            <a:extLst>
              <a:ext uri="{FF2B5EF4-FFF2-40B4-BE49-F238E27FC236}">
                <a16:creationId xmlns:a16="http://schemas.microsoft.com/office/drawing/2014/main" id="{87BBF125-AE97-49FB-84AE-382DB151615E}"/>
              </a:ext>
            </a:extLst>
          </p:cNvPr>
          <p:cNvGrpSpPr/>
          <p:nvPr/>
        </p:nvGrpSpPr>
        <p:grpSpPr>
          <a:xfrm>
            <a:off x="7124928" y="1918230"/>
            <a:ext cx="1836409" cy="4485714"/>
            <a:chOff x="5111643" y="1813957"/>
            <a:chExt cx="1836409" cy="4485714"/>
          </a:xfrm>
        </p:grpSpPr>
        <p:cxnSp>
          <p:nvCxnSpPr>
            <p:cNvPr id="8" name="Straight Connector 7">
              <a:extLst>
                <a:ext uri="{FF2B5EF4-FFF2-40B4-BE49-F238E27FC236}">
                  <a16:creationId xmlns:a16="http://schemas.microsoft.com/office/drawing/2014/main" id="{A06617F9-9A3B-4182-B516-A9CEB3D361FE}"/>
                </a:ext>
              </a:extLst>
            </p:cNvPr>
            <p:cNvCxnSpPr>
              <a:cxnSpLocks/>
            </p:cNvCxnSpPr>
            <p:nvPr/>
          </p:nvCxnSpPr>
          <p:spPr>
            <a:xfrm>
              <a:off x="6092156" y="2337592"/>
              <a:ext cx="0" cy="3312368"/>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1BADE062-2582-44DD-8C36-28C012FE0E74}"/>
                </a:ext>
              </a:extLst>
            </p:cNvPr>
            <p:cNvSpPr/>
            <p:nvPr/>
          </p:nvSpPr>
          <p:spPr bwMode="auto">
            <a:xfrm>
              <a:off x="6004575" y="271411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38" name="Oval 37">
              <a:extLst>
                <a:ext uri="{FF2B5EF4-FFF2-40B4-BE49-F238E27FC236}">
                  <a16:creationId xmlns:a16="http://schemas.microsoft.com/office/drawing/2014/main" id="{35BE9626-B8FD-427B-B205-27D3695A19FA}"/>
                </a:ext>
              </a:extLst>
            </p:cNvPr>
            <p:cNvSpPr/>
            <p:nvPr/>
          </p:nvSpPr>
          <p:spPr bwMode="auto">
            <a:xfrm>
              <a:off x="6004575" y="3101901"/>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39" name="Oval 38">
              <a:extLst>
                <a:ext uri="{FF2B5EF4-FFF2-40B4-BE49-F238E27FC236}">
                  <a16:creationId xmlns:a16="http://schemas.microsoft.com/office/drawing/2014/main" id="{918BEA6D-04A5-48B9-B140-A398AA94B1D3}"/>
                </a:ext>
              </a:extLst>
            </p:cNvPr>
            <p:cNvSpPr/>
            <p:nvPr/>
          </p:nvSpPr>
          <p:spPr bwMode="auto">
            <a:xfrm>
              <a:off x="6004575" y="378201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40" name="Arc 39">
              <a:extLst>
                <a:ext uri="{FF2B5EF4-FFF2-40B4-BE49-F238E27FC236}">
                  <a16:creationId xmlns:a16="http://schemas.microsoft.com/office/drawing/2014/main" id="{382B3777-8472-4745-9E5D-A420DA04DD6E}"/>
                </a:ext>
              </a:extLst>
            </p:cNvPr>
            <p:cNvSpPr/>
            <p:nvPr/>
          </p:nvSpPr>
          <p:spPr>
            <a:xfrm>
              <a:off x="5714960" y="2620884"/>
              <a:ext cx="660558" cy="350891"/>
            </a:xfrm>
            <a:prstGeom prst="arc">
              <a:avLst>
                <a:gd name="adj1" fmla="val 17506098"/>
                <a:gd name="adj2" fmla="val 4159931"/>
              </a:avLst>
            </a:prstGeom>
            <a:ln w="28575">
              <a:solidFill>
                <a:srgbClr val="CC99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Arc 40">
              <a:extLst>
                <a:ext uri="{FF2B5EF4-FFF2-40B4-BE49-F238E27FC236}">
                  <a16:creationId xmlns:a16="http://schemas.microsoft.com/office/drawing/2014/main" id="{8F8BACF1-73CA-4911-B971-A1DC3C11A613}"/>
                </a:ext>
              </a:extLst>
            </p:cNvPr>
            <p:cNvSpPr/>
            <p:nvPr/>
          </p:nvSpPr>
          <p:spPr>
            <a:xfrm>
              <a:off x="5408079" y="2817573"/>
              <a:ext cx="1117249" cy="727135"/>
            </a:xfrm>
            <a:prstGeom prst="arc">
              <a:avLst>
                <a:gd name="adj1" fmla="val 17506098"/>
                <a:gd name="adj2" fmla="val 4159931"/>
              </a:avLst>
            </a:prstGeom>
            <a:ln w="28575">
              <a:solidFill>
                <a:srgbClr val="CC99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Arc 41">
              <a:extLst>
                <a:ext uri="{FF2B5EF4-FFF2-40B4-BE49-F238E27FC236}">
                  <a16:creationId xmlns:a16="http://schemas.microsoft.com/office/drawing/2014/main" id="{476DC303-2316-4114-8354-E07600CEB34C}"/>
                </a:ext>
              </a:extLst>
            </p:cNvPr>
            <p:cNvSpPr/>
            <p:nvPr/>
          </p:nvSpPr>
          <p:spPr>
            <a:xfrm>
              <a:off x="5677701" y="3664339"/>
              <a:ext cx="701229" cy="434583"/>
            </a:xfrm>
            <a:prstGeom prst="arc">
              <a:avLst>
                <a:gd name="adj1" fmla="val 17506098"/>
                <a:gd name="adj2" fmla="val 4159931"/>
              </a:avLst>
            </a:prstGeom>
            <a:ln w="28575">
              <a:solidFill>
                <a:srgbClr val="CC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DCDD61D5-745D-4FE3-A22F-23074B0348C8}"/>
                </a:ext>
              </a:extLst>
            </p:cNvPr>
            <p:cNvCxnSpPr>
              <a:cxnSpLocks/>
            </p:cNvCxnSpPr>
            <p:nvPr/>
          </p:nvCxnSpPr>
          <p:spPr>
            <a:xfrm flipV="1">
              <a:off x="5111643" y="2796329"/>
              <a:ext cx="805522" cy="6278"/>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8F3BD8F-D509-4E93-BE95-609654A88F26}"/>
                </a:ext>
              </a:extLst>
            </p:cNvPr>
            <p:cNvCxnSpPr>
              <a:cxnSpLocks/>
            </p:cNvCxnSpPr>
            <p:nvPr/>
          </p:nvCxnSpPr>
          <p:spPr>
            <a:xfrm flipV="1">
              <a:off x="5111643" y="3196227"/>
              <a:ext cx="805522" cy="6278"/>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1D81D8C-7EC6-4252-86E4-6944533D201F}"/>
                </a:ext>
              </a:extLst>
            </p:cNvPr>
            <p:cNvCxnSpPr>
              <a:cxnSpLocks/>
            </p:cNvCxnSpPr>
            <p:nvPr/>
          </p:nvCxnSpPr>
          <p:spPr>
            <a:xfrm flipV="1">
              <a:off x="5111643" y="3871368"/>
              <a:ext cx="805522" cy="6278"/>
            </a:xfrm>
            <a:prstGeom prst="straightConnector1">
              <a:avLst/>
            </a:prstGeom>
            <a:ln w="158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0CC813DB-47C0-46BC-941F-EC966D934135}"/>
                </a:ext>
              </a:extLst>
            </p:cNvPr>
            <p:cNvSpPr txBox="1"/>
            <p:nvPr/>
          </p:nvSpPr>
          <p:spPr>
            <a:xfrm>
              <a:off x="5917165" y="5643530"/>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k-1</a:t>
              </a:r>
            </a:p>
          </p:txBody>
        </p:sp>
        <p:sp>
          <p:nvSpPr>
            <p:cNvPr id="104" name="TextBox 103">
              <a:extLst>
                <a:ext uri="{FF2B5EF4-FFF2-40B4-BE49-F238E27FC236}">
                  <a16:creationId xmlns:a16="http://schemas.microsoft.com/office/drawing/2014/main" id="{4A868F24-2BEB-486B-9A7E-24747560C917}"/>
                </a:ext>
              </a:extLst>
            </p:cNvPr>
            <p:cNvSpPr txBox="1"/>
            <p:nvPr/>
          </p:nvSpPr>
          <p:spPr>
            <a:xfrm>
              <a:off x="5917165" y="5961117"/>
              <a:ext cx="72007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1/N</a:t>
              </a:r>
            </a:p>
          </p:txBody>
        </p:sp>
        <p:sp>
          <p:nvSpPr>
            <p:cNvPr id="111" name="TextBox 110">
              <a:extLst>
                <a:ext uri="{FF2B5EF4-FFF2-40B4-BE49-F238E27FC236}">
                  <a16:creationId xmlns:a16="http://schemas.microsoft.com/office/drawing/2014/main" id="{AD876F7A-93D6-4B0E-A365-B4E5EC83E423}"/>
                </a:ext>
              </a:extLst>
            </p:cNvPr>
            <p:cNvSpPr txBox="1"/>
            <p:nvPr/>
          </p:nvSpPr>
          <p:spPr>
            <a:xfrm>
              <a:off x="5433106" y="1813957"/>
              <a:ext cx="1371165" cy="584775"/>
            </a:xfrm>
            <a:prstGeom prst="rect">
              <a:avLst/>
            </a:prstGeom>
            <a:noFill/>
          </p:spPr>
          <p:txBody>
            <a:bodyPr wrap="square" rtlCol="0">
              <a:spAutoFit/>
            </a:bodyPr>
            <a:lstStyle/>
            <a:p>
              <a:pPr algn="ctr"/>
              <a:r>
                <a:rPr lang="en-US" sz="1600" b="1" dirty="0">
                  <a:solidFill>
                    <a:srgbClr val="0000CC"/>
                  </a:solidFill>
                  <a:latin typeface="Times New Roman" panose="02020603050405020304" pitchFamily="18" charset="0"/>
                  <a:cs typeface="Times New Roman" panose="02020603050405020304" pitchFamily="18" charset="0"/>
                </a:rPr>
                <a:t>Kernel Construction </a:t>
              </a:r>
            </a:p>
          </p:txBody>
        </p:sp>
        <p:sp>
          <p:nvSpPr>
            <p:cNvPr id="120" name="Freeform: Shape 119">
              <a:extLst>
                <a:ext uri="{FF2B5EF4-FFF2-40B4-BE49-F238E27FC236}">
                  <a16:creationId xmlns:a16="http://schemas.microsoft.com/office/drawing/2014/main" id="{2EA035F5-9BBB-41D9-B501-A53851E2792B}"/>
                </a:ext>
              </a:extLst>
            </p:cNvPr>
            <p:cNvSpPr/>
            <p:nvPr/>
          </p:nvSpPr>
          <p:spPr>
            <a:xfrm>
              <a:off x="6270171" y="4049486"/>
              <a:ext cx="290286" cy="508000"/>
            </a:xfrm>
            <a:custGeom>
              <a:avLst/>
              <a:gdLst>
                <a:gd name="connsiteX0" fmla="*/ 0 w 290286"/>
                <a:gd name="connsiteY0" fmla="*/ 0 h 508000"/>
                <a:gd name="connsiteX1" fmla="*/ 116115 w 290286"/>
                <a:gd name="connsiteY1" fmla="*/ 362857 h 508000"/>
                <a:gd name="connsiteX2" fmla="*/ 174172 w 290286"/>
                <a:gd name="connsiteY2" fmla="*/ 116114 h 508000"/>
                <a:gd name="connsiteX3" fmla="*/ 290286 w 290286"/>
                <a:gd name="connsiteY3" fmla="*/ 508000 h 508000"/>
              </a:gdLst>
              <a:ahLst/>
              <a:cxnLst>
                <a:cxn ang="0">
                  <a:pos x="connsiteX0" y="connsiteY0"/>
                </a:cxn>
                <a:cxn ang="0">
                  <a:pos x="connsiteX1" y="connsiteY1"/>
                </a:cxn>
                <a:cxn ang="0">
                  <a:pos x="connsiteX2" y="connsiteY2"/>
                </a:cxn>
                <a:cxn ang="0">
                  <a:pos x="connsiteX3" y="connsiteY3"/>
                </a:cxn>
              </a:cxnLst>
              <a:rect l="l" t="t" r="r" b="b"/>
              <a:pathLst>
                <a:path w="290286" h="508000">
                  <a:moveTo>
                    <a:pt x="0" y="0"/>
                  </a:moveTo>
                  <a:cubicBezTo>
                    <a:pt x="43543" y="171752"/>
                    <a:pt x="87086" y="343505"/>
                    <a:pt x="116115" y="362857"/>
                  </a:cubicBezTo>
                  <a:cubicBezTo>
                    <a:pt x="145144" y="382209"/>
                    <a:pt x="145143" y="91923"/>
                    <a:pt x="174172" y="116114"/>
                  </a:cubicBezTo>
                  <a:cubicBezTo>
                    <a:pt x="203201" y="140305"/>
                    <a:pt x="246743" y="324152"/>
                    <a:pt x="290286" y="508000"/>
                  </a:cubicBezTo>
                </a:path>
              </a:pathLst>
            </a:custGeom>
            <a:noFill/>
            <a:ln w="15875">
              <a:solidFill>
                <a:srgbClr val="CC99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B1E1C21C-2C61-487A-AF98-8E5F3C854D16}"/>
                </a:ext>
              </a:extLst>
            </p:cNvPr>
            <p:cNvSpPr txBox="1"/>
            <p:nvPr/>
          </p:nvSpPr>
          <p:spPr>
            <a:xfrm>
              <a:off x="6267930" y="4491758"/>
              <a:ext cx="680122" cy="338554"/>
            </a:xfrm>
            <a:prstGeom prst="rect">
              <a:avLst/>
            </a:prstGeom>
            <a:noFill/>
          </p:spPr>
          <p:txBody>
            <a:bodyPr wrap="square" rtlCol="0">
              <a:spAutoFit/>
            </a:bodyPr>
            <a:lstStyle/>
            <a:p>
              <a:r>
                <a:rPr lang="en-US" sz="1600" dirty="0">
                  <a:solidFill>
                    <a:srgbClr val="CC9900"/>
                  </a:solidFill>
                  <a:latin typeface="Arial Narrow" panose="020B0606020202030204" pitchFamily="34" charset="0"/>
                  <a:cs typeface="Times New Roman" panose="02020603050405020304" pitchFamily="18" charset="0"/>
                </a:rPr>
                <a:t>Kernel</a:t>
              </a:r>
            </a:p>
          </p:txBody>
        </p:sp>
      </p:grpSp>
      <p:sp>
        <p:nvSpPr>
          <p:cNvPr id="125" name="Rectangle 124">
            <a:extLst>
              <a:ext uri="{FF2B5EF4-FFF2-40B4-BE49-F238E27FC236}">
                <a16:creationId xmlns:a16="http://schemas.microsoft.com/office/drawing/2014/main" id="{5FECB9D5-5C1F-4257-AD0A-40232F5CEB84}"/>
              </a:ext>
            </a:extLst>
          </p:cNvPr>
          <p:cNvSpPr/>
          <p:nvPr/>
        </p:nvSpPr>
        <p:spPr>
          <a:xfrm>
            <a:off x="7333602" y="6527430"/>
            <a:ext cx="4648200" cy="276999"/>
          </a:xfrm>
          <a:prstGeom prst="rect">
            <a:avLst/>
          </a:prstGeom>
          <a:solidFill>
            <a:srgbClr val="FFFFCC"/>
          </a:solidFill>
        </p:spPr>
        <p:txBody>
          <a:bodyPr wrap="square" lIns="0" rIns="0">
            <a:spAutoFit/>
          </a:bodyPr>
          <a:lstStyle/>
          <a:p>
            <a:r>
              <a:rPr lang="en-US" sz="1200" dirty="0" err="1">
                <a:solidFill>
                  <a:srgbClr val="000099"/>
                </a:solidFill>
                <a:latin typeface="Arial Narrow" pitchFamily="34" charset="0"/>
                <a:ea typeface="宋体"/>
              </a:rPr>
              <a:t>Musso</a:t>
            </a:r>
            <a:r>
              <a:rPr lang="en-US" sz="1200" dirty="0">
                <a:solidFill>
                  <a:srgbClr val="000099"/>
                </a:solidFill>
                <a:latin typeface="Arial Narrow" pitchFamily="34" charset="0"/>
                <a:ea typeface="宋体"/>
              </a:rPr>
              <a:t>, Improving regularized PF, Sequential MC Methods in Practice, 2001</a:t>
            </a:r>
          </a:p>
        </p:txBody>
      </p:sp>
    </p:spTree>
    <p:extLst>
      <p:ext uri="{BB962C8B-B14F-4D97-AF65-F5344CB8AC3E}">
        <p14:creationId xmlns:p14="http://schemas.microsoft.com/office/powerpoint/2010/main" val="276629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left)">
                                      <p:cBhvr>
                                        <p:cTn id="25" dur="500"/>
                                        <p:tgtEl>
                                          <p:spTgt spid="67"/>
                                        </p:tgtEl>
                                      </p:cBhvr>
                                    </p:animEffect>
                                  </p:childTnLst>
                                </p:cTn>
                              </p:par>
                              <p:par>
                                <p:cTn id="26" presetID="22" presetClass="entr" presetSubtype="8"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wipe(left)">
                                      <p:cBhvr>
                                        <p:cTn id="28" dur="500"/>
                                        <p:tgtEl>
                                          <p:spTgt spid="69"/>
                                        </p:tgtEl>
                                      </p:cBhvr>
                                    </p:animEffect>
                                  </p:childTnLst>
                                </p:cTn>
                              </p:par>
                              <p:par>
                                <p:cTn id="29" presetID="22" presetClass="entr" presetSubtype="8"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left)">
                                      <p:cBhvr>
                                        <p:cTn id="31" dur="500"/>
                                        <p:tgtEl>
                                          <p:spTgt spid="70"/>
                                        </p:tgtEl>
                                      </p:cBhvr>
                                    </p:animEffect>
                                  </p:childTnLst>
                                </p:cTn>
                              </p:par>
                              <p:par>
                                <p:cTn id="32" presetID="22" presetClass="entr" presetSubtype="8" fill="hold"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wipe(left)">
                                      <p:cBhvr>
                                        <p:cTn id="34" dur="500"/>
                                        <p:tgtEl>
                                          <p:spTgt spid="71"/>
                                        </p:tgtEl>
                                      </p:cBhvr>
                                    </p:animEffect>
                                  </p:childTnLst>
                                </p:cTn>
                              </p:par>
                              <p:par>
                                <p:cTn id="35" presetID="22" presetClass="entr" presetSubtype="8"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par>
                                <p:cTn id="38" presetID="22" presetClass="entr" presetSubtype="8" fill="hold"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wipe(left)">
                                      <p:cBhvr>
                                        <p:cTn id="40" dur="500"/>
                                        <p:tgtEl>
                                          <p:spTgt spid="7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wipe(left)">
                                      <p:cBhvr>
                                        <p:cTn id="43" dur="500"/>
                                        <p:tgtEl>
                                          <p:spTgt spid="10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09"/>
                                        </p:tgtEl>
                                        <p:attrNameLst>
                                          <p:attrName>style.visibility</p:attrName>
                                        </p:attrNameLst>
                                      </p:cBhvr>
                                      <p:to>
                                        <p:strVal val="visible"/>
                                      </p:to>
                                    </p:set>
                                    <p:animEffect transition="in" filter="wipe(left)">
                                      <p:cBhvr>
                                        <p:cTn id="46" dur="500"/>
                                        <p:tgtEl>
                                          <p:spTgt spid="10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22"/>
                                        </p:tgtEl>
                                        <p:attrNameLst>
                                          <p:attrName>style.visibility</p:attrName>
                                        </p:attrNameLst>
                                      </p:cBhvr>
                                      <p:to>
                                        <p:strVal val="visible"/>
                                      </p:to>
                                    </p:set>
                                    <p:animEffect transition="in" filter="wipe(left)">
                                      <p:cBhvr>
                                        <p:cTn id="51" dur="500"/>
                                        <p:tgtEl>
                                          <p:spTgt spid="1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23"/>
                                        </p:tgtEl>
                                        <p:attrNameLst>
                                          <p:attrName>style.visibility</p:attrName>
                                        </p:attrNameLst>
                                      </p:cBhvr>
                                      <p:to>
                                        <p:strVal val="visible"/>
                                      </p:to>
                                    </p:set>
                                    <p:animEffect transition="in" filter="wipe(left)">
                                      <p:cBhvr>
                                        <p:cTn id="56" dur="500"/>
                                        <p:tgtEl>
                                          <p:spTgt spid="12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24"/>
                                        </p:tgtEl>
                                        <p:attrNameLst>
                                          <p:attrName>style.visibility</p:attrName>
                                        </p:attrNameLst>
                                      </p:cBhvr>
                                      <p:to>
                                        <p:strVal val="visible"/>
                                      </p:to>
                                    </p:set>
                                    <p:animEffect transition="in" filter="wipe(left)">
                                      <p:cBhvr>
                                        <p:cTn id="6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30" grpId="0" animBg="1"/>
      <p:bldP spid="106" grpId="0"/>
      <p:bldP spid="10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D7AF-926F-428D-9EBC-2BE2BAC1D630}"/>
              </a:ext>
            </a:extLst>
          </p:cNvPr>
          <p:cNvSpPr>
            <a:spLocks noGrp="1"/>
          </p:cNvSpPr>
          <p:nvPr>
            <p:ph type="title"/>
          </p:nvPr>
        </p:nvSpPr>
        <p:spPr/>
        <p:txBody>
          <a:bodyPr/>
          <a:lstStyle/>
          <a:p>
            <a:r>
              <a:rPr lang="en-US" dirty="0"/>
              <a:t>Regularized PF: </a:t>
            </a:r>
            <a:r>
              <a:rPr lang="en-US" sz="2800" dirty="0">
                <a:solidFill>
                  <a:srgbClr val="0000CC"/>
                </a:solidFill>
              </a:rPr>
              <a:t>Kernels</a:t>
            </a:r>
          </a:p>
        </p:txBody>
      </p:sp>
      <p:pic>
        <p:nvPicPr>
          <p:cNvPr id="3" name="Picture 2">
            <a:extLst>
              <a:ext uri="{FF2B5EF4-FFF2-40B4-BE49-F238E27FC236}">
                <a16:creationId xmlns:a16="http://schemas.microsoft.com/office/drawing/2014/main" id="{698397B9-D6B4-4431-B01E-485E1B19344E}"/>
              </a:ext>
            </a:extLst>
          </p:cNvPr>
          <p:cNvPicPr>
            <a:picLocks noChangeAspect="1"/>
          </p:cNvPicPr>
          <p:nvPr/>
        </p:nvPicPr>
        <p:blipFill>
          <a:blip r:embed="rId3"/>
          <a:stretch>
            <a:fillRect/>
          </a:stretch>
        </p:blipFill>
        <p:spPr>
          <a:xfrm>
            <a:off x="6497054" y="1181073"/>
            <a:ext cx="4158075" cy="2391692"/>
          </a:xfrm>
          <a:prstGeom prst="rect">
            <a:avLst/>
          </a:prstGeom>
        </p:spPr>
      </p:pic>
      <p:sp>
        <p:nvSpPr>
          <p:cNvPr id="5" name="Rectangle 4">
            <a:extLst>
              <a:ext uri="{FF2B5EF4-FFF2-40B4-BE49-F238E27FC236}">
                <a16:creationId xmlns:a16="http://schemas.microsoft.com/office/drawing/2014/main" id="{3385C41F-3DD1-4BFF-8A32-B7888D6ED1B4}"/>
              </a:ext>
            </a:extLst>
          </p:cNvPr>
          <p:cNvSpPr/>
          <p:nvPr/>
        </p:nvSpPr>
        <p:spPr>
          <a:xfrm>
            <a:off x="2338979" y="1469105"/>
            <a:ext cx="3870043" cy="1931298"/>
          </a:xfrm>
          <a:prstGeom prst="rect">
            <a:avLst/>
          </a:prstGeom>
        </p:spPr>
        <p:txBody>
          <a:bodyPr wrap="square">
            <a:spAutoFit/>
          </a:bodyPr>
          <a:lstStyle/>
          <a:p>
            <a:pPr marL="231775" lvl="1" indent="-231775">
              <a:lnSpc>
                <a:spcPct val="90000"/>
              </a:lnSpc>
              <a:spcBef>
                <a:spcPct val="20000"/>
              </a:spcBef>
              <a:spcAft>
                <a:spcPts val="300"/>
              </a:spcAft>
              <a:buClr>
                <a:srgbClr val="0000CC"/>
              </a:buClr>
              <a:buSzPct val="80000"/>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Find a mapping </a:t>
            </a:r>
            <a:r>
              <a:rPr lang="el-GR" altLang="en-US" dirty="0">
                <a:latin typeface="Times New Roman" panose="02020603050405020304" pitchFamily="18" charset="0"/>
                <a:cs typeface="Times New Roman" panose="02020603050405020304" pitchFamily="18" charset="0"/>
              </a:rPr>
              <a:t>Φ</a:t>
            </a:r>
            <a:r>
              <a:rPr lang="en-US" altLang="en-US" dirty="0">
                <a:latin typeface="Times New Roman" panose="02020603050405020304" pitchFamily="18" charset="0"/>
                <a:cs typeface="Times New Roman" panose="02020603050405020304" pitchFamily="18" charset="0"/>
              </a:rPr>
              <a:t> such that, in the new feature space, problem solving is easier (e.g. </a:t>
            </a:r>
            <a:r>
              <a:rPr lang="en-US" altLang="en-US" dirty="0">
                <a:solidFill>
                  <a:srgbClr val="0000CC"/>
                </a:solidFill>
                <a:latin typeface="Times New Roman" panose="02020603050405020304" pitchFamily="18" charset="0"/>
                <a:cs typeface="Times New Roman" panose="02020603050405020304" pitchFamily="18" charset="0"/>
              </a:rPr>
              <a:t>nonlinear</a:t>
            </a:r>
            <a:r>
              <a:rPr lang="en-US" altLang="en-US" dirty="0">
                <a:latin typeface="Times New Roman" panose="02020603050405020304" pitchFamily="18" charset="0"/>
                <a:cs typeface="Times New Roman" panose="02020603050405020304" pitchFamily="18" charset="0"/>
              </a:rPr>
              <a:t> to </a:t>
            </a:r>
            <a:r>
              <a:rPr lang="en-US" altLang="en-US" dirty="0">
                <a:solidFill>
                  <a:srgbClr val="0000CC"/>
                </a:solidFill>
                <a:latin typeface="Times New Roman" panose="02020603050405020304" pitchFamily="18" charset="0"/>
                <a:cs typeface="Times New Roman" panose="02020603050405020304" pitchFamily="18" charset="0"/>
              </a:rPr>
              <a:t>linear</a:t>
            </a:r>
            <a:r>
              <a:rPr lang="en-US" altLang="en-US" dirty="0">
                <a:latin typeface="Times New Roman" panose="02020603050405020304" pitchFamily="18" charset="0"/>
                <a:cs typeface="Times New Roman" panose="02020603050405020304" pitchFamily="18" charset="0"/>
              </a:rPr>
              <a:t>)</a:t>
            </a:r>
          </a:p>
          <a:p>
            <a:pPr marL="231775" lvl="1" indent="-231775">
              <a:lnSpc>
                <a:spcPct val="90000"/>
              </a:lnSpc>
              <a:spcBef>
                <a:spcPct val="20000"/>
              </a:spcBef>
              <a:spcAft>
                <a:spcPts val="300"/>
              </a:spcAft>
              <a:buClr>
                <a:srgbClr val="0000CC"/>
              </a:buClr>
              <a:buSzPct val="80000"/>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Easy </a:t>
            </a:r>
            <a:r>
              <a:rPr lang="en-US" altLang="en-US" dirty="0">
                <a:solidFill>
                  <a:srgbClr val="0000CC"/>
                </a:solidFill>
                <a:latin typeface="Times New Roman" panose="02020603050405020304" pitchFamily="18" charset="0"/>
                <a:cs typeface="Times New Roman" panose="02020603050405020304" pitchFamily="18" charset="0"/>
              </a:rPr>
              <a:t>generalization </a:t>
            </a:r>
            <a:r>
              <a:rPr lang="en-US" altLang="en-US" dirty="0">
                <a:latin typeface="Times New Roman" panose="02020603050405020304" pitchFamily="18" charset="0"/>
                <a:cs typeface="Times New Roman" panose="02020603050405020304" pitchFamily="18" charset="0"/>
              </a:rPr>
              <a:t>of dot-product (or distance, represents the </a:t>
            </a:r>
            <a:r>
              <a:rPr lang="en-US" altLang="en-US" dirty="0">
                <a:solidFill>
                  <a:srgbClr val="0000CC"/>
                </a:solidFill>
                <a:latin typeface="Times New Roman" panose="02020603050405020304" pitchFamily="18" charset="0"/>
                <a:cs typeface="Times New Roman" panose="02020603050405020304" pitchFamily="18" charset="0"/>
              </a:rPr>
              <a:t>similarity</a:t>
            </a:r>
            <a:r>
              <a:rPr lang="en-US" altLang="en-US" dirty="0">
                <a:latin typeface="Times New Roman" panose="02020603050405020304" pitchFamily="18" charset="0"/>
                <a:cs typeface="Times New Roman" panose="02020603050405020304" pitchFamily="18" charset="0"/>
              </a:rPr>
              <a:t> between objects) based pattern recognition algorithms</a:t>
            </a:r>
          </a:p>
        </p:txBody>
      </p:sp>
      <p:sp>
        <p:nvSpPr>
          <p:cNvPr id="6" name="Rectangle 5">
            <a:extLst>
              <a:ext uri="{FF2B5EF4-FFF2-40B4-BE49-F238E27FC236}">
                <a16:creationId xmlns:a16="http://schemas.microsoft.com/office/drawing/2014/main" id="{15385D7B-FE6E-4638-AB20-52593739E631}"/>
              </a:ext>
            </a:extLst>
          </p:cNvPr>
          <p:cNvSpPr/>
          <p:nvPr/>
        </p:nvSpPr>
        <p:spPr>
          <a:xfrm>
            <a:off x="2230966" y="1084385"/>
            <a:ext cx="1572866" cy="384721"/>
          </a:xfrm>
          <a:prstGeom prst="rect">
            <a:avLst/>
          </a:prstGeom>
        </p:spPr>
        <p:txBody>
          <a:bodyPr wrap="none">
            <a:spAutoFit/>
          </a:bodyPr>
          <a:lstStyle/>
          <a:p>
            <a:r>
              <a:rPr lang="en-US" altLang="en-US" sz="1900" b="1" dirty="0">
                <a:solidFill>
                  <a:srgbClr val="0000CC"/>
                </a:solidFill>
                <a:latin typeface="Times New Roman" panose="02020603050405020304" pitchFamily="18" charset="0"/>
                <a:cs typeface="Times New Roman" panose="02020603050405020304" pitchFamily="18" charset="0"/>
              </a:rPr>
              <a:t>Intuitive idea</a:t>
            </a:r>
            <a:endParaRPr lang="en-US" sz="1900" b="1" dirty="0"/>
          </a:p>
        </p:txBody>
      </p:sp>
      <p:sp>
        <p:nvSpPr>
          <p:cNvPr id="7" name="Rectangle 6">
            <a:extLst>
              <a:ext uri="{FF2B5EF4-FFF2-40B4-BE49-F238E27FC236}">
                <a16:creationId xmlns:a16="http://schemas.microsoft.com/office/drawing/2014/main" id="{181D43B3-7F27-4F89-92A0-AB3BCAB7461E}"/>
              </a:ext>
            </a:extLst>
          </p:cNvPr>
          <p:cNvSpPr/>
          <p:nvPr/>
        </p:nvSpPr>
        <p:spPr>
          <a:xfrm>
            <a:off x="2230966" y="3689479"/>
            <a:ext cx="4631396" cy="384721"/>
          </a:xfrm>
          <a:prstGeom prst="rect">
            <a:avLst/>
          </a:prstGeom>
        </p:spPr>
        <p:txBody>
          <a:bodyPr wrap="none">
            <a:spAutoFit/>
          </a:bodyPr>
          <a:lstStyle/>
          <a:p>
            <a:r>
              <a:rPr lang="en-US" altLang="en-US" sz="1900" b="1" dirty="0">
                <a:solidFill>
                  <a:srgbClr val="0000CC"/>
                </a:solidFill>
                <a:latin typeface="Times New Roman" panose="02020603050405020304" pitchFamily="18" charset="0"/>
                <a:cs typeface="Times New Roman" panose="02020603050405020304" pitchFamily="18" charset="0"/>
              </a:rPr>
              <a:t>Commonly used kernels in Regularized PF</a:t>
            </a:r>
            <a:endParaRPr lang="en-US" sz="1900" b="1" dirty="0"/>
          </a:p>
        </p:txBody>
      </p:sp>
      <p:pic>
        <p:nvPicPr>
          <p:cNvPr id="75780" name="Picture 4">
            <a:extLst>
              <a:ext uri="{FF2B5EF4-FFF2-40B4-BE49-F238E27FC236}">
                <a16:creationId xmlns:a16="http://schemas.microsoft.com/office/drawing/2014/main" id="{0779144C-F116-402E-9D4E-A73704827B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1070" y="4119038"/>
            <a:ext cx="3763469" cy="267959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222C6C3-9445-4575-86CE-D8345A445D3B}"/>
              </a:ext>
            </a:extLst>
          </p:cNvPr>
          <p:cNvSpPr/>
          <p:nvPr/>
        </p:nvSpPr>
        <p:spPr>
          <a:xfrm>
            <a:off x="2338979" y="4190912"/>
            <a:ext cx="1899879" cy="341632"/>
          </a:xfrm>
          <a:prstGeom prst="rect">
            <a:avLst/>
          </a:prstGeom>
        </p:spPr>
        <p:txBody>
          <a:bodyPr wrap="none">
            <a:spAutoFit/>
          </a:bodyPr>
          <a:lstStyle/>
          <a:p>
            <a:pPr marL="231775" lvl="1" indent="-231775">
              <a:lnSpc>
                <a:spcPct val="90000"/>
              </a:lnSpc>
              <a:spcBef>
                <a:spcPct val="20000"/>
              </a:spcBef>
              <a:spcAft>
                <a:spcPts val="300"/>
              </a:spcAft>
              <a:buClr>
                <a:srgbClr val="0000CC"/>
              </a:buClr>
              <a:buSzPct val="80000"/>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Gaussian kernel</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9B8EB30-85C6-4B60-BD10-67AB384688BC}"/>
              </a:ext>
            </a:extLst>
          </p:cNvPr>
          <p:cNvSpPr/>
          <p:nvPr/>
        </p:nvSpPr>
        <p:spPr>
          <a:xfrm>
            <a:off x="2338978" y="5117201"/>
            <a:ext cx="2374368" cy="341632"/>
          </a:xfrm>
          <a:prstGeom prst="rect">
            <a:avLst/>
          </a:prstGeom>
        </p:spPr>
        <p:txBody>
          <a:bodyPr wrap="none">
            <a:spAutoFit/>
          </a:bodyPr>
          <a:lstStyle/>
          <a:p>
            <a:pPr marL="231775" lvl="1" indent="-231775">
              <a:lnSpc>
                <a:spcPct val="90000"/>
              </a:lnSpc>
              <a:spcBef>
                <a:spcPct val="20000"/>
              </a:spcBef>
              <a:spcAft>
                <a:spcPts val="300"/>
              </a:spcAft>
              <a:buClr>
                <a:srgbClr val="0000CC"/>
              </a:buClr>
              <a:buSzPct val="80000"/>
              <a:buFont typeface="Wingdings" panose="05000000000000000000" pitchFamily="2" charset="2"/>
              <a:buChar char="ü"/>
            </a:pPr>
            <a:r>
              <a:rPr lang="en-US" altLang="en-US" dirty="0" err="1">
                <a:latin typeface="Times New Roman" panose="02020603050405020304" pitchFamily="18" charset="0"/>
                <a:cs typeface="Times New Roman" panose="02020603050405020304" pitchFamily="18" charset="0"/>
              </a:rPr>
              <a:t>Epanechnikov</a:t>
            </a:r>
            <a:r>
              <a:rPr lang="en-US" altLang="en-US" dirty="0">
                <a:latin typeface="Times New Roman" panose="02020603050405020304" pitchFamily="18" charset="0"/>
                <a:cs typeface="Times New Roman" panose="02020603050405020304" pitchFamily="18" charset="0"/>
              </a:rPr>
              <a:t> kernel</a:t>
            </a:r>
            <a:endParaRPr lang="en-US" dirty="0">
              <a:latin typeface="Times New Roman" panose="02020603050405020304" pitchFamily="18" charset="0"/>
              <a:cs typeface="Times New Roman" panose="02020603050405020304" pitchFamily="18" charset="0"/>
            </a:endParaRPr>
          </a:p>
        </p:txBody>
      </p:sp>
      <p:graphicFrame>
        <p:nvGraphicFramePr>
          <p:cNvPr id="9" name="Object 8">
            <a:extLst>
              <a:ext uri="{FF2B5EF4-FFF2-40B4-BE49-F238E27FC236}">
                <a16:creationId xmlns:a16="http://schemas.microsoft.com/office/drawing/2014/main" id="{345E9F38-6AEC-4541-8E89-4FC288791A75}"/>
              </a:ext>
            </a:extLst>
          </p:cNvPr>
          <p:cNvGraphicFramePr>
            <a:graphicFrameLocks noChangeAspect="1"/>
          </p:cNvGraphicFramePr>
          <p:nvPr>
            <p:extLst>
              <p:ext uri="{D42A27DB-BD31-4B8C-83A1-F6EECF244321}">
                <p14:modId xmlns:p14="http://schemas.microsoft.com/office/powerpoint/2010/main" val="3787843661"/>
              </p:ext>
            </p:extLst>
          </p:nvPr>
        </p:nvGraphicFramePr>
        <p:xfrm>
          <a:off x="6395453" y="3214437"/>
          <a:ext cx="914400" cy="241300"/>
        </p:xfrm>
        <a:graphic>
          <a:graphicData uri="http://schemas.openxmlformats.org/presentationml/2006/ole">
            <mc:AlternateContent xmlns:mc="http://schemas.openxmlformats.org/markup-compatibility/2006">
              <mc:Choice xmlns:v="urn:schemas-microsoft-com:vml" Requires="v">
                <p:oleObj spid="_x0000_s7170" name="Equation" r:id="rId5" imgW="914400" imgH="241920" progId="Equation.DSMT4">
                  <p:embed/>
                </p:oleObj>
              </mc:Choice>
              <mc:Fallback>
                <p:oleObj name="Equation" r:id="rId5" imgW="914400" imgH="241920" progId="Equation.DSMT4">
                  <p:embed/>
                  <p:pic>
                    <p:nvPicPr>
                      <p:cNvPr id="9" name="Object 8">
                        <a:extLst>
                          <a:ext uri="{FF2B5EF4-FFF2-40B4-BE49-F238E27FC236}">
                            <a16:creationId xmlns:a16="http://schemas.microsoft.com/office/drawing/2014/main" id="{345E9F38-6AEC-4541-8E89-4FC288791A75}"/>
                          </a:ext>
                        </a:extLst>
                      </p:cNvPr>
                      <p:cNvPicPr/>
                      <p:nvPr/>
                    </p:nvPicPr>
                    <p:blipFill>
                      <a:blip r:embed="rId6"/>
                      <a:stretch>
                        <a:fillRect/>
                      </a:stretch>
                    </p:blipFill>
                    <p:spPr>
                      <a:xfrm>
                        <a:off x="6395453" y="3214437"/>
                        <a:ext cx="914400" cy="2413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5C4EB599-9292-45B2-8DB8-41A172541F2D}"/>
              </a:ext>
            </a:extLst>
          </p:cNvPr>
          <p:cNvGraphicFramePr>
            <a:graphicFrameLocks noChangeAspect="1"/>
          </p:cNvGraphicFramePr>
          <p:nvPr>
            <p:extLst>
              <p:ext uri="{D42A27DB-BD31-4B8C-83A1-F6EECF244321}">
                <p14:modId xmlns:p14="http://schemas.microsoft.com/office/powerpoint/2010/main" val="1790010346"/>
              </p:ext>
            </p:extLst>
          </p:nvPr>
        </p:nvGraphicFramePr>
        <p:xfrm>
          <a:off x="2988863" y="4469501"/>
          <a:ext cx="2451100" cy="647700"/>
        </p:xfrm>
        <a:graphic>
          <a:graphicData uri="http://schemas.openxmlformats.org/presentationml/2006/ole">
            <mc:AlternateContent xmlns:mc="http://schemas.openxmlformats.org/markup-compatibility/2006">
              <mc:Choice xmlns:v="urn:schemas-microsoft-com:vml" Requires="v">
                <p:oleObj spid="_x0000_s7171" name="Equation" r:id="rId7" imgW="2450880" imgH="647640" progId="Equation.DSMT4">
                  <p:embed/>
                </p:oleObj>
              </mc:Choice>
              <mc:Fallback>
                <p:oleObj name="Equation" r:id="rId7" imgW="2450880" imgH="647640" progId="Equation.DSMT4">
                  <p:embed/>
                  <p:pic>
                    <p:nvPicPr>
                      <p:cNvPr id="10" name="Object 9">
                        <a:extLst>
                          <a:ext uri="{FF2B5EF4-FFF2-40B4-BE49-F238E27FC236}">
                            <a16:creationId xmlns:a16="http://schemas.microsoft.com/office/drawing/2014/main" id="{5C4EB599-9292-45B2-8DB8-41A172541F2D}"/>
                          </a:ext>
                        </a:extLst>
                      </p:cNvPr>
                      <p:cNvPicPr/>
                      <p:nvPr/>
                    </p:nvPicPr>
                    <p:blipFill>
                      <a:blip r:embed="rId8"/>
                      <a:stretch>
                        <a:fillRect/>
                      </a:stretch>
                    </p:blipFill>
                    <p:spPr>
                      <a:xfrm>
                        <a:off x="2988863" y="4469501"/>
                        <a:ext cx="2451100" cy="6477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8517449E-F1B7-4F97-8DBA-BABD2C1FA027}"/>
              </a:ext>
            </a:extLst>
          </p:cNvPr>
          <p:cNvGraphicFramePr>
            <a:graphicFrameLocks noChangeAspect="1"/>
          </p:cNvGraphicFramePr>
          <p:nvPr>
            <p:extLst>
              <p:ext uri="{D42A27DB-BD31-4B8C-83A1-F6EECF244321}">
                <p14:modId xmlns:p14="http://schemas.microsoft.com/office/powerpoint/2010/main" val="4011795805"/>
              </p:ext>
            </p:extLst>
          </p:nvPr>
        </p:nvGraphicFramePr>
        <p:xfrm>
          <a:off x="3017399" y="5458833"/>
          <a:ext cx="2667000" cy="889000"/>
        </p:xfrm>
        <a:graphic>
          <a:graphicData uri="http://schemas.openxmlformats.org/presentationml/2006/ole">
            <mc:AlternateContent xmlns:mc="http://schemas.openxmlformats.org/markup-compatibility/2006">
              <mc:Choice xmlns:v="urn:schemas-microsoft-com:vml" Requires="v">
                <p:oleObj spid="_x0000_s7172" name="Equation" r:id="rId9" imgW="2666880" imgH="888840" progId="Equation.DSMT4">
                  <p:embed/>
                </p:oleObj>
              </mc:Choice>
              <mc:Fallback>
                <p:oleObj name="Equation" r:id="rId9" imgW="2666880" imgH="888840" progId="Equation.DSMT4">
                  <p:embed/>
                  <p:pic>
                    <p:nvPicPr>
                      <p:cNvPr id="12" name="Object 11">
                        <a:extLst>
                          <a:ext uri="{FF2B5EF4-FFF2-40B4-BE49-F238E27FC236}">
                            <a16:creationId xmlns:a16="http://schemas.microsoft.com/office/drawing/2014/main" id="{8517449E-F1B7-4F97-8DBA-BABD2C1FA027}"/>
                          </a:ext>
                        </a:extLst>
                      </p:cNvPr>
                      <p:cNvPicPr/>
                      <p:nvPr/>
                    </p:nvPicPr>
                    <p:blipFill>
                      <a:blip r:embed="rId10"/>
                      <a:stretch>
                        <a:fillRect/>
                      </a:stretch>
                    </p:blipFill>
                    <p:spPr>
                      <a:xfrm>
                        <a:off x="3017399" y="5458833"/>
                        <a:ext cx="2667000" cy="889000"/>
                      </a:xfrm>
                      <a:prstGeom prst="rect">
                        <a:avLst/>
                      </a:prstGeom>
                    </p:spPr>
                  </p:pic>
                </p:oleObj>
              </mc:Fallback>
            </mc:AlternateContent>
          </a:graphicData>
        </a:graphic>
      </p:graphicFrame>
    </p:spTree>
    <p:extLst>
      <p:ext uri="{BB962C8B-B14F-4D97-AF65-F5344CB8AC3E}">
        <p14:creationId xmlns:p14="http://schemas.microsoft.com/office/powerpoint/2010/main" val="333461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780"/>
                                        </p:tgtEl>
                                        <p:attrNameLst>
                                          <p:attrName>style.visibility</p:attrName>
                                        </p:attrNameLst>
                                      </p:cBhvr>
                                      <p:to>
                                        <p:strVal val="visible"/>
                                      </p:to>
                                    </p:set>
                                    <p:anim calcmode="lin" valueType="num">
                                      <p:cBhvr additive="base">
                                        <p:cTn id="11" dur="500" fill="hold"/>
                                        <p:tgtEl>
                                          <p:spTgt spid="75780"/>
                                        </p:tgtEl>
                                        <p:attrNameLst>
                                          <p:attrName>ppt_x</p:attrName>
                                        </p:attrNameLst>
                                      </p:cBhvr>
                                      <p:tavLst>
                                        <p:tav tm="0">
                                          <p:val>
                                            <p:strVal val="#ppt_x"/>
                                          </p:val>
                                        </p:tav>
                                        <p:tav tm="100000">
                                          <p:val>
                                            <p:strVal val="#ppt_x"/>
                                          </p:val>
                                        </p:tav>
                                      </p:tavLst>
                                    </p:anim>
                                    <p:anim calcmode="lin" valueType="num">
                                      <p:cBhvr additive="base">
                                        <p:cTn id="12" dur="500" fill="hold"/>
                                        <p:tgtEl>
                                          <p:spTgt spid="7578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D7AF-926F-428D-9EBC-2BE2BAC1D630}"/>
              </a:ext>
            </a:extLst>
          </p:cNvPr>
          <p:cNvSpPr>
            <a:spLocks noGrp="1"/>
          </p:cNvSpPr>
          <p:nvPr>
            <p:ph type="title"/>
          </p:nvPr>
        </p:nvSpPr>
        <p:spPr>
          <a:xfrm>
            <a:off x="1716087" y="190500"/>
            <a:ext cx="10475913" cy="619125"/>
          </a:xfrm>
        </p:spPr>
        <p:txBody>
          <a:bodyPr/>
          <a:lstStyle/>
          <a:p>
            <a:r>
              <a:rPr lang="en-US" dirty="0"/>
              <a:t>Numerical Study and Performance Comparison</a:t>
            </a:r>
          </a:p>
        </p:txBody>
      </p:sp>
      <p:pic>
        <p:nvPicPr>
          <p:cNvPr id="10" name="Picture 9">
            <a:extLst>
              <a:ext uri="{FF2B5EF4-FFF2-40B4-BE49-F238E27FC236}">
                <a16:creationId xmlns:a16="http://schemas.microsoft.com/office/drawing/2014/main" id="{43E647BC-5E4A-4836-B0A2-DC4D5A7FC7A7}"/>
              </a:ext>
            </a:extLst>
          </p:cNvPr>
          <p:cNvPicPr>
            <a:picLocks noChangeAspect="1"/>
          </p:cNvPicPr>
          <p:nvPr/>
        </p:nvPicPr>
        <p:blipFill rotWithShape="1">
          <a:blip r:embed="rId3"/>
          <a:srcRect l="7869" t="5157" r="7869"/>
          <a:stretch/>
        </p:blipFill>
        <p:spPr>
          <a:xfrm>
            <a:off x="2684730" y="2141421"/>
            <a:ext cx="7704856" cy="4621262"/>
          </a:xfrm>
          <a:prstGeom prst="rect">
            <a:avLst/>
          </a:prstGeom>
        </p:spPr>
      </p:pic>
      <p:graphicFrame>
        <p:nvGraphicFramePr>
          <p:cNvPr id="11" name="Object 10">
            <a:extLst>
              <a:ext uri="{FF2B5EF4-FFF2-40B4-BE49-F238E27FC236}">
                <a16:creationId xmlns:a16="http://schemas.microsoft.com/office/drawing/2014/main" id="{8D35BAA8-19E3-4358-A861-C79F9A199EB2}"/>
              </a:ext>
            </a:extLst>
          </p:cNvPr>
          <p:cNvGraphicFramePr>
            <a:graphicFrameLocks noChangeAspect="1"/>
          </p:cNvGraphicFramePr>
          <p:nvPr>
            <p:extLst>
              <p:ext uri="{D42A27DB-BD31-4B8C-83A1-F6EECF244321}">
                <p14:modId xmlns:p14="http://schemas.microsoft.com/office/powerpoint/2010/main" val="1938115760"/>
              </p:ext>
            </p:extLst>
          </p:nvPr>
        </p:nvGraphicFramePr>
        <p:xfrm>
          <a:off x="3332802" y="1088963"/>
          <a:ext cx="3096344" cy="1111947"/>
        </p:xfrm>
        <a:graphic>
          <a:graphicData uri="http://schemas.openxmlformats.org/presentationml/2006/ole">
            <mc:AlternateContent xmlns:mc="http://schemas.openxmlformats.org/markup-compatibility/2006">
              <mc:Choice xmlns:v="urn:schemas-microsoft-com:vml" Requires="v">
                <p:oleObj spid="_x0000_s8194" name="Equation" r:id="rId4" imgW="2298600" imgH="825480" progId="Equation.DSMT4">
                  <p:embed/>
                </p:oleObj>
              </mc:Choice>
              <mc:Fallback>
                <p:oleObj name="Equation" r:id="rId4" imgW="2298600" imgH="825480" progId="Equation.DSMT4">
                  <p:embed/>
                  <p:pic>
                    <p:nvPicPr>
                      <p:cNvPr id="11" name="Object 10">
                        <a:extLst>
                          <a:ext uri="{FF2B5EF4-FFF2-40B4-BE49-F238E27FC236}">
                            <a16:creationId xmlns:a16="http://schemas.microsoft.com/office/drawing/2014/main" id="{8D35BAA8-19E3-4358-A861-C79F9A199EB2}"/>
                          </a:ext>
                        </a:extLst>
                      </p:cNvPr>
                      <p:cNvPicPr/>
                      <p:nvPr/>
                    </p:nvPicPr>
                    <p:blipFill>
                      <a:blip r:embed="rId5"/>
                      <a:stretch>
                        <a:fillRect/>
                      </a:stretch>
                    </p:blipFill>
                    <p:spPr>
                      <a:xfrm>
                        <a:off x="3332802" y="1088963"/>
                        <a:ext cx="3096344" cy="1111947"/>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AA0EC0C7-1377-4F8D-A942-A11CF2038D41}"/>
              </a:ext>
            </a:extLst>
          </p:cNvPr>
          <p:cNvGraphicFramePr>
            <a:graphicFrameLocks noChangeAspect="1"/>
          </p:cNvGraphicFramePr>
          <p:nvPr>
            <p:extLst>
              <p:ext uri="{D42A27DB-BD31-4B8C-83A1-F6EECF244321}">
                <p14:modId xmlns:p14="http://schemas.microsoft.com/office/powerpoint/2010/main" val="1561073150"/>
              </p:ext>
            </p:extLst>
          </p:nvPr>
        </p:nvGraphicFramePr>
        <p:xfrm>
          <a:off x="8111958" y="3958389"/>
          <a:ext cx="914400" cy="190500"/>
        </p:xfrm>
        <a:graphic>
          <a:graphicData uri="http://schemas.openxmlformats.org/presentationml/2006/ole">
            <mc:AlternateContent xmlns:mc="http://schemas.openxmlformats.org/markup-compatibility/2006">
              <mc:Choice xmlns:v="urn:schemas-microsoft-com:vml" Requires="v">
                <p:oleObj spid="_x0000_s8195" name="Equation" r:id="rId6" imgW="914400" imgH="190080" progId="Equation.DSMT4">
                  <p:embed/>
                </p:oleObj>
              </mc:Choice>
              <mc:Fallback>
                <p:oleObj name="Equation" r:id="rId6" imgW="914400" imgH="190080" progId="Equation.DSMT4">
                  <p:embed/>
                  <p:pic>
                    <p:nvPicPr>
                      <p:cNvPr id="12" name="Object 11">
                        <a:extLst>
                          <a:ext uri="{FF2B5EF4-FFF2-40B4-BE49-F238E27FC236}">
                            <a16:creationId xmlns:a16="http://schemas.microsoft.com/office/drawing/2014/main" id="{AA0EC0C7-1377-4F8D-A942-A11CF2038D41}"/>
                          </a:ext>
                        </a:extLst>
                      </p:cNvPr>
                      <p:cNvPicPr/>
                      <p:nvPr/>
                    </p:nvPicPr>
                    <p:blipFill>
                      <a:blip r:embed="rId7"/>
                      <a:stretch>
                        <a:fillRect/>
                      </a:stretch>
                    </p:blipFill>
                    <p:spPr>
                      <a:xfrm>
                        <a:off x="8111958" y="3958389"/>
                        <a:ext cx="914400" cy="1905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BC27EE76-4297-4C75-8D80-D8298633486A}"/>
              </a:ext>
            </a:extLst>
          </p:cNvPr>
          <p:cNvGraphicFramePr>
            <a:graphicFrameLocks noChangeAspect="1"/>
          </p:cNvGraphicFramePr>
          <p:nvPr>
            <p:extLst>
              <p:ext uri="{D42A27DB-BD31-4B8C-83A1-F6EECF244321}">
                <p14:modId xmlns:p14="http://schemas.microsoft.com/office/powerpoint/2010/main" val="2227884572"/>
              </p:ext>
            </p:extLst>
          </p:nvPr>
        </p:nvGraphicFramePr>
        <p:xfrm>
          <a:off x="8111958" y="3958389"/>
          <a:ext cx="914400" cy="190500"/>
        </p:xfrm>
        <a:graphic>
          <a:graphicData uri="http://schemas.openxmlformats.org/presentationml/2006/ole">
            <mc:AlternateContent xmlns:mc="http://schemas.openxmlformats.org/markup-compatibility/2006">
              <mc:Choice xmlns:v="urn:schemas-microsoft-com:vml" Requires="v">
                <p:oleObj spid="_x0000_s8196" name="Equation" r:id="rId8" imgW="914400" imgH="190080" progId="Equation.DSMT4">
                  <p:embed/>
                </p:oleObj>
              </mc:Choice>
              <mc:Fallback>
                <p:oleObj name="Equation" r:id="rId8" imgW="914400" imgH="190080" progId="Equation.DSMT4">
                  <p:embed/>
                  <p:pic>
                    <p:nvPicPr>
                      <p:cNvPr id="13" name="Object 12">
                        <a:extLst>
                          <a:ext uri="{FF2B5EF4-FFF2-40B4-BE49-F238E27FC236}">
                            <a16:creationId xmlns:a16="http://schemas.microsoft.com/office/drawing/2014/main" id="{BC27EE76-4297-4C75-8D80-D8298633486A}"/>
                          </a:ext>
                        </a:extLst>
                      </p:cNvPr>
                      <p:cNvPicPr/>
                      <p:nvPr/>
                    </p:nvPicPr>
                    <p:blipFill>
                      <a:blip r:embed="rId7"/>
                      <a:stretch>
                        <a:fillRect/>
                      </a:stretch>
                    </p:blipFill>
                    <p:spPr>
                      <a:xfrm>
                        <a:off x="8111958" y="3958389"/>
                        <a:ext cx="914400" cy="190500"/>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5DB5AFEC-24F5-4D18-B7EC-3BC0007A9E1C}"/>
              </a:ext>
            </a:extLst>
          </p:cNvPr>
          <p:cNvSpPr txBox="1"/>
          <p:nvPr/>
        </p:nvSpPr>
        <p:spPr>
          <a:xfrm>
            <a:off x="7543044" y="1354915"/>
            <a:ext cx="2052228" cy="584775"/>
          </a:xfrm>
          <a:prstGeom prst="rect">
            <a:avLst/>
          </a:prstGeom>
          <a:noFill/>
        </p:spPr>
        <p:txBody>
          <a:bodyPr wrap="square" rtlCol="0">
            <a:spAutoFit/>
          </a:bodyPr>
          <a:lstStyle/>
          <a:p>
            <a:r>
              <a:rPr lang="en-US" sz="1600" dirty="0">
                <a:latin typeface="Arial Narrow" panose="020B0606020202030204" pitchFamily="34" charset="0"/>
              </a:rPr>
              <a:t>For PF and its variants, 20 particles are used</a:t>
            </a:r>
          </a:p>
        </p:txBody>
      </p:sp>
    </p:spTree>
    <p:extLst>
      <p:ext uri="{BB962C8B-B14F-4D97-AF65-F5344CB8AC3E}">
        <p14:creationId xmlns:p14="http://schemas.microsoft.com/office/powerpoint/2010/main" val="1192925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D7AF-926F-428D-9EBC-2BE2BAC1D630}"/>
              </a:ext>
            </a:extLst>
          </p:cNvPr>
          <p:cNvSpPr>
            <a:spLocks noGrp="1"/>
          </p:cNvSpPr>
          <p:nvPr>
            <p:ph type="title"/>
          </p:nvPr>
        </p:nvSpPr>
        <p:spPr>
          <a:xfrm>
            <a:off x="1716087" y="190500"/>
            <a:ext cx="10251324" cy="619125"/>
          </a:xfrm>
        </p:spPr>
        <p:txBody>
          <a:bodyPr/>
          <a:lstStyle/>
          <a:p>
            <a:r>
              <a:rPr lang="en-US" dirty="0"/>
              <a:t>Numerical Study and Performance Comparison</a:t>
            </a:r>
          </a:p>
        </p:txBody>
      </p:sp>
      <p:graphicFrame>
        <p:nvGraphicFramePr>
          <p:cNvPr id="5" name="Table 6">
            <a:extLst>
              <a:ext uri="{FF2B5EF4-FFF2-40B4-BE49-F238E27FC236}">
                <a16:creationId xmlns:a16="http://schemas.microsoft.com/office/drawing/2014/main" id="{75431F2F-552A-4683-9006-E1BAC6005EEB}"/>
              </a:ext>
            </a:extLst>
          </p:cNvPr>
          <p:cNvGraphicFramePr>
            <a:graphicFrameLocks noGrp="1"/>
          </p:cNvGraphicFramePr>
          <p:nvPr>
            <p:extLst>
              <p:ext uri="{D42A27DB-BD31-4B8C-83A1-F6EECF244321}">
                <p14:modId xmlns:p14="http://schemas.microsoft.com/office/powerpoint/2010/main" val="1838465186"/>
              </p:ext>
            </p:extLst>
          </p:nvPr>
        </p:nvGraphicFramePr>
        <p:xfrm>
          <a:off x="3013228" y="5686654"/>
          <a:ext cx="6756414" cy="741680"/>
        </p:xfrm>
        <a:graphic>
          <a:graphicData uri="http://schemas.openxmlformats.org/drawingml/2006/table">
            <a:tbl>
              <a:tblPr firstRow="1" bandRow="1">
                <a:tableStyleId>{5C22544A-7EE6-4342-B048-85BDC9FD1C3A}</a:tableStyleId>
              </a:tblPr>
              <a:tblGrid>
                <a:gridCol w="1126069">
                  <a:extLst>
                    <a:ext uri="{9D8B030D-6E8A-4147-A177-3AD203B41FA5}">
                      <a16:colId xmlns:a16="http://schemas.microsoft.com/office/drawing/2014/main" val="2135378983"/>
                    </a:ext>
                  </a:extLst>
                </a:gridCol>
                <a:gridCol w="1126069">
                  <a:extLst>
                    <a:ext uri="{9D8B030D-6E8A-4147-A177-3AD203B41FA5}">
                      <a16:colId xmlns:a16="http://schemas.microsoft.com/office/drawing/2014/main" val="2044456865"/>
                    </a:ext>
                  </a:extLst>
                </a:gridCol>
                <a:gridCol w="1126069">
                  <a:extLst>
                    <a:ext uri="{9D8B030D-6E8A-4147-A177-3AD203B41FA5}">
                      <a16:colId xmlns:a16="http://schemas.microsoft.com/office/drawing/2014/main" val="4206429063"/>
                    </a:ext>
                  </a:extLst>
                </a:gridCol>
                <a:gridCol w="1126069">
                  <a:extLst>
                    <a:ext uri="{9D8B030D-6E8A-4147-A177-3AD203B41FA5}">
                      <a16:colId xmlns:a16="http://schemas.microsoft.com/office/drawing/2014/main" val="1180478001"/>
                    </a:ext>
                  </a:extLst>
                </a:gridCol>
                <a:gridCol w="1126069">
                  <a:extLst>
                    <a:ext uri="{9D8B030D-6E8A-4147-A177-3AD203B41FA5}">
                      <a16:colId xmlns:a16="http://schemas.microsoft.com/office/drawing/2014/main" val="265686643"/>
                    </a:ext>
                  </a:extLst>
                </a:gridCol>
                <a:gridCol w="1126069">
                  <a:extLst>
                    <a:ext uri="{9D8B030D-6E8A-4147-A177-3AD203B41FA5}">
                      <a16:colId xmlns:a16="http://schemas.microsoft.com/office/drawing/2014/main" val="2197344400"/>
                    </a:ext>
                  </a:extLst>
                </a:gridCol>
              </a:tblGrid>
              <a:tr h="370840">
                <a:tc>
                  <a:txBody>
                    <a:bodyPr/>
                    <a:lstStyle/>
                    <a:p>
                      <a:pPr algn="ctr"/>
                      <a:endParaRPr lang="en-US" sz="1600" b="0" dirty="0">
                        <a:solidFill>
                          <a:schemeClr val="tx1"/>
                        </a:solidFill>
                        <a:latin typeface="Arial Narrow" panose="020B0606020202030204" pitchFamily="34" charset="0"/>
                      </a:endParaRPr>
                    </a:p>
                  </a:txBody>
                  <a:tcPr>
                    <a:solidFill>
                      <a:srgbClr val="CCECFF"/>
                    </a:solidFill>
                  </a:tcPr>
                </a:tc>
                <a:tc>
                  <a:txBody>
                    <a:bodyPr/>
                    <a:lstStyle/>
                    <a:p>
                      <a:pPr algn="ctr"/>
                      <a:r>
                        <a:rPr lang="en-US" sz="1600" b="0" dirty="0">
                          <a:solidFill>
                            <a:schemeClr val="tx1"/>
                          </a:solidFill>
                          <a:latin typeface="Arial Narrow" panose="020B0606020202030204" pitchFamily="34" charset="0"/>
                        </a:rPr>
                        <a:t>EKF</a:t>
                      </a:r>
                    </a:p>
                  </a:txBody>
                  <a:tcPr>
                    <a:solidFill>
                      <a:srgbClr val="CCECFF"/>
                    </a:solidFill>
                  </a:tcPr>
                </a:tc>
                <a:tc>
                  <a:txBody>
                    <a:bodyPr/>
                    <a:lstStyle/>
                    <a:p>
                      <a:pPr algn="ctr"/>
                      <a:r>
                        <a:rPr lang="en-US" sz="1600" b="0" dirty="0">
                          <a:solidFill>
                            <a:schemeClr val="tx1"/>
                          </a:solidFill>
                          <a:latin typeface="Arial Narrow" panose="020B0606020202030204" pitchFamily="34" charset="0"/>
                        </a:rPr>
                        <a:t>UKF</a:t>
                      </a:r>
                    </a:p>
                  </a:txBody>
                  <a:tcPr>
                    <a:solidFill>
                      <a:srgbClr val="CCECFF"/>
                    </a:solidFill>
                  </a:tcPr>
                </a:tc>
                <a:tc>
                  <a:txBody>
                    <a:bodyPr/>
                    <a:lstStyle/>
                    <a:p>
                      <a:pPr algn="ctr"/>
                      <a:r>
                        <a:rPr lang="en-US" sz="1600" b="0" dirty="0">
                          <a:solidFill>
                            <a:schemeClr val="tx1"/>
                          </a:solidFill>
                          <a:latin typeface="Arial Narrow" panose="020B0606020202030204" pitchFamily="34" charset="0"/>
                        </a:rPr>
                        <a:t>PF</a:t>
                      </a:r>
                    </a:p>
                  </a:txBody>
                  <a:tcPr>
                    <a:solidFill>
                      <a:srgbClr val="CCECFF"/>
                    </a:solidFill>
                  </a:tcPr>
                </a:tc>
                <a:tc>
                  <a:txBody>
                    <a:bodyPr/>
                    <a:lstStyle/>
                    <a:p>
                      <a:pPr algn="ctr"/>
                      <a:r>
                        <a:rPr lang="en-US" sz="1600" b="0" dirty="0">
                          <a:solidFill>
                            <a:schemeClr val="tx1"/>
                          </a:solidFill>
                          <a:latin typeface="Arial Narrow" panose="020B0606020202030204" pitchFamily="34" charset="0"/>
                        </a:rPr>
                        <a:t>RPF</a:t>
                      </a:r>
                    </a:p>
                  </a:txBody>
                  <a:tcPr>
                    <a:solidFill>
                      <a:srgbClr val="CCECFF"/>
                    </a:solidFill>
                  </a:tcPr>
                </a:tc>
                <a:tc>
                  <a:txBody>
                    <a:bodyPr/>
                    <a:lstStyle/>
                    <a:p>
                      <a:pPr algn="ctr"/>
                      <a:r>
                        <a:rPr lang="en-US" sz="1600" b="0" dirty="0">
                          <a:solidFill>
                            <a:schemeClr val="tx1"/>
                          </a:solidFill>
                          <a:latin typeface="Arial Narrow" panose="020B0606020202030204" pitchFamily="34" charset="0"/>
                        </a:rPr>
                        <a:t>MCMC-PF</a:t>
                      </a:r>
                    </a:p>
                  </a:txBody>
                  <a:tcPr>
                    <a:solidFill>
                      <a:srgbClr val="CCECFF"/>
                    </a:solidFill>
                  </a:tcPr>
                </a:tc>
                <a:extLst>
                  <a:ext uri="{0D108BD9-81ED-4DB2-BD59-A6C34878D82A}">
                    <a16:rowId xmlns:a16="http://schemas.microsoft.com/office/drawing/2014/main" val="4244913366"/>
                  </a:ext>
                </a:extLst>
              </a:tr>
              <a:tr h="370840">
                <a:tc>
                  <a:txBody>
                    <a:bodyPr/>
                    <a:lstStyle/>
                    <a:p>
                      <a:pPr algn="ctr"/>
                      <a:r>
                        <a:rPr lang="en-US" sz="1600" b="0" dirty="0">
                          <a:solidFill>
                            <a:schemeClr val="tx1"/>
                          </a:solidFill>
                          <a:latin typeface="Arial Narrow" panose="020B0606020202030204" pitchFamily="34" charset="0"/>
                        </a:rPr>
                        <a:t>RMS</a:t>
                      </a:r>
                    </a:p>
                  </a:txBody>
                  <a:tcPr>
                    <a:solidFill>
                      <a:schemeClr val="accent3">
                        <a:lumMod val="95000"/>
                      </a:schemeClr>
                    </a:solidFill>
                  </a:tcPr>
                </a:tc>
                <a:tc>
                  <a:txBody>
                    <a:bodyPr/>
                    <a:lstStyle/>
                    <a:p>
                      <a:pPr algn="ctr"/>
                      <a:r>
                        <a:rPr lang="en-US" sz="1600" b="0" dirty="0">
                          <a:solidFill>
                            <a:schemeClr val="tx1"/>
                          </a:solidFill>
                          <a:latin typeface="Arial Narrow" panose="020B0606020202030204" pitchFamily="34" charset="0"/>
                        </a:rPr>
                        <a:t>6.11</a:t>
                      </a:r>
                    </a:p>
                  </a:txBody>
                  <a:tcPr>
                    <a:solidFill>
                      <a:schemeClr val="accent3">
                        <a:lumMod val="95000"/>
                      </a:schemeClr>
                    </a:solidFill>
                  </a:tcPr>
                </a:tc>
                <a:tc>
                  <a:txBody>
                    <a:bodyPr/>
                    <a:lstStyle/>
                    <a:p>
                      <a:pPr algn="ctr"/>
                      <a:r>
                        <a:rPr lang="en-US" sz="1600" b="0" dirty="0">
                          <a:solidFill>
                            <a:schemeClr val="tx1"/>
                          </a:solidFill>
                          <a:latin typeface="Arial Narrow" panose="020B0606020202030204" pitchFamily="34" charset="0"/>
                        </a:rPr>
                        <a:t>4.87</a:t>
                      </a:r>
                    </a:p>
                  </a:txBody>
                  <a:tcPr>
                    <a:solidFill>
                      <a:schemeClr val="accent3">
                        <a:lumMod val="95000"/>
                      </a:schemeClr>
                    </a:solidFill>
                  </a:tcPr>
                </a:tc>
                <a:tc>
                  <a:txBody>
                    <a:bodyPr/>
                    <a:lstStyle/>
                    <a:p>
                      <a:pPr algn="ctr"/>
                      <a:r>
                        <a:rPr lang="en-US" sz="1600" b="0" dirty="0">
                          <a:solidFill>
                            <a:schemeClr val="tx1"/>
                          </a:solidFill>
                          <a:latin typeface="Arial Narrow" panose="020B0606020202030204" pitchFamily="34" charset="0"/>
                        </a:rPr>
                        <a:t>5.98</a:t>
                      </a:r>
                    </a:p>
                  </a:txBody>
                  <a:tcPr>
                    <a:solidFill>
                      <a:schemeClr val="accent3">
                        <a:lumMod val="95000"/>
                      </a:schemeClr>
                    </a:solidFill>
                  </a:tcPr>
                </a:tc>
                <a:tc>
                  <a:txBody>
                    <a:bodyPr/>
                    <a:lstStyle/>
                    <a:p>
                      <a:pPr algn="ctr"/>
                      <a:r>
                        <a:rPr lang="en-US" sz="1600" b="0" dirty="0">
                          <a:solidFill>
                            <a:schemeClr val="tx1"/>
                          </a:solidFill>
                          <a:latin typeface="Arial Narrow" panose="020B0606020202030204" pitchFamily="34" charset="0"/>
                        </a:rPr>
                        <a:t>2.11</a:t>
                      </a:r>
                    </a:p>
                  </a:txBody>
                  <a:tcPr>
                    <a:solidFill>
                      <a:schemeClr val="accent3">
                        <a:lumMod val="95000"/>
                      </a:schemeClr>
                    </a:solidFill>
                  </a:tcPr>
                </a:tc>
                <a:tc>
                  <a:txBody>
                    <a:bodyPr/>
                    <a:lstStyle/>
                    <a:p>
                      <a:pPr algn="ctr"/>
                      <a:r>
                        <a:rPr lang="en-US" sz="1600" b="0" dirty="0">
                          <a:solidFill>
                            <a:schemeClr val="tx1"/>
                          </a:solidFill>
                          <a:latin typeface="Arial Narrow" panose="020B0606020202030204" pitchFamily="34" charset="0"/>
                        </a:rPr>
                        <a:t>2.51</a:t>
                      </a:r>
                    </a:p>
                  </a:txBody>
                  <a:tcPr>
                    <a:solidFill>
                      <a:schemeClr val="accent3">
                        <a:lumMod val="95000"/>
                      </a:schemeClr>
                    </a:solidFill>
                  </a:tcPr>
                </a:tc>
                <a:extLst>
                  <a:ext uri="{0D108BD9-81ED-4DB2-BD59-A6C34878D82A}">
                    <a16:rowId xmlns:a16="http://schemas.microsoft.com/office/drawing/2014/main" val="1119497240"/>
                  </a:ext>
                </a:extLst>
              </a:tr>
            </a:tbl>
          </a:graphicData>
        </a:graphic>
      </p:graphicFrame>
      <p:pic>
        <p:nvPicPr>
          <p:cNvPr id="7" name="Picture 6">
            <a:extLst>
              <a:ext uri="{FF2B5EF4-FFF2-40B4-BE49-F238E27FC236}">
                <a16:creationId xmlns:a16="http://schemas.microsoft.com/office/drawing/2014/main" id="{CAE00241-3DA6-4744-9B04-49554022D1F8}"/>
              </a:ext>
            </a:extLst>
          </p:cNvPr>
          <p:cNvPicPr>
            <a:picLocks noChangeAspect="1"/>
          </p:cNvPicPr>
          <p:nvPr/>
        </p:nvPicPr>
        <p:blipFill rotWithShape="1">
          <a:blip r:embed="rId2"/>
          <a:srcRect l="7875" t="5888" r="7863" b="1373"/>
          <a:stretch/>
        </p:blipFill>
        <p:spPr>
          <a:xfrm>
            <a:off x="2492406" y="1101408"/>
            <a:ext cx="7704856" cy="4536504"/>
          </a:xfrm>
          <a:prstGeom prst="rect">
            <a:avLst/>
          </a:prstGeom>
        </p:spPr>
      </p:pic>
    </p:spTree>
    <p:extLst>
      <p:ext uri="{BB962C8B-B14F-4D97-AF65-F5344CB8AC3E}">
        <p14:creationId xmlns:p14="http://schemas.microsoft.com/office/powerpoint/2010/main" val="52593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Particles to Distribution</a:t>
            </a:r>
          </a:p>
        </p:txBody>
      </p:sp>
      <p:pic>
        <p:nvPicPr>
          <p:cNvPr id="38" name="Picture 39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602" y="2621233"/>
            <a:ext cx="1296144" cy="828092"/>
          </a:xfrm>
          <a:prstGeom prst="rect">
            <a:avLst/>
          </a:prstGeom>
          <a:noFill/>
          <a:ln w="285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2004574" y="1973162"/>
            <a:ext cx="1836204" cy="584775"/>
          </a:xfrm>
          <a:prstGeom prst="rect">
            <a:avLst/>
          </a:prstGeom>
          <a:noFill/>
        </p:spPr>
        <p:txBody>
          <a:bodyPr wrap="square" rtlCol="0">
            <a:spAutoFit/>
          </a:bodyPr>
          <a:lstStyle/>
          <a:p>
            <a:pPr algn="ctr" defTabSz="914400">
              <a:defRPr/>
            </a:pPr>
            <a:r>
              <a:rPr lang="en-US" sz="1600" b="1" dirty="0">
                <a:solidFill>
                  <a:srgbClr val="0000CC"/>
                </a:solidFill>
                <a:latin typeface="Arial Narrow" panose="020B0606020202030204" pitchFamily="34" charset="0"/>
                <a:ea typeface="宋体"/>
              </a:rPr>
              <a:t>Objective</a:t>
            </a:r>
            <a:r>
              <a:rPr lang="en-US" sz="1600" dirty="0">
                <a:solidFill>
                  <a:srgbClr val="0000CC"/>
                </a:solidFill>
                <a:latin typeface="Arial Narrow" panose="020B0606020202030204" pitchFamily="34" charset="0"/>
                <a:ea typeface="宋体"/>
              </a:rPr>
              <a:t>: to estimate crack length, ? mm </a:t>
            </a:r>
            <a:endParaRPr lang="en-US" sz="1600" dirty="0">
              <a:solidFill>
                <a:srgbClr val="000000">
                  <a:lumMod val="75000"/>
                  <a:lumOff val="25000"/>
                </a:srgbClr>
              </a:solidFill>
              <a:latin typeface="Arial Narrow" panose="020B0606020202030204" pitchFamily="34" charset="0"/>
              <a:ea typeface="宋体"/>
            </a:endParaRPr>
          </a:p>
        </p:txBody>
      </p:sp>
      <p:cxnSp>
        <p:nvCxnSpPr>
          <p:cNvPr id="8" name="Straight Arrow Connector 7"/>
          <p:cNvCxnSpPr/>
          <p:nvPr/>
        </p:nvCxnSpPr>
        <p:spPr>
          <a:xfrm flipV="1">
            <a:off x="3732766" y="1685129"/>
            <a:ext cx="360040"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732766" y="2441213"/>
            <a:ext cx="396044" cy="255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32766" y="2909265"/>
            <a:ext cx="396044" cy="1040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452846" y="1253082"/>
            <a:ext cx="936104" cy="584775"/>
          </a:xfrm>
          <a:prstGeom prst="rect">
            <a:avLst/>
          </a:prstGeom>
          <a:noFill/>
        </p:spPr>
        <p:txBody>
          <a:bodyPr wrap="square" rtlCol="0">
            <a:spAutoFit/>
          </a:bodyPr>
          <a:lstStyle/>
          <a:p>
            <a:pPr algn="ctr" defTabSz="914400">
              <a:defRPr/>
            </a:pPr>
            <a:r>
              <a:rPr lang="en-US" altLang="zh-CN" sz="1600" dirty="0">
                <a:solidFill>
                  <a:srgbClr val="0000CC"/>
                </a:solidFill>
                <a:latin typeface="Arial Narrow" panose="020B0606020202030204" pitchFamily="34" charset="0"/>
                <a:ea typeface="宋体"/>
              </a:rPr>
              <a:t>Expert #1</a:t>
            </a:r>
            <a:r>
              <a:rPr lang="zh-CN" altLang="en-US" sz="1600" b="1" dirty="0">
                <a:solidFill>
                  <a:srgbClr val="0000CC"/>
                </a:solidFill>
                <a:latin typeface="Arial Narrow" panose="020B0606020202030204" pitchFamily="34" charset="0"/>
                <a:ea typeface="宋体"/>
              </a:rPr>
              <a:t>：</a:t>
            </a:r>
            <a:endParaRPr lang="en-US" altLang="zh-CN" sz="1600" b="1" dirty="0">
              <a:solidFill>
                <a:srgbClr val="0000CC"/>
              </a:solidFill>
              <a:latin typeface="Arial Narrow" panose="020B0606020202030204" pitchFamily="34" charset="0"/>
              <a:ea typeface="宋体"/>
            </a:endParaRPr>
          </a:p>
          <a:p>
            <a:pPr algn="ctr" defTabSz="914400">
              <a:defRPr/>
            </a:pPr>
            <a:r>
              <a:rPr lang="en-US" altLang="zh-CN" sz="1600" u="sng" dirty="0">
                <a:solidFill>
                  <a:srgbClr val="000000"/>
                </a:solidFill>
                <a:latin typeface="Arial Narrow" panose="020B0606020202030204" pitchFamily="34" charset="0"/>
                <a:ea typeface="宋体"/>
              </a:rPr>
              <a:t>2.5 mm</a:t>
            </a:r>
            <a:endParaRPr lang="en-US" sz="1600" u="sng" dirty="0">
              <a:solidFill>
                <a:srgbClr val="000000"/>
              </a:solidFill>
              <a:latin typeface="Arial Narrow" panose="020B0606020202030204" pitchFamily="34" charset="0"/>
              <a:ea typeface="宋体"/>
            </a:endParaRPr>
          </a:p>
        </p:txBody>
      </p:sp>
      <p:sp>
        <p:nvSpPr>
          <p:cNvPr id="51" name="TextBox 50"/>
          <p:cNvSpPr txBox="1"/>
          <p:nvPr/>
        </p:nvSpPr>
        <p:spPr>
          <a:xfrm>
            <a:off x="4465546" y="2081174"/>
            <a:ext cx="900100" cy="584775"/>
          </a:xfrm>
          <a:prstGeom prst="rect">
            <a:avLst/>
          </a:prstGeom>
          <a:noFill/>
        </p:spPr>
        <p:txBody>
          <a:bodyPr wrap="square" rtlCol="0">
            <a:spAutoFit/>
          </a:bodyPr>
          <a:lstStyle/>
          <a:p>
            <a:pPr algn="ctr" defTabSz="914400">
              <a:defRPr/>
            </a:pPr>
            <a:r>
              <a:rPr lang="en-US" altLang="zh-CN" sz="1600" dirty="0">
                <a:solidFill>
                  <a:srgbClr val="0000CC"/>
                </a:solidFill>
                <a:latin typeface="Arial Narrow" panose="020B0606020202030204" pitchFamily="34" charset="0"/>
                <a:ea typeface="宋体"/>
              </a:rPr>
              <a:t>Expert #2</a:t>
            </a:r>
            <a:r>
              <a:rPr lang="zh-CN" altLang="en-US" sz="1600" dirty="0">
                <a:solidFill>
                  <a:srgbClr val="0000CC"/>
                </a:solidFill>
                <a:latin typeface="Arial Narrow" panose="020B0606020202030204" pitchFamily="34" charset="0"/>
                <a:ea typeface="宋体"/>
              </a:rPr>
              <a:t>：</a:t>
            </a:r>
            <a:endParaRPr lang="en-US" altLang="zh-CN" sz="1600" dirty="0">
              <a:solidFill>
                <a:srgbClr val="0000CC"/>
              </a:solidFill>
              <a:latin typeface="Arial Narrow" panose="020B0606020202030204" pitchFamily="34" charset="0"/>
              <a:ea typeface="宋体"/>
            </a:endParaRPr>
          </a:p>
          <a:p>
            <a:pPr algn="ctr" defTabSz="914400">
              <a:defRPr/>
            </a:pPr>
            <a:r>
              <a:rPr lang="en-US" altLang="zh-CN" sz="1600" u="sng" dirty="0">
                <a:solidFill>
                  <a:srgbClr val="000000"/>
                </a:solidFill>
                <a:latin typeface="Arial Narrow" panose="020B0606020202030204" pitchFamily="34" charset="0"/>
                <a:ea typeface="宋体"/>
              </a:rPr>
              <a:t>3.2 mm</a:t>
            </a:r>
            <a:endParaRPr lang="en-US" sz="1600" u="sng" dirty="0">
              <a:solidFill>
                <a:srgbClr val="000000"/>
              </a:solidFill>
              <a:latin typeface="Arial Narrow" panose="020B0606020202030204" pitchFamily="34" charset="0"/>
              <a:ea typeface="宋体"/>
            </a:endParaRPr>
          </a:p>
        </p:txBody>
      </p:sp>
      <p:sp>
        <p:nvSpPr>
          <p:cNvPr id="52" name="TextBox 51"/>
          <p:cNvSpPr txBox="1"/>
          <p:nvPr/>
        </p:nvSpPr>
        <p:spPr>
          <a:xfrm>
            <a:off x="4465546" y="3476619"/>
            <a:ext cx="936104" cy="584775"/>
          </a:xfrm>
          <a:prstGeom prst="rect">
            <a:avLst/>
          </a:prstGeom>
          <a:noFill/>
        </p:spPr>
        <p:txBody>
          <a:bodyPr wrap="square" rtlCol="0">
            <a:spAutoFit/>
          </a:bodyPr>
          <a:lstStyle/>
          <a:p>
            <a:pPr algn="ctr" defTabSz="914400">
              <a:defRPr/>
            </a:pPr>
            <a:r>
              <a:rPr lang="en-US" altLang="zh-CN" sz="1600" dirty="0">
                <a:solidFill>
                  <a:srgbClr val="0000CC"/>
                </a:solidFill>
                <a:latin typeface="Arial Narrow" panose="020B0606020202030204" pitchFamily="34" charset="0"/>
                <a:ea typeface="宋体"/>
              </a:rPr>
              <a:t>Expert #</a:t>
            </a:r>
            <a:r>
              <a:rPr lang="en-US" altLang="zh-CN" sz="1600" i="1" dirty="0">
                <a:solidFill>
                  <a:srgbClr val="0000CC"/>
                </a:solidFill>
                <a:latin typeface="Arial Narrow" panose="020B0606020202030204" pitchFamily="34" charset="0"/>
                <a:ea typeface="宋体"/>
              </a:rPr>
              <a:t>N</a:t>
            </a:r>
            <a:r>
              <a:rPr lang="zh-CN" altLang="en-US" sz="1600" dirty="0">
                <a:solidFill>
                  <a:srgbClr val="0000CC"/>
                </a:solidFill>
                <a:latin typeface="Arial Narrow" panose="020B0606020202030204" pitchFamily="34" charset="0"/>
                <a:ea typeface="宋体"/>
              </a:rPr>
              <a:t>：</a:t>
            </a:r>
            <a:endParaRPr lang="en-US" altLang="zh-CN" sz="1600" dirty="0">
              <a:solidFill>
                <a:srgbClr val="0000CC"/>
              </a:solidFill>
              <a:latin typeface="Arial Narrow" panose="020B0606020202030204" pitchFamily="34" charset="0"/>
              <a:ea typeface="宋体"/>
            </a:endParaRPr>
          </a:p>
          <a:p>
            <a:pPr algn="ctr" defTabSz="914400">
              <a:defRPr/>
            </a:pPr>
            <a:r>
              <a:rPr lang="en-US" altLang="zh-CN" sz="1600" u="sng" dirty="0">
                <a:solidFill>
                  <a:srgbClr val="000000"/>
                </a:solidFill>
                <a:latin typeface="Arial Narrow" panose="020B0606020202030204" pitchFamily="34" charset="0"/>
                <a:ea typeface="宋体"/>
              </a:rPr>
              <a:t>1.8 mm</a:t>
            </a:r>
            <a:endParaRPr lang="en-US" sz="1600" u="sng" dirty="0">
              <a:solidFill>
                <a:srgbClr val="000000"/>
              </a:solidFill>
              <a:latin typeface="Arial Narrow" panose="020B0606020202030204" pitchFamily="34" charset="0"/>
              <a:ea typeface="宋体"/>
            </a:endParaRPr>
          </a:p>
        </p:txBody>
      </p:sp>
      <p:sp>
        <p:nvSpPr>
          <p:cNvPr id="14" name="TextBox 13"/>
          <p:cNvSpPr txBox="1"/>
          <p:nvPr/>
        </p:nvSpPr>
        <p:spPr>
          <a:xfrm>
            <a:off x="3084694" y="4313421"/>
            <a:ext cx="2196244" cy="1154162"/>
          </a:xfrm>
          <a:prstGeom prst="rect">
            <a:avLst/>
          </a:prstGeom>
          <a:solidFill>
            <a:schemeClr val="bg1">
              <a:lumMod val="95000"/>
            </a:schemeClr>
          </a:solidFill>
        </p:spPr>
        <p:txBody>
          <a:bodyPr wrap="square" rtlCol="0">
            <a:spAutoFit/>
          </a:bodyPr>
          <a:lstStyle/>
          <a:p>
            <a:pPr defTabSz="914400">
              <a:defRPr/>
            </a:pPr>
            <a:r>
              <a:rPr lang="en-US" sz="1600" b="1" dirty="0">
                <a:solidFill>
                  <a:srgbClr val="000000"/>
                </a:solidFill>
                <a:latin typeface="Arial Narrow" panose="020B0606020202030204" pitchFamily="34" charset="0"/>
                <a:ea typeface="宋体"/>
              </a:rPr>
              <a:t>Initial particle generation</a:t>
            </a:r>
          </a:p>
          <a:p>
            <a:pPr marL="285750" indent="-285750" defTabSz="914400">
              <a:spcBef>
                <a:spcPts val="300"/>
              </a:spcBef>
              <a:buClr>
                <a:srgbClr val="0000CC"/>
              </a:buClr>
              <a:buSzPct val="70000"/>
              <a:buFont typeface="Wingdings" panose="05000000000000000000" pitchFamily="2" charset="2"/>
              <a:buChar char="ü"/>
              <a:defRPr/>
            </a:pPr>
            <a:r>
              <a:rPr lang="en-US" sz="1600" i="1" dirty="0">
                <a:solidFill>
                  <a:srgbClr val="0000CC"/>
                </a:solidFill>
                <a:latin typeface="Arial Narrow" panose="020B0606020202030204" pitchFamily="34" charset="0"/>
                <a:ea typeface="宋体"/>
              </a:rPr>
              <a:t>Particle</a:t>
            </a:r>
            <a:r>
              <a:rPr lang="en-US" sz="1600" dirty="0">
                <a:solidFill>
                  <a:srgbClr val="000000"/>
                </a:solidFill>
                <a:latin typeface="Arial Narrow" panose="020B0606020202030204" pitchFamily="34" charset="0"/>
                <a:ea typeface="宋体"/>
              </a:rPr>
              <a:t>: </a:t>
            </a:r>
            <a:r>
              <a:rPr lang="en-US" sz="1600" b="1" u="sng" dirty="0">
                <a:solidFill>
                  <a:srgbClr val="000000"/>
                </a:solidFill>
                <a:latin typeface="Arial Narrow" panose="020B0606020202030204" pitchFamily="34" charset="0"/>
                <a:ea typeface="宋体"/>
              </a:rPr>
              <a:t>expert </a:t>
            </a:r>
          </a:p>
          <a:p>
            <a:pPr marL="285750" indent="-285750" defTabSz="914400">
              <a:spcBef>
                <a:spcPts val="300"/>
              </a:spcBef>
              <a:buClr>
                <a:srgbClr val="0000CC"/>
              </a:buClr>
              <a:buSzPct val="70000"/>
              <a:buFont typeface="Wingdings" panose="05000000000000000000" pitchFamily="2" charset="2"/>
              <a:buChar char="ü"/>
              <a:defRPr/>
            </a:pPr>
            <a:r>
              <a:rPr lang="en-US" sz="1600" dirty="0">
                <a:solidFill>
                  <a:srgbClr val="000000"/>
                </a:solidFill>
                <a:latin typeface="Arial Narrow" panose="020B0606020202030204" pitchFamily="34" charset="0"/>
                <a:ea typeface="宋体"/>
              </a:rPr>
              <a:t>Particle’s </a:t>
            </a:r>
            <a:r>
              <a:rPr lang="en-US" sz="1600" i="1" dirty="0">
                <a:solidFill>
                  <a:srgbClr val="0000CC"/>
                </a:solidFill>
                <a:latin typeface="Arial Narrow" panose="020B0606020202030204" pitchFamily="34" charset="0"/>
                <a:ea typeface="宋体"/>
              </a:rPr>
              <a:t>value</a:t>
            </a:r>
            <a:r>
              <a:rPr lang="en-US" sz="1600" dirty="0">
                <a:solidFill>
                  <a:srgbClr val="000000"/>
                </a:solidFill>
                <a:latin typeface="Arial Narrow" panose="020B0606020202030204" pitchFamily="34" charset="0"/>
                <a:ea typeface="宋体"/>
              </a:rPr>
              <a:t>: crack estimation by expert</a:t>
            </a:r>
          </a:p>
        </p:txBody>
      </p:sp>
      <p:sp>
        <p:nvSpPr>
          <p:cNvPr id="15" name="Striped Right Arrow 14"/>
          <p:cNvSpPr/>
          <p:nvPr/>
        </p:nvSpPr>
        <p:spPr>
          <a:xfrm>
            <a:off x="5388950" y="2369205"/>
            <a:ext cx="252028" cy="432048"/>
          </a:xfrm>
          <a:prstGeom prst="stripedRightArrow">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Arial"/>
              <a:ea typeface="宋体"/>
            </a:endParaRPr>
          </a:p>
        </p:txBody>
      </p:sp>
      <p:sp>
        <p:nvSpPr>
          <p:cNvPr id="16" name="TextBox 15"/>
          <p:cNvSpPr txBox="1"/>
          <p:nvPr/>
        </p:nvSpPr>
        <p:spPr>
          <a:xfrm>
            <a:off x="5712986" y="2153182"/>
            <a:ext cx="1260140" cy="1200329"/>
          </a:xfrm>
          <a:prstGeom prst="rect">
            <a:avLst/>
          </a:prstGeom>
          <a:solidFill>
            <a:srgbClr val="FFFFCC"/>
          </a:solidFill>
        </p:spPr>
        <p:txBody>
          <a:bodyPr wrap="square" rtlCol="0">
            <a:spAutoFit/>
          </a:bodyPr>
          <a:lstStyle/>
          <a:p>
            <a:pPr algn="ctr" defTabSz="914400">
              <a:defRPr/>
            </a:pPr>
            <a:r>
              <a:rPr lang="en-US" altLang="zh-CN" dirty="0">
                <a:solidFill>
                  <a:srgbClr val="0000CC"/>
                </a:solidFill>
                <a:latin typeface="Arial Narrow" panose="020B0606020202030204" pitchFamily="34" charset="0"/>
                <a:ea typeface="宋体"/>
              </a:rPr>
              <a:t>Data-driven vibration-crack relationship</a:t>
            </a:r>
            <a:endParaRPr lang="en-US" dirty="0">
              <a:solidFill>
                <a:srgbClr val="0000CC"/>
              </a:solidFill>
              <a:latin typeface="Arial Narrow" panose="020B0606020202030204" pitchFamily="34" charset="0"/>
              <a:ea typeface="宋体"/>
            </a:endParaRPr>
          </a:p>
        </p:txBody>
      </p:sp>
      <p:sp>
        <p:nvSpPr>
          <p:cNvPr id="64" name="TextBox 63"/>
          <p:cNvSpPr txBox="1"/>
          <p:nvPr/>
        </p:nvSpPr>
        <p:spPr>
          <a:xfrm>
            <a:off x="5460958" y="1613121"/>
            <a:ext cx="1800200" cy="338554"/>
          </a:xfrm>
          <a:prstGeom prst="rect">
            <a:avLst/>
          </a:prstGeom>
          <a:noFill/>
        </p:spPr>
        <p:txBody>
          <a:bodyPr wrap="square" rtlCol="0">
            <a:spAutoFit/>
          </a:bodyPr>
          <a:lstStyle/>
          <a:p>
            <a:pPr algn="ctr" defTabSz="914400">
              <a:defRPr/>
            </a:pPr>
            <a:r>
              <a:rPr lang="en-US" sz="1600" dirty="0">
                <a:solidFill>
                  <a:srgbClr val="000000"/>
                </a:solidFill>
                <a:latin typeface="Arial Narrow" panose="020B0606020202030204" pitchFamily="34" charset="0"/>
                <a:ea typeface="宋体"/>
              </a:rPr>
              <a:t>Vibration RMS: </a:t>
            </a:r>
            <a:r>
              <a:rPr lang="en-US" sz="1600" u="sng" dirty="0">
                <a:solidFill>
                  <a:srgbClr val="000000"/>
                </a:solidFill>
                <a:latin typeface="Arial Narrow" panose="020B0606020202030204" pitchFamily="34" charset="0"/>
                <a:ea typeface="宋体"/>
              </a:rPr>
              <a:t>0.2 V</a:t>
            </a:r>
          </a:p>
        </p:txBody>
      </p:sp>
      <p:cxnSp>
        <p:nvCxnSpPr>
          <p:cNvPr id="18" name="Straight Arrow Connector 17"/>
          <p:cNvCxnSpPr/>
          <p:nvPr/>
        </p:nvCxnSpPr>
        <p:spPr>
          <a:xfrm>
            <a:off x="6361058" y="1937158"/>
            <a:ext cx="0" cy="2581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496962" y="3557337"/>
            <a:ext cx="1836204" cy="338554"/>
          </a:xfrm>
          <a:prstGeom prst="rect">
            <a:avLst/>
          </a:prstGeom>
          <a:noFill/>
        </p:spPr>
        <p:txBody>
          <a:bodyPr wrap="square" rtlCol="0">
            <a:spAutoFit/>
          </a:bodyPr>
          <a:lstStyle/>
          <a:p>
            <a:pPr algn="ctr" defTabSz="914400">
              <a:defRPr/>
            </a:pPr>
            <a:r>
              <a:rPr lang="en-US" sz="1600" dirty="0">
                <a:solidFill>
                  <a:srgbClr val="000000"/>
                </a:solidFill>
                <a:latin typeface="Arial Narrow" panose="020B0606020202030204" pitchFamily="34" charset="0"/>
                <a:ea typeface="宋体"/>
              </a:rPr>
              <a:t>Crack length: </a:t>
            </a:r>
            <a:r>
              <a:rPr lang="en-US" sz="1600" u="sng" dirty="0">
                <a:solidFill>
                  <a:srgbClr val="000000"/>
                </a:solidFill>
                <a:latin typeface="Arial Narrow" panose="020B0606020202030204" pitchFamily="34" charset="0"/>
                <a:ea typeface="宋体"/>
              </a:rPr>
              <a:t>2.8 mm</a:t>
            </a:r>
          </a:p>
        </p:txBody>
      </p:sp>
      <p:sp>
        <p:nvSpPr>
          <p:cNvPr id="95" name="Striped Right Arrow 94"/>
          <p:cNvSpPr/>
          <p:nvPr/>
        </p:nvSpPr>
        <p:spPr>
          <a:xfrm>
            <a:off x="7153146" y="2369205"/>
            <a:ext cx="252028" cy="432048"/>
          </a:xfrm>
          <a:prstGeom prst="stripedRightArrow">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Arial"/>
              <a:ea typeface="宋体"/>
            </a:endParaRPr>
          </a:p>
        </p:txBody>
      </p:sp>
      <p:sp>
        <p:nvSpPr>
          <p:cNvPr id="97" name="TextBox 96"/>
          <p:cNvSpPr txBox="1"/>
          <p:nvPr/>
        </p:nvSpPr>
        <p:spPr>
          <a:xfrm>
            <a:off x="7801218" y="1253082"/>
            <a:ext cx="936104" cy="584775"/>
          </a:xfrm>
          <a:prstGeom prst="rect">
            <a:avLst/>
          </a:prstGeom>
          <a:noFill/>
        </p:spPr>
        <p:txBody>
          <a:bodyPr wrap="square" rtlCol="0">
            <a:spAutoFit/>
          </a:bodyPr>
          <a:lstStyle/>
          <a:p>
            <a:pPr algn="ctr" defTabSz="914400">
              <a:defRPr/>
            </a:pPr>
            <a:r>
              <a:rPr lang="en-US" altLang="zh-CN" sz="1600" dirty="0">
                <a:solidFill>
                  <a:srgbClr val="0000CC"/>
                </a:solidFill>
                <a:latin typeface="Arial Narrow" panose="020B0606020202030204" pitchFamily="34" charset="0"/>
                <a:ea typeface="宋体"/>
              </a:rPr>
              <a:t>Expert #1</a:t>
            </a:r>
            <a:r>
              <a:rPr lang="zh-CN" altLang="en-US" sz="1600" b="1" dirty="0">
                <a:solidFill>
                  <a:srgbClr val="0000CC"/>
                </a:solidFill>
                <a:latin typeface="Arial Narrow" panose="020B0606020202030204" pitchFamily="34" charset="0"/>
                <a:ea typeface="宋体"/>
              </a:rPr>
              <a:t>：</a:t>
            </a:r>
            <a:endParaRPr lang="en-US" altLang="zh-CN" sz="1600" b="1" dirty="0">
              <a:solidFill>
                <a:srgbClr val="0000CC"/>
              </a:solidFill>
              <a:latin typeface="Arial Narrow" panose="020B0606020202030204" pitchFamily="34" charset="0"/>
              <a:ea typeface="宋体"/>
            </a:endParaRPr>
          </a:p>
          <a:p>
            <a:pPr algn="ctr" defTabSz="914400">
              <a:defRPr/>
            </a:pPr>
            <a:r>
              <a:rPr lang="en-US" altLang="zh-CN" sz="1600" u="sng" dirty="0">
                <a:solidFill>
                  <a:srgbClr val="000000"/>
                </a:solidFill>
                <a:latin typeface="Arial Narrow" panose="020B0606020202030204" pitchFamily="34" charset="0"/>
                <a:ea typeface="宋体"/>
              </a:rPr>
              <a:t>80% Trust </a:t>
            </a:r>
            <a:endParaRPr lang="en-US" sz="1600" u="sng" dirty="0">
              <a:solidFill>
                <a:srgbClr val="000000"/>
              </a:solidFill>
              <a:latin typeface="Arial Narrow" panose="020B0606020202030204" pitchFamily="34" charset="0"/>
              <a:ea typeface="宋体"/>
            </a:endParaRPr>
          </a:p>
        </p:txBody>
      </p:sp>
      <p:sp>
        <p:nvSpPr>
          <p:cNvPr id="98" name="TextBox 97"/>
          <p:cNvSpPr txBox="1"/>
          <p:nvPr/>
        </p:nvSpPr>
        <p:spPr>
          <a:xfrm>
            <a:off x="7801218" y="2081174"/>
            <a:ext cx="936104" cy="584775"/>
          </a:xfrm>
          <a:prstGeom prst="rect">
            <a:avLst/>
          </a:prstGeom>
          <a:noFill/>
        </p:spPr>
        <p:txBody>
          <a:bodyPr wrap="square" rtlCol="0">
            <a:spAutoFit/>
          </a:bodyPr>
          <a:lstStyle/>
          <a:p>
            <a:pPr algn="ctr" defTabSz="914400">
              <a:defRPr/>
            </a:pPr>
            <a:r>
              <a:rPr lang="en-US" altLang="zh-CN" sz="1600" dirty="0">
                <a:solidFill>
                  <a:srgbClr val="0000CC"/>
                </a:solidFill>
                <a:latin typeface="Arial Narrow" panose="020B0606020202030204" pitchFamily="34" charset="0"/>
                <a:ea typeface="宋体"/>
              </a:rPr>
              <a:t>Expert #2</a:t>
            </a:r>
            <a:r>
              <a:rPr lang="zh-CN" altLang="en-US" sz="1600" dirty="0">
                <a:solidFill>
                  <a:srgbClr val="0000CC"/>
                </a:solidFill>
                <a:latin typeface="Arial Narrow" panose="020B0606020202030204" pitchFamily="34" charset="0"/>
                <a:ea typeface="宋体"/>
              </a:rPr>
              <a:t>：</a:t>
            </a:r>
            <a:endParaRPr lang="en-US" altLang="zh-CN" sz="1600" dirty="0">
              <a:solidFill>
                <a:srgbClr val="0000CC"/>
              </a:solidFill>
              <a:latin typeface="Arial Narrow" panose="020B0606020202030204" pitchFamily="34" charset="0"/>
              <a:ea typeface="宋体"/>
            </a:endParaRPr>
          </a:p>
          <a:p>
            <a:pPr algn="ctr" defTabSz="914400">
              <a:defRPr/>
            </a:pPr>
            <a:r>
              <a:rPr lang="en-US" altLang="zh-CN" sz="1600" u="sng" dirty="0">
                <a:solidFill>
                  <a:srgbClr val="000000"/>
                </a:solidFill>
                <a:latin typeface="Arial Narrow" panose="020B0606020202030204" pitchFamily="34" charset="0"/>
                <a:ea typeface="宋体"/>
              </a:rPr>
              <a:t>75% Trust</a:t>
            </a:r>
            <a:endParaRPr lang="en-US" sz="1600" u="sng" dirty="0">
              <a:solidFill>
                <a:srgbClr val="000000"/>
              </a:solidFill>
              <a:latin typeface="Arial Narrow" panose="020B0606020202030204" pitchFamily="34" charset="0"/>
              <a:ea typeface="宋体"/>
            </a:endParaRPr>
          </a:p>
        </p:txBody>
      </p:sp>
      <p:sp>
        <p:nvSpPr>
          <p:cNvPr id="99" name="TextBox 98"/>
          <p:cNvSpPr txBox="1"/>
          <p:nvPr/>
        </p:nvSpPr>
        <p:spPr>
          <a:xfrm>
            <a:off x="7801218" y="3476619"/>
            <a:ext cx="936104" cy="584775"/>
          </a:xfrm>
          <a:prstGeom prst="rect">
            <a:avLst/>
          </a:prstGeom>
          <a:noFill/>
        </p:spPr>
        <p:txBody>
          <a:bodyPr wrap="square" rtlCol="0">
            <a:spAutoFit/>
          </a:bodyPr>
          <a:lstStyle/>
          <a:p>
            <a:pPr algn="ctr" defTabSz="914400">
              <a:defRPr/>
            </a:pPr>
            <a:r>
              <a:rPr lang="en-US" altLang="zh-CN" sz="1600" dirty="0">
                <a:solidFill>
                  <a:srgbClr val="0000CC"/>
                </a:solidFill>
                <a:latin typeface="Arial Narrow" panose="020B0606020202030204" pitchFamily="34" charset="0"/>
                <a:ea typeface="宋体"/>
              </a:rPr>
              <a:t>Expert #</a:t>
            </a:r>
            <a:r>
              <a:rPr lang="en-US" altLang="zh-CN" sz="1600" i="1" dirty="0">
                <a:solidFill>
                  <a:srgbClr val="0000CC"/>
                </a:solidFill>
                <a:latin typeface="Arial Narrow" panose="020B0606020202030204" pitchFamily="34" charset="0"/>
                <a:ea typeface="宋体"/>
              </a:rPr>
              <a:t>N</a:t>
            </a:r>
            <a:r>
              <a:rPr lang="zh-CN" altLang="en-US" sz="1600" dirty="0">
                <a:solidFill>
                  <a:srgbClr val="0000CC"/>
                </a:solidFill>
                <a:latin typeface="Arial Narrow" panose="020B0606020202030204" pitchFamily="34" charset="0"/>
                <a:ea typeface="宋体"/>
              </a:rPr>
              <a:t>：</a:t>
            </a:r>
            <a:endParaRPr lang="en-US" altLang="zh-CN" sz="1600" dirty="0">
              <a:solidFill>
                <a:srgbClr val="0000CC"/>
              </a:solidFill>
              <a:latin typeface="Arial Narrow" panose="020B0606020202030204" pitchFamily="34" charset="0"/>
              <a:ea typeface="宋体"/>
            </a:endParaRPr>
          </a:p>
          <a:p>
            <a:pPr algn="ctr" defTabSz="914400">
              <a:defRPr/>
            </a:pPr>
            <a:r>
              <a:rPr lang="en-US" altLang="zh-CN" sz="1600" u="sng" dirty="0">
                <a:solidFill>
                  <a:srgbClr val="000000"/>
                </a:solidFill>
                <a:latin typeface="Arial Narrow" panose="020B0606020202030204" pitchFamily="34" charset="0"/>
                <a:ea typeface="宋体"/>
              </a:rPr>
              <a:t>20% Trust</a:t>
            </a:r>
            <a:endParaRPr lang="en-US" sz="1600" u="sng" dirty="0">
              <a:solidFill>
                <a:srgbClr val="000000"/>
              </a:solidFill>
              <a:latin typeface="Arial Narrow" panose="020B0606020202030204" pitchFamily="34" charset="0"/>
              <a:ea typeface="宋体"/>
            </a:endParaRPr>
          </a:p>
        </p:txBody>
      </p:sp>
      <p:sp>
        <p:nvSpPr>
          <p:cNvPr id="100" name="Striped Right Arrow 99"/>
          <p:cNvSpPr/>
          <p:nvPr/>
        </p:nvSpPr>
        <p:spPr>
          <a:xfrm>
            <a:off x="8773326" y="2369205"/>
            <a:ext cx="252028" cy="432048"/>
          </a:xfrm>
          <a:prstGeom prst="stripedRightArrow">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Arial"/>
              <a:ea typeface="宋体"/>
            </a:endParaRPr>
          </a:p>
        </p:txBody>
      </p:sp>
      <p:sp>
        <p:nvSpPr>
          <p:cNvPr id="25" name="TextBox 24"/>
          <p:cNvSpPr txBox="1"/>
          <p:nvPr/>
        </p:nvSpPr>
        <p:spPr>
          <a:xfrm rot="5400000">
            <a:off x="4282408" y="2899683"/>
            <a:ext cx="720080" cy="523220"/>
          </a:xfrm>
          <a:prstGeom prst="rect">
            <a:avLst/>
          </a:prstGeom>
          <a:noFill/>
        </p:spPr>
        <p:txBody>
          <a:bodyPr wrap="square" rtlCol="0">
            <a:spAutoFit/>
          </a:bodyPr>
          <a:lstStyle/>
          <a:p>
            <a:pPr defTabSz="914400">
              <a:defRPr/>
            </a:pPr>
            <a:r>
              <a:rPr lang="en-US" sz="2800" b="1" dirty="0">
                <a:solidFill>
                  <a:srgbClr val="000000"/>
                </a:solidFill>
                <a:latin typeface="Arial"/>
                <a:ea typeface="宋体"/>
              </a:rPr>
              <a:t>…</a:t>
            </a:r>
          </a:p>
        </p:txBody>
      </p:sp>
      <p:sp>
        <p:nvSpPr>
          <p:cNvPr id="103" name="TextBox 102"/>
          <p:cNvSpPr txBox="1"/>
          <p:nvPr/>
        </p:nvSpPr>
        <p:spPr>
          <a:xfrm rot="5400000">
            <a:off x="7846804" y="2935687"/>
            <a:ext cx="720080" cy="523220"/>
          </a:xfrm>
          <a:prstGeom prst="rect">
            <a:avLst/>
          </a:prstGeom>
          <a:noFill/>
        </p:spPr>
        <p:txBody>
          <a:bodyPr wrap="square" rtlCol="0">
            <a:spAutoFit/>
          </a:bodyPr>
          <a:lstStyle/>
          <a:p>
            <a:pPr defTabSz="914400">
              <a:defRPr/>
            </a:pPr>
            <a:r>
              <a:rPr lang="en-US" sz="2800" b="1" dirty="0">
                <a:solidFill>
                  <a:srgbClr val="000000"/>
                </a:solidFill>
                <a:latin typeface="Arial"/>
                <a:ea typeface="宋体"/>
              </a:rPr>
              <a:t>…</a:t>
            </a:r>
          </a:p>
        </p:txBody>
      </p:sp>
      <p:pic>
        <p:nvPicPr>
          <p:cNvPr id="104" name="Picture 85" descr="https://ss1.bdstatic.com/70cFuXSh_Q1YnxGkpoWK1HF6hhy/it/u=711446617,2146708990&amp;fm=27&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1179" y="1361093"/>
            <a:ext cx="376331"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85" descr="https://ss1.bdstatic.com/70cFuXSh_Q1YnxGkpoWK1HF6hhy/it/u=711446617,2146708990&amp;fm=27&amp;g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2807" y="1253081"/>
            <a:ext cx="376331" cy="3960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85" descr="https://ss1.bdstatic.com/70cFuXSh_Q1YnxGkpoWK1HF6hhy/it/u=711446617,2146708990&amp;fm=27&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2807" y="2189185"/>
            <a:ext cx="376331"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85" descr="https://ss1.bdstatic.com/70cFuXSh_Q1YnxGkpoWK1HF6hhy/it/u=711446617,2146708990&amp;fm=27&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2807" y="3593341"/>
            <a:ext cx="376331"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85" descr="https://ss1.bdstatic.com/70cFuXSh_Q1YnxGkpoWK1HF6hhy/it/u=711446617,2146708990&amp;fm=27&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1179" y="2189185"/>
            <a:ext cx="376331"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85" descr="https://ss1.bdstatic.com/70cFuXSh_Q1YnxGkpoWK1HF6hhy/it/u=711446617,2146708990&amp;fm=27&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1179" y="3557337"/>
            <a:ext cx="376331" cy="432048"/>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p:cNvSpPr txBox="1"/>
          <p:nvPr/>
        </p:nvSpPr>
        <p:spPr>
          <a:xfrm>
            <a:off x="5640978" y="4313421"/>
            <a:ext cx="2535560" cy="1154162"/>
          </a:xfrm>
          <a:prstGeom prst="rect">
            <a:avLst/>
          </a:prstGeom>
          <a:solidFill>
            <a:schemeClr val="bg1">
              <a:lumMod val="95000"/>
            </a:schemeClr>
          </a:solidFill>
        </p:spPr>
        <p:txBody>
          <a:bodyPr wrap="square" rtlCol="0">
            <a:spAutoFit/>
          </a:bodyPr>
          <a:lstStyle/>
          <a:p>
            <a:pPr defTabSz="914400">
              <a:defRPr/>
            </a:pPr>
            <a:r>
              <a:rPr lang="en-US" sz="1600" b="1" dirty="0">
                <a:solidFill>
                  <a:srgbClr val="000000"/>
                </a:solidFill>
                <a:latin typeface="Arial Narrow" panose="020B0606020202030204" pitchFamily="34" charset="0"/>
                <a:ea typeface="宋体"/>
              </a:rPr>
              <a:t>Particle weight generation</a:t>
            </a:r>
          </a:p>
          <a:p>
            <a:pPr marL="177800" indent="-177800" defTabSz="914400">
              <a:spcBef>
                <a:spcPts val="300"/>
              </a:spcBef>
              <a:buClr>
                <a:srgbClr val="0000CC"/>
              </a:buClr>
              <a:buSzPct val="70000"/>
              <a:buFont typeface="Wingdings" panose="05000000000000000000" pitchFamily="2" charset="2"/>
              <a:buChar char="ü"/>
              <a:defRPr/>
            </a:pPr>
            <a:r>
              <a:rPr lang="en-US" sz="1600" i="1" dirty="0">
                <a:solidFill>
                  <a:srgbClr val="0000CC"/>
                </a:solidFill>
                <a:latin typeface="Arial Narrow" panose="020B0606020202030204" pitchFamily="34" charset="0"/>
                <a:ea typeface="宋体"/>
              </a:rPr>
              <a:t>weight</a:t>
            </a:r>
            <a:r>
              <a:rPr lang="en-US" sz="1600" dirty="0">
                <a:solidFill>
                  <a:srgbClr val="000000"/>
                </a:solidFill>
                <a:latin typeface="Arial Narrow" panose="020B0606020202030204" pitchFamily="34" charset="0"/>
                <a:ea typeface="宋体"/>
              </a:rPr>
              <a:t>: expert’s </a:t>
            </a:r>
            <a:r>
              <a:rPr lang="en-US" sz="1600" b="1" u="sng" dirty="0">
                <a:solidFill>
                  <a:srgbClr val="000000"/>
                </a:solidFill>
                <a:latin typeface="Arial Narrow" panose="020B0606020202030204" pitchFamily="34" charset="0"/>
                <a:ea typeface="宋体"/>
              </a:rPr>
              <a:t>trustworthiness </a:t>
            </a:r>
          </a:p>
          <a:p>
            <a:pPr marL="177800" indent="-177800" defTabSz="914400">
              <a:spcBef>
                <a:spcPts val="300"/>
              </a:spcBef>
              <a:buClr>
                <a:srgbClr val="0000CC"/>
              </a:buClr>
              <a:buSzPct val="70000"/>
              <a:buFont typeface="Wingdings" panose="05000000000000000000" pitchFamily="2" charset="2"/>
              <a:buChar char="ü"/>
              <a:defRPr/>
            </a:pPr>
            <a:r>
              <a:rPr lang="en-US" sz="1600" dirty="0">
                <a:solidFill>
                  <a:srgbClr val="000000"/>
                </a:solidFill>
                <a:latin typeface="Arial Narrow" panose="020B0606020202030204" pitchFamily="34" charset="0"/>
                <a:ea typeface="宋体"/>
              </a:rPr>
              <a:t>By comparing to sensor data</a:t>
            </a:r>
          </a:p>
        </p:txBody>
      </p:sp>
      <p:cxnSp>
        <p:nvCxnSpPr>
          <p:cNvPr id="111" name="Straight Arrow Connector 110"/>
          <p:cNvCxnSpPr/>
          <p:nvPr/>
        </p:nvCxnSpPr>
        <p:spPr>
          <a:xfrm>
            <a:off x="6361058" y="3341314"/>
            <a:ext cx="0" cy="2581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5424954" y="1109066"/>
            <a:ext cx="1836204" cy="584775"/>
          </a:xfrm>
          <a:prstGeom prst="rect">
            <a:avLst/>
          </a:prstGeom>
          <a:noFill/>
        </p:spPr>
        <p:txBody>
          <a:bodyPr wrap="square" rtlCol="0">
            <a:spAutoFit/>
          </a:bodyPr>
          <a:lstStyle/>
          <a:p>
            <a:pPr algn="ctr" defTabSz="914400">
              <a:defRPr/>
            </a:pPr>
            <a:r>
              <a:rPr lang="en-US" sz="1600" dirty="0">
                <a:solidFill>
                  <a:srgbClr val="0000CC"/>
                </a:solidFill>
                <a:latin typeface="Arial Narrow" panose="020B0606020202030204" pitchFamily="34" charset="0"/>
                <a:ea typeface="宋体"/>
              </a:rPr>
              <a:t>Vibration sensor </a:t>
            </a:r>
            <a:r>
              <a:rPr lang="en-US" sz="1600" b="1" dirty="0">
                <a:solidFill>
                  <a:srgbClr val="0000CC"/>
                </a:solidFill>
                <a:latin typeface="Arial Narrow" panose="020B0606020202030204" pitchFamily="34" charset="0"/>
                <a:ea typeface="宋体"/>
              </a:rPr>
              <a:t>measurement</a:t>
            </a:r>
            <a:endParaRPr lang="en-US" sz="1600" b="1" dirty="0">
              <a:solidFill>
                <a:srgbClr val="000000">
                  <a:lumMod val="75000"/>
                  <a:lumOff val="25000"/>
                </a:srgbClr>
              </a:solidFill>
              <a:latin typeface="Arial Narrow" panose="020B0606020202030204" pitchFamily="34" charset="0"/>
              <a:ea typeface="宋体"/>
            </a:endParaRPr>
          </a:p>
        </p:txBody>
      </p:sp>
      <p:grpSp>
        <p:nvGrpSpPr>
          <p:cNvPr id="34" name="Group 33"/>
          <p:cNvGrpSpPr/>
          <p:nvPr/>
        </p:nvGrpSpPr>
        <p:grpSpPr>
          <a:xfrm>
            <a:off x="9241378" y="1361094"/>
            <a:ext cx="1842492" cy="2612033"/>
            <a:chOff x="7308304" y="1232756"/>
            <a:chExt cx="1842492" cy="2612033"/>
          </a:xfrm>
        </p:grpSpPr>
        <p:cxnSp>
          <p:nvCxnSpPr>
            <p:cNvPr id="28" name="Straight Arrow Connector 27"/>
            <p:cNvCxnSpPr/>
            <p:nvPr/>
          </p:nvCxnSpPr>
          <p:spPr>
            <a:xfrm>
              <a:off x="7308304" y="3537012"/>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7308304" y="1232756"/>
              <a:ext cx="0" cy="2340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8172400" y="1988840"/>
              <a:ext cx="144016" cy="154817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Arial"/>
                <a:ea typeface="宋体"/>
              </a:endParaRPr>
            </a:p>
          </p:txBody>
        </p:sp>
        <p:sp>
          <p:nvSpPr>
            <p:cNvPr id="113" name="Rectangle 112"/>
            <p:cNvSpPr/>
            <p:nvPr/>
          </p:nvSpPr>
          <p:spPr>
            <a:xfrm>
              <a:off x="8025209" y="2240868"/>
              <a:ext cx="144016" cy="1296144"/>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Arial"/>
                <a:ea typeface="宋体"/>
              </a:endParaRPr>
            </a:p>
          </p:txBody>
        </p:sp>
        <p:sp>
          <p:nvSpPr>
            <p:cNvPr id="114" name="Rectangle 113"/>
            <p:cNvSpPr/>
            <p:nvPr/>
          </p:nvSpPr>
          <p:spPr>
            <a:xfrm>
              <a:off x="7880114" y="2528900"/>
              <a:ext cx="144016" cy="100811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Arial"/>
                <a:ea typeface="宋体"/>
              </a:endParaRPr>
            </a:p>
          </p:txBody>
        </p:sp>
        <p:sp>
          <p:nvSpPr>
            <p:cNvPr id="115" name="Rectangle 114"/>
            <p:cNvSpPr/>
            <p:nvPr/>
          </p:nvSpPr>
          <p:spPr>
            <a:xfrm>
              <a:off x="7734002" y="3032956"/>
              <a:ext cx="144016" cy="504056"/>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Arial"/>
                <a:ea typeface="宋体"/>
              </a:endParaRPr>
            </a:p>
          </p:txBody>
        </p:sp>
        <p:sp>
          <p:nvSpPr>
            <p:cNvPr id="116" name="Rectangle 115"/>
            <p:cNvSpPr/>
            <p:nvPr/>
          </p:nvSpPr>
          <p:spPr>
            <a:xfrm>
              <a:off x="7586811" y="3248980"/>
              <a:ext cx="144016" cy="2880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Arial"/>
                <a:ea typeface="宋体"/>
              </a:endParaRPr>
            </a:p>
          </p:txBody>
        </p:sp>
        <p:sp>
          <p:nvSpPr>
            <p:cNvPr id="117" name="Rectangle 116"/>
            <p:cNvSpPr/>
            <p:nvPr/>
          </p:nvSpPr>
          <p:spPr>
            <a:xfrm>
              <a:off x="8316416" y="2420888"/>
              <a:ext cx="144016" cy="1116124"/>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Arial"/>
                <a:ea typeface="宋体"/>
              </a:endParaRPr>
            </a:p>
          </p:txBody>
        </p:sp>
        <p:sp>
          <p:nvSpPr>
            <p:cNvPr id="118" name="Rectangle 117"/>
            <p:cNvSpPr/>
            <p:nvPr/>
          </p:nvSpPr>
          <p:spPr>
            <a:xfrm>
              <a:off x="8460432" y="2816932"/>
              <a:ext cx="144016" cy="72008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Arial"/>
                <a:ea typeface="宋体"/>
              </a:endParaRPr>
            </a:p>
          </p:txBody>
        </p:sp>
        <p:sp>
          <p:nvSpPr>
            <p:cNvPr id="119" name="Rectangle 118"/>
            <p:cNvSpPr/>
            <p:nvPr/>
          </p:nvSpPr>
          <p:spPr>
            <a:xfrm>
              <a:off x="8604448" y="3212976"/>
              <a:ext cx="144016" cy="324036"/>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Arial"/>
                <a:ea typeface="宋体"/>
              </a:endParaRPr>
            </a:p>
          </p:txBody>
        </p:sp>
        <p:sp>
          <p:nvSpPr>
            <p:cNvPr id="32" name="Freeform 31"/>
            <p:cNvSpPr/>
            <p:nvPr/>
          </p:nvSpPr>
          <p:spPr>
            <a:xfrm>
              <a:off x="7596336" y="1952836"/>
              <a:ext cx="1181100" cy="1385059"/>
            </a:xfrm>
            <a:custGeom>
              <a:avLst/>
              <a:gdLst>
                <a:gd name="connsiteX0" fmla="*/ 0 w 1181100"/>
                <a:gd name="connsiteY0" fmla="*/ 1385059 h 1385059"/>
                <a:gd name="connsiteX1" fmla="*/ 628650 w 1181100"/>
                <a:gd name="connsiteY1" fmla="*/ 759 h 1385059"/>
                <a:gd name="connsiteX2" fmla="*/ 1181100 w 1181100"/>
                <a:gd name="connsiteY2" fmla="*/ 1188209 h 1385059"/>
              </a:gdLst>
              <a:ahLst/>
              <a:cxnLst>
                <a:cxn ang="0">
                  <a:pos x="connsiteX0" y="connsiteY0"/>
                </a:cxn>
                <a:cxn ang="0">
                  <a:pos x="connsiteX1" y="connsiteY1"/>
                </a:cxn>
                <a:cxn ang="0">
                  <a:pos x="connsiteX2" y="connsiteY2"/>
                </a:cxn>
              </a:cxnLst>
              <a:rect l="l" t="t" r="r" b="b"/>
              <a:pathLst>
                <a:path w="1181100" h="1385059">
                  <a:moveTo>
                    <a:pt x="0" y="1385059"/>
                  </a:moveTo>
                  <a:cubicBezTo>
                    <a:pt x="215900" y="709313"/>
                    <a:pt x="431800" y="33567"/>
                    <a:pt x="628650" y="759"/>
                  </a:cubicBezTo>
                  <a:cubicBezTo>
                    <a:pt x="825500" y="-32049"/>
                    <a:pt x="1069975" y="1008292"/>
                    <a:pt x="1181100" y="118820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Arial"/>
                <a:ea typeface="宋体"/>
              </a:endParaRPr>
            </a:p>
          </p:txBody>
        </p:sp>
        <p:sp>
          <p:nvSpPr>
            <p:cNvPr id="33" name="Rectangle 32"/>
            <p:cNvSpPr/>
            <p:nvPr/>
          </p:nvSpPr>
          <p:spPr>
            <a:xfrm>
              <a:off x="8613469" y="3537012"/>
              <a:ext cx="537327" cy="307777"/>
            </a:xfrm>
            <a:prstGeom prst="rect">
              <a:avLst/>
            </a:prstGeom>
          </p:spPr>
          <p:txBody>
            <a:bodyPr wrap="none">
              <a:spAutoFit/>
            </a:bodyPr>
            <a:lstStyle/>
            <a:p>
              <a:pPr algn="r" defTabSz="914400">
                <a:defRPr/>
              </a:pPr>
              <a:r>
                <a:rPr lang="en-US" sz="1400" dirty="0">
                  <a:solidFill>
                    <a:srgbClr val="000000"/>
                  </a:solidFill>
                  <a:latin typeface="Arial Narrow" panose="020B0606020202030204" pitchFamily="34" charset="0"/>
                  <a:ea typeface="宋体"/>
                </a:rPr>
                <a:t>crack</a:t>
              </a:r>
              <a:endParaRPr lang="en-US" sz="1400" dirty="0">
                <a:solidFill>
                  <a:srgbClr val="000000"/>
                </a:solidFill>
                <a:latin typeface="Arial"/>
                <a:ea typeface="宋体"/>
              </a:endParaRPr>
            </a:p>
          </p:txBody>
        </p:sp>
        <p:sp>
          <p:nvSpPr>
            <p:cNvPr id="120" name="Rectangle 119"/>
            <p:cNvSpPr/>
            <p:nvPr/>
          </p:nvSpPr>
          <p:spPr>
            <a:xfrm>
              <a:off x="8100392" y="3537012"/>
              <a:ext cx="266420" cy="307777"/>
            </a:xfrm>
            <a:prstGeom prst="rect">
              <a:avLst/>
            </a:prstGeom>
          </p:spPr>
          <p:txBody>
            <a:bodyPr wrap="none">
              <a:spAutoFit/>
            </a:bodyPr>
            <a:lstStyle/>
            <a:p>
              <a:pPr algn="r" defTabSz="914400">
                <a:defRPr/>
              </a:pPr>
              <a:r>
                <a:rPr lang="en-US" sz="1400" dirty="0">
                  <a:solidFill>
                    <a:srgbClr val="000000"/>
                  </a:solidFill>
                  <a:latin typeface="Arial Narrow" panose="020B0606020202030204" pitchFamily="34" charset="0"/>
                  <a:ea typeface="宋体"/>
                </a:rPr>
                <a:t>3</a:t>
              </a:r>
              <a:endParaRPr lang="en-US" sz="1400" dirty="0">
                <a:solidFill>
                  <a:srgbClr val="000000"/>
                </a:solidFill>
                <a:latin typeface="Arial"/>
                <a:ea typeface="宋体"/>
              </a:endParaRPr>
            </a:p>
          </p:txBody>
        </p:sp>
        <p:sp>
          <p:nvSpPr>
            <p:cNvPr id="121" name="Rectangle 120"/>
            <p:cNvSpPr/>
            <p:nvPr/>
          </p:nvSpPr>
          <p:spPr>
            <a:xfrm>
              <a:off x="7524328" y="3537012"/>
              <a:ext cx="266420" cy="307777"/>
            </a:xfrm>
            <a:prstGeom prst="rect">
              <a:avLst/>
            </a:prstGeom>
          </p:spPr>
          <p:txBody>
            <a:bodyPr wrap="none">
              <a:spAutoFit/>
            </a:bodyPr>
            <a:lstStyle/>
            <a:p>
              <a:pPr algn="r" defTabSz="914400">
                <a:defRPr/>
              </a:pPr>
              <a:r>
                <a:rPr lang="en-US" sz="1400" dirty="0">
                  <a:solidFill>
                    <a:srgbClr val="000000"/>
                  </a:solidFill>
                  <a:latin typeface="Arial Narrow" panose="020B0606020202030204" pitchFamily="34" charset="0"/>
                  <a:ea typeface="宋体"/>
                </a:rPr>
                <a:t>2</a:t>
              </a:r>
              <a:endParaRPr lang="en-US" sz="1400" dirty="0">
                <a:solidFill>
                  <a:srgbClr val="000000"/>
                </a:solidFill>
                <a:latin typeface="Arial"/>
                <a:ea typeface="宋体"/>
              </a:endParaRPr>
            </a:p>
          </p:txBody>
        </p:sp>
        <p:sp>
          <p:nvSpPr>
            <p:cNvPr id="122" name="Rectangle 121"/>
            <p:cNvSpPr/>
            <p:nvPr/>
          </p:nvSpPr>
          <p:spPr>
            <a:xfrm rot="16200000">
              <a:off x="7204205" y="1408863"/>
              <a:ext cx="515975" cy="307777"/>
            </a:xfrm>
            <a:prstGeom prst="rect">
              <a:avLst/>
            </a:prstGeom>
          </p:spPr>
          <p:txBody>
            <a:bodyPr wrap="none">
              <a:spAutoFit/>
            </a:bodyPr>
            <a:lstStyle/>
            <a:p>
              <a:pPr algn="r" defTabSz="914400">
                <a:defRPr/>
              </a:pPr>
              <a:r>
                <a:rPr lang="en-US" sz="1400" dirty="0">
                  <a:solidFill>
                    <a:srgbClr val="000000"/>
                  </a:solidFill>
                  <a:latin typeface="Arial Narrow" panose="020B0606020202030204" pitchFamily="34" charset="0"/>
                  <a:ea typeface="宋体"/>
                </a:rPr>
                <a:t>Trust</a:t>
              </a:r>
              <a:endParaRPr lang="en-US" sz="1400" dirty="0">
                <a:solidFill>
                  <a:srgbClr val="000000"/>
                </a:solidFill>
                <a:latin typeface="Arial"/>
                <a:ea typeface="宋体"/>
              </a:endParaRPr>
            </a:p>
          </p:txBody>
        </p:sp>
      </p:grpSp>
      <p:sp>
        <p:nvSpPr>
          <p:cNvPr id="123" name="TextBox 122"/>
          <p:cNvSpPr txBox="1"/>
          <p:nvPr/>
        </p:nvSpPr>
        <p:spPr>
          <a:xfrm>
            <a:off x="8534990" y="4311387"/>
            <a:ext cx="2535560" cy="1154162"/>
          </a:xfrm>
          <a:prstGeom prst="rect">
            <a:avLst/>
          </a:prstGeom>
          <a:solidFill>
            <a:schemeClr val="bg1">
              <a:lumMod val="95000"/>
            </a:schemeClr>
          </a:solidFill>
        </p:spPr>
        <p:txBody>
          <a:bodyPr wrap="square" rtlCol="0">
            <a:spAutoFit/>
          </a:bodyPr>
          <a:lstStyle/>
          <a:p>
            <a:pPr defTabSz="914400">
              <a:defRPr/>
            </a:pPr>
            <a:r>
              <a:rPr lang="en-US" sz="1600" b="1" dirty="0">
                <a:solidFill>
                  <a:srgbClr val="000000"/>
                </a:solidFill>
                <a:latin typeface="Arial Narrow" panose="020B0606020202030204" pitchFamily="34" charset="0"/>
                <a:ea typeface="宋体"/>
              </a:rPr>
              <a:t>Distribution generation</a:t>
            </a:r>
          </a:p>
          <a:p>
            <a:pPr marL="177800" indent="-177800" defTabSz="914400">
              <a:spcBef>
                <a:spcPts val="300"/>
              </a:spcBef>
              <a:buClr>
                <a:srgbClr val="0000CC"/>
              </a:buClr>
              <a:buSzPct val="70000"/>
              <a:buFont typeface="Wingdings" panose="05000000000000000000" pitchFamily="2" charset="2"/>
              <a:buChar char="ü"/>
              <a:defRPr/>
            </a:pPr>
            <a:r>
              <a:rPr lang="en-US" sz="1600" i="1" dirty="0">
                <a:solidFill>
                  <a:srgbClr val="0000CC"/>
                </a:solidFill>
                <a:latin typeface="Arial Narrow" panose="020B0606020202030204" pitchFamily="34" charset="0"/>
                <a:ea typeface="宋体"/>
              </a:rPr>
              <a:t>Distribution</a:t>
            </a:r>
            <a:r>
              <a:rPr lang="en-US" sz="1600" dirty="0">
                <a:solidFill>
                  <a:srgbClr val="000000"/>
                </a:solidFill>
                <a:latin typeface="Arial Narrow" panose="020B0606020202030204" pitchFamily="34" charset="0"/>
                <a:ea typeface="宋体"/>
              </a:rPr>
              <a:t>: </a:t>
            </a:r>
            <a:r>
              <a:rPr lang="en-US" sz="1600" b="1" u="sng" dirty="0">
                <a:solidFill>
                  <a:srgbClr val="000000"/>
                </a:solidFill>
                <a:latin typeface="Arial Narrow" panose="020B0606020202030204" pitchFamily="34" charset="0"/>
                <a:ea typeface="宋体"/>
              </a:rPr>
              <a:t>statistical sum</a:t>
            </a:r>
            <a:r>
              <a:rPr lang="en-US" sz="1600" b="1" dirty="0">
                <a:solidFill>
                  <a:srgbClr val="000000"/>
                </a:solidFill>
                <a:latin typeface="Arial Narrow" panose="020B0606020202030204" pitchFamily="34" charset="0"/>
                <a:ea typeface="宋体"/>
              </a:rPr>
              <a:t> </a:t>
            </a:r>
            <a:r>
              <a:rPr lang="en-US" sz="1600" dirty="0">
                <a:solidFill>
                  <a:srgbClr val="000000"/>
                </a:solidFill>
                <a:latin typeface="Arial Narrow" panose="020B0606020202030204" pitchFamily="34" charset="0"/>
                <a:ea typeface="宋体"/>
              </a:rPr>
              <a:t>of experts’ estimations</a:t>
            </a:r>
          </a:p>
          <a:p>
            <a:pPr marL="177800" indent="-177800" defTabSz="914400">
              <a:spcBef>
                <a:spcPts val="300"/>
              </a:spcBef>
              <a:buClr>
                <a:srgbClr val="0000CC"/>
              </a:buClr>
              <a:buSzPct val="70000"/>
              <a:buFont typeface="Wingdings" panose="05000000000000000000" pitchFamily="2" charset="2"/>
              <a:buChar char="ü"/>
              <a:defRPr/>
            </a:pPr>
            <a:r>
              <a:rPr lang="en-US" sz="1600" dirty="0">
                <a:solidFill>
                  <a:srgbClr val="000000"/>
                </a:solidFill>
                <a:latin typeface="Arial Narrow" panose="020B0606020202030204" pitchFamily="34" charset="0"/>
                <a:ea typeface="宋体"/>
              </a:rPr>
              <a:t>May or may not be Gaussian</a:t>
            </a:r>
          </a:p>
        </p:txBody>
      </p:sp>
      <p:sp>
        <p:nvSpPr>
          <p:cNvPr id="124" name="TextBox 123"/>
          <p:cNvSpPr txBox="1"/>
          <p:nvPr/>
        </p:nvSpPr>
        <p:spPr>
          <a:xfrm>
            <a:off x="2976682" y="5753582"/>
            <a:ext cx="6912768" cy="646331"/>
          </a:xfrm>
          <a:prstGeom prst="rect">
            <a:avLst/>
          </a:prstGeom>
          <a:solidFill>
            <a:srgbClr val="FFFFCC"/>
          </a:solidFill>
        </p:spPr>
        <p:txBody>
          <a:bodyPr wrap="square" rtlCol="0">
            <a:spAutoFit/>
          </a:bodyPr>
          <a:lstStyle/>
          <a:p>
            <a:pPr algn="ctr" defTabSz="914400">
              <a:defRPr/>
            </a:pPr>
            <a:r>
              <a:rPr lang="en-US" dirty="0">
                <a:solidFill>
                  <a:srgbClr val="000000"/>
                </a:solidFill>
                <a:latin typeface="Arial Narrow" panose="020B0606020202030204" pitchFamily="34" charset="0"/>
                <a:ea typeface="宋体"/>
              </a:rPr>
              <a:t>The probability distribution provides </a:t>
            </a:r>
            <a:r>
              <a:rPr lang="en-US" dirty="0">
                <a:solidFill>
                  <a:srgbClr val="C00000"/>
                </a:solidFill>
                <a:latin typeface="Arial Narrow" panose="020B0606020202030204" pitchFamily="34" charset="0"/>
                <a:ea typeface="宋体"/>
              </a:rPr>
              <a:t>a measure of uncertainties </a:t>
            </a:r>
            <a:r>
              <a:rPr lang="en-US" dirty="0">
                <a:solidFill>
                  <a:srgbClr val="000000"/>
                </a:solidFill>
                <a:latin typeface="Arial Narrow" panose="020B0606020202030204" pitchFamily="34" charset="0"/>
                <a:ea typeface="宋体"/>
              </a:rPr>
              <a:t>from </a:t>
            </a:r>
            <a:r>
              <a:rPr lang="en-US" dirty="0">
                <a:solidFill>
                  <a:srgbClr val="C00000"/>
                </a:solidFill>
                <a:latin typeface="Arial Narrow" panose="020B0606020202030204" pitchFamily="34" charset="0"/>
                <a:ea typeface="宋体"/>
              </a:rPr>
              <a:t>experts’ experience </a:t>
            </a:r>
            <a:r>
              <a:rPr lang="en-US" dirty="0">
                <a:solidFill>
                  <a:srgbClr val="000000"/>
                </a:solidFill>
                <a:latin typeface="Arial Narrow" panose="020B0606020202030204" pitchFamily="34" charset="0"/>
                <a:ea typeface="宋体"/>
              </a:rPr>
              <a:t>and</a:t>
            </a:r>
            <a:r>
              <a:rPr lang="en-US" dirty="0">
                <a:solidFill>
                  <a:srgbClr val="C00000"/>
                </a:solidFill>
                <a:latin typeface="Arial Narrow" panose="020B0606020202030204" pitchFamily="34" charset="0"/>
                <a:ea typeface="宋体"/>
              </a:rPr>
              <a:t> sensor measurement </a:t>
            </a:r>
          </a:p>
        </p:txBody>
      </p:sp>
      <p:sp>
        <p:nvSpPr>
          <p:cNvPr id="125" name="Striped Right Arrow 124"/>
          <p:cNvSpPr/>
          <p:nvPr/>
        </p:nvSpPr>
        <p:spPr>
          <a:xfrm>
            <a:off x="5352946" y="4601453"/>
            <a:ext cx="252028" cy="432048"/>
          </a:xfrm>
          <a:prstGeom prst="stripedRightArrow">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Arial"/>
              <a:ea typeface="宋体"/>
            </a:endParaRPr>
          </a:p>
        </p:txBody>
      </p:sp>
      <p:sp>
        <p:nvSpPr>
          <p:cNvPr id="126" name="Striped Right Arrow 125"/>
          <p:cNvSpPr/>
          <p:nvPr/>
        </p:nvSpPr>
        <p:spPr>
          <a:xfrm>
            <a:off x="8269270" y="4601453"/>
            <a:ext cx="252028" cy="432048"/>
          </a:xfrm>
          <a:prstGeom prst="stripedRightArrow">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Arial"/>
              <a:ea typeface="宋体"/>
            </a:endParaRPr>
          </a:p>
        </p:txBody>
      </p:sp>
    </p:spTree>
    <p:extLst>
      <p:ext uri="{BB962C8B-B14F-4D97-AF65-F5344CB8AC3E}">
        <p14:creationId xmlns:p14="http://schemas.microsoft.com/office/powerpoint/2010/main" val="305260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wipe(left)">
                                      <p:cBhvr>
                                        <p:cTn id="10" dur="500"/>
                                        <p:tgtEl>
                                          <p:spTgt spid="10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wipe(left)">
                                      <p:cBhvr>
                                        <p:cTn id="20" dur="500"/>
                                        <p:tgtEl>
                                          <p:spTgt spid="10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wipe(left)">
                                      <p:cBhvr>
                                        <p:cTn id="23" dur="500"/>
                                        <p:tgtEl>
                                          <p:spTgt spid="5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500"/>
                                        <p:tgtEl>
                                          <p:spTgt spid="25"/>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nodeType="withEffect">
                                  <p:stCondLst>
                                    <p:cond delay="0"/>
                                  </p:stCondLst>
                                  <p:childTnLst>
                                    <p:set>
                                      <p:cBhvr>
                                        <p:cTn id="33" dur="1" fill="hold">
                                          <p:stCondLst>
                                            <p:cond delay="0"/>
                                          </p:stCondLst>
                                        </p:cTn>
                                        <p:tgtEl>
                                          <p:spTgt spid="107"/>
                                        </p:tgtEl>
                                        <p:attrNameLst>
                                          <p:attrName>style.visibility</p:attrName>
                                        </p:attrNameLst>
                                      </p:cBhvr>
                                      <p:to>
                                        <p:strVal val="visible"/>
                                      </p:to>
                                    </p:set>
                                    <p:animEffect transition="in" filter="wipe(left)">
                                      <p:cBhvr>
                                        <p:cTn id="34" dur="500"/>
                                        <p:tgtEl>
                                          <p:spTgt spid="10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left)">
                                      <p:cBhvr>
                                        <p:cTn id="37" dur="500"/>
                                        <p:tgtEl>
                                          <p:spTgt spid="52"/>
                                        </p:tgtEl>
                                      </p:cBhvr>
                                    </p:animEffect>
                                  </p:childTnLst>
                                </p:cTn>
                              </p:par>
                            </p:childTnLst>
                          </p:cTn>
                        </p:par>
                        <p:par>
                          <p:cTn id="38" fill="hold">
                            <p:stCondLst>
                              <p:cond delay="2000"/>
                            </p:stCondLst>
                            <p:childTnLst>
                              <p:par>
                                <p:cTn id="39" presetID="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0-#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2" presetClass="entr" presetSubtype="1" fill="hold" grpId="0" nodeType="afterEffect">
                                  <p:stCondLst>
                                    <p:cond delay="0"/>
                                  </p:stCondLst>
                                  <p:childTnLst>
                                    <p:set>
                                      <p:cBhvr>
                                        <p:cTn id="51" dur="1" fill="hold">
                                          <p:stCondLst>
                                            <p:cond delay="0"/>
                                          </p:stCondLst>
                                        </p:cTn>
                                        <p:tgtEl>
                                          <p:spTgt spid="112"/>
                                        </p:tgtEl>
                                        <p:attrNameLst>
                                          <p:attrName>style.visibility</p:attrName>
                                        </p:attrNameLst>
                                      </p:cBhvr>
                                      <p:to>
                                        <p:strVal val="visible"/>
                                      </p:to>
                                    </p:set>
                                    <p:anim calcmode="lin" valueType="num">
                                      <p:cBhvr additive="base">
                                        <p:cTn id="52" dur="500" fill="hold"/>
                                        <p:tgtEl>
                                          <p:spTgt spid="112"/>
                                        </p:tgtEl>
                                        <p:attrNameLst>
                                          <p:attrName>ppt_x</p:attrName>
                                        </p:attrNameLst>
                                      </p:cBhvr>
                                      <p:tavLst>
                                        <p:tav tm="0">
                                          <p:val>
                                            <p:strVal val="#ppt_x"/>
                                          </p:val>
                                        </p:tav>
                                        <p:tav tm="100000">
                                          <p:val>
                                            <p:strVal val="#ppt_x"/>
                                          </p:val>
                                        </p:tav>
                                      </p:tavLst>
                                    </p:anim>
                                    <p:anim calcmode="lin" valueType="num">
                                      <p:cBhvr additive="base">
                                        <p:cTn id="53" dur="500" fill="hold"/>
                                        <p:tgtEl>
                                          <p:spTgt spid="112"/>
                                        </p:tgtEl>
                                        <p:attrNameLst>
                                          <p:attrName>ppt_y</p:attrName>
                                        </p:attrNameLst>
                                      </p:cBhvr>
                                      <p:tavLst>
                                        <p:tav tm="0">
                                          <p:val>
                                            <p:strVal val="0-#ppt_h/2"/>
                                          </p:val>
                                        </p:tav>
                                        <p:tav tm="100000">
                                          <p:val>
                                            <p:strVal val="#ppt_y"/>
                                          </p:val>
                                        </p:tav>
                                      </p:tavLst>
                                    </p:anim>
                                  </p:childTnLst>
                                </p:cTn>
                              </p:par>
                            </p:childTnLst>
                          </p:cTn>
                        </p:par>
                        <p:par>
                          <p:cTn id="54" fill="hold">
                            <p:stCondLst>
                              <p:cond delay="1000"/>
                            </p:stCondLst>
                            <p:childTnLst>
                              <p:par>
                                <p:cTn id="55" presetID="2" presetClass="entr" presetSubtype="1" fill="hold" grpId="0" nodeType="afterEffect">
                                  <p:stCondLst>
                                    <p:cond delay="0"/>
                                  </p:stCondLst>
                                  <p:childTnLst>
                                    <p:set>
                                      <p:cBhvr>
                                        <p:cTn id="56" dur="1" fill="hold">
                                          <p:stCondLst>
                                            <p:cond delay="0"/>
                                          </p:stCondLst>
                                        </p:cTn>
                                        <p:tgtEl>
                                          <p:spTgt spid="64"/>
                                        </p:tgtEl>
                                        <p:attrNameLst>
                                          <p:attrName>style.visibility</p:attrName>
                                        </p:attrNameLst>
                                      </p:cBhvr>
                                      <p:to>
                                        <p:strVal val="visible"/>
                                      </p:to>
                                    </p:set>
                                    <p:anim calcmode="lin" valueType="num">
                                      <p:cBhvr additive="base">
                                        <p:cTn id="57" dur="500" fill="hold"/>
                                        <p:tgtEl>
                                          <p:spTgt spid="64"/>
                                        </p:tgtEl>
                                        <p:attrNameLst>
                                          <p:attrName>ppt_x</p:attrName>
                                        </p:attrNameLst>
                                      </p:cBhvr>
                                      <p:tavLst>
                                        <p:tav tm="0">
                                          <p:val>
                                            <p:strVal val="#ppt_x"/>
                                          </p:val>
                                        </p:tav>
                                        <p:tav tm="100000">
                                          <p:val>
                                            <p:strVal val="#ppt_x"/>
                                          </p:val>
                                        </p:tav>
                                      </p:tavLst>
                                    </p:anim>
                                    <p:anim calcmode="lin" valueType="num">
                                      <p:cBhvr additive="base">
                                        <p:cTn id="58" dur="500" fill="hold"/>
                                        <p:tgtEl>
                                          <p:spTgt spid="64"/>
                                        </p:tgtEl>
                                        <p:attrNameLst>
                                          <p:attrName>ppt_y</p:attrName>
                                        </p:attrNameLst>
                                      </p:cBhvr>
                                      <p:tavLst>
                                        <p:tav tm="0">
                                          <p:val>
                                            <p:strVal val="0-#ppt_h/2"/>
                                          </p:val>
                                        </p:tav>
                                        <p:tav tm="100000">
                                          <p:val>
                                            <p:strVal val="#ppt_y"/>
                                          </p:val>
                                        </p:tav>
                                      </p:tavLst>
                                    </p:anim>
                                  </p:childTnLst>
                                </p:cTn>
                              </p:par>
                            </p:childTnLst>
                          </p:cTn>
                        </p:par>
                        <p:par>
                          <p:cTn id="59" fill="hold">
                            <p:stCondLst>
                              <p:cond delay="1500"/>
                            </p:stCondLst>
                            <p:childTnLst>
                              <p:par>
                                <p:cTn id="60" presetID="2" presetClass="entr" presetSubtype="1" fill="hold" nodeType="after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 fill="hold"/>
                                        <p:tgtEl>
                                          <p:spTgt spid="18"/>
                                        </p:tgtEl>
                                        <p:attrNameLst>
                                          <p:attrName>ppt_x</p:attrName>
                                        </p:attrNameLst>
                                      </p:cBhvr>
                                      <p:tavLst>
                                        <p:tav tm="0">
                                          <p:val>
                                            <p:strVal val="#ppt_x"/>
                                          </p:val>
                                        </p:tav>
                                        <p:tav tm="100000">
                                          <p:val>
                                            <p:strVal val="#ppt_x"/>
                                          </p:val>
                                        </p:tav>
                                      </p:tavLst>
                                    </p:anim>
                                    <p:anim calcmode="lin" valueType="num">
                                      <p:cBhvr additive="base">
                                        <p:cTn id="63" dur="500" fill="hold"/>
                                        <p:tgtEl>
                                          <p:spTgt spid="18"/>
                                        </p:tgtEl>
                                        <p:attrNameLst>
                                          <p:attrName>ppt_y</p:attrName>
                                        </p:attrNameLst>
                                      </p:cBhvr>
                                      <p:tavLst>
                                        <p:tav tm="0">
                                          <p:val>
                                            <p:strVal val="0-#ppt_h/2"/>
                                          </p:val>
                                        </p:tav>
                                        <p:tav tm="100000">
                                          <p:val>
                                            <p:strVal val="#ppt_y"/>
                                          </p:val>
                                        </p:tav>
                                      </p:tavLst>
                                    </p:anim>
                                  </p:childTnLst>
                                </p:cTn>
                              </p:par>
                            </p:childTnLst>
                          </p:cTn>
                        </p:par>
                        <p:par>
                          <p:cTn id="64" fill="hold">
                            <p:stCondLst>
                              <p:cond delay="2000"/>
                            </p:stCondLst>
                            <p:childTnLst>
                              <p:par>
                                <p:cTn id="65" presetID="2" presetClass="entr" presetSubtype="1"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0-#ppt_h/2"/>
                                          </p:val>
                                        </p:tav>
                                        <p:tav tm="100000">
                                          <p:val>
                                            <p:strVal val="#ppt_y"/>
                                          </p:val>
                                        </p:tav>
                                      </p:tavLst>
                                    </p:anim>
                                  </p:childTnLst>
                                </p:cTn>
                              </p:par>
                            </p:childTnLst>
                          </p:cTn>
                        </p:par>
                        <p:par>
                          <p:cTn id="69" fill="hold">
                            <p:stCondLst>
                              <p:cond delay="2500"/>
                            </p:stCondLst>
                            <p:childTnLst>
                              <p:par>
                                <p:cTn id="70" presetID="2" presetClass="entr" presetSubtype="1" fill="hold" nodeType="afterEffect">
                                  <p:stCondLst>
                                    <p:cond delay="0"/>
                                  </p:stCondLst>
                                  <p:childTnLst>
                                    <p:set>
                                      <p:cBhvr>
                                        <p:cTn id="71" dur="1" fill="hold">
                                          <p:stCondLst>
                                            <p:cond delay="0"/>
                                          </p:stCondLst>
                                        </p:cTn>
                                        <p:tgtEl>
                                          <p:spTgt spid="111"/>
                                        </p:tgtEl>
                                        <p:attrNameLst>
                                          <p:attrName>style.visibility</p:attrName>
                                        </p:attrNameLst>
                                      </p:cBhvr>
                                      <p:to>
                                        <p:strVal val="visible"/>
                                      </p:to>
                                    </p:set>
                                    <p:anim calcmode="lin" valueType="num">
                                      <p:cBhvr additive="base">
                                        <p:cTn id="72" dur="500" fill="hold"/>
                                        <p:tgtEl>
                                          <p:spTgt spid="111"/>
                                        </p:tgtEl>
                                        <p:attrNameLst>
                                          <p:attrName>ppt_x</p:attrName>
                                        </p:attrNameLst>
                                      </p:cBhvr>
                                      <p:tavLst>
                                        <p:tav tm="0">
                                          <p:val>
                                            <p:strVal val="#ppt_x"/>
                                          </p:val>
                                        </p:tav>
                                        <p:tav tm="100000">
                                          <p:val>
                                            <p:strVal val="#ppt_x"/>
                                          </p:val>
                                        </p:tav>
                                      </p:tavLst>
                                    </p:anim>
                                    <p:anim calcmode="lin" valueType="num">
                                      <p:cBhvr additive="base">
                                        <p:cTn id="73" dur="500" fill="hold"/>
                                        <p:tgtEl>
                                          <p:spTgt spid="111"/>
                                        </p:tgtEl>
                                        <p:attrNameLst>
                                          <p:attrName>ppt_y</p:attrName>
                                        </p:attrNameLst>
                                      </p:cBhvr>
                                      <p:tavLst>
                                        <p:tav tm="0">
                                          <p:val>
                                            <p:strVal val="0-#ppt_h/2"/>
                                          </p:val>
                                        </p:tav>
                                        <p:tav tm="100000">
                                          <p:val>
                                            <p:strVal val="#ppt_y"/>
                                          </p:val>
                                        </p:tav>
                                      </p:tavLst>
                                    </p:anim>
                                  </p:childTnLst>
                                </p:cTn>
                              </p:par>
                            </p:childTnLst>
                          </p:cTn>
                        </p:par>
                        <p:par>
                          <p:cTn id="74" fill="hold">
                            <p:stCondLst>
                              <p:cond delay="3000"/>
                            </p:stCondLst>
                            <p:childTnLst>
                              <p:par>
                                <p:cTn id="75" presetID="2" presetClass="entr" presetSubtype="1" fill="hold" grpId="0" nodeType="afterEffect">
                                  <p:stCondLst>
                                    <p:cond delay="0"/>
                                  </p:stCondLst>
                                  <p:childTnLst>
                                    <p:set>
                                      <p:cBhvr>
                                        <p:cTn id="76" dur="1" fill="hold">
                                          <p:stCondLst>
                                            <p:cond delay="0"/>
                                          </p:stCondLst>
                                        </p:cTn>
                                        <p:tgtEl>
                                          <p:spTgt spid="66"/>
                                        </p:tgtEl>
                                        <p:attrNameLst>
                                          <p:attrName>style.visibility</p:attrName>
                                        </p:attrNameLst>
                                      </p:cBhvr>
                                      <p:to>
                                        <p:strVal val="visible"/>
                                      </p:to>
                                    </p:set>
                                    <p:anim calcmode="lin" valueType="num">
                                      <p:cBhvr additive="base">
                                        <p:cTn id="77" dur="500" fill="hold"/>
                                        <p:tgtEl>
                                          <p:spTgt spid="66"/>
                                        </p:tgtEl>
                                        <p:attrNameLst>
                                          <p:attrName>ppt_x</p:attrName>
                                        </p:attrNameLst>
                                      </p:cBhvr>
                                      <p:tavLst>
                                        <p:tav tm="0">
                                          <p:val>
                                            <p:strVal val="#ppt_x"/>
                                          </p:val>
                                        </p:tav>
                                        <p:tav tm="100000">
                                          <p:val>
                                            <p:strVal val="#ppt_x"/>
                                          </p:val>
                                        </p:tav>
                                      </p:tavLst>
                                    </p:anim>
                                    <p:anim calcmode="lin" valueType="num">
                                      <p:cBhvr additive="base">
                                        <p:cTn id="78" dur="500" fill="hold"/>
                                        <p:tgtEl>
                                          <p:spTgt spid="66"/>
                                        </p:tgtEl>
                                        <p:attrNameLst>
                                          <p:attrName>ppt_y</p:attrName>
                                        </p:attrNameLst>
                                      </p:cBhvr>
                                      <p:tavLst>
                                        <p:tav tm="0">
                                          <p:val>
                                            <p:strVal val="0-#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wipe(left)">
                                      <p:cBhvr>
                                        <p:cTn id="83" dur="500"/>
                                        <p:tgtEl>
                                          <p:spTgt spid="95"/>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left)">
                                      <p:cBhvr>
                                        <p:cTn id="87" dur="500"/>
                                        <p:tgtEl>
                                          <p:spTgt spid="104"/>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97"/>
                                        </p:tgtEl>
                                        <p:attrNameLst>
                                          <p:attrName>style.visibility</p:attrName>
                                        </p:attrNameLst>
                                      </p:cBhvr>
                                      <p:to>
                                        <p:strVal val="visible"/>
                                      </p:to>
                                    </p:set>
                                    <p:animEffect transition="in" filter="wipe(left)">
                                      <p:cBhvr>
                                        <p:cTn id="90" dur="500"/>
                                        <p:tgtEl>
                                          <p:spTgt spid="97"/>
                                        </p:tgtEl>
                                      </p:cBhvr>
                                    </p:animEffect>
                                  </p:childTnLst>
                                </p:cTn>
                              </p:par>
                            </p:childTnLst>
                          </p:cTn>
                        </p:par>
                        <p:par>
                          <p:cTn id="91" fill="hold">
                            <p:stCondLst>
                              <p:cond delay="1000"/>
                            </p:stCondLst>
                            <p:childTnLst>
                              <p:par>
                                <p:cTn id="92" presetID="22" presetClass="entr" presetSubtype="8" fill="hold" nodeType="afterEffect">
                                  <p:stCondLst>
                                    <p:cond delay="0"/>
                                  </p:stCondLst>
                                  <p:childTnLst>
                                    <p:set>
                                      <p:cBhvr>
                                        <p:cTn id="93" dur="1" fill="hold">
                                          <p:stCondLst>
                                            <p:cond delay="0"/>
                                          </p:stCondLst>
                                        </p:cTn>
                                        <p:tgtEl>
                                          <p:spTgt spid="108"/>
                                        </p:tgtEl>
                                        <p:attrNameLst>
                                          <p:attrName>style.visibility</p:attrName>
                                        </p:attrNameLst>
                                      </p:cBhvr>
                                      <p:to>
                                        <p:strVal val="visible"/>
                                      </p:to>
                                    </p:set>
                                    <p:animEffect transition="in" filter="wipe(left)">
                                      <p:cBhvr>
                                        <p:cTn id="94" dur="500"/>
                                        <p:tgtEl>
                                          <p:spTgt spid="108"/>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98"/>
                                        </p:tgtEl>
                                        <p:attrNameLst>
                                          <p:attrName>style.visibility</p:attrName>
                                        </p:attrNameLst>
                                      </p:cBhvr>
                                      <p:to>
                                        <p:strVal val="visible"/>
                                      </p:to>
                                    </p:set>
                                    <p:animEffect transition="in" filter="wipe(left)">
                                      <p:cBhvr>
                                        <p:cTn id="97" dur="500"/>
                                        <p:tgtEl>
                                          <p:spTgt spid="98"/>
                                        </p:tgtEl>
                                      </p:cBhvr>
                                    </p:animEffect>
                                  </p:childTnLst>
                                </p:cTn>
                              </p:par>
                            </p:childTnLst>
                          </p:cTn>
                        </p:par>
                        <p:par>
                          <p:cTn id="98" fill="hold">
                            <p:stCondLst>
                              <p:cond delay="1500"/>
                            </p:stCondLst>
                            <p:childTnLst>
                              <p:par>
                                <p:cTn id="99" presetID="22" presetClass="entr" presetSubtype="8" fill="hold" nodeType="afterEffect">
                                  <p:stCondLst>
                                    <p:cond delay="0"/>
                                  </p:stCondLst>
                                  <p:childTnLst>
                                    <p:set>
                                      <p:cBhvr>
                                        <p:cTn id="100" dur="1" fill="hold">
                                          <p:stCondLst>
                                            <p:cond delay="0"/>
                                          </p:stCondLst>
                                        </p:cTn>
                                        <p:tgtEl>
                                          <p:spTgt spid="109"/>
                                        </p:tgtEl>
                                        <p:attrNameLst>
                                          <p:attrName>style.visibility</p:attrName>
                                        </p:attrNameLst>
                                      </p:cBhvr>
                                      <p:to>
                                        <p:strVal val="visible"/>
                                      </p:to>
                                    </p:set>
                                    <p:animEffect transition="in" filter="wipe(left)">
                                      <p:cBhvr>
                                        <p:cTn id="101" dur="500"/>
                                        <p:tgtEl>
                                          <p:spTgt spid="10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99"/>
                                        </p:tgtEl>
                                        <p:attrNameLst>
                                          <p:attrName>style.visibility</p:attrName>
                                        </p:attrNameLst>
                                      </p:cBhvr>
                                      <p:to>
                                        <p:strVal val="visible"/>
                                      </p:to>
                                    </p:set>
                                    <p:animEffect transition="in" filter="wipe(left)">
                                      <p:cBhvr>
                                        <p:cTn id="104" dur="500"/>
                                        <p:tgtEl>
                                          <p:spTgt spid="99"/>
                                        </p:tgtEl>
                                      </p:cBhvr>
                                    </p:animEffect>
                                  </p:childTnLst>
                                </p:cTn>
                              </p:par>
                            </p:childTnLst>
                          </p:cTn>
                        </p:par>
                        <p:par>
                          <p:cTn id="105" fill="hold">
                            <p:stCondLst>
                              <p:cond delay="2000"/>
                            </p:stCondLst>
                            <p:childTnLst>
                              <p:par>
                                <p:cTn id="106" presetID="22" presetClass="entr" presetSubtype="8" fill="hold" grpId="0" nodeType="afterEffect">
                                  <p:stCondLst>
                                    <p:cond delay="0"/>
                                  </p:stCondLst>
                                  <p:childTnLst>
                                    <p:set>
                                      <p:cBhvr>
                                        <p:cTn id="107" dur="1" fill="hold">
                                          <p:stCondLst>
                                            <p:cond delay="0"/>
                                          </p:stCondLst>
                                        </p:cTn>
                                        <p:tgtEl>
                                          <p:spTgt spid="103"/>
                                        </p:tgtEl>
                                        <p:attrNameLst>
                                          <p:attrName>style.visibility</p:attrName>
                                        </p:attrNameLst>
                                      </p:cBhvr>
                                      <p:to>
                                        <p:strVal val="visible"/>
                                      </p:to>
                                    </p:set>
                                    <p:animEffect transition="in" filter="wipe(left)">
                                      <p:cBhvr>
                                        <p:cTn id="108" dur="500"/>
                                        <p:tgtEl>
                                          <p:spTgt spid="103"/>
                                        </p:tgtEl>
                                      </p:cBhvr>
                                    </p:animEffect>
                                  </p:childTnLst>
                                </p:cTn>
                              </p:par>
                            </p:childTnLst>
                          </p:cTn>
                        </p:par>
                        <p:par>
                          <p:cTn id="109" fill="hold">
                            <p:stCondLst>
                              <p:cond delay="2500"/>
                            </p:stCondLst>
                            <p:childTnLst>
                              <p:par>
                                <p:cTn id="110" presetID="2" presetClass="entr" presetSubtype="8" fill="hold" grpId="0" nodeType="afterEffect">
                                  <p:stCondLst>
                                    <p:cond delay="0"/>
                                  </p:stCondLst>
                                  <p:childTnLst>
                                    <p:set>
                                      <p:cBhvr>
                                        <p:cTn id="111" dur="1" fill="hold">
                                          <p:stCondLst>
                                            <p:cond delay="0"/>
                                          </p:stCondLst>
                                        </p:cTn>
                                        <p:tgtEl>
                                          <p:spTgt spid="125"/>
                                        </p:tgtEl>
                                        <p:attrNameLst>
                                          <p:attrName>style.visibility</p:attrName>
                                        </p:attrNameLst>
                                      </p:cBhvr>
                                      <p:to>
                                        <p:strVal val="visible"/>
                                      </p:to>
                                    </p:set>
                                    <p:anim calcmode="lin" valueType="num">
                                      <p:cBhvr additive="base">
                                        <p:cTn id="112" dur="500" fill="hold"/>
                                        <p:tgtEl>
                                          <p:spTgt spid="125"/>
                                        </p:tgtEl>
                                        <p:attrNameLst>
                                          <p:attrName>ppt_x</p:attrName>
                                        </p:attrNameLst>
                                      </p:cBhvr>
                                      <p:tavLst>
                                        <p:tav tm="0">
                                          <p:val>
                                            <p:strVal val="0-#ppt_w/2"/>
                                          </p:val>
                                        </p:tav>
                                        <p:tav tm="100000">
                                          <p:val>
                                            <p:strVal val="#ppt_x"/>
                                          </p:val>
                                        </p:tav>
                                      </p:tavLst>
                                    </p:anim>
                                    <p:anim calcmode="lin" valueType="num">
                                      <p:cBhvr additive="base">
                                        <p:cTn id="113" dur="500" fill="hold"/>
                                        <p:tgtEl>
                                          <p:spTgt spid="125"/>
                                        </p:tgtEl>
                                        <p:attrNameLst>
                                          <p:attrName>ppt_y</p:attrName>
                                        </p:attrNameLst>
                                      </p:cBhvr>
                                      <p:tavLst>
                                        <p:tav tm="0">
                                          <p:val>
                                            <p:strVal val="#ppt_y"/>
                                          </p:val>
                                        </p:tav>
                                        <p:tav tm="100000">
                                          <p:val>
                                            <p:strVal val="#ppt_y"/>
                                          </p:val>
                                        </p:tav>
                                      </p:tavLst>
                                    </p:anim>
                                  </p:childTnLst>
                                </p:cTn>
                              </p:par>
                              <p:par>
                                <p:cTn id="114" presetID="2" presetClass="entr" presetSubtype="8" fill="hold" grpId="0" nodeType="withEffect">
                                  <p:stCondLst>
                                    <p:cond delay="0"/>
                                  </p:stCondLst>
                                  <p:childTnLst>
                                    <p:set>
                                      <p:cBhvr>
                                        <p:cTn id="115" dur="1" fill="hold">
                                          <p:stCondLst>
                                            <p:cond delay="0"/>
                                          </p:stCondLst>
                                        </p:cTn>
                                        <p:tgtEl>
                                          <p:spTgt spid="110"/>
                                        </p:tgtEl>
                                        <p:attrNameLst>
                                          <p:attrName>style.visibility</p:attrName>
                                        </p:attrNameLst>
                                      </p:cBhvr>
                                      <p:to>
                                        <p:strVal val="visible"/>
                                      </p:to>
                                    </p:set>
                                    <p:anim calcmode="lin" valueType="num">
                                      <p:cBhvr additive="base">
                                        <p:cTn id="116" dur="500" fill="hold"/>
                                        <p:tgtEl>
                                          <p:spTgt spid="110"/>
                                        </p:tgtEl>
                                        <p:attrNameLst>
                                          <p:attrName>ppt_x</p:attrName>
                                        </p:attrNameLst>
                                      </p:cBhvr>
                                      <p:tavLst>
                                        <p:tav tm="0">
                                          <p:val>
                                            <p:strVal val="0-#ppt_w/2"/>
                                          </p:val>
                                        </p:tav>
                                        <p:tav tm="100000">
                                          <p:val>
                                            <p:strVal val="#ppt_x"/>
                                          </p:val>
                                        </p:tav>
                                      </p:tavLst>
                                    </p:anim>
                                    <p:anim calcmode="lin" valueType="num">
                                      <p:cBhvr additive="base">
                                        <p:cTn id="117"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00"/>
                                        </p:tgtEl>
                                        <p:attrNameLst>
                                          <p:attrName>style.visibility</p:attrName>
                                        </p:attrNameLst>
                                      </p:cBhvr>
                                      <p:to>
                                        <p:strVal val="visible"/>
                                      </p:to>
                                    </p:set>
                                    <p:animEffect transition="in" filter="wipe(left)">
                                      <p:cBhvr>
                                        <p:cTn id="122" dur="500"/>
                                        <p:tgtEl>
                                          <p:spTgt spid="100"/>
                                        </p:tgtEl>
                                      </p:cBhvr>
                                    </p:animEffect>
                                  </p:childTnLst>
                                </p:cTn>
                              </p:par>
                              <p:par>
                                <p:cTn id="123" presetID="22" presetClass="entr" presetSubtype="8" fill="hold" nodeType="with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left)">
                                      <p:cBhvr>
                                        <p:cTn id="125" dur="500"/>
                                        <p:tgtEl>
                                          <p:spTgt spid="34"/>
                                        </p:tgtEl>
                                      </p:cBhvr>
                                    </p:animEffect>
                                  </p:childTnLst>
                                </p:cTn>
                              </p:par>
                            </p:childTnLst>
                          </p:cTn>
                        </p:par>
                        <p:par>
                          <p:cTn id="126" fill="hold">
                            <p:stCondLst>
                              <p:cond delay="500"/>
                            </p:stCondLst>
                            <p:childTnLst>
                              <p:par>
                                <p:cTn id="127" presetID="2" presetClass="entr" presetSubtype="8" fill="hold" grpId="0" nodeType="afterEffect">
                                  <p:stCondLst>
                                    <p:cond delay="0"/>
                                  </p:stCondLst>
                                  <p:childTnLst>
                                    <p:set>
                                      <p:cBhvr>
                                        <p:cTn id="128" dur="1" fill="hold">
                                          <p:stCondLst>
                                            <p:cond delay="0"/>
                                          </p:stCondLst>
                                        </p:cTn>
                                        <p:tgtEl>
                                          <p:spTgt spid="126"/>
                                        </p:tgtEl>
                                        <p:attrNameLst>
                                          <p:attrName>style.visibility</p:attrName>
                                        </p:attrNameLst>
                                      </p:cBhvr>
                                      <p:to>
                                        <p:strVal val="visible"/>
                                      </p:to>
                                    </p:set>
                                    <p:anim calcmode="lin" valueType="num">
                                      <p:cBhvr additive="base">
                                        <p:cTn id="129" dur="500" fill="hold"/>
                                        <p:tgtEl>
                                          <p:spTgt spid="126"/>
                                        </p:tgtEl>
                                        <p:attrNameLst>
                                          <p:attrName>ppt_x</p:attrName>
                                        </p:attrNameLst>
                                      </p:cBhvr>
                                      <p:tavLst>
                                        <p:tav tm="0">
                                          <p:val>
                                            <p:strVal val="0-#ppt_w/2"/>
                                          </p:val>
                                        </p:tav>
                                        <p:tav tm="100000">
                                          <p:val>
                                            <p:strVal val="#ppt_x"/>
                                          </p:val>
                                        </p:tav>
                                      </p:tavLst>
                                    </p:anim>
                                    <p:anim calcmode="lin" valueType="num">
                                      <p:cBhvr additive="base">
                                        <p:cTn id="130" dur="500" fill="hold"/>
                                        <p:tgtEl>
                                          <p:spTgt spid="126"/>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123"/>
                                        </p:tgtEl>
                                        <p:attrNameLst>
                                          <p:attrName>style.visibility</p:attrName>
                                        </p:attrNameLst>
                                      </p:cBhvr>
                                      <p:to>
                                        <p:strVal val="visible"/>
                                      </p:to>
                                    </p:set>
                                    <p:anim calcmode="lin" valueType="num">
                                      <p:cBhvr additive="base">
                                        <p:cTn id="133" dur="500" fill="hold"/>
                                        <p:tgtEl>
                                          <p:spTgt spid="123"/>
                                        </p:tgtEl>
                                        <p:attrNameLst>
                                          <p:attrName>ppt_x</p:attrName>
                                        </p:attrNameLst>
                                      </p:cBhvr>
                                      <p:tavLst>
                                        <p:tav tm="0">
                                          <p:val>
                                            <p:strVal val="0-#ppt_w/2"/>
                                          </p:val>
                                        </p:tav>
                                        <p:tav tm="100000">
                                          <p:val>
                                            <p:strVal val="#ppt_x"/>
                                          </p:val>
                                        </p:tav>
                                      </p:tavLst>
                                    </p:anim>
                                    <p:anim calcmode="lin" valueType="num">
                                      <p:cBhvr additive="base">
                                        <p:cTn id="134" dur="500" fill="hold"/>
                                        <p:tgtEl>
                                          <p:spTgt spid="12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1" presetClass="entr" presetSubtype="1" fill="hold" grpId="0" nodeType="clickEffect">
                                  <p:stCondLst>
                                    <p:cond delay="0"/>
                                  </p:stCondLst>
                                  <p:childTnLst>
                                    <p:set>
                                      <p:cBhvr>
                                        <p:cTn id="138" dur="1" fill="hold">
                                          <p:stCondLst>
                                            <p:cond delay="0"/>
                                          </p:stCondLst>
                                        </p:cTn>
                                        <p:tgtEl>
                                          <p:spTgt spid="124"/>
                                        </p:tgtEl>
                                        <p:attrNameLst>
                                          <p:attrName>style.visibility</p:attrName>
                                        </p:attrNameLst>
                                      </p:cBhvr>
                                      <p:to>
                                        <p:strVal val="visible"/>
                                      </p:to>
                                    </p:set>
                                    <p:animEffect transition="in" filter="wheel(1)">
                                      <p:cBhvr>
                                        <p:cTn id="139" dur="2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14" grpId="0" animBg="1"/>
      <p:bldP spid="15" grpId="0" animBg="1"/>
      <p:bldP spid="16" grpId="0" animBg="1"/>
      <p:bldP spid="64" grpId="0"/>
      <p:bldP spid="66" grpId="0"/>
      <p:bldP spid="95" grpId="0" animBg="1"/>
      <p:bldP spid="97" grpId="0"/>
      <p:bldP spid="98" grpId="0"/>
      <p:bldP spid="99" grpId="0"/>
      <p:bldP spid="100" grpId="0" animBg="1"/>
      <p:bldP spid="25" grpId="0"/>
      <p:bldP spid="103" grpId="0"/>
      <p:bldP spid="110" grpId="0" animBg="1"/>
      <p:bldP spid="112" grpId="0"/>
      <p:bldP spid="123" grpId="0" animBg="1"/>
      <p:bldP spid="124" grpId="0" animBg="1"/>
      <p:bldP spid="125" grpId="0" animBg="1"/>
      <p:bldP spid="1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Particles to Distribution: Illustration</a:t>
            </a:r>
          </a:p>
        </p:txBody>
      </p:sp>
      <p:pic>
        <p:nvPicPr>
          <p:cNvPr id="58" name="Picture 57"/>
          <p:cNvPicPr>
            <a:picLocks noChangeAspect="1"/>
          </p:cNvPicPr>
          <p:nvPr/>
        </p:nvPicPr>
        <p:blipFill>
          <a:blip r:embed="rId6"/>
          <a:stretch>
            <a:fillRect/>
          </a:stretch>
        </p:blipFill>
        <p:spPr>
          <a:xfrm>
            <a:off x="2360694" y="1650482"/>
            <a:ext cx="2873664" cy="1920240"/>
          </a:xfrm>
          <a:prstGeom prst="rect">
            <a:avLst/>
          </a:prstGeom>
        </p:spPr>
      </p:pic>
      <p:sp>
        <p:nvSpPr>
          <p:cNvPr id="59" name="TextBox 58"/>
          <p:cNvSpPr txBox="1"/>
          <p:nvPr/>
        </p:nvSpPr>
        <p:spPr>
          <a:xfrm>
            <a:off x="5349026" y="5826946"/>
            <a:ext cx="2556284" cy="523220"/>
          </a:xfrm>
          <a:prstGeom prst="rect">
            <a:avLst/>
          </a:prstGeom>
          <a:noFill/>
        </p:spPr>
        <p:txBody>
          <a:bodyPr wrap="square" rtlCol="0">
            <a:spAutoFit/>
          </a:bodyPr>
          <a:lstStyle/>
          <a:p>
            <a:pPr algn="ctr" defTabSz="914400" fontAlgn="base">
              <a:spcBef>
                <a:spcPct val="0"/>
              </a:spcBef>
              <a:spcAft>
                <a:spcPct val="0"/>
              </a:spcAft>
              <a:defRPr/>
            </a:pPr>
            <a:r>
              <a:rPr lang="en-US" sz="1400" dirty="0">
                <a:solidFill>
                  <a:srgbClr val="0000CC"/>
                </a:solidFill>
                <a:latin typeface="Arial Narrow" panose="020B0606020202030204" pitchFamily="34" charset="0"/>
                <a:ea typeface="宋体" pitchFamily="2" charset="-122"/>
              </a:rPr>
              <a:t>Posterior PDF to be estimated</a:t>
            </a:r>
          </a:p>
          <a:p>
            <a:pPr algn="ctr" defTabSz="914400" fontAlgn="base">
              <a:spcBef>
                <a:spcPct val="0"/>
              </a:spcBef>
              <a:spcAft>
                <a:spcPct val="0"/>
              </a:spcAft>
              <a:defRPr/>
            </a:pPr>
            <a:r>
              <a:rPr lang="en-US" sz="1400" dirty="0">
                <a:solidFill>
                  <a:srgbClr val="000000">
                    <a:lumMod val="75000"/>
                    <a:lumOff val="25000"/>
                  </a:srgbClr>
                </a:solidFill>
                <a:latin typeface="Arial Narrow" panose="020B0606020202030204" pitchFamily="34" charset="0"/>
                <a:ea typeface="宋体" pitchFamily="2" charset="-122"/>
              </a:rPr>
              <a:t>e.g. normal distribution </a:t>
            </a:r>
            <a:r>
              <a:rPr lang="en-US" sz="1400" i="1" dirty="0">
                <a:solidFill>
                  <a:srgbClr val="000000">
                    <a:lumMod val="75000"/>
                    <a:lumOff val="25000"/>
                  </a:srgbClr>
                </a:solidFill>
                <a:latin typeface="Arial Narrow" panose="020B0606020202030204" pitchFamily="34" charset="0"/>
                <a:ea typeface="宋体" pitchFamily="2" charset="-122"/>
              </a:rPr>
              <a:t>N</a:t>
            </a:r>
            <a:r>
              <a:rPr lang="en-US" sz="1400" dirty="0">
                <a:solidFill>
                  <a:srgbClr val="000000">
                    <a:lumMod val="75000"/>
                    <a:lumOff val="25000"/>
                  </a:srgbClr>
                </a:solidFill>
                <a:latin typeface="Arial Narrow" panose="020B0606020202030204" pitchFamily="34" charset="0"/>
                <a:ea typeface="宋体" pitchFamily="2" charset="-122"/>
              </a:rPr>
              <a:t>(5, 2) </a:t>
            </a:r>
          </a:p>
        </p:txBody>
      </p:sp>
      <p:sp>
        <p:nvSpPr>
          <p:cNvPr id="60" name="TextBox 59"/>
          <p:cNvSpPr txBox="1"/>
          <p:nvPr/>
        </p:nvSpPr>
        <p:spPr>
          <a:xfrm>
            <a:off x="2216678" y="1110422"/>
            <a:ext cx="2988332" cy="523220"/>
          </a:xfrm>
          <a:prstGeom prst="rect">
            <a:avLst/>
          </a:prstGeom>
          <a:noFill/>
        </p:spPr>
        <p:txBody>
          <a:bodyPr wrap="square" rtlCol="0">
            <a:spAutoFit/>
          </a:bodyPr>
          <a:lstStyle/>
          <a:p>
            <a:pPr algn="ctr" defTabSz="914400" fontAlgn="base">
              <a:spcBef>
                <a:spcPct val="0"/>
              </a:spcBef>
              <a:spcAft>
                <a:spcPct val="0"/>
              </a:spcAft>
              <a:defRPr/>
            </a:pPr>
            <a:r>
              <a:rPr lang="en-US" sz="1400" dirty="0">
                <a:solidFill>
                  <a:srgbClr val="0000CC"/>
                </a:solidFill>
                <a:latin typeface="Arial Narrow" panose="020B0606020202030204" pitchFamily="34" charset="0"/>
                <a:ea typeface="宋体" pitchFamily="2" charset="-122"/>
              </a:rPr>
              <a:t>Particles initially sampled from a “guessed” distribution, </a:t>
            </a:r>
            <a:r>
              <a:rPr lang="en-US" sz="1400" dirty="0">
                <a:solidFill>
                  <a:srgbClr val="000000">
                    <a:lumMod val="75000"/>
                    <a:lumOff val="25000"/>
                  </a:srgbClr>
                </a:solidFill>
                <a:latin typeface="Arial Narrow" panose="020B0606020202030204" pitchFamily="34" charset="0"/>
                <a:ea typeface="宋体" pitchFamily="2" charset="-122"/>
              </a:rPr>
              <a:t>e.g. uniform U(0, 10)</a:t>
            </a:r>
          </a:p>
        </p:txBody>
      </p:sp>
      <p:sp>
        <p:nvSpPr>
          <p:cNvPr id="61" name="TextBox 60"/>
          <p:cNvSpPr txBox="1"/>
          <p:nvPr/>
        </p:nvSpPr>
        <p:spPr>
          <a:xfrm>
            <a:off x="8121334" y="1254439"/>
            <a:ext cx="2412268" cy="307777"/>
          </a:xfrm>
          <a:prstGeom prst="rect">
            <a:avLst/>
          </a:prstGeom>
          <a:noFill/>
        </p:spPr>
        <p:txBody>
          <a:bodyPr wrap="square" rtlCol="0">
            <a:spAutoFit/>
          </a:bodyPr>
          <a:lstStyle/>
          <a:p>
            <a:pPr algn="ctr" defTabSz="914400" fontAlgn="base">
              <a:spcBef>
                <a:spcPct val="0"/>
              </a:spcBef>
              <a:spcAft>
                <a:spcPct val="0"/>
              </a:spcAft>
              <a:defRPr/>
            </a:pPr>
            <a:r>
              <a:rPr lang="en-US" sz="1400" dirty="0">
                <a:solidFill>
                  <a:srgbClr val="0000CC"/>
                </a:solidFill>
                <a:latin typeface="Arial Narrow" panose="020B0606020202030204" pitchFamily="34" charset="0"/>
                <a:ea typeface="宋体" pitchFamily="2" charset="-122"/>
              </a:rPr>
              <a:t>Weight update </a:t>
            </a:r>
            <a:endParaRPr lang="en-US" sz="1400" dirty="0">
              <a:solidFill>
                <a:srgbClr val="000000">
                  <a:lumMod val="75000"/>
                  <a:lumOff val="25000"/>
                </a:srgbClr>
              </a:solidFill>
              <a:latin typeface="Arial Narrow" panose="020B0606020202030204" pitchFamily="34" charset="0"/>
              <a:ea typeface="宋体" pitchFamily="2" charset="-122"/>
            </a:endParaRPr>
          </a:p>
        </p:txBody>
      </p:sp>
      <p:pic>
        <p:nvPicPr>
          <p:cNvPr id="62" name="out1_1">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7"/>
          <a:stretch>
            <a:fillRect/>
          </a:stretch>
        </p:blipFill>
        <p:spPr>
          <a:xfrm>
            <a:off x="8221110" y="1686486"/>
            <a:ext cx="2876764" cy="1920240"/>
          </a:xfrm>
          <a:prstGeom prst="rect">
            <a:avLst/>
          </a:prstGeom>
        </p:spPr>
      </p:pic>
      <p:pic>
        <p:nvPicPr>
          <p:cNvPr id="63" name="Picture 62"/>
          <p:cNvPicPr>
            <a:picLocks noChangeAspect="1"/>
          </p:cNvPicPr>
          <p:nvPr/>
        </p:nvPicPr>
        <p:blipFill>
          <a:blip r:embed="rId8"/>
          <a:stretch>
            <a:fillRect/>
          </a:stretch>
        </p:blipFill>
        <p:spPr>
          <a:xfrm>
            <a:off x="5349027" y="3846726"/>
            <a:ext cx="2873663" cy="1920240"/>
          </a:xfrm>
          <a:prstGeom prst="rect">
            <a:avLst/>
          </a:prstGeom>
        </p:spPr>
      </p:pic>
      <p:sp>
        <p:nvSpPr>
          <p:cNvPr id="68" name="Rectangle 67"/>
          <p:cNvSpPr/>
          <p:nvPr/>
        </p:nvSpPr>
        <p:spPr>
          <a:xfrm>
            <a:off x="8193342" y="3918734"/>
            <a:ext cx="3060340" cy="2939266"/>
          </a:xfrm>
          <a:prstGeom prst="rect">
            <a:avLst/>
          </a:prstGeom>
        </p:spPr>
        <p:txBody>
          <a:bodyPr wrap="square">
            <a:spAutoFit/>
          </a:bodyPr>
          <a:lstStyle/>
          <a:p>
            <a:pPr marL="285750" lvl="1" indent="-285750" defTabSz="914400" fontAlgn="base">
              <a:spcAft>
                <a:spcPts val="600"/>
              </a:spcAft>
              <a:buClr>
                <a:srgbClr val="0000CC"/>
              </a:buClr>
              <a:buSzPct val="70000"/>
              <a:buFont typeface="Wingdings" panose="05000000000000000000" pitchFamily="2" charset="2"/>
              <a:buChar char="ü"/>
              <a:defRPr/>
            </a:pPr>
            <a:r>
              <a:rPr lang="en-US" sz="1500" i="1" kern="0" dirty="0">
                <a:solidFill>
                  <a:srgbClr val="A50021"/>
                </a:solidFill>
                <a:latin typeface="Times New Roman"/>
                <a:ea typeface="宋体" pitchFamily="2" charset="-122"/>
              </a:rPr>
              <a:t>Statistical sum </a:t>
            </a:r>
            <a:r>
              <a:rPr lang="en-US" sz="1500" kern="0" dirty="0">
                <a:solidFill>
                  <a:srgbClr val="000000"/>
                </a:solidFill>
                <a:latin typeface="Times New Roman"/>
                <a:ea typeface="宋体" pitchFamily="2" charset="-122"/>
              </a:rPr>
              <a:t>of particles’ locations forms the estimated distribution</a:t>
            </a:r>
          </a:p>
          <a:p>
            <a:pPr marL="285750" lvl="1" indent="-285750" defTabSz="914400" fontAlgn="base">
              <a:spcAft>
                <a:spcPts val="600"/>
              </a:spcAft>
              <a:buClr>
                <a:srgbClr val="0000CC"/>
              </a:buClr>
              <a:buSzPct val="70000"/>
              <a:buFont typeface="Wingdings" panose="05000000000000000000" pitchFamily="2" charset="2"/>
              <a:buChar char="ü"/>
              <a:defRPr/>
            </a:pPr>
            <a:r>
              <a:rPr lang="en-US" sz="1500" kern="0" dirty="0">
                <a:solidFill>
                  <a:srgbClr val="000000"/>
                </a:solidFill>
                <a:latin typeface="Times New Roman"/>
                <a:ea typeface="宋体" pitchFamily="2" charset="-122"/>
              </a:rPr>
              <a:t>Estimation accuracy (resolution) increase with increase of </a:t>
            </a:r>
            <a:r>
              <a:rPr lang="en-US" sz="1500" i="1" kern="0" dirty="0">
                <a:solidFill>
                  <a:srgbClr val="A50021"/>
                </a:solidFill>
                <a:latin typeface="Times New Roman"/>
                <a:ea typeface="宋体" pitchFamily="2" charset="-122"/>
              </a:rPr>
              <a:t>particle number</a:t>
            </a:r>
          </a:p>
          <a:p>
            <a:pPr marL="285750" lvl="1" indent="-285750" defTabSz="914400" fontAlgn="base">
              <a:spcAft>
                <a:spcPts val="600"/>
              </a:spcAft>
              <a:buClr>
                <a:srgbClr val="0000CC"/>
              </a:buClr>
              <a:buSzPct val="70000"/>
              <a:buFont typeface="Wingdings" panose="05000000000000000000" pitchFamily="2" charset="2"/>
              <a:buChar char="ü"/>
              <a:defRPr/>
            </a:pPr>
            <a:r>
              <a:rPr lang="en-US" sz="1500" kern="0" dirty="0">
                <a:solidFill>
                  <a:srgbClr val="000000"/>
                </a:solidFill>
                <a:latin typeface="Times New Roman"/>
                <a:ea typeface="宋体" pitchFamily="2" charset="-122"/>
              </a:rPr>
              <a:t>The </a:t>
            </a:r>
            <a:r>
              <a:rPr lang="en-US" sz="1500" i="1" kern="0" dirty="0">
                <a:solidFill>
                  <a:srgbClr val="A50021"/>
                </a:solidFill>
                <a:latin typeface="Times New Roman"/>
                <a:ea typeface="宋体" pitchFamily="2" charset="-122"/>
              </a:rPr>
              <a:t>accuracy</a:t>
            </a:r>
            <a:r>
              <a:rPr lang="en-US" sz="1500" kern="0" dirty="0">
                <a:solidFill>
                  <a:srgbClr val="000000"/>
                </a:solidFill>
                <a:latin typeface="Times New Roman"/>
                <a:ea typeface="宋体" pitchFamily="2" charset="-122"/>
              </a:rPr>
              <a:t> of “guessed” distribution affects PF performance</a:t>
            </a:r>
          </a:p>
          <a:p>
            <a:pPr marL="285750" lvl="1" indent="-285750" defTabSz="914400" fontAlgn="base">
              <a:spcAft>
                <a:spcPts val="600"/>
              </a:spcAft>
              <a:buClr>
                <a:srgbClr val="C00000"/>
              </a:buClr>
              <a:buSzPct val="100000"/>
              <a:buFont typeface="Arial" panose="020B0604020202020204" pitchFamily="34" charset="0"/>
              <a:buChar char="•"/>
              <a:defRPr/>
            </a:pPr>
            <a:endParaRPr lang="en-US" sz="1500" i="1" kern="0" dirty="0">
              <a:solidFill>
                <a:srgbClr val="0000CC"/>
              </a:solidFill>
              <a:latin typeface="Times New Roman"/>
              <a:ea typeface="宋体" pitchFamily="2" charset="-122"/>
            </a:endParaRPr>
          </a:p>
          <a:p>
            <a:pPr marL="285750" lvl="1" indent="-285750" defTabSz="914400" fontAlgn="base">
              <a:spcAft>
                <a:spcPts val="600"/>
              </a:spcAft>
              <a:buClr>
                <a:srgbClr val="C00000"/>
              </a:buClr>
              <a:buSzPct val="100000"/>
              <a:buFont typeface="Arial" panose="020B0604020202020204" pitchFamily="34" charset="0"/>
              <a:buChar char="•"/>
              <a:defRPr/>
            </a:pPr>
            <a:endParaRPr lang="en-US" sz="1500" kern="0" dirty="0">
              <a:solidFill>
                <a:srgbClr val="000000"/>
              </a:solidFill>
              <a:latin typeface="Times New Roman"/>
              <a:ea typeface="宋体" pitchFamily="2" charset="-122"/>
            </a:endParaRPr>
          </a:p>
        </p:txBody>
      </p:sp>
      <p:sp>
        <p:nvSpPr>
          <p:cNvPr id="3" name="Oval 2"/>
          <p:cNvSpPr/>
          <p:nvPr/>
        </p:nvSpPr>
        <p:spPr>
          <a:xfrm>
            <a:off x="3404810" y="3414678"/>
            <a:ext cx="864096" cy="216024"/>
          </a:xfrm>
          <a:prstGeom prst="ellipse">
            <a:avLst/>
          </a:prstGeom>
          <a:noFill/>
          <a:ln w="12700">
            <a:solidFill>
              <a:srgbClr val="A5002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FFFFFF"/>
              </a:solidFill>
              <a:latin typeface="Arial"/>
              <a:ea typeface="宋体"/>
            </a:endParaRPr>
          </a:p>
        </p:txBody>
      </p:sp>
      <p:sp>
        <p:nvSpPr>
          <p:cNvPr id="69" name="Oval 68"/>
          <p:cNvSpPr/>
          <p:nvPr/>
        </p:nvSpPr>
        <p:spPr>
          <a:xfrm rot="5400000">
            <a:off x="2000654" y="2406566"/>
            <a:ext cx="864096" cy="216024"/>
          </a:xfrm>
          <a:prstGeom prst="ellipse">
            <a:avLst/>
          </a:prstGeom>
          <a:noFill/>
          <a:ln w="12700">
            <a:solidFill>
              <a:srgbClr val="A5002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FFFFFF"/>
              </a:solidFill>
              <a:latin typeface="Arial"/>
              <a:ea typeface="宋体"/>
            </a:endParaRPr>
          </a:p>
        </p:txBody>
      </p:sp>
      <p:sp>
        <p:nvSpPr>
          <p:cNvPr id="70" name="Rectangle 69"/>
          <p:cNvSpPr/>
          <p:nvPr/>
        </p:nvSpPr>
        <p:spPr>
          <a:xfrm>
            <a:off x="2180674" y="3846727"/>
            <a:ext cx="2808312" cy="2400657"/>
          </a:xfrm>
          <a:prstGeom prst="rect">
            <a:avLst/>
          </a:prstGeom>
        </p:spPr>
        <p:txBody>
          <a:bodyPr wrap="square">
            <a:spAutoFit/>
          </a:bodyPr>
          <a:lstStyle/>
          <a:p>
            <a:pPr marL="285750" lvl="1" indent="-285750" defTabSz="914400" fontAlgn="base">
              <a:spcAft>
                <a:spcPts val="600"/>
              </a:spcAft>
              <a:buClr>
                <a:srgbClr val="0000FF"/>
              </a:buClr>
              <a:buSzPct val="70000"/>
              <a:buFont typeface="Wingdings" panose="05000000000000000000" pitchFamily="2" charset="2"/>
              <a:buChar char="ü"/>
              <a:defRPr/>
            </a:pPr>
            <a:r>
              <a:rPr lang="en-US" sz="1500" kern="0" dirty="0">
                <a:solidFill>
                  <a:srgbClr val="000000"/>
                </a:solidFill>
                <a:latin typeface="Times New Roman"/>
                <a:ea typeface="宋体" pitchFamily="2" charset="-122"/>
              </a:rPr>
              <a:t>Each particle is characterized by two attributes: </a:t>
            </a:r>
            <a:r>
              <a:rPr lang="en-US" sz="1500" i="1" kern="0" dirty="0">
                <a:solidFill>
                  <a:srgbClr val="A50021"/>
                </a:solidFill>
                <a:latin typeface="Times New Roman"/>
                <a:ea typeface="宋体" pitchFamily="2" charset="-122"/>
              </a:rPr>
              <a:t>value </a:t>
            </a:r>
            <a:r>
              <a:rPr lang="en-US" sz="1500" kern="0" dirty="0">
                <a:solidFill>
                  <a:srgbClr val="A50021"/>
                </a:solidFill>
                <a:latin typeface="Times New Roman"/>
                <a:ea typeface="宋体" pitchFamily="2" charset="-122"/>
              </a:rPr>
              <a:t>(</a:t>
            </a:r>
            <a:r>
              <a:rPr lang="en-US" sz="1500" i="1" kern="0" dirty="0">
                <a:solidFill>
                  <a:srgbClr val="A50021"/>
                </a:solidFill>
                <a:latin typeface="Times New Roman"/>
                <a:ea typeface="宋体" pitchFamily="2" charset="-122"/>
              </a:rPr>
              <a:t>x</a:t>
            </a:r>
            <a:r>
              <a:rPr lang="en-US" sz="1500" i="1" kern="0" baseline="30000" dirty="0">
                <a:solidFill>
                  <a:srgbClr val="A50021"/>
                </a:solidFill>
                <a:latin typeface="Times New Roman"/>
                <a:ea typeface="宋体" pitchFamily="2" charset="-122"/>
              </a:rPr>
              <a:t>i</a:t>
            </a:r>
            <a:r>
              <a:rPr lang="en-US" sz="1500" kern="0" dirty="0">
                <a:solidFill>
                  <a:srgbClr val="A50021"/>
                </a:solidFill>
                <a:latin typeface="Times New Roman"/>
                <a:ea typeface="宋体" pitchFamily="2" charset="-122"/>
              </a:rPr>
              <a:t>)</a:t>
            </a:r>
            <a:r>
              <a:rPr lang="en-US" sz="1500" i="1" kern="0" baseline="30000" dirty="0">
                <a:solidFill>
                  <a:srgbClr val="A50021"/>
                </a:solidFill>
                <a:latin typeface="Times New Roman"/>
                <a:ea typeface="宋体" pitchFamily="2" charset="-122"/>
              </a:rPr>
              <a:t> </a:t>
            </a:r>
            <a:r>
              <a:rPr lang="en-US" sz="1500" kern="0" dirty="0">
                <a:solidFill>
                  <a:srgbClr val="000000"/>
                </a:solidFill>
                <a:latin typeface="Times New Roman"/>
                <a:ea typeface="宋体" pitchFamily="2" charset="-122"/>
              </a:rPr>
              <a:t>and </a:t>
            </a:r>
            <a:r>
              <a:rPr lang="en-US" sz="1500" i="1" kern="0" dirty="0">
                <a:solidFill>
                  <a:srgbClr val="A50021"/>
                </a:solidFill>
                <a:latin typeface="Times New Roman"/>
                <a:ea typeface="宋体" pitchFamily="2" charset="-122"/>
              </a:rPr>
              <a:t>weight </a:t>
            </a:r>
            <a:r>
              <a:rPr lang="en-US" sz="1500" kern="0" dirty="0">
                <a:solidFill>
                  <a:srgbClr val="A50021"/>
                </a:solidFill>
                <a:latin typeface="Times New Roman"/>
                <a:ea typeface="宋体" pitchFamily="2" charset="-122"/>
              </a:rPr>
              <a:t>(</a:t>
            </a:r>
            <a:r>
              <a:rPr lang="en-US" sz="1500" i="1" kern="0" dirty="0" err="1">
                <a:solidFill>
                  <a:srgbClr val="A50021"/>
                </a:solidFill>
                <a:latin typeface="Times New Roman"/>
                <a:ea typeface="宋体" pitchFamily="2" charset="-122"/>
              </a:rPr>
              <a:t>w</a:t>
            </a:r>
            <a:r>
              <a:rPr lang="en-US" sz="1500" i="1" kern="0" baseline="30000" dirty="0" err="1">
                <a:solidFill>
                  <a:srgbClr val="A50021"/>
                </a:solidFill>
                <a:latin typeface="Times New Roman"/>
                <a:ea typeface="宋体" pitchFamily="2" charset="-122"/>
              </a:rPr>
              <a:t>i</a:t>
            </a:r>
            <a:r>
              <a:rPr lang="en-US" sz="1500" kern="0" dirty="0">
                <a:solidFill>
                  <a:srgbClr val="A50021"/>
                </a:solidFill>
                <a:latin typeface="Times New Roman"/>
                <a:ea typeface="宋体" pitchFamily="2" charset="-122"/>
              </a:rPr>
              <a:t>)</a:t>
            </a:r>
            <a:endParaRPr lang="en-US" sz="1500" i="1" kern="0" baseline="30000" dirty="0">
              <a:solidFill>
                <a:srgbClr val="A50021"/>
              </a:solidFill>
              <a:latin typeface="Times New Roman"/>
              <a:ea typeface="宋体" pitchFamily="2" charset="-122"/>
            </a:endParaRPr>
          </a:p>
          <a:p>
            <a:pPr marL="285750" lvl="1" indent="-285750" defTabSz="914400" fontAlgn="base">
              <a:spcAft>
                <a:spcPts val="600"/>
              </a:spcAft>
              <a:buClr>
                <a:srgbClr val="0000FF"/>
              </a:buClr>
              <a:buSzPct val="70000"/>
              <a:buFont typeface="Wingdings" panose="05000000000000000000" pitchFamily="2" charset="2"/>
              <a:buChar char="ü"/>
              <a:defRPr/>
            </a:pPr>
            <a:r>
              <a:rPr lang="en-US" sz="1500" kern="0" dirty="0">
                <a:solidFill>
                  <a:srgbClr val="000000"/>
                </a:solidFill>
                <a:latin typeface="Times New Roman"/>
                <a:ea typeface="宋体" pitchFamily="2" charset="-122"/>
              </a:rPr>
              <a:t>Particles’ weights contribute to </a:t>
            </a:r>
            <a:r>
              <a:rPr lang="en-US" sz="1500" i="1" kern="0" dirty="0">
                <a:solidFill>
                  <a:srgbClr val="A50021"/>
                </a:solidFill>
                <a:latin typeface="Times New Roman"/>
                <a:ea typeface="宋体" pitchFamily="2" charset="-122"/>
              </a:rPr>
              <a:t>estimation of probability </a:t>
            </a:r>
            <a:r>
              <a:rPr lang="en-US" sz="1500" kern="0" dirty="0">
                <a:solidFill>
                  <a:srgbClr val="000000"/>
                </a:solidFill>
                <a:latin typeface="Times New Roman"/>
                <a:ea typeface="宋体" pitchFamily="2" charset="-122"/>
              </a:rPr>
              <a:t>at certain values</a:t>
            </a:r>
          </a:p>
          <a:p>
            <a:pPr marL="285750" lvl="1" indent="-285750" defTabSz="914400" fontAlgn="base">
              <a:spcAft>
                <a:spcPts val="600"/>
              </a:spcAft>
              <a:buClr>
                <a:srgbClr val="0000FF"/>
              </a:buClr>
              <a:buSzPct val="70000"/>
              <a:buFont typeface="Wingdings" panose="05000000000000000000" pitchFamily="2" charset="2"/>
              <a:buChar char="ü"/>
              <a:defRPr/>
            </a:pPr>
            <a:r>
              <a:rPr lang="en-US" sz="1500" kern="0" dirty="0">
                <a:solidFill>
                  <a:srgbClr val="000000"/>
                </a:solidFill>
                <a:latin typeface="Times New Roman"/>
                <a:ea typeface="宋体" pitchFamily="2" charset="-122"/>
              </a:rPr>
              <a:t>Weights initially assigned to be </a:t>
            </a:r>
            <a:r>
              <a:rPr lang="en-US" sz="1500" i="1" kern="0" dirty="0">
                <a:solidFill>
                  <a:srgbClr val="A50021"/>
                </a:solidFill>
                <a:latin typeface="Times New Roman"/>
                <a:ea typeface="宋体" pitchFamily="2" charset="-122"/>
              </a:rPr>
              <a:t>equal</a:t>
            </a:r>
          </a:p>
          <a:p>
            <a:pPr marL="285750" lvl="1" indent="-285750" defTabSz="914400" fontAlgn="base">
              <a:spcAft>
                <a:spcPts val="600"/>
              </a:spcAft>
              <a:buClr>
                <a:srgbClr val="C00000"/>
              </a:buClr>
              <a:buSzPct val="100000"/>
              <a:buFont typeface="Arial" panose="020B0604020202020204" pitchFamily="34" charset="0"/>
              <a:buChar char="•"/>
              <a:defRPr/>
            </a:pPr>
            <a:endParaRPr lang="en-US" sz="1500" kern="0" dirty="0">
              <a:solidFill>
                <a:srgbClr val="000000"/>
              </a:solidFill>
              <a:latin typeface="Times New Roman"/>
              <a:ea typeface="宋体" pitchFamily="2" charset="-122"/>
            </a:endParaRPr>
          </a:p>
        </p:txBody>
      </p:sp>
      <p:sp>
        <p:nvSpPr>
          <p:cNvPr id="6" name="Rectangle 5"/>
          <p:cNvSpPr/>
          <p:nvPr/>
        </p:nvSpPr>
        <p:spPr>
          <a:xfrm>
            <a:off x="5637059" y="1614478"/>
            <a:ext cx="1656183" cy="738664"/>
          </a:xfrm>
          <a:prstGeom prst="rect">
            <a:avLst/>
          </a:prstGeom>
        </p:spPr>
        <p:txBody>
          <a:bodyPr wrap="square">
            <a:spAutoFit/>
          </a:bodyPr>
          <a:lstStyle/>
          <a:p>
            <a:pPr algn="ctr" defTabSz="914400" fontAlgn="base">
              <a:spcBef>
                <a:spcPct val="0"/>
              </a:spcBef>
              <a:spcAft>
                <a:spcPct val="0"/>
              </a:spcAft>
              <a:defRPr/>
            </a:pPr>
            <a:r>
              <a:rPr lang="en-US" sz="1400" dirty="0">
                <a:solidFill>
                  <a:srgbClr val="0000CC"/>
                </a:solidFill>
                <a:latin typeface="Arial Narrow" panose="020B0606020202030204" pitchFamily="34" charset="0"/>
                <a:ea typeface="宋体" pitchFamily="2" charset="-122"/>
              </a:rPr>
              <a:t>given a new measurement value z=5</a:t>
            </a:r>
          </a:p>
        </p:txBody>
      </p:sp>
      <p:grpSp>
        <p:nvGrpSpPr>
          <p:cNvPr id="71" name="Group 70"/>
          <p:cNvGrpSpPr/>
          <p:nvPr/>
        </p:nvGrpSpPr>
        <p:grpSpPr>
          <a:xfrm>
            <a:off x="4916978" y="1902510"/>
            <a:ext cx="684076" cy="180020"/>
            <a:chOff x="5616116" y="1340768"/>
            <a:chExt cx="684076" cy="180020"/>
          </a:xfrm>
          <a:solidFill>
            <a:schemeClr val="bg1">
              <a:lumMod val="85000"/>
            </a:schemeClr>
          </a:solidFill>
        </p:grpSpPr>
        <p:sp>
          <p:nvSpPr>
            <p:cNvPr id="72" name="Chevron 71"/>
            <p:cNvSpPr/>
            <p:nvPr/>
          </p:nvSpPr>
          <p:spPr>
            <a:xfrm>
              <a:off x="5616116"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sp>
          <p:nvSpPr>
            <p:cNvPr id="73" name="Chevron 72"/>
            <p:cNvSpPr/>
            <p:nvPr/>
          </p:nvSpPr>
          <p:spPr>
            <a:xfrm>
              <a:off x="5724128"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sp>
          <p:nvSpPr>
            <p:cNvPr id="74" name="Chevron 73"/>
            <p:cNvSpPr/>
            <p:nvPr/>
          </p:nvSpPr>
          <p:spPr>
            <a:xfrm>
              <a:off x="5832140"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sp>
          <p:nvSpPr>
            <p:cNvPr id="75" name="Chevron 74"/>
            <p:cNvSpPr/>
            <p:nvPr/>
          </p:nvSpPr>
          <p:spPr>
            <a:xfrm>
              <a:off x="5940152"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sp>
          <p:nvSpPr>
            <p:cNvPr id="76" name="Chevron 75"/>
            <p:cNvSpPr/>
            <p:nvPr/>
          </p:nvSpPr>
          <p:spPr>
            <a:xfrm>
              <a:off x="6048164"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sp>
          <p:nvSpPr>
            <p:cNvPr id="77" name="Chevron 76"/>
            <p:cNvSpPr/>
            <p:nvPr/>
          </p:nvSpPr>
          <p:spPr>
            <a:xfrm>
              <a:off x="6156176"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grpSp>
      <p:grpSp>
        <p:nvGrpSpPr>
          <p:cNvPr id="78" name="Group 77"/>
          <p:cNvGrpSpPr/>
          <p:nvPr/>
        </p:nvGrpSpPr>
        <p:grpSpPr>
          <a:xfrm>
            <a:off x="7329246" y="1902510"/>
            <a:ext cx="684076" cy="180020"/>
            <a:chOff x="5616116" y="1340768"/>
            <a:chExt cx="684076" cy="180020"/>
          </a:xfrm>
          <a:solidFill>
            <a:schemeClr val="bg1">
              <a:lumMod val="85000"/>
            </a:schemeClr>
          </a:solidFill>
        </p:grpSpPr>
        <p:sp>
          <p:nvSpPr>
            <p:cNvPr id="79" name="Chevron 78"/>
            <p:cNvSpPr/>
            <p:nvPr/>
          </p:nvSpPr>
          <p:spPr>
            <a:xfrm>
              <a:off x="5616116"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sp>
          <p:nvSpPr>
            <p:cNvPr id="80" name="Chevron 79"/>
            <p:cNvSpPr/>
            <p:nvPr/>
          </p:nvSpPr>
          <p:spPr>
            <a:xfrm>
              <a:off x="5724128"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sp>
          <p:nvSpPr>
            <p:cNvPr id="81" name="Chevron 80"/>
            <p:cNvSpPr/>
            <p:nvPr/>
          </p:nvSpPr>
          <p:spPr>
            <a:xfrm>
              <a:off x="5832140"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sp>
          <p:nvSpPr>
            <p:cNvPr id="82" name="Chevron 81"/>
            <p:cNvSpPr/>
            <p:nvPr/>
          </p:nvSpPr>
          <p:spPr>
            <a:xfrm>
              <a:off x="5940152"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sp>
          <p:nvSpPr>
            <p:cNvPr id="83" name="Chevron 82"/>
            <p:cNvSpPr/>
            <p:nvPr/>
          </p:nvSpPr>
          <p:spPr>
            <a:xfrm>
              <a:off x="6048164"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sp>
          <p:nvSpPr>
            <p:cNvPr id="84" name="Chevron 83"/>
            <p:cNvSpPr/>
            <p:nvPr/>
          </p:nvSpPr>
          <p:spPr>
            <a:xfrm>
              <a:off x="6156176"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grpSp>
      <p:graphicFrame>
        <p:nvGraphicFramePr>
          <p:cNvPr id="7" name="Object 6"/>
          <p:cNvGraphicFramePr>
            <a:graphicFrameLocks noChangeAspect="1"/>
          </p:cNvGraphicFramePr>
          <p:nvPr>
            <p:extLst>
              <p:ext uri="{D42A27DB-BD31-4B8C-83A1-F6EECF244321}">
                <p14:modId xmlns:p14="http://schemas.microsoft.com/office/powerpoint/2010/main" val="831941905"/>
              </p:ext>
            </p:extLst>
          </p:nvPr>
        </p:nvGraphicFramePr>
        <p:xfrm>
          <a:off x="5529047" y="2406566"/>
          <a:ext cx="1955217" cy="612068"/>
        </p:xfrm>
        <a:graphic>
          <a:graphicData uri="http://schemas.openxmlformats.org/presentationml/2006/ole">
            <mc:AlternateContent xmlns:mc="http://schemas.openxmlformats.org/markup-compatibility/2006">
              <mc:Choice xmlns:v="urn:schemas-microsoft-com:vml" Requires="v">
                <p:oleObj spid="_x0000_s1026" name="Equation" r:id="rId9" imgW="1460160" imgH="457200" progId="Equation.DSMT4">
                  <p:embed/>
                </p:oleObj>
              </mc:Choice>
              <mc:Fallback>
                <p:oleObj name="Equation" r:id="rId9" imgW="1460160" imgH="457200" progId="Equation.DSMT4">
                  <p:embed/>
                  <p:pic>
                    <p:nvPicPr>
                      <p:cNvPr id="7" name="Object 6"/>
                      <p:cNvPicPr/>
                      <p:nvPr/>
                    </p:nvPicPr>
                    <p:blipFill>
                      <a:blip r:embed="rId10"/>
                      <a:stretch>
                        <a:fillRect/>
                      </a:stretch>
                    </p:blipFill>
                    <p:spPr>
                      <a:xfrm>
                        <a:off x="5529047" y="2406566"/>
                        <a:ext cx="1955217" cy="612068"/>
                      </a:xfrm>
                      <a:prstGeom prst="rect">
                        <a:avLst/>
                      </a:prstGeom>
                    </p:spPr>
                  </p:pic>
                </p:oleObj>
              </mc:Fallback>
            </mc:AlternateContent>
          </a:graphicData>
        </a:graphic>
      </p:graphicFrame>
      <p:grpSp>
        <p:nvGrpSpPr>
          <p:cNvPr id="85" name="Group 84"/>
          <p:cNvGrpSpPr/>
          <p:nvPr/>
        </p:nvGrpSpPr>
        <p:grpSpPr>
          <a:xfrm rot="7901305">
            <a:off x="7461928" y="3567949"/>
            <a:ext cx="684076" cy="180020"/>
            <a:chOff x="5616116" y="1340768"/>
            <a:chExt cx="684076" cy="180020"/>
          </a:xfrm>
          <a:solidFill>
            <a:schemeClr val="accent1">
              <a:lumMod val="60000"/>
              <a:lumOff val="40000"/>
            </a:schemeClr>
          </a:solidFill>
        </p:grpSpPr>
        <p:sp>
          <p:nvSpPr>
            <p:cNvPr id="86" name="Chevron 85"/>
            <p:cNvSpPr/>
            <p:nvPr/>
          </p:nvSpPr>
          <p:spPr>
            <a:xfrm>
              <a:off x="5616116"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sp>
          <p:nvSpPr>
            <p:cNvPr id="87" name="Chevron 86"/>
            <p:cNvSpPr/>
            <p:nvPr/>
          </p:nvSpPr>
          <p:spPr>
            <a:xfrm>
              <a:off x="5724128"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sp>
          <p:nvSpPr>
            <p:cNvPr id="88" name="Chevron 87"/>
            <p:cNvSpPr/>
            <p:nvPr/>
          </p:nvSpPr>
          <p:spPr>
            <a:xfrm>
              <a:off x="5832140"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sp>
          <p:nvSpPr>
            <p:cNvPr id="89" name="Chevron 88"/>
            <p:cNvSpPr/>
            <p:nvPr/>
          </p:nvSpPr>
          <p:spPr>
            <a:xfrm>
              <a:off x="5940152"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sp>
          <p:nvSpPr>
            <p:cNvPr id="90" name="Chevron 89"/>
            <p:cNvSpPr/>
            <p:nvPr/>
          </p:nvSpPr>
          <p:spPr>
            <a:xfrm>
              <a:off x="6048164"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sp>
          <p:nvSpPr>
            <p:cNvPr id="91" name="Chevron 90"/>
            <p:cNvSpPr/>
            <p:nvPr/>
          </p:nvSpPr>
          <p:spPr>
            <a:xfrm>
              <a:off x="6156176" y="1340768"/>
              <a:ext cx="144016" cy="1800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a:solidFill>
                  <a:srgbClr val="000000"/>
                </a:solidFill>
                <a:latin typeface="Arial"/>
                <a:ea typeface="宋体"/>
              </a:endParaRPr>
            </a:p>
          </p:txBody>
        </p:sp>
      </p:grpSp>
    </p:spTree>
    <p:extLst>
      <p:ext uri="{BB962C8B-B14F-4D97-AF65-F5344CB8AC3E}">
        <p14:creationId xmlns:p14="http://schemas.microsoft.com/office/powerpoint/2010/main" val="102841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randombar(horizontal)">
                                      <p:cBhvr>
                                        <p:cTn id="7" dur="500"/>
                                        <p:tgtEl>
                                          <p:spTgt spid="6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randombar(horizontal)">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randombar(horizontal)">
                                      <p:cBhvr>
                                        <p:cTn id="15" dur="500"/>
                                        <p:tgtEl>
                                          <p:spTgt spid="5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randombar(horizontal)">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p:cTn id="23" dur="1000" fill="hold"/>
                                        <p:tgtEl>
                                          <p:spTgt spid="69"/>
                                        </p:tgtEl>
                                        <p:attrNameLst>
                                          <p:attrName>ppt_w</p:attrName>
                                        </p:attrNameLst>
                                      </p:cBhvr>
                                      <p:tavLst>
                                        <p:tav tm="0">
                                          <p:val>
                                            <p:fltVal val="0"/>
                                          </p:val>
                                        </p:tav>
                                        <p:tav tm="100000">
                                          <p:val>
                                            <p:strVal val="#ppt_w"/>
                                          </p:val>
                                        </p:tav>
                                      </p:tavLst>
                                    </p:anim>
                                    <p:anim calcmode="lin" valueType="num">
                                      <p:cBhvr>
                                        <p:cTn id="24" dur="1000" fill="hold"/>
                                        <p:tgtEl>
                                          <p:spTgt spid="69"/>
                                        </p:tgtEl>
                                        <p:attrNameLst>
                                          <p:attrName>ppt_h</p:attrName>
                                        </p:attrNameLst>
                                      </p:cBhvr>
                                      <p:tavLst>
                                        <p:tav tm="0">
                                          <p:val>
                                            <p:fltVal val="0"/>
                                          </p:val>
                                        </p:tav>
                                        <p:tav tm="100000">
                                          <p:val>
                                            <p:strVal val="#ppt_h"/>
                                          </p:val>
                                        </p:tav>
                                      </p:tavLst>
                                    </p:anim>
                                    <p:anim calcmode="lin" valueType="num">
                                      <p:cBhvr>
                                        <p:cTn id="25" dur="1000" fill="hold"/>
                                        <p:tgtEl>
                                          <p:spTgt spid="69"/>
                                        </p:tgtEl>
                                        <p:attrNameLst>
                                          <p:attrName>style.rotation</p:attrName>
                                        </p:attrNameLst>
                                      </p:cBhvr>
                                      <p:tavLst>
                                        <p:tav tm="0">
                                          <p:val>
                                            <p:fltVal val="90"/>
                                          </p:val>
                                        </p:tav>
                                        <p:tav tm="100000">
                                          <p:val>
                                            <p:fltVal val="0"/>
                                          </p:val>
                                        </p:tav>
                                      </p:tavLst>
                                    </p:anim>
                                    <p:animEffect transition="in" filter="fade">
                                      <p:cBhvr>
                                        <p:cTn id="26" dur="1000"/>
                                        <p:tgtEl>
                                          <p:spTgt spid="69"/>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1000" fill="hold"/>
                                        <p:tgtEl>
                                          <p:spTgt spid="3"/>
                                        </p:tgtEl>
                                        <p:attrNameLst>
                                          <p:attrName>ppt_w</p:attrName>
                                        </p:attrNameLst>
                                      </p:cBhvr>
                                      <p:tavLst>
                                        <p:tav tm="0">
                                          <p:val>
                                            <p:fltVal val="0"/>
                                          </p:val>
                                        </p:tav>
                                        <p:tav tm="100000">
                                          <p:val>
                                            <p:strVal val="#ppt_w"/>
                                          </p:val>
                                        </p:tav>
                                      </p:tavLst>
                                    </p:anim>
                                    <p:anim calcmode="lin" valueType="num">
                                      <p:cBhvr>
                                        <p:cTn id="30" dur="1000" fill="hold"/>
                                        <p:tgtEl>
                                          <p:spTgt spid="3"/>
                                        </p:tgtEl>
                                        <p:attrNameLst>
                                          <p:attrName>ppt_h</p:attrName>
                                        </p:attrNameLst>
                                      </p:cBhvr>
                                      <p:tavLst>
                                        <p:tav tm="0">
                                          <p:val>
                                            <p:fltVal val="0"/>
                                          </p:val>
                                        </p:tav>
                                        <p:tav tm="100000">
                                          <p:val>
                                            <p:strVal val="#ppt_h"/>
                                          </p:val>
                                        </p:tav>
                                      </p:tavLst>
                                    </p:anim>
                                    <p:anim calcmode="lin" valueType="num">
                                      <p:cBhvr>
                                        <p:cTn id="31" dur="1000" fill="hold"/>
                                        <p:tgtEl>
                                          <p:spTgt spid="3"/>
                                        </p:tgtEl>
                                        <p:attrNameLst>
                                          <p:attrName>style.rotation</p:attrName>
                                        </p:attrNameLst>
                                      </p:cBhvr>
                                      <p:tavLst>
                                        <p:tav tm="0">
                                          <p:val>
                                            <p:fltVal val="90"/>
                                          </p:val>
                                        </p:tav>
                                        <p:tav tm="100000">
                                          <p:val>
                                            <p:fltVal val="0"/>
                                          </p:val>
                                        </p:tav>
                                      </p:tavLst>
                                    </p:anim>
                                    <p:animEffect transition="in" filter="fade">
                                      <p:cBhvr>
                                        <p:cTn id="32" dur="1000"/>
                                        <p:tgtEl>
                                          <p:spTgt spid="3"/>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anim calcmode="lin" valueType="num">
                                      <p:cBhvr>
                                        <p:cTn id="35" dur="1000" fill="hold"/>
                                        <p:tgtEl>
                                          <p:spTgt spid="70"/>
                                        </p:tgtEl>
                                        <p:attrNameLst>
                                          <p:attrName>ppt_w</p:attrName>
                                        </p:attrNameLst>
                                      </p:cBhvr>
                                      <p:tavLst>
                                        <p:tav tm="0">
                                          <p:val>
                                            <p:fltVal val="0"/>
                                          </p:val>
                                        </p:tav>
                                        <p:tav tm="100000">
                                          <p:val>
                                            <p:strVal val="#ppt_w"/>
                                          </p:val>
                                        </p:tav>
                                      </p:tavLst>
                                    </p:anim>
                                    <p:anim calcmode="lin" valueType="num">
                                      <p:cBhvr>
                                        <p:cTn id="36" dur="1000" fill="hold"/>
                                        <p:tgtEl>
                                          <p:spTgt spid="70"/>
                                        </p:tgtEl>
                                        <p:attrNameLst>
                                          <p:attrName>ppt_h</p:attrName>
                                        </p:attrNameLst>
                                      </p:cBhvr>
                                      <p:tavLst>
                                        <p:tav tm="0">
                                          <p:val>
                                            <p:fltVal val="0"/>
                                          </p:val>
                                        </p:tav>
                                        <p:tav tm="100000">
                                          <p:val>
                                            <p:strVal val="#ppt_h"/>
                                          </p:val>
                                        </p:tav>
                                      </p:tavLst>
                                    </p:anim>
                                    <p:anim calcmode="lin" valueType="num">
                                      <p:cBhvr>
                                        <p:cTn id="37" dur="1000" fill="hold"/>
                                        <p:tgtEl>
                                          <p:spTgt spid="70"/>
                                        </p:tgtEl>
                                        <p:attrNameLst>
                                          <p:attrName>style.rotation</p:attrName>
                                        </p:attrNameLst>
                                      </p:cBhvr>
                                      <p:tavLst>
                                        <p:tav tm="0">
                                          <p:val>
                                            <p:fltVal val="90"/>
                                          </p:val>
                                        </p:tav>
                                        <p:tav tm="100000">
                                          <p:val>
                                            <p:fltVal val="0"/>
                                          </p:val>
                                        </p:tav>
                                      </p:tavLst>
                                    </p:anim>
                                    <p:animEffect transition="in" filter="fade">
                                      <p:cBhvr>
                                        <p:cTn id="38" dur="10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wipe(left)">
                                      <p:cBhvr>
                                        <p:cTn id="43" dur="500"/>
                                        <p:tgtEl>
                                          <p:spTgt spid="7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par>
                                <p:cTn id="52" presetID="22" presetClass="entr" presetSubtype="8" fill="hold"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wipe(left)">
                                      <p:cBhvr>
                                        <p:cTn id="54" dur="500"/>
                                        <p:tgtEl>
                                          <p:spTgt spid="7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wipe(left)">
                                      <p:cBhvr>
                                        <p:cTn id="57" dur="500"/>
                                        <p:tgtEl>
                                          <p:spTgt spid="61"/>
                                        </p:tgtEl>
                                      </p:cBhvr>
                                    </p:animEffect>
                                  </p:childTnLst>
                                </p:cTn>
                              </p:par>
                              <p:par>
                                <p:cTn id="58" presetID="14" presetClass="entr" presetSubtype="10" fill="hold"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randombar(horizontal)">
                                      <p:cBhvr>
                                        <p:cTn id="60" dur="500"/>
                                        <p:tgtEl>
                                          <p:spTgt spid="62"/>
                                        </p:tgtEl>
                                      </p:cBhvr>
                                    </p:animEffect>
                                  </p:childTnLst>
                                </p:cTn>
                              </p:par>
                              <p:par>
                                <p:cTn id="61" presetID="1" presetClass="mediacall" presetSubtype="0" fill="hold" nodeType="withEffect">
                                  <p:stCondLst>
                                    <p:cond delay="0"/>
                                  </p:stCondLst>
                                  <p:childTnLst>
                                    <p:cmd type="call" cmd="playFrom(0.0)">
                                      <p:cBhvr>
                                        <p:cTn id="62" dur="4000" fill="hold"/>
                                        <p:tgtEl>
                                          <p:spTgt spid="62"/>
                                        </p:tgtEl>
                                      </p:cBhvr>
                                    </p:cmd>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randombar(horizontal)">
                                      <p:cBhvr>
                                        <p:cTn id="67" dur="500"/>
                                        <p:tgtEl>
                                          <p:spTgt spid="68"/>
                                        </p:tgtEl>
                                      </p:cBhvr>
                                    </p:animEffect>
                                  </p:childTnLst>
                                </p:cTn>
                              </p:par>
                              <p:par>
                                <p:cTn id="68" presetID="22" presetClass="entr" presetSubtype="8" fill="hold"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wipe(left)">
                                      <p:cBhvr>
                                        <p:cTn id="7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71" fill="hold" display="0">
                  <p:stCondLst>
                    <p:cond delay="indefinite"/>
                  </p:stCondLst>
                </p:cTn>
                <p:tgtEl>
                  <p:spTgt spid="62"/>
                </p:tgtEl>
              </p:cMediaNode>
            </p:video>
          </p:childTnLst>
        </p:cTn>
      </p:par>
    </p:tnLst>
    <p:bldLst>
      <p:bldP spid="59" grpId="0"/>
      <p:bldP spid="60" grpId="0"/>
      <p:bldP spid="61" grpId="0"/>
      <p:bldP spid="68" grpId="0"/>
      <p:bldP spid="3" grpId="0" animBg="1"/>
      <p:bldP spid="69" grpId="0" animBg="1"/>
      <p:bldP spid="70"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Particle Number on Accuracy</a:t>
            </a:r>
          </a:p>
        </p:txBody>
      </p:sp>
      <p:grpSp>
        <p:nvGrpSpPr>
          <p:cNvPr id="5" name="Group 4"/>
          <p:cNvGrpSpPr/>
          <p:nvPr/>
        </p:nvGrpSpPr>
        <p:grpSpPr>
          <a:xfrm rot="16200000">
            <a:off x="7866296" y="1623675"/>
            <a:ext cx="2750070" cy="2198126"/>
            <a:chOff x="5133479" y="3295669"/>
            <a:chExt cx="3829139" cy="2646860"/>
          </a:xfrm>
          <a:solidFill>
            <a:srgbClr val="FFFFFF"/>
          </a:solidFill>
        </p:grpSpPr>
        <p:pic>
          <p:nvPicPr>
            <p:cNvPr id="6" name="Picture 4" descr="particle200"/>
            <p:cNvPicPr>
              <a:picLocks noChangeAspect="1" noChangeArrowheads="1"/>
            </p:cNvPicPr>
            <p:nvPr/>
          </p:nvPicPr>
          <p:blipFill rotWithShape="1">
            <a:blip r:embed="rId2">
              <a:extLst>
                <a:ext uri="{28A0092B-C50C-407E-A947-70E740481C1C}">
                  <a14:useLocalDpi xmlns:a14="http://schemas.microsoft.com/office/drawing/2010/main" val="0"/>
                </a:ext>
              </a:extLst>
            </a:blip>
            <a:srcRect l="5364" r="4227" b="6209"/>
            <a:stretch/>
          </p:blipFill>
          <p:spPr bwMode="auto">
            <a:xfrm>
              <a:off x="5133479" y="3295669"/>
              <a:ext cx="3829139" cy="26468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rot="5400000">
              <a:off x="6806647" y="4120266"/>
              <a:ext cx="1871867" cy="471395"/>
            </a:xfrm>
            <a:prstGeom prst="rect">
              <a:avLst/>
            </a:prstGeom>
            <a:grpFill/>
          </p:spPr>
          <p:txBody>
            <a:bodyPr wrap="square" rtlCol="0">
              <a:spAutoFit/>
            </a:bodyPr>
            <a:lstStyle/>
            <a:p>
              <a:pPr algn="ctr" defTabSz="914400">
                <a:defRPr/>
              </a:pPr>
              <a:r>
                <a:rPr lang="en-US" sz="1600" kern="0" dirty="0">
                  <a:solidFill>
                    <a:srgbClr val="000000"/>
                  </a:solidFill>
                  <a:latin typeface="Arial"/>
                  <a:ea typeface="宋体"/>
                </a:rPr>
                <a:t>200 particles</a:t>
              </a:r>
            </a:p>
          </p:txBody>
        </p:sp>
      </p:grpSp>
      <p:pic>
        <p:nvPicPr>
          <p:cNvPr id="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4255" t="3892" r="6556"/>
          <a:stretch/>
        </p:blipFill>
        <p:spPr bwMode="auto">
          <a:xfrm>
            <a:off x="2856570" y="1613903"/>
            <a:ext cx="3513829" cy="2520289"/>
          </a:xfrm>
          <a:prstGeom prst="rect">
            <a:avLst/>
          </a:prstGeom>
          <a:solidFill>
            <a:srgbClr val="FFFFFF"/>
          </a:solidFill>
          <a:ln>
            <a:noFill/>
          </a:ln>
          <a:effectLst/>
        </p:spPr>
      </p:pic>
      <p:grpSp>
        <p:nvGrpSpPr>
          <p:cNvPr id="9" name="Group 8"/>
          <p:cNvGrpSpPr/>
          <p:nvPr/>
        </p:nvGrpSpPr>
        <p:grpSpPr>
          <a:xfrm rot="16200000">
            <a:off x="7904214" y="1563246"/>
            <a:ext cx="2745274" cy="2227107"/>
            <a:chOff x="5046880" y="3262640"/>
            <a:chExt cx="3326890" cy="2681759"/>
          </a:xfrm>
        </p:grpSpPr>
        <p:pic>
          <p:nvPicPr>
            <p:cNvPr id="10" name="Picture 3" descr="particle500"/>
            <p:cNvPicPr>
              <a:picLocks noChangeAspect="1" noChangeArrowheads="1"/>
            </p:cNvPicPr>
            <p:nvPr/>
          </p:nvPicPr>
          <p:blipFill rotWithShape="1">
            <a:blip r:embed="rId4">
              <a:extLst>
                <a:ext uri="{28A0092B-C50C-407E-A947-70E740481C1C}">
                  <a14:useLocalDpi xmlns:a14="http://schemas.microsoft.com/office/drawing/2010/main" val="0"/>
                </a:ext>
              </a:extLst>
            </a:blip>
            <a:srcRect l="6894" r="5150" b="4163"/>
            <a:stretch/>
          </p:blipFill>
          <p:spPr bwMode="auto">
            <a:xfrm>
              <a:off x="5046880" y="3262640"/>
              <a:ext cx="3326890" cy="268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rot="5400000">
              <a:off x="6689700" y="4341562"/>
              <a:ext cx="1727927" cy="410280"/>
            </a:xfrm>
            <a:prstGeom prst="rect">
              <a:avLst/>
            </a:prstGeom>
            <a:noFill/>
          </p:spPr>
          <p:txBody>
            <a:bodyPr wrap="square" rtlCol="0">
              <a:spAutoFit/>
            </a:bodyPr>
            <a:lstStyle/>
            <a:p>
              <a:pPr algn="ctr" defTabSz="914400">
                <a:defRPr/>
              </a:pPr>
              <a:r>
                <a:rPr lang="en-US" sz="1600" kern="0" dirty="0">
                  <a:solidFill>
                    <a:srgbClr val="000000"/>
                  </a:solidFill>
                  <a:latin typeface="Arial"/>
                  <a:ea typeface="宋体"/>
                </a:rPr>
                <a:t>500 particles</a:t>
              </a:r>
            </a:p>
          </p:txBody>
        </p:sp>
      </p:grpSp>
      <p:sp>
        <p:nvSpPr>
          <p:cNvPr id="12" name="Right Arrow 11"/>
          <p:cNvSpPr/>
          <p:nvPr/>
        </p:nvSpPr>
        <p:spPr>
          <a:xfrm>
            <a:off x="6842021" y="3220070"/>
            <a:ext cx="1047112" cy="231782"/>
          </a:xfrm>
          <a:prstGeom prst="rightArrow">
            <a:avLst/>
          </a:prstGeom>
          <a:solidFill>
            <a:srgbClr val="00CC99"/>
          </a:solidFill>
          <a:ln w="25400" cap="flat" cmpd="sng" algn="ctr">
            <a:noFill/>
            <a:prstDash val="solid"/>
          </a:ln>
          <a:effectLst/>
        </p:spPr>
        <p:txBody>
          <a:bodyPr rtlCol="0" anchor="ctr"/>
          <a:lstStyle/>
          <a:p>
            <a:pPr algn="ctr" defTabSz="914400">
              <a:defRPr/>
            </a:pPr>
            <a:endParaRPr lang="en-US" sz="1600" kern="0">
              <a:solidFill>
                <a:srgbClr val="FFFFFF"/>
              </a:solidFill>
              <a:latin typeface="Arial"/>
              <a:ea typeface="宋体"/>
            </a:endParaRPr>
          </a:p>
        </p:txBody>
      </p:sp>
      <p:sp>
        <p:nvSpPr>
          <p:cNvPr id="13" name="TextBox 12"/>
          <p:cNvSpPr txBox="1"/>
          <p:nvPr/>
        </p:nvSpPr>
        <p:spPr>
          <a:xfrm>
            <a:off x="6786892" y="2909739"/>
            <a:ext cx="1143208" cy="338554"/>
          </a:xfrm>
          <a:prstGeom prst="rect">
            <a:avLst/>
          </a:prstGeom>
          <a:noFill/>
        </p:spPr>
        <p:txBody>
          <a:bodyPr wrap="square" rtlCol="0">
            <a:spAutoFit/>
          </a:bodyPr>
          <a:lstStyle/>
          <a:p>
            <a:pPr algn="ctr" defTabSz="914400">
              <a:defRPr/>
            </a:pPr>
            <a:r>
              <a:rPr lang="en-US" sz="1600" kern="0" dirty="0">
                <a:solidFill>
                  <a:srgbClr val="000000"/>
                </a:solidFill>
                <a:latin typeface="Arial"/>
                <a:ea typeface="宋体"/>
              </a:rPr>
              <a:t>Histogram</a:t>
            </a:r>
          </a:p>
        </p:txBody>
      </p:sp>
      <p:sp>
        <p:nvSpPr>
          <p:cNvPr id="14" name="TextBox 13"/>
          <p:cNvSpPr txBox="1"/>
          <p:nvPr/>
        </p:nvSpPr>
        <p:spPr>
          <a:xfrm>
            <a:off x="3664467" y="1222411"/>
            <a:ext cx="1817260" cy="369332"/>
          </a:xfrm>
          <a:prstGeom prst="rect">
            <a:avLst/>
          </a:prstGeom>
          <a:solidFill>
            <a:srgbClr val="FFFF99"/>
          </a:solidFill>
        </p:spPr>
        <p:txBody>
          <a:bodyPr wrap="square" rtlCol="0">
            <a:spAutoFit/>
          </a:bodyPr>
          <a:lstStyle/>
          <a:p>
            <a:pPr algn="ctr" defTabSz="914400">
              <a:defRPr/>
            </a:pPr>
            <a:r>
              <a:rPr lang="en-US" dirty="0">
                <a:solidFill>
                  <a:srgbClr val="3333CC"/>
                </a:solidFill>
                <a:latin typeface="Arial Narrow" panose="020B0606020202030204" pitchFamily="34" charset="0"/>
                <a:ea typeface="宋体"/>
              </a:rPr>
              <a:t>Random Samples</a:t>
            </a:r>
          </a:p>
        </p:txBody>
      </p:sp>
      <p:sp>
        <p:nvSpPr>
          <p:cNvPr id="15" name="TextBox 14"/>
          <p:cNvSpPr txBox="1"/>
          <p:nvPr/>
        </p:nvSpPr>
        <p:spPr>
          <a:xfrm rot="16200000">
            <a:off x="9770687" y="2534792"/>
            <a:ext cx="1419906" cy="338554"/>
          </a:xfrm>
          <a:prstGeom prst="rect">
            <a:avLst/>
          </a:prstGeom>
          <a:noFill/>
        </p:spPr>
        <p:txBody>
          <a:bodyPr wrap="square" rtlCol="0">
            <a:spAutoFit/>
          </a:bodyPr>
          <a:lstStyle/>
          <a:p>
            <a:pPr algn="ctr" defTabSz="914400">
              <a:defRPr/>
            </a:pPr>
            <a:r>
              <a:rPr lang="en-US" sz="1600" dirty="0">
                <a:solidFill>
                  <a:srgbClr val="000000"/>
                </a:solidFill>
                <a:latin typeface="Arial Narrow" panose="020B0606020202030204" pitchFamily="34" charset="0"/>
                <a:ea typeface="宋体"/>
              </a:rPr>
              <a:t>Distribution</a:t>
            </a:r>
          </a:p>
        </p:txBody>
      </p:sp>
      <p:pic>
        <p:nvPicPr>
          <p:cNvPr id="16"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4198" t="4436" r="6613"/>
          <a:stretch/>
        </p:blipFill>
        <p:spPr bwMode="auto">
          <a:xfrm>
            <a:off x="2858261" y="1627707"/>
            <a:ext cx="3513829" cy="2506008"/>
          </a:xfrm>
          <a:prstGeom prst="rect">
            <a:avLst/>
          </a:prstGeom>
          <a:solidFill>
            <a:srgbClr val="FFFFFF"/>
          </a:solidFill>
          <a:ln>
            <a:noFill/>
          </a:ln>
          <a:effectLst/>
        </p:spPr>
      </p:pic>
      <p:grpSp>
        <p:nvGrpSpPr>
          <p:cNvPr id="17" name="Group 16"/>
          <p:cNvGrpSpPr/>
          <p:nvPr/>
        </p:nvGrpSpPr>
        <p:grpSpPr>
          <a:xfrm rot="16200000">
            <a:off x="7844950" y="1571027"/>
            <a:ext cx="2851668" cy="2259878"/>
            <a:chOff x="5069480" y="3250333"/>
            <a:chExt cx="3829136" cy="2721224"/>
          </a:xfrm>
        </p:grpSpPr>
        <p:pic>
          <p:nvPicPr>
            <p:cNvPr id="18" name="Picture 4" descr="particle1000"/>
            <p:cNvPicPr>
              <a:picLocks noChangeAspect="1" noChangeArrowheads="1"/>
            </p:cNvPicPr>
            <p:nvPr/>
          </p:nvPicPr>
          <p:blipFill rotWithShape="1">
            <a:blip r:embed="rId6">
              <a:extLst>
                <a:ext uri="{28A0092B-C50C-407E-A947-70E740481C1C}">
                  <a14:useLocalDpi xmlns:a14="http://schemas.microsoft.com/office/drawing/2010/main" val="0"/>
                </a:ext>
              </a:extLst>
            </a:blip>
            <a:srcRect l="4284" r="5660" b="3827"/>
            <a:stretch/>
          </p:blipFill>
          <p:spPr bwMode="auto">
            <a:xfrm>
              <a:off x="5069480" y="3250333"/>
              <a:ext cx="3829136" cy="272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6562231" y="3838784"/>
              <a:ext cx="2036173" cy="407669"/>
            </a:xfrm>
            <a:prstGeom prst="rect">
              <a:avLst/>
            </a:prstGeom>
            <a:noFill/>
          </p:spPr>
          <p:txBody>
            <a:bodyPr wrap="square" rtlCol="0">
              <a:spAutoFit/>
            </a:bodyPr>
            <a:lstStyle/>
            <a:p>
              <a:pPr algn="ctr" defTabSz="914400">
                <a:defRPr/>
              </a:pPr>
              <a:r>
                <a:rPr lang="en-US" sz="1600" kern="0" dirty="0">
                  <a:solidFill>
                    <a:srgbClr val="000000"/>
                  </a:solidFill>
                  <a:latin typeface="Arial"/>
                  <a:ea typeface="宋体"/>
                </a:rPr>
                <a:t>1,000 particles</a:t>
              </a:r>
            </a:p>
          </p:txBody>
        </p:sp>
      </p:grpSp>
      <p:pic>
        <p:nvPicPr>
          <p:cNvPr id="20"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l="4293" t="3783" r="6517"/>
          <a:stretch/>
        </p:blipFill>
        <p:spPr bwMode="auto">
          <a:xfrm>
            <a:off x="2872698" y="1618818"/>
            <a:ext cx="3513829" cy="2523083"/>
          </a:xfrm>
          <a:prstGeom prst="rect">
            <a:avLst/>
          </a:prstGeom>
          <a:solidFill>
            <a:srgbClr val="FFFFFF"/>
          </a:solidFill>
          <a:ln>
            <a:noFill/>
          </a:ln>
          <a:effectLst/>
        </p:spPr>
      </p:pic>
      <p:pic>
        <p:nvPicPr>
          <p:cNvPr id="21" name="Picture 3"/>
          <p:cNvPicPr>
            <a:picLocks noChangeAspect="1" noChangeArrowheads="1"/>
          </p:cNvPicPr>
          <p:nvPr/>
        </p:nvPicPr>
        <p:blipFill rotWithShape="1">
          <a:blip r:embed="rId8">
            <a:extLst>
              <a:ext uri="{28A0092B-C50C-407E-A947-70E740481C1C}">
                <a14:useLocalDpi xmlns:a14="http://schemas.microsoft.com/office/drawing/2010/main" val="0"/>
              </a:ext>
            </a:extLst>
          </a:blip>
          <a:srcRect l="4213" t="4456" r="6598"/>
          <a:stretch/>
        </p:blipFill>
        <p:spPr bwMode="auto">
          <a:xfrm>
            <a:off x="2858184" y="1640337"/>
            <a:ext cx="3513829" cy="2505502"/>
          </a:xfrm>
          <a:prstGeom prst="rect">
            <a:avLst/>
          </a:prstGeom>
          <a:solidFill>
            <a:srgbClr val="FFFFFF"/>
          </a:solidFill>
          <a:ln>
            <a:noFill/>
          </a:ln>
          <a:effectLst/>
        </p:spPr>
      </p:pic>
      <p:grpSp>
        <p:nvGrpSpPr>
          <p:cNvPr id="22" name="Group 21"/>
          <p:cNvGrpSpPr/>
          <p:nvPr/>
        </p:nvGrpSpPr>
        <p:grpSpPr>
          <a:xfrm rot="16200000">
            <a:off x="7836895" y="1576252"/>
            <a:ext cx="2959329" cy="2162437"/>
            <a:chOff x="5024870" y="3354804"/>
            <a:chExt cx="3857759" cy="2692081"/>
          </a:xfrm>
        </p:grpSpPr>
        <p:pic>
          <p:nvPicPr>
            <p:cNvPr id="23" name="Picture 3" descr="particle20000"/>
            <p:cNvPicPr>
              <a:picLocks noChangeAspect="1" noChangeArrowheads="1"/>
            </p:cNvPicPr>
            <p:nvPr/>
          </p:nvPicPr>
          <p:blipFill rotWithShape="1">
            <a:blip r:embed="rId9">
              <a:extLst>
                <a:ext uri="{28A0092B-C50C-407E-A947-70E740481C1C}">
                  <a14:useLocalDpi xmlns:a14="http://schemas.microsoft.com/office/drawing/2010/main" val="0"/>
                </a:ext>
              </a:extLst>
            </a:blip>
            <a:srcRect l="5700" t="4781" r="21756" b="4563"/>
            <a:stretch/>
          </p:blipFill>
          <p:spPr bwMode="auto">
            <a:xfrm>
              <a:off x="5024870" y="3354804"/>
              <a:ext cx="3857759" cy="269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rot="5400000">
              <a:off x="6662514" y="4318473"/>
              <a:ext cx="1944542" cy="441336"/>
            </a:xfrm>
            <a:prstGeom prst="rect">
              <a:avLst/>
            </a:prstGeom>
            <a:noFill/>
          </p:spPr>
          <p:txBody>
            <a:bodyPr wrap="square" rtlCol="0">
              <a:spAutoFit/>
            </a:bodyPr>
            <a:lstStyle/>
            <a:p>
              <a:pPr algn="ctr" defTabSz="914400">
                <a:defRPr/>
              </a:pPr>
              <a:r>
                <a:rPr lang="en-US" sz="1600" kern="0" dirty="0">
                  <a:solidFill>
                    <a:srgbClr val="000000"/>
                  </a:solidFill>
                  <a:latin typeface="Arial"/>
                  <a:ea typeface="宋体"/>
                </a:rPr>
                <a:t>5,000 particles</a:t>
              </a:r>
            </a:p>
          </p:txBody>
        </p:sp>
      </p:grpSp>
      <p:pic>
        <p:nvPicPr>
          <p:cNvPr id="25" name="Picture 2"/>
          <p:cNvPicPr>
            <a:picLocks noChangeAspect="1" noChangeArrowheads="1"/>
          </p:cNvPicPr>
          <p:nvPr/>
        </p:nvPicPr>
        <p:blipFill rotWithShape="1">
          <a:blip r:embed="rId10">
            <a:extLst>
              <a:ext uri="{28A0092B-C50C-407E-A947-70E740481C1C}">
                <a14:useLocalDpi xmlns:a14="http://schemas.microsoft.com/office/drawing/2010/main" val="0"/>
              </a:ext>
            </a:extLst>
          </a:blip>
          <a:srcRect l="4928" t="1170" r="5882"/>
          <a:stretch/>
        </p:blipFill>
        <p:spPr bwMode="auto">
          <a:xfrm>
            <a:off x="2887212" y="1550898"/>
            <a:ext cx="3513829" cy="2591662"/>
          </a:xfrm>
          <a:prstGeom prst="rect">
            <a:avLst/>
          </a:prstGeom>
          <a:solidFill>
            <a:srgbClr val="FFFFFF"/>
          </a:solidFill>
          <a:ln>
            <a:noFill/>
          </a:ln>
          <a:effectLst/>
        </p:spPr>
      </p:pic>
      <p:grpSp>
        <p:nvGrpSpPr>
          <p:cNvPr id="26" name="Group 25"/>
          <p:cNvGrpSpPr/>
          <p:nvPr/>
        </p:nvGrpSpPr>
        <p:grpSpPr>
          <a:xfrm rot="16200000">
            <a:off x="7815985" y="1566816"/>
            <a:ext cx="2908653" cy="2209177"/>
            <a:chOff x="5114931" y="3344525"/>
            <a:chExt cx="3463511" cy="2660172"/>
          </a:xfrm>
        </p:grpSpPr>
        <p:pic>
          <p:nvPicPr>
            <p:cNvPr id="27" name="Picture 4" descr="particle200000"/>
            <p:cNvPicPr>
              <a:picLocks noChangeAspect="1" noChangeArrowheads="1"/>
            </p:cNvPicPr>
            <p:nvPr/>
          </p:nvPicPr>
          <p:blipFill rotWithShape="1">
            <a:blip r:embed="rId11">
              <a:extLst>
                <a:ext uri="{28A0092B-C50C-407E-A947-70E740481C1C}">
                  <a14:useLocalDpi xmlns:a14="http://schemas.microsoft.com/office/drawing/2010/main" val="0"/>
                </a:ext>
              </a:extLst>
            </a:blip>
            <a:srcRect l="6903" t="2796" r="22702" b="5278"/>
            <a:stretch/>
          </p:blipFill>
          <p:spPr bwMode="auto">
            <a:xfrm>
              <a:off x="5114931" y="3344525"/>
              <a:ext cx="3463511" cy="26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rot="5400000">
              <a:off x="6246210" y="4385272"/>
              <a:ext cx="2097761" cy="403137"/>
            </a:xfrm>
            <a:prstGeom prst="rect">
              <a:avLst/>
            </a:prstGeom>
            <a:noFill/>
          </p:spPr>
          <p:txBody>
            <a:bodyPr wrap="square" rtlCol="0">
              <a:spAutoFit/>
            </a:bodyPr>
            <a:lstStyle/>
            <a:p>
              <a:pPr algn="ctr" defTabSz="914400">
                <a:defRPr/>
              </a:pPr>
              <a:r>
                <a:rPr lang="en-US" sz="1600" kern="0" dirty="0">
                  <a:solidFill>
                    <a:srgbClr val="000000"/>
                  </a:solidFill>
                  <a:latin typeface="Arial"/>
                  <a:ea typeface="宋体"/>
                </a:rPr>
                <a:t>10,000 particles</a:t>
              </a:r>
            </a:p>
          </p:txBody>
        </p:sp>
      </p:grpSp>
      <p:sp>
        <p:nvSpPr>
          <p:cNvPr id="29" name="TextBox 28"/>
          <p:cNvSpPr txBox="1"/>
          <p:nvPr/>
        </p:nvSpPr>
        <p:spPr>
          <a:xfrm>
            <a:off x="8757845" y="3981662"/>
            <a:ext cx="887657" cy="338554"/>
          </a:xfrm>
          <a:prstGeom prst="rect">
            <a:avLst/>
          </a:prstGeom>
          <a:noFill/>
        </p:spPr>
        <p:txBody>
          <a:bodyPr wrap="square" rtlCol="0">
            <a:spAutoFit/>
          </a:bodyPr>
          <a:lstStyle/>
          <a:p>
            <a:pPr algn="ctr" defTabSz="914400">
              <a:defRPr/>
            </a:pPr>
            <a:r>
              <a:rPr lang="en-US" sz="1600" dirty="0">
                <a:solidFill>
                  <a:srgbClr val="000000"/>
                </a:solidFill>
                <a:latin typeface="Arial Narrow" panose="020B0606020202030204" pitchFamily="34" charset="0"/>
                <a:ea typeface="宋体"/>
              </a:rPr>
              <a:t>Weight</a:t>
            </a:r>
          </a:p>
        </p:txBody>
      </p:sp>
      <p:sp>
        <p:nvSpPr>
          <p:cNvPr id="30" name="TextBox 29"/>
          <p:cNvSpPr txBox="1"/>
          <p:nvPr/>
        </p:nvSpPr>
        <p:spPr>
          <a:xfrm>
            <a:off x="7998552" y="1243352"/>
            <a:ext cx="2026601" cy="369332"/>
          </a:xfrm>
          <a:prstGeom prst="rect">
            <a:avLst/>
          </a:prstGeom>
          <a:solidFill>
            <a:srgbClr val="FFFF99"/>
          </a:solidFill>
        </p:spPr>
        <p:txBody>
          <a:bodyPr wrap="square" rtlCol="0">
            <a:spAutoFit/>
          </a:bodyPr>
          <a:lstStyle/>
          <a:p>
            <a:pPr algn="ctr" defTabSz="914400">
              <a:defRPr/>
            </a:pPr>
            <a:r>
              <a:rPr lang="en-US" dirty="0">
                <a:solidFill>
                  <a:srgbClr val="3333CC"/>
                </a:solidFill>
                <a:latin typeface="Arial Narrow" panose="020B0606020202030204" pitchFamily="34" charset="0"/>
                <a:ea typeface="宋体"/>
              </a:rPr>
              <a:t>Estimated Distribution</a:t>
            </a:r>
          </a:p>
        </p:txBody>
      </p:sp>
      <p:sp>
        <p:nvSpPr>
          <p:cNvPr id="31" name="Content Placeholder 2"/>
          <p:cNvSpPr txBox="1">
            <a:spLocks/>
          </p:cNvSpPr>
          <p:nvPr/>
        </p:nvSpPr>
        <p:spPr bwMode="auto">
          <a:xfrm>
            <a:off x="2693114" y="4493441"/>
            <a:ext cx="7920880"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20000"/>
              </a:spcBef>
              <a:spcAft>
                <a:spcPct val="0"/>
              </a:spcAft>
              <a:buClr>
                <a:schemeClr val="accent2"/>
              </a:buClr>
              <a:buFont typeface="Wingdings" pitchFamily="2" charset="2"/>
              <a:buChar char="§"/>
              <a:defRPr sz="2000">
                <a:solidFill>
                  <a:schemeClr val="accent2"/>
                </a:solidFill>
                <a:latin typeface="+mn-lt"/>
                <a:ea typeface="+mn-ea"/>
                <a:cs typeface="+mn-cs"/>
              </a:defRPr>
            </a:lvl1pPr>
            <a:lvl2pPr marL="685800" indent="-228600" algn="l" rtl="0" eaLnBrk="0" fontAlgn="base" hangingPunct="0">
              <a:spcBef>
                <a:spcPct val="20000"/>
              </a:spcBef>
              <a:spcAft>
                <a:spcPct val="0"/>
              </a:spcAft>
              <a:buClr>
                <a:schemeClr val="tx1"/>
              </a:buClr>
              <a:buSzPct val="70000"/>
              <a:buFont typeface="Wingdings" pitchFamily="2" charset="2"/>
              <a:buChar char="Ø"/>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rgbClr val="FF5050"/>
                </a:solidFill>
                <a:latin typeface="Verdana" pitchFamily="34" charset="0"/>
                <a:ea typeface="+mn-ea"/>
              </a:defRPr>
            </a:lvl3pPr>
            <a:lvl4pPr marL="1600200" indent="-228600" algn="l" rtl="0" eaLnBrk="0" fontAlgn="base" hangingPunct="0">
              <a:spcBef>
                <a:spcPct val="20000"/>
              </a:spcBef>
              <a:spcAft>
                <a:spcPct val="0"/>
              </a:spcAft>
              <a:buChar char="–"/>
              <a:defRPr sz="1400">
                <a:solidFill>
                  <a:schemeClr val="tx1"/>
                </a:solidFill>
                <a:latin typeface="Verdana" pitchFamily="34" charset="0"/>
                <a:ea typeface="+mn-ea"/>
              </a:defRPr>
            </a:lvl4pPr>
            <a:lvl5pPr marL="2057400" indent="-228600" algn="l" rtl="0" eaLnBrk="0" fontAlgn="base" hangingPunct="0">
              <a:spcBef>
                <a:spcPct val="20000"/>
              </a:spcBef>
              <a:spcAft>
                <a:spcPct val="0"/>
              </a:spcAft>
              <a:buChar char="»"/>
              <a:defRPr sz="1000">
                <a:solidFill>
                  <a:schemeClr val="tx1"/>
                </a:solidFill>
                <a:latin typeface="Verdana" pitchFamily="34" charset="0"/>
                <a:ea typeface="+mn-ea"/>
              </a:defRPr>
            </a:lvl5pPr>
            <a:lvl6pPr marL="2514600" indent="-228600" algn="l" rtl="0" fontAlgn="base">
              <a:spcBef>
                <a:spcPct val="20000"/>
              </a:spcBef>
              <a:spcAft>
                <a:spcPct val="0"/>
              </a:spcAft>
              <a:buChar char="»"/>
              <a:defRPr sz="1000">
                <a:solidFill>
                  <a:schemeClr val="tx1"/>
                </a:solidFill>
                <a:latin typeface="Verdana" pitchFamily="34" charset="0"/>
                <a:ea typeface="+mn-ea"/>
              </a:defRPr>
            </a:lvl6pPr>
            <a:lvl7pPr marL="2971800" indent="-228600" algn="l" rtl="0" fontAlgn="base">
              <a:spcBef>
                <a:spcPct val="20000"/>
              </a:spcBef>
              <a:spcAft>
                <a:spcPct val="0"/>
              </a:spcAft>
              <a:buChar char="»"/>
              <a:defRPr sz="1000">
                <a:solidFill>
                  <a:schemeClr val="tx1"/>
                </a:solidFill>
                <a:latin typeface="Verdana" pitchFamily="34" charset="0"/>
                <a:ea typeface="+mn-ea"/>
              </a:defRPr>
            </a:lvl7pPr>
            <a:lvl8pPr marL="3429000" indent="-228600" algn="l" rtl="0" fontAlgn="base">
              <a:spcBef>
                <a:spcPct val="20000"/>
              </a:spcBef>
              <a:spcAft>
                <a:spcPct val="0"/>
              </a:spcAft>
              <a:buChar char="»"/>
              <a:defRPr sz="1000">
                <a:solidFill>
                  <a:schemeClr val="tx1"/>
                </a:solidFill>
                <a:latin typeface="Verdana" pitchFamily="34" charset="0"/>
                <a:ea typeface="+mn-ea"/>
              </a:defRPr>
            </a:lvl8pPr>
            <a:lvl9pPr marL="3886200" indent="-228600" algn="l" rtl="0" fontAlgn="base">
              <a:spcBef>
                <a:spcPct val="20000"/>
              </a:spcBef>
              <a:spcAft>
                <a:spcPct val="0"/>
              </a:spcAft>
              <a:buChar char="»"/>
              <a:defRPr sz="1000">
                <a:solidFill>
                  <a:schemeClr val="tx1"/>
                </a:solidFill>
                <a:latin typeface="Verdana" pitchFamily="34" charset="0"/>
                <a:ea typeface="+mn-ea"/>
              </a:defRPr>
            </a:lvl9pPr>
          </a:lstStyle>
          <a:p>
            <a:pPr marL="284163" lvl="1" indent="-284163" defTabSz="914400">
              <a:spcBef>
                <a:spcPts val="600"/>
              </a:spcBef>
              <a:buClr>
                <a:srgbClr val="000000"/>
              </a:buClr>
              <a:defRPr/>
            </a:pPr>
            <a:r>
              <a:rPr lang="en-US" kern="0" dirty="0">
                <a:solidFill>
                  <a:srgbClr val="000000"/>
                </a:solidFill>
                <a:latin typeface="Times New Roman"/>
                <a:ea typeface="宋体"/>
              </a:rPr>
              <a:t>Example: particles sampled from a Gamma distribution </a:t>
            </a:r>
            <a:r>
              <a:rPr lang="en-US" i="1" kern="0" dirty="0">
                <a:solidFill>
                  <a:srgbClr val="0000CC"/>
                </a:solidFill>
                <a:latin typeface="Times New Roman"/>
                <a:ea typeface="宋体"/>
              </a:rPr>
              <a:t>Gamma (4, 1)</a:t>
            </a:r>
          </a:p>
          <a:p>
            <a:pPr marL="284163" lvl="1" indent="-284163" defTabSz="914400">
              <a:spcBef>
                <a:spcPts val="600"/>
              </a:spcBef>
              <a:buClr>
                <a:srgbClr val="000000"/>
              </a:buClr>
              <a:defRPr/>
            </a:pPr>
            <a:r>
              <a:rPr lang="en-US" i="1" kern="0" dirty="0">
                <a:solidFill>
                  <a:srgbClr val="0000CC"/>
                </a:solidFill>
                <a:latin typeface="Times New Roman"/>
                <a:ea typeface="宋体"/>
              </a:rPr>
              <a:t>Statistical sum </a:t>
            </a:r>
            <a:r>
              <a:rPr lang="en-US" kern="0" dirty="0">
                <a:solidFill>
                  <a:srgbClr val="000000"/>
                </a:solidFill>
                <a:latin typeface="Times New Roman"/>
                <a:ea typeface="宋体"/>
              </a:rPr>
              <a:t>of particles’ locations forms the estimated distribution</a:t>
            </a:r>
          </a:p>
          <a:p>
            <a:pPr marL="284163" lvl="1" indent="-284163" defTabSz="914400">
              <a:spcBef>
                <a:spcPts val="600"/>
              </a:spcBef>
              <a:buClr>
                <a:srgbClr val="000000"/>
              </a:buClr>
              <a:defRPr/>
            </a:pPr>
            <a:r>
              <a:rPr lang="en-US" kern="0" dirty="0">
                <a:solidFill>
                  <a:srgbClr val="000000"/>
                </a:solidFill>
                <a:latin typeface="Times New Roman"/>
                <a:ea typeface="宋体"/>
              </a:rPr>
              <a:t>More particles sampled		</a:t>
            </a:r>
          </a:p>
          <a:p>
            <a:pPr marL="0" lvl="1" indent="0" defTabSz="914400">
              <a:spcBef>
                <a:spcPts val="600"/>
              </a:spcBef>
              <a:buClr>
                <a:srgbClr val="000000"/>
              </a:buClr>
              <a:buNone/>
              <a:defRPr/>
            </a:pPr>
            <a:r>
              <a:rPr lang="en-US" kern="0" dirty="0">
                <a:solidFill>
                  <a:srgbClr val="000000"/>
                </a:solidFill>
                <a:latin typeface="Times New Roman"/>
                <a:ea typeface="宋体"/>
              </a:rPr>
              <a:t>             → estimated distribution curve is more </a:t>
            </a:r>
            <a:r>
              <a:rPr lang="en-US" i="1" kern="0" dirty="0">
                <a:solidFill>
                  <a:srgbClr val="0000CC"/>
                </a:solidFill>
                <a:latin typeface="Times New Roman"/>
                <a:ea typeface="宋体"/>
              </a:rPr>
              <a:t>smooth</a:t>
            </a:r>
          </a:p>
          <a:p>
            <a:pPr marL="0" lvl="1" indent="0" defTabSz="914400">
              <a:spcBef>
                <a:spcPts val="600"/>
              </a:spcBef>
              <a:buClr>
                <a:srgbClr val="000000"/>
              </a:buClr>
              <a:buNone/>
              <a:defRPr/>
            </a:pPr>
            <a:r>
              <a:rPr lang="en-US" kern="0" dirty="0">
                <a:solidFill>
                  <a:srgbClr val="000000"/>
                </a:solidFill>
                <a:latin typeface="Times New Roman"/>
                <a:ea typeface="宋体"/>
              </a:rPr>
              <a:t>             → estimated distribution is closer to the theoretical one</a:t>
            </a:r>
          </a:p>
          <a:p>
            <a:pPr marL="457200" lvl="1" indent="0" defTabSz="914400">
              <a:buClr>
                <a:srgbClr val="000000"/>
              </a:buClr>
              <a:buNone/>
              <a:defRPr/>
            </a:pPr>
            <a:endParaRPr lang="en-US" kern="0" dirty="0">
              <a:solidFill>
                <a:srgbClr val="000000"/>
              </a:solidFill>
              <a:latin typeface="Arial Narrow" panose="020B0606020202030204" pitchFamily="34" charset="0"/>
              <a:ea typeface="宋体"/>
            </a:endParaRPr>
          </a:p>
        </p:txBody>
      </p:sp>
    </p:spTree>
    <p:extLst>
      <p:ext uri="{BB962C8B-B14F-4D97-AF65-F5344CB8AC3E}">
        <p14:creationId xmlns:p14="http://schemas.microsoft.com/office/powerpoint/2010/main" val="516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arn(inVertical)">
                                      <p:cBhvr>
                                        <p:cTn id="22" dur="500"/>
                                        <p:tgtEl>
                                          <p:spTgt spid="2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arn(inVertical)">
                                      <p:cBhvr>
                                        <p:cTn id="28" dur="500"/>
                                        <p:tgtEl>
                                          <p:spTgt spid="30"/>
                                        </p:tgtEl>
                                      </p:cBhvr>
                                    </p:animEffect>
                                  </p:childTnLst>
                                </p:cTn>
                              </p:par>
                              <p:par>
                                <p:cTn id="29" presetID="2" presetClass="entr" presetSubtype="4" fill="hold" nodeType="withEffect">
                                  <p:stCondLst>
                                    <p:cond delay="0"/>
                                  </p:stCondLst>
                                  <p:childTnLst>
                                    <p:set>
                                      <p:cBhvr>
                                        <p:cTn id="30" dur="1" fill="hold">
                                          <p:stCondLst>
                                            <p:cond delay="0"/>
                                          </p:stCondLst>
                                        </p:cTn>
                                        <p:tgtEl>
                                          <p:spTgt spid="31">
                                            <p:txEl>
                                              <p:pRg st="0" end="0"/>
                                            </p:txEl>
                                          </p:spTgt>
                                        </p:tgtEl>
                                        <p:attrNameLst>
                                          <p:attrName>style.visibility</p:attrName>
                                        </p:attrNameLst>
                                      </p:cBhvr>
                                      <p:to>
                                        <p:strVal val="visible"/>
                                      </p:to>
                                    </p:set>
                                    <p:anim calcmode="lin" valueType="num">
                                      <p:cBhvr additive="base">
                                        <p:cTn id="31" dur="8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32" dur="8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par>
                                <p:cTn id="38" presetID="16" presetClass="entr" presetSubtype="21"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arn(inVertical)">
                                      <p:cBhvr>
                                        <p:cTn id="45" dur="500"/>
                                        <p:tgtEl>
                                          <p:spTgt spid="20"/>
                                        </p:tgtEl>
                                      </p:cBhvr>
                                    </p:animEffect>
                                  </p:childTnLst>
                                </p:cTn>
                              </p:par>
                              <p:par>
                                <p:cTn id="46" presetID="16" presetClass="entr" presetSubtype="21"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arn(inVertical)">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arn(inVertical)">
                                      <p:cBhvr>
                                        <p:cTn id="53" dur="500"/>
                                        <p:tgtEl>
                                          <p:spTgt spid="22"/>
                                        </p:tgtEl>
                                      </p:cBhvr>
                                    </p:animEffect>
                                  </p:childTnLst>
                                </p:cTn>
                              </p:par>
                              <p:par>
                                <p:cTn id="54" presetID="16" presetClass="entr" presetSubtype="21"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barn(inVertical)">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barn(inVertical)">
                                      <p:cBhvr>
                                        <p:cTn id="61" dur="500"/>
                                        <p:tgtEl>
                                          <p:spTgt spid="26"/>
                                        </p:tgtEl>
                                      </p:cBhvr>
                                    </p:animEffect>
                                  </p:childTnLst>
                                </p:cTn>
                              </p:par>
                              <p:par>
                                <p:cTn id="62" presetID="16" presetClass="entr" presetSubtype="21"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barn(inVertical)">
                                      <p:cBhvr>
                                        <p:cTn id="64" dur="500"/>
                                        <p:tgtEl>
                                          <p:spTgt spid="25"/>
                                        </p:tgtEl>
                                      </p:cBhvr>
                                    </p:animEffect>
                                  </p:childTnLst>
                                </p:cTn>
                              </p:par>
                            </p:childTnLst>
                          </p:cTn>
                        </p:par>
                        <p:par>
                          <p:cTn id="65" fill="hold">
                            <p:stCondLst>
                              <p:cond delay="1300"/>
                            </p:stCondLst>
                            <p:childTnLst>
                              <p:par>
                                <p:cTn id="66" presetID="2" presetClass="entr" presetSubtype="4" fill="hold" nodeType="afterEffect">
                                  <p:stCondLst>
                                    <p:cond delay="0"/>
                                  </p:stCondLst>
                                  <p:childTnLst>
                                    <p:set>
                                      <p:cBhvr>
                                        <p:cTn id="67" dur="1" fill="hold">
                                          <p:stCondLst>
                                            <p:cond delay="0"/>
                                          </p:stCondLst>
                                        </p:cTn>
                                        <p:tgtEl>
                                          <p:spTgt spid="31">
                                            <p:txEl>
                                              <p:pRg st="1" end="1"/>
                                            </p:txEl>
                                          </p:spTgt>
                                        </p:tgtEl>
                                        <p:attrNameLst>
                                          <p:attrName>style.visibility</p:attrName>
                                        </p:attrNameLst>
                                      </p:cBhvr>
                                      <p:to>
                                        <p:strVal val="visible"/>
                                      </p:to>
                                    </p:set>
                                    <p:anim calcmode="lin" valueType="num">
                                      <p:cBhvr additive="base">
                                        <p:cTn id="68" dur="8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69" dur="800" fill="hold"/>
                                        <p:tgtEl>
                                          <p:spTgt spid="31">
                                            <p:txEl>
                                              <p:pRg st="1" end="1"/>
                                            </p:txEl>
                                          </p:spTgt>
                                        </p:tgtEl>
                                        <p:attrNameLst>
                                          <p:attrName>ppt_y</p:attrName>
                                        </p:attrNameLst>
                                      </p:cBhvr>
                                      <p:tavLst>
                                        <p:tav tm="0">
                                          <p:val>
                                            <p:strVal val="1+#ppt_h/2"/>
                                          </p:val>
                                        </p:tav>
                                        <p:tav tm="100000">
                                          <p:val>
                                            <p:strVal val="#ppt_y"/>
                                          </p:val>
                                        </p:tav>
                                      </p:tavLst>
                                    </p:anim>
                                  </p:childTnLst>
                                </p:cTn>
                              </p:par>
                            </p:childTnLst>
                          </p:cTn>
                        </p:par>
                        <p:par>
                          <p:cTn id="70" fill="hold">
                            <p:stCondLst>
                              <p:cond delay="2100"/>
                            </p:stCondLst>
                            <p:childTnLst>
                              <p:par>
                                <p:cTn id="71" presetID="2" presetClass="entr" presetSubtype="4" fill="hold" nodeType="afterEffect">
                                  <p:stCondLst>
                                    <p:cond delay="0"/>
                                  </p:stCondLst>
                                  <p:childTnLst>
                                    <p:set>
                                      <p:cBhvr>
                                        <p:cTn id="72" dur="1" fill="hold">
                                          <p:stCondLst>
                                            <p:cond delay="0"/>
                                          </p:stCondLst>
                                        </p:cTn>
                                        <p:tgtEl>
                                          <p:spTgt spid="31">
                                            <p:txEl>
                                              <p:pRg st="2" end="2"/>
                                            </p:txEl>
                                          </p:spTgt>
                                        </p:tgtEl>
                                        <p:attrNameLst>
                                          <p:attrName>style.visibility</p:attrName>
                                        </p:attrNameLst>
                                      </p:cBhvr>
                                      <p:to>
                                        <p:strVal val="visible"/>
                                      </p:to>
                                    </p:set>
                                    <p:anim calcmode="lin" valueType="num">
                                      <p:cBhvr additive="base">
                                        <p:cTn id="73" dur="8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74" dur="8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par>
                          <p:cTn id="75" fill="hold">
                            <p:stCondLst>
                              <p:cond delay="2900"/>
                            </p:stCondLst>
                            <p:childTnLst>
                              <p:par>
                                <p:cTn id="76" presetID="2" presetClass="entr" presetSubtype="4" fill="hold" nodeType="afterEffect">
                                  <p:stCondLst>
                                    <p:cond delay="0"/>
                                  </p:stCondLst>
                                  <p:childTnLst>
                                    <p:set>
                                      <p:cBhvr>
                                        <p:cTn id="77" dur="1" fill="hold">
                                          <p:stCondLst>
                                            <p:cond delay="0"/>
                                          </p:stCondLst>
                                        </p:cTn>
                                        <p:tgtEl>
                                          <p:spTgt spid="31">
                                            <p:txEl>
                                              <p:pRg st="3" end="3"/>
                                            </p:txEl>
                                          </p:spTgt>
                                        </p:tgtEl>
                                        <p:attrNameLst>
                                          <p:attrName>style.visibility</p:attrName>
                                        </p:attrNameLst>
                                      </p:cBhvr>
                                      <p:to>
                                        <p:strVal val="visible"/>
                                      </p:to>
                                    </p:set>
                                    <p:anim calcmode="lin" valueType="num">
                                      <p:cBhvr additive="base">
                                        <p:cTn id="78" dur="800" fill="hold"/>
                                        <p:tgtEl>
                                          <p:spTgt spid="31">
                                            <p:txEl>
                                              <p:pRg st="3" end="3"/>
                                            </p:txEl>
                                          </p:spTgt>
                                        </p:tgtEl>
                                        <p:attrNameLst>
                                          <p:attrName>ppt_x</p:attrName>
                                        </p:attrNameLst>
                                      </p:cBhvr>
                                      <p:tavLst>
                                        <p:tav tm="0">
                                          <p:val>
                                            <p:strVal val="#ppt_x"/>
                                          </p:val>
                                        </p:tav>
                                        <p:tav tm="100000">
                                          <p:val>
                                            <p:strVal val="#ppt_x"/>
                                          </p:val>
                                        </p:tav>
                                      </p:tavLst>
                                    </p:anim>
                                    <p:anim calcmode="lin" valueType="num">
                                      <p:cBhvr additive="base">
                                        <p:cTn id="79" dur="800" fill="hold"/>
                                        <p:tgtEl>
                                          <p:spTgt spid="31">
                                            <p:txEl>
                                              <p:pRg st="3" end="3"/>
                                            </p:txEl>
                                          </p:spTgt>
                                        </p:tgtEl>
                                        <p:attrNameLst>
                                          <p:attrName>ppt_y</p:attrName>
                                        </p:attrNameLst>
                                      </p:cBhvr>
                                      <p:tavLst>
                                        <p:tav tm="0">
                                          <p:val>
                                            <p:strVal val="1+#ppt_h/2"/>
                                          </p:val>
                                        </p:tav>
                                        <p:tav tm="100000">
                                          <p:val>
                                            <p:strVal val="#ppt_y"/>
                                          </p:val>
                                        </p:tav>
                                      </p:tavLst>
                                    </p:anim>
                                  </p:childTnLst>
                                </p:cTn>
                              </p:par>
                            </p:childTnLst>
                          </p:cTn>
                        </p:par>
                        <p:par>
                          <p:cTn id="80" fill="hold">
                            <p:stCondLst>
                              <p:cond delay="3700"/>
                            </p:stCondLst>
                            <p:childTnLst>
                              <p:par>
                                <p:cTn id="81" presetID="2" presetClass="entr" presetSubtype="4" fill="hold" nodeType="afterEffect">
                                  <p:stCondLst>
                                    <p:cond delay="0"/>
                                  </p:stCondLst>
                                  <p:childTnLst>
                                    <p:set>
                                      <p:cBhvr>
                                        <p:cTn id="82" dur="1" fill="hold">
                                          <p:stCondLst>
                                            <p:cond delay="0"/>
                                          </p:stCondLst>
                                        </p:cTn>
                                        <p:tgtEl>
                                          <p:spTgt spid="31">
                                            <p:txEl>
                                              <p:pRg st="4" end="4"/>
                                            </p:txEl>
                                          </p:spTgt>
                                        </p:tgtEl>
                                        <p:attrNameLst>
                                          <p:attrName>style.visibility</p:attrName>
                                        </p:attrNameLst>
                                      </p:cBhvr>
                                      <p:to>
                                        <p:strVal val="visible"/>
                                      </p:to>
                                    </p:set>
                                    <p:anim calcmode="lin" valueType="num">
                                      <p:cBhvr additive="base">
                                        <p:cTn id="83" dur="800" fill="hold"/>
                                        <p:tgtEl>
                                          <p:spTgt spid="31">
                                            <p:txEl>
                                              <p:pRg st="4" end="4"/>
                                            </p:txEl>
                                          </p:spTgt>
                                        </p:tgtEl>
                                        <p:attrNameLst>
                                          <p:attrName>ppt_x</p:attrName>
                                        </p:attrNameLst>
                                      </p:cBhvr>
                                      <p:tavLst>
                                        <p:tav tm="0">
                                          <p:val>
                                            <p:strVal val="#ppt_x"/>
                                          </p:val>
                                        </p:tav>
                                        <p:tav tm="100000">
                                          <p:val>
                                            <p:strVal val="#ppt_x"/>
                                          </p:val>
                                        </p:tav>
                                      </p:tavLst>
                                    </p:anim>
                                    <p:anim calcmode="lin" valueType="num">
                                      <p:cBhvr additive="base">
                                        <p:cTn id="84" dur="800" fill="hold"/>
                                        <p:tgtEl>
                                          <p:spTgt spid="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29" grpId="0"/>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80628"/>
            <a:ext cx="9144000" cy="730250"/>
          </a:xfrm>
          <a:noFill/>
          <a:ln w="9525">
            <a:noFill/>
            <a:miter lim="800000"/>
            <a:headEnd/>
            <a:tailEnd/>
          </a:ln>
          <a:effectLst/>
        </p:spPr>
        <p:txBody>
          <a:bodyPr vert="horz" wrap="square" lIns="91440" tIns="45720" rIns="91440" bIns="45720" numCol="1" rtlCol="0" anchor="b" anchorCtr="0" compatLnSpc="1">
            <a:prstTxWarp prst="textNoShape">
              <a:avLst/>
            </a:prstTxWarp>
            <a:noAutofit/>
          </a:bodyPr>
          <a:lstStyle/>
          <a:p>
            <a:r>
              <a:rPr lang="en-US" sz="3200" dirty="0">
                <a:effectLst>
                  <a:outerShdw blurRad="38100" dist="38100" dir="2700000" algn="tl">
                    <a:srgbClr val="C0C0C0"/>
                  </a:outerShdw>
                </a:effectLst>
                <a:latin typeface="Times New Roman"/>
                <a:cs typeface="Arial" pitchFamily="34" charset="0"/>
              </a:rPr>
              <a:t>Particle Filter</a:t>
            </a:r>
            <a:endParaRPr lang="en-US" sz="2800" dirty="0">
              <a:solidFill>
                <a:srgbClr val="0000CC"/>
              </a:solidFill>
              <a:effectLst>
                <a:outerShdw blurRad="38100" dist="38100" dir="2700000" algn="tl">
                  <a:srgbClr val="C0C0C0"/>
                </a:outerShdw>
              </a:effectLst>
              <a:latin typeface="Times New Roman"/>
              <a:cs typeface="Arial" pitchFamily="34" charset="0"/>
            </a:endParaRPr>
          </a:p>
        </p:txBody>
      </p:sp>
      <p:sp>
        <p:nvSpPr>
          <p:cNvPr id="34" name="TextBox 33"/>
          <p:cNvSpPr txBox="1"/>
          <p:nvPr/>
        </p:nvSpPr>
        <p:spPr>
          <a:xfrm>
            <a:off x="2063084" y="1277508"/>
            <a:ext cx="1137462" cy="646331"/>
          </a:xfrm>
          <a:prstGeom prst="rect">
            <a:avLst/>
          </a:prstGeom>
          <a:noFill/>
        </p:spPr>
        <p:txBody>
          <a:bodyPr wrap="square" lIns="0" tIns="0" rIns="0" bIns="0" rtlCol="0">
            <a:spAutoFit/>
          </a:bodyPr>
          <a:lstStyle/>
          <a:p>
            <a:pPr algn="ctr"/>
            <a:r>
              <a:rPr lang="en-US" sz="1400" dirty="0">
                <a:latin typeface="Arial Narrow" panose="020B0606020202030204" pitchFamily="34" charset="0"/>
              </a:rPr>
              <a:t>System performance degradation</a:t>
            </a:r>
          </a:p>
        </p:txBody>
      </p:sp>
      <p:graphicFrame>
        <p:nvGraphicFramePr>
          <p:cNvPr id="38" name="Object 37"/>
          <p:cNvGraphicFramePr>
            <a:graphicFrameLocks noChangeAspect="1"/>
          </p:cNvGraphicFramePr>
          <p:nvPr>
            <p:extLst>
              <p:ext uri="{D42A27DB-BD31-4B8C-83A1-F6EECF244321}">
                <p14:modId xmlns:p14="http://schemas.microsoft.com/office/powerpoint/2010/main" val="1952126658"/>
              </p:ext>
            </p:extLst>
          </p:nvPr>
        </p:nvGraphicFramePr>
        <p:xfrm>
          <a:off x="3232319" y="1182241"/>
          <a:ext cx="2144287" cy="448709"/>
        </p:xfrm>
        <a:graphic>
          <a:graphicData uri="http://schemas.openxmlformats.org/presentationml/2006/ole">
            <mc:AlternateContent xmlns:mc="http://schemas.openxmlformats.org/markup-compatibility/2006">
              <mc:Choice xmlns:v="urn:schemas-microsoft-com:vml" Requires="v">
                <p:oleObj spid="_x0000_s2050" name="Equation" r:id="rId3" imgW="1091880" imgH="228600" progId="Equation.DSMT4">
                  <p:embed/>
                </p:oleObj>
              </mc:Choice>
              <mc:Fallback>
                <p:oleObj name="Equation" r:id="rId3" imgW="1091880" imgH="228600" progId="Equation.DSMT4">
                  <p:embed/>
                  <p:pic>
                    <p:nvPicPr>
                      <p:cNvPr id="38" name="Object 37"/>
                      <p:cNvPicPr/>
                      <p:nvPr/>
                    </p:nvPicPr>
                    <p:blipFill>
                      <a:blip r:embed="rId4"/>
                      <a:stretch>
                        <a:fillRect/>
                      </a:stretch>
                    </p:blipFill>
                    <p:spPr>
                      <a:xfrm>
                        <a:off x="3232319" y="1182241"/>
                        <a:ext cx="2144287" cy="448709"/>
                      </a:xfrm>
                      <a:prstGeom prst="rect">
                        <a:avLst/>
                      </a:prstGeom>
                    </p:spPr>
                  </p:pic>
                </p:oleObj>
              </mc:Fallback>
            </mc:AlternateContent>
          </a:graphicData>
        </a:graphic>
      </p:graphicFrame>
      <p:sp>
        <p:nvSpPr>
          <p:cNvPr id="40" name="Content Placeholder 2"/>
          <p:cNvSpPr txBox="1">
            <a:spLocks/>
          </p:cNvSpPr>
          <p:nvPr/>
        </p:nvSpPr>
        <p:spPr bwMode="auto">
          <a:xfrm>
            <a:off x="6620927" y="1313511"/>
            <a:ext cx="4104456" cy="50984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20000"/>
              </a:spcBef>
              <a:spcAft>
                <a:spcPct val="0"/>
              </a:spcAft>
              <a:buClr>
                <a:schemeClr val="accent2"/>
              </a:buClr>
              <a:buFont typeface="Wingdings" pitchFamily="2" charset="2"/>
              <a:buChar char="§"/>
              <a:defRPr sz="2000">
                <a:solidFill>
                  <a:schemeClr val="accent2"/>
                </a:solidFill>
                <a:latin typeface="+mn-lt"/>
                <a:ea typeface="+mn-ea"/>
                <a:cs typeface="+mn-cs"/>
              </a:defRPr>
            </a:lvl1pPr>
            <a:lvl2pPr marL="685800" indent="-228600" algn="l" rtl="0" eaLnBrk="0" fontAlgn="base" hangingPunct="0">
              <a:spcBef>
                <a:spcPct val="20000"/>
              </a:spcBef>
              <a:spcAft>
                <a:spcPct val="0"/>
              </a:spcAft>
              <a:buClr>
                <a:schemeClr val="tx1"/>
              </a:buClr>
              <a:buSzPct val="70000"/>
              <a:buFont typeface="Wingdings" pitchFamily="2" charset="2"/>
              <a:buChar char="Ø"/>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rgbClr val="FF5050"/>
                </a:solidFill>
                <a:latin typeface="Verdana" pitchFamily="34" charset="0"/>
                <a:ea typeface="+mn-ea"/>
              </a:defRPr>
            </a:lvl3pPr>
            <a:lvl4pPr marL="1600200" indent="-228600" algn="l" rtl="0" eaLnBrk="0" fontAlgn="base" hangingPunct="0">
              <a:spcBef>
                <a:spcPct val="20000"/>
              </a:spcBef>
              <a:spcAft>
                <a:spcPct val="0"/>
              </a:spcAft>
              <a:buChar char="–"/>
              <a:defRPr sz="1400">
                <a:solidFill>
                  <a:schemeClr val="tx1"/>
                </a:solidFill>
                <a:latin typeface="Verdana" pitchFamily="34" charset="0"/>
                <a:ea typeface="+mn-ea"/>
              </a:defRPr>
            </a:lvl4pPr>
            <a:lvl5pPr marL="2057400" indent="-228600" algn="l" rtl="0" eaLnBrk="0" fontAlgn="base" hangingPunct="0">
              <a:spcBef>
                <a:spcPct val="20000"/>
              </a:spcBef>
              <a:spcAft>
                <a:spcPct val="0"/>
              </a:spcAft>
              <a:buChar char="»"/>
              <a:defRPr sz="1000">
                <a:solidFill>
                  <a:schemeClr val="tx1"/>
                </a:solidFill>
                <a:latin typeface="Verdana" pitchFamily="34" charset="0"/>
                <a:ea typeface="+mn-ea"/>
              </a:defRPr>
            </a:lvl5pPr>
            <a:lvl6pPr marL="2514600" indent="-228600" algn="l" rtl="0" fontAlgn="base">
              <a:spcBef>
                <a:spcPct val="20000"/>
              </a:spcBef>
              <a:spcAft>
                <a:spcPct val="0"/>
              </a:spcAft>
              <a:buChar char="»"/>
              <a:defRPr sz="1000">
                <a:solidFill>
                  <a:schemeClr val="tx1"/>
                </a:solidFill>
                <a:latin typeface="Verdana" pitchFamily="34" charset="0"/>
                <a:ea typeface="+mn-ea"/>
              </a:defRPr>
            </a:lvl6pPr>
            <a:lvl7pPr marL="2971800" indent="-228600" algn="l" rtl="0" fontAlgn="base">
              <a:spcBef>
                <a:spcPct val="20000"/>
              </a:spcBef>
              <a:spcAft>
                <a:spcPct val="0"/>
              </a:spcAft>
              <a:buChar char="»"/>
              <a:defRPr sz="1000">
                <a:solidFill>
                  <a:schemeClr val="tx1"/>
                </a:solidFill>
                <a:latin typeface="Verdana" pitchFamily="34" charset="0"/>
                <a:ea typeface="+mn-ea"/>
              </a:defRPr>
            </a:lvl7pPr>
            <a:lvl8pPr marL="3429000" indent="-228600" algn="l" rtl="0" fontAlgn="base">
              <a:spcBef>
                <a:spcPct val="20000"/>
              </a:spcBef>
              <a:spcAft>
                <a:spcPct val="0"/>
              </a:spcAft>
              <a:buChar char="»"/>
              <a:defRPr sz="1000">
                <a:solidFill>
                  <a:schemeClr val="tx1"/>
                </a:solidFill>
                <a:latin typeface="Verdana" pitchFamily="34" charset="0"/>
                <a:ea typeface="+mn-ea"/>
              </a:defRPr>
            </a:lvl8pPr>
            <a:lvl9pPr marL="3886200" indent="-228600" algn="l" rtl="0" fontAlgn="base">
              <a:spcBef>
                <a:spcPct val="20000"/>
              </a:spcBef>
              <a:spcAft>
                <a:spcPct val="0"/>
              </a:spcAft>
              <a:buChar char="»"/>
              <a:defRPr sz="1000">
                <a:solidFill>
                  <a:schemeClr val="tx1"/>
                </a:solidFill>
                <a:latin typeface="Verdana" pitchFamily="34" charset="0"/>
                <a:ea typeface="+mn-ea"/>
              </a:defRPr>
            </a:lvl9pPr>
          </a:lstStyle>
          <a:p>
            <a:pPr marL="284163" indent="-284163">
              <a:spcBef>
                <a:spcPts val="1000"/>
              </a:spcBef>
              <a:buClr>
                <a:srgbClr val="3333CC"/>
              </a:buClr>
              <a:buSzPct val="80000"/>
              <a:buFont typeface="Wingdings" charset="2"/>
              <a:buChar char="ü"/>
              <a:tabLst>
                <a:tab pos="284163" algn="l"/>
              </a:tabLst>
              <a:defRPr/>
            </a:pPr>
            <a:r>
              <a:rPr lang="en-US" sz="1800" dirty="0">
                <a:solidFill>
                  <a:schemeClr val="tx1"/>
                </a:solidFill>
                <a:latin typeface="Times New Roman" panose="02020603050405020304" pitchFamily="18" charset="0"/>
                <a:ea typeface="宋体" panose="02010600030101010101" pitchFamily="2" charset="-122"/>
              </a:rPr>
              <a:t>Each particle describes a specific </a:t>
            </a:r>
            <a:r>
              <a:rPr lang="en-US" sz="1800" i="1" dirty="0">
                <a:solidFill>
                  <a:srgbClr val="0000CC"/>
                </a:solidFill>
                <a:latin typeface="Times New Roman" panose="02020603050405020304" pitchFamily="18" charset="0"/>
                <a:ea typeface="宋体" panose="02010600030101010101" pitchFamily="2" charset="-122"/>
              </a:rPr>
              <a:t>state</a:t>
            </a:r>
            <a:r>
              <a:rPr lang="en-US" sz="1800" dirty="0">
                <a:solidFill>
                  <a:schemeClr val="tx1"/>
                </a:solidFill>
                <a:latin typeface="Times New Roman" panose="02020603050405020304" pitchFamily="18" charset="0"/>
                <a:ea typeface="宋体" panose="02010600030101010101" pitchFamily="2" charset="-122"/>
              </a:rPr>
              <a:t> value and two parameters </a:t>
            </a:r>
          </a:p>
          <a:p>
            <a:pPr marL="284163" indent="-284163">
              <a:spcBef>
                <a:spcPts val="1000"/>
              </a:spcBef>
              <a:buClr>
                <a:srgbClr val="3333CC"/>
              </a:buClr>
              <a:buSzPct val="80000"/>
              <a:buFont typeface="Wingdings" charset="2"/>
              <a:buChar char="ü"/>
              <a:tabLst>
                <a:tab pos="284163" algn="l"/>
              </a:tabLst>
              <a:defRPr/>
            </a:pPr>
            <a:r>
              <a:rPr lang="en-US" sz="1800" dirty="0">
                <a:solidFill>
                  <a:schemeClr val="tx1"/>
                </a:solidFill>
                <a:latin typeface="Times New Roman" panose="02020603050405020304" pitchFamily="18" charset="0"/>
                <a:ea typeface="宋体" panose="02010600030101010101" pitchFamily="2" charset="-122"/>
              </a:rPr>
              <a:t>System state (e.g. tool wear) at a certain time is the </a:t>
            </a:r>
            <a:r>
              <a:rPr lang="en-US" sz="1800" i="1" dirty="0">
                <a:solidFill>
                  <a:srgbClr val="0000CC"/>
                </a:solidFill>
                <a:latin typeface="Times New Roman" panose="02020603050405020304" pitchFamily="18" charset="0"/>
                <a:ea typeface="宋体" panose="02010600030101010101" pitchFamily="2" charset="-122"/>
              </a:rPr>
              <a:t>statistical sum </a:t>
            </a:r>
            <a:r>
              <a:rPr lang="en-US" sz="1800" dirty="0">
                <a:solidFill>
                  <a:schemeClr val="tx1"/>
                </a:solidFill>
                <a:latin typeface="Times New Roman" panose="02020603050405020304" pitchFamily="18" charset="0"/>
                <a:ea typeface="宋体" panose="02010600030101010101" pitchFamily="2" charset="-122"/>
              </a:rPr>
              <a:t>of values from a chosen number </a:t>
            </a:r>
            <a:r>
              <a:rPr lang="en-US" sz="1800" i="1" dirty="0">
                <a:solidFill>
                  <a:schemeClr val="tx1"/>
                </a:solidFill>
                <a:latin typeface="Times New Roman" panose="02020603050405020304" pitchFamily="18" charset="0"/>
                <a:ea typeface="宋体" panose="02010600030101010101" pitchFamily="2" charset="-122"/>
              </a:rPr>
              <a:t>N</a:t>
            </a:r>
            <a:r>
              <a:rPr lang="en-US" sz="1800" dirty="0">
                <a:solidFill>
                  <a:schemeClr val="tx1"/>
                </a:solidFill>
                <a:latin typeface="Times New Roman" panose="02020603050405020304" pitchFamily="18" charset="0"/>
                <a:ea typeface="宋体" panose="02010600030101010101" pitchFamily="2" charset="-122"/>
              </a:rPr>
              <a:t> of particles, expressed as a </a:t>
            </a:r>
            <a:r>
              <a:rPr lang="en-US" sz="1800" i="1" dirty="0">
                <a:solidFill>
                  <a:srgbClr val="0000CC"/>
                </a:solidFill>
                <a:latin typeface="Times New Roman" panose="02020603050405020304" pitchFamily="18" charset="0"/>
                <a:ea typeface="宋体" panose="02010600030101010101" pitchFamily="2" charset="-122"/>
              </a:rPr>
              <a:t>probability</a:t>
            </a:r>
            <a:r>
              <a:rPr lang="en-US" sz="1800" dirty="0">
                <a:solidFill>
                  <a:schemeClr val="tx1"/>
                </a:solidFill>
                <a:latin typeface="Times New Roman" panose="02020603050405020304" pitchFamily="18" charset="0"/>
                <a:ea typeface="宋体" panose="02010600030101010101" pitchFamily="2" charset="-122"/>
              </a:rPr>
              <a:t> distribution</a:t>
            </a:r>
          </a:p>
          <a:p>
            <a:pPr marL="284163" indent="-284163">
              <a:spcBef>
                <a:spcPts val="1000"/>
              </a:spcBef>
              <a:buClr>
                <a:srgbClr val="3333CC"/>
              </a:buClr>
              <a:buSzPct val="80000"/>
              <a:buFont typeface="Wingdings" charset="2"/>
              <a:buChar char="ü"/>
              <a:tabLst>
                <a:tab pos="284163" algn="l"/>
              </a:tabLst>
              <a:defRPr/>
            </a:pPr>
            <a:endParaRPr lang="en-US" sz="1800" dirty="0">
              <a:solidFill>
                <a:schemeClr val="tx1"/>
              </a:solidFill>
              <a:latin typeface="Times New Roman" panose="02020603050405020304" pitchFamily="18" charset="0"/>
              <a:ea typeface="宋体" panose="02010600030101010101" pitchFamily="2" charset="-122"/>
            </a:endParaRPr>
          </a:p>
          <a:p>
            <a:pPr marL="284163" indent="-284163">
              <a:spcBef>
                <a:spcPts val="1000"/>
              </a:spcBef>
              <a:buClr>
                <a:srgbClr val="3333CC"/>
              </a:buClr>
              <a:buSzPct val="80000"/>
              <a:buFont typeface="Wingdings" charset="2"/>
              <a:buChar char="ü"/>
              <a:tabLst>
                <a:tab pos="284163" algn="l"/>
              </a:tabLst>
              <a:defRPr/>
            </a:pPr>
            <a:endParaRPr lang="en-US" sz="1800" dirty="0">
              <a:solidFill>
                <a:schemeClr val="tx1"/>
              </a:solidFill>
              <a:latin typeface="Times New Roman" panose="02020603050405020304" pitchFamily="18" charset="0"/>
              <a:ea typeface="宋体" panose="02010600030101010101" pitchFamily="2" charset="-122"/>
            </a:endParaRPr>
          </a:p>
          <a:p>
            <a:pPr marL="284163" indent="-284163">
              <a:spcBef>
                <a:spcPts val="1000"/>
              </a:spcBef>
              <a:buClr>
                <a:srgbClr val="3333CC"/>
              </a:buClr>
              <a:buSzPct val="80000"/>
              <a:buFont typeface="Wingdings" charset="2"/>
              <a:buChar char="ü"/>
              <a:tabLst>
                <a:tab pos="284163" algn="l"/>
              </a:tabLst>
              <a:defRPr/>
            </a:pPr>
            <a:endParaRPr lang="en-US" sz="1800" dirty="0">
              <a:solidFill>
                <a:schemeClr val="tx1"/>
              </a:solidFill>
              <a:latin typeface="Times New Roman" panose="02020603050405020304" pitchFamily="18" charset="0"/>
              <a:ea typeface="宋体" panose="02010600030101010101" pitchFamily="2" charset="-122"/>
            </a:endParaRPr>
          </a:p>
          <a:p>
            <a:pPr marL="284163" indent="-284163">
              <a:spcBef>
                <a:spcPts val="600"/>
              </a:spcBef>
              <a:buClr>
                <a:srgbClr val="3333CC"/>
              </a:buClr>
              <a:buSzPct val="80000"/>
              <a:buFont typeface="Wingdings" charset="2"/>
              <a:buChar char="ü"/>
              <a:tabLst>
                <a:tab pos="284163" algn="l"/>
              </a:tabLst>
              <a:defRPr/>
            </a:pPr>
            <a:r>
              <a:rPr lang="en-US" sz="1800" kern="0" dirty="0">
                <a:solidFill>
                  <a:srgbClr val="000000"/>
                </a:solidFill>
                <a:latin typeface="Times New Roman"/>
              </a:rPr>
              <a:t>Particles’ weights      recursively updated given historical measurement </a:t>
            </a:r>
          </a:p>
          <a:p>
            <a:pPr marL="284163" indent="-284163">
              <a:spcBef>
                <a:spcPts val="600"/>
              </a:spcBef>
              <a:buClr>
                <a:srgbClr val="3333CC"/>
              </a:buClr>
              <a:buSzPct val="80000"/>
              <a:buFont typeface="Wingdings" charset="2"/>
              <a:buChar char="ü"/>
              <a:tabLst>
                <a:tab pos="284163" algn="l"/>
              </a:tabLst>
              <a:defRPr/>
            </a:pPr>
            <a:r>
              <a:rPr lang="en-US" sz="1800" kern="0" dirty="0">
                <a:solidFill>
                  <a:srgbClr val="000000"/>
                </a:solidFill>
                <a:latin typeface="Times New Roman"/>
              </a:rPr>
              <a:t>State </a:t>
            </a:r>
            <a:r>
              <a:rPr lang="en-US" sz="1800" kern="0" dirty="0">
                <a:solidFill>
                  <a:srgbClr val="C00000"/>
                </a:solidFill>
                <a:latin typeface="Times New Roman"/>
              </a:rPr>
              <a:t>propagation</a:t>
            </a:r>
            <a:r>
              <a:rPr lang="en-US" sz="1800" kern="0" dirty="0">
                <a:solidFill>
                  <a:srgbClr val="000000"/>
                </a:solidFill>
                <a:latin typeface="Times New Roman"/>
              </a:rPr>
              <a:t> is predicted as progressive calculations upon prior PDF and lastly updated weights</a:t>
            </a:r>
          </a:p>
        </p:txBody>
      </p:sp>
      <p:graphicFrame>
        <p:nvGraphicFramePr>
          <p:cNvPr id="41" name="Object 40"/>
          <p:cNvGraphicFramePr>
            <a:graphicFrameLocks noChangeAspect="1"/>
          </p:cNvGraphicFramePr>
          <p:nvPr>
            <p:extLst>
              <p:ext uri="{D42A27DB-BD31-4B8C-83A1-F6EECF244321}">
                <p14:modId xmlns:p14="http://schemas.microsoft.com/office/powerpoint/2010/main" val="665268498"/>
              </p:ext>
            </p:extLst>
          </p:nvPr>
        </p:nvGraphicFramePr>
        <p:xfrm>
          <a:off x="9361907" y="1606489"/>
          <a:ext cx="1044575" cy="404812"/>
        </p:xfrm>
        <a:graphic>
          <a:graphicData uri="http://schemas.openxmlformats.org/presentationml/2006/ole">
            <mc:AlternateContent xmlns:mc="http://schemas.openxmlformats.org/markup-compatibility/2006">
              <mc:Choice xmlns:v="urn:schemas-microsoft-com:vml" Requires="v">
                <p:oleObj spid="_x0000_s2051" name="Equation" r:id="rId5" imgW="622080" imgH="241200" progId="Equation.DSMT4">
                  <p:embed/>
                </p:oleObj>
              </mc:Choice>
              <mc:Fallback>
                <p:oleObj name="Equation" r:id="rId5" imgW="622080" imgH="241200" progId="Equation.DSMT4">
                  <p:embed/>
                  <p:pic>
                    <p:nvPicPr>
                      <p:cNvPr id="41" name="Object 40"/>
                      <p:cNvPicPr/>
                      <p:nvPr/>
                    </p:nvPicPr>
                    <p:blipFill>
                      <a:blip r:embed="rId6"/>
                      <a:stretch>
                        <a:fillRect/>
                      </a:stretch>
                    </p:blipFill>
                    <p:spPr>
                      <a:xfrm>
                        <a:off x="9361907" y="1606489"/>
                        <a:ext cx="1044575" cy="404812"/>
                      </a:xfrm>
                      <a:prstGeom prst="rect">
                        <a:avLst/>
                      </a:prstGeom>
                    </p:spPr>
                  </p:pic>
                </p:oleObj>
              </mc:Fallback>
            </mc:AlternateContent>
          </a:graphicData>
        </a:graphic>
      </p:graphicFrame>
      <p:grpSp>
        <p:nvGrpSpPr>
          <p:cNvPr id="45" name="Group 44"/>
          <p:cNvGrpSpPr/>
          <p:nvPr/>
        </p:nvGrpSpPr>
        <p:grpSpPr>
          <a:xfrm>
            <a:off x="6983585" y="3407935"/>
            <a:ext cx="3616390" cy="1217945"/>
            <a:chOff x="5114679" y="3111155"/>
            <a:chExt cx="3616390" cy="1217945"/>
          </a:xfrm>
        </p:grpSpPr>
        <p:graphicFrame>
          <p:nvGraphicFramePr>
            <p:cNvPr id="52" name="Object 51"/>
            <p:cNvGraphicFramePr>
              <a:graphicFrameLocks noChangeAspect="1"/>
            </p:cNvGraphicFramePr>
            <p:nvPr/>
          </p:nvGraphicFramePr>
          <p:xfrm>
            <a:off x="5156268" y="3111155"/>
            <a:ext cx="2841625" cy="644525"/>
          </p:xfrm>
          <a:graphic>
            <a:graphicData uri="http://schemas.openxmlformats.org/presentationml/2006/ole">
              <mc:AlternateContent xmlns:mc="http://schemas.openxmlformats.org/markup-compatibility/2006">
                <mc:Choice xmlns:v="urn:schemas-microsoft-com:vml" Requires="v">
                  <p:oleObj spid="_x0000_s2052" name="Equation" r:id="rId7" imgW="1625400" imgH="368280" progId="Equation.DSMT4">
                    <p:embed/>
                  </p:oleObj>
                </mc:Choice>
                <mc:Fallback>
                  <p:oleObj name="Equation" r:id="rId7" imgW="1625400" imgH="368280" progId="Equation.DSMT4">
                    <p:embed/>
                    <p:pic>
                      <p:nvPicPr>
                        <p:cNvPr id="52" name="Object 51"/>
                        <p:cNvPicPr/>
                        <p:nvPr/>
                      </p:nvPicPr>
                      <p:blipFill>
                        <a:blip r:embed="rId8"/>
                        <a:stretch>
                          <a:fillRect/>
                        </a:stretch>
                      </p:blipFill>
                      <p:spPr>
                        <a:xfrm>
                          <a:off x="5156268" y="3111155"/>
                          <a:ext cx="2841625" cy="644525"/>
                        </a:xfrm>
                        <a:prstGeom prst="rect">
                          <a:avLst/>
                        </a:prstGeom>
                      </p:spPr>
                    </p:pic>
                  </p:oleObj>
                </mc:Fallback>
              </mc:AlternateContent>
            </a:graphicData>
          </a:graphic>
        </p:graphicFrame>
        <p:cxnSp>
          <p:nvCxnSpPr>
            <p:cNvPr id="53" name="Straight Connector 52"/>
            <p:cNvCxnSpPr/>
            <p:nvPr/>
          </p:nvCxnSpPr>
          <p:spPr>
            <a:xfrm>
              <a:off x="6162226" y="3700856"/>
              <a:ext cx="0" cy="628244"/>
            </a:xfrm>
            <a:prstGeom prst="line">
              <a:avLst/>
            </a:prstGeom>
            <a:noFill/>
            <a:ln w="9525" cap="flat" cmpd="sng" algn="ctr">
              <a:solidFill>
                <a:srgbClr val="9FB6C4">
                  <a:shade val="95000"/>
                  <a:satMod val="105000"/>
                </a:srgbClr>
              </a:solidFill>
              <a:prstDash val="solid"/>
            </a:ln>
            <a:effectLst/>
          </p:spPr>
        </p:cxnSp>
        <p:cxnSp>
          <p:nvCxnSpPr>
            <p:cNvPr id="54" name="Straight Connector 53"/>
            <p:cNvCxnSpPr/>
            <p:nvPr/>
          </p:nvCxnSpPr>
          <p:spPr>
            <a:xfrm>
              <a:off x="6162226" y="4203633"/>
              <a:ext cx="137921" cy="0"/>
            </a:xfrm>
            <a:prstGeom prst="line">
              <a:avLst/>
            </a:prstGeom>
            <a:noFill/>
            <a:ln w="9525" cap="flat" cmpd="sng" algn="ctr">
              <a:solidFill>
                <a:srgbClr val="9FB6C4">
                  <a:shade val="95000"/>
                  <a:satMod val="105000"/>
                </a:srgbClr>
              </a:solidFill>
              <a:prstDash val="solid"/>
            </a:ln>
            <a:effectLst/>
          </p:spPr>
        </p:cxnSp>
        <p:cxnSp>
          <p:nvCxnSpPr>
            <p:cNvPr id="55" name="Straight Arrow Connector 54"/>
            <p:cNvCxnSpPr/>
            <p:nvPr/>
          </p:nvCxnSpPr>
          <p:spPr>
            <a:xfrm flipV="1">
              <a:off x="6295413" y="3522719"/>
              <a:ext cx="455436" cy="690649"/>
            </a:xfrm>
            <a:prstGeom prst="straightConnector1">
              <a:avLst/>
            </a:prstGeom>
            <a:noFill/>
            <a:ln w="9525" cap="flat" cmpd="sng" algn="ctr">
              <a:solidFill>
                <a:srgbClr val="9FB6C4">
                  <a:shade val="95000"/>
                  <a:satMod val="105000"/>
                </a:srgbClr>
              </a:solidFill>
              <a:prstDash val="solid"/>
              <a:tailEnd type="triangle"/>
            </a:ln>
            <a:effectLst/>
          </p:spPr>
        </p:cxnSp>
        <p:cxnSp>
          <p:nvCxnSpPr>
            <p:cNvPr id="56" name="Straight Connector 55"/>
            <p:cNvCxnSpPr/>
            <p:nvPr/>
          </p:nvCxnSpPr>
          <p:spPr>
            <a:xfrm>
              <a:off x="7362376" y="3700856"/>
              <a:ext cx="0" cy="628244"/>
            </a:xfrm>
            <a:prstGeom prst="line">
              <a:avLst/>
            </a:prstGeom>
            <a:noFill/>
            <a:ln w="9525" cap="flat" cmpd="sng" algn="ctr">
              <a:solidFill>
                <a:srgbClr val="9FB6C4">
                  <a:shade val="95000"/>
                  <a:satMod val="105000"/>
                </a:srgbClr>
              </a:solidFill>
              <a:prstDash val="solid"/>
            </a:ln>
            <a:effectLst/>
          </p:spPr>
        </p:cxnSp>
        <p:cxnSp>
          <p:nvCxnSpPr>
            <p:cNvPr id="57" name="Straight Connector 56"/>
            <p:cNvCxnSpPr/>
            <p:nvPr/>
          </p:nvCxnSpPr>
          <p:spPr>
            <a:xfrm>
              <a:off x="7224455" y="4203633"/>
              <a:ext cx="137921" cy="0"/>
            </a:xfrm>
            <a:prstGeom prst="line">
              <a:avLst/>
            </a:prstGeom>
            <a:noFill/>
            <a:ln w="9525" cap="flat" cmpd="sng" algn="ctr">
              <a:solidFill>
                <a:srgbClr val="9FB6C4">
                  <a:shade val="95000"/>
                  <a:satMod val="105000"/>
                </a:srgbClr>
              </a:solidFill>
              <a:prstDash val="solid"/>
            </a:ln>
            <a:effectLst/>
          </p:spPr>
        </p:cxnSp>
        <p:cxnSp>
          <p:nvCxnSpPr>
            <p:cNvPr id="58" name="Straight Arrow Connector 57"/>
            <p:cNvCxnSpPr/>
            <p:nvPr/>
          </p:nvCxnSpPr>
          <p:spPr>
            <a:xfrm flipH="1" flipV="1">
              <a:off x="7038881" y="3502019"/>
              <a:ext cx="170392" cy="701615"/>
            </a:xfrm>
            <a:prstGeom prst="straightConnector1">
              <a:avLst/>
            </a:prstGeom>
            <a:noFill/>
            <a:ln w="9525" cap="flat" cmpd="sng" algn="ctr">
              <a:solidFill>
                <a:srgbClr val="9FB6C4">
                  <a:shade val="95000"/>
                  <a:satMod val="105000"/>
                </a:srgbClr>
              </a:solidFill>
              <a:prstDash val="solid"/>
              <a:tailEnd type="triangle"/>
            </a:ln>
            <a:effectLst/>
          </p:spPr>
        </p:cxnSp>
        <p:sp>
          <p:nvSpPr>
            <p:cNvPr id="59" name="TextBox 58"/>
            <p:cNvSpPr txBox="1"/>
            <p:nvPr/>
          </p:nvSpPr>
          <p:spPr>
            <a:xfrm>
              <a:off x="7438721" y="3746663"/>
              <a:ext cx="1292348" cy="553998"/>
            </a:xfrm>
            <a:prstGeom prst="rect">
              <a:avLst/>
            </a:prstGeom>
            <a:solidFill>
              <a:srgbClr val="FFFFCC"/>
            </a:solidFill>
          </p:spPr>
          <p:txBody>
            <a:bodyPr wrap="square" rtlCol="0">
              <a:spAutoFit/>
            </a:bodyPr>
            <a:lstStyle/>
            <a:p>
              <a:r>
                <a:rPr lang="en-US" sz="1500" dirty="0">
                  <a:solidFill>
                    <a:srgbClr val="0000CC"/>
                  </a:solidFill>
                  <a:latin typeface="Arial Narrow" panose="020B0606020202030204" pitchFamily="34" charset="0"/>
                </a:rPr>
                <a:t>Computed from prior knowledge </a:t>
              </a:r>
            </a:p>
          </p:txBody>
        </p:sp>
        <p:sp>
          <p:nvSpPr>
            <p:cNvPr id="60" name="TextBox 59"/>
            <p:cNvSpPr txBox="1"/>
            <p:nvPr/>
          </p:nvSpPr>
          <p:spPr>
            <a:xfrm>
              <a:off x="5114679" y="3746663"/>
              <a:ext cx="1000714" cy="553998"/>
            </a:xfrm>
            <a:prstGeom prst="rect">
              <a:avLst/>
            </a:prstGeom>
            <a:solidFill>
              <a:srgbClr val="FFFFCC"/>
            </a:solidFill>
          </p:spPr>
          <p:txBody>
            <a:bodyPr wrap="square" rtlCol="0">
              <a:spAutoFit/>
            </a:bodyPr>
            <a:lstStyle/>
            <a:p>
              <a:r>
                <a:rPr lang="en-US" sz="1500" dirty="0">
                  <a:solidFill>
                    <a:srgbClr val="0000CC"/>
                  </a:solidFill>
                  <a:latin typeface="Arial Narrow" panose="020B0606020202030204" pitchFamily="34" charset="0"/>
                </a:rPr>
                <a:t>Recursively updated</a:t>
              </a:r>
            </a:p>
          </p:txBody>
        </p:sp>
      </p:grpSp>
      <p:graphicFrame>
        <p:nvGraphicFramePr>
          <p:cNvPr id="64" name="Object 63"/>
          <p:cNvGraphicFramePr>
            <a:graphicFrameLocks noChangeAspect="1"/>
          </p:cNvGraphicFramePr>
          <p:nvPr>
            <p:extLst>
              <p:ext uri="{D42A27DB-BD31-4B8C-83A1-F6EECF244321}">
                <p14:modId xmlns:p14="http://schemas.microsoft.com/office/powerpoint/2010/main" val="2738575741"/>
              </p:ext>
            </p:extLst>
          </p:nvPr>
        </p:nvGraphicFramePr>
        <p:xfrm>
          <a:off x="3232319" y="1689026"/>
          <a:ext cx="1541907" cy="373064"/>
        </p:xfrm>
        <a:graphic>
          <a:graphicData uri="http://schemas.openxmlformats.org/presentationml/2006/ole">
            <mc:AlternateContent xmlns:mc="http://schemas.openxmlformats.org/markup-compatibility/2006">
              <mc:Choice xmlns:v="urn:schemas-microsoft-com:vml" Requires="v">
                <p:oleObj spid="_x0000_s2053" name="Equation" r:id="rId9" imgW="787320" imgH="190440" progId="Equation.DSMT4">
                  <p:embed/>
                </p:oleObj>
              </mc:Choice>
              <mc:Fallback>
                <p:oleObj name="Equation" r:id="rId9" imgW="787320" imgH="190440" progId="Equation.DSMT4">
                  <p:embed/>
                  <p:pic>
                    <p:nvPicPr>
                      <p:cNvPr id="64" name="Object 63"/>
                      <p:cNvPicPr/>
                      <p:nvPr/>
                    </p:nvPicPr>
                    <p:blipFill>
                      <a:blip r:embed="rId10"/>
                      <a:stretch>
                        <a:fillRect/>
                      </a:stretch>
                    </p:blipFill>
                    <p:spPr>
                      <a:xfrm>
                        <a:off x="3232319" y="1689026"/>
                        <a:ext cx="1541907" cy="373064"/>
                      </a:xfrm>
                      <a:prstGeom prst="rect">
                        <a:avLst/>
                      </a:prstGeom>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1931465206"/>
              </p:ext>
            </p:extLst>
          </p:nvPr>
        </p:nvGraphicFramePr>
        <p:xfrm>
          <a:off x="8619755" y="4623720"/>
          <a:ext cx="356528" cy="411378"/>
        </p:xfrm>
        <a:graphic>
          <a:graphicData uri="http://schemas.openxmlformats.org/presentationml/2006/ole">
            <mc:AlternateContent xmlns:mc="http://schemas.openxmlformats.org/markup-compatibility/2006">
              <mc:Choice xmlns:v="urn:schemas-microsoft-com:vml" Requires="v">
                <p:oleObj spid="_x0000_s2054" name="Equation" r:id="rId11" imgW="164880" imgH="190440" progId="Equation.DSMT4">
                  <p:embed/>
                </p:oleObj>
              </mc:Choice>
              <mc:Fallback>
                <p:oleObj name="Equation" r:id="rId11" imgW="164880" imgH="190440" progId="Equation.DSMT4">
                  <p:embed/>
                  <p:pic>
                    <p:nvPicPr>
                      <p:cNvPr id="44" name="Object 43"/>
                      <p:cNvPicPr/>
                      <p:nvPr/>
                    </p:nvPicPr>
                    <p:blipFill>
                      <a:blip r:embed="rId12"/>
                      <a:stretch>
                        <a:fillRect/>
                      </a:stretch>
                    </p:blipFill>
                    <p:spPr>
                      <a:xfrm>
                        <a:off x="8619755" y="4623720"/>
                        <a:ext cx="356528" cy="411378"/>
                      </a:xfrm>
                      <a:prstGeom prst="rect">
                        <a:avLst/>
                      </a:prstGeom>
                    </p:spPr>
                  </p:pic>
                </p:oleObj>
              </mc:Fallback>
            </mc:AlternateContent>
          </a:graphicData>
        </a:graphic>
      </p:graphicFrame>
      <p:cxnSp>
        <p:nvCxnSpPr>
          <p:cNvPr id="99" name="Straight Arrow Connector 98"/>
          <p:cNvCxnSpPr/>
          <p:nvPr/>
        </p:nvCxnSpPr>
        <p:spPr bwMode="auto">
          <a:xfrm>
            <a:off x="2309070" y="5811201"/>
            <a:ext cx="3951816" cy="2811"/>
          </a:xfrm>
          <a:prstGeom prst="straightConnector1">
            <a:avLst/>
          </a:prstGeom>
          <a:solidFill>
            <a:srgbClr val="33CCCC"/>
          </a:solidFill>
          <a:ln w="9525" cap="flat" cmpd="sng" algn="ctr">
            <a:solidFill>
              <a:srgbClr val="000000"/>
            </a:solidFill>
            <a:prstDash val="solid"/>
            <a:round/>
            <a:headEnd type="none" w="med" len="med"/>
            <a:tailEnd type="triangle"/>
          </a:ln>
          <a:effectLst/>
        </p:spPr>
      </p:cxnSp>
      <p:cxnSp>
        <p:nvCxnSpPr>
          <p:cNvPr id="100" name="Straight Arrow Connector 99"/>
          <p:cNvCxnSpPr/>
          <p:nvPr/>
        </p:nvCxnSpPr>
        <p:spPr bwMode="auto">
          <a:xfrm flipH="1" flipV="1">
            <a:off x="2309073" y="1996232"/>
            <a:ext cx="9525" cy="3814971"/>
          </a:xfrm>
          <a:prstGeom prst="straightConnector1">
            <a:avLst/>
          </a:prstGeom>
          <a:solidFill>
            <a:srgbClr val="33CCCC"/>
          </a:solidFill>
          <a:ln w="9525" cap="flat" cmpd="sng" algn="ctr">
            <a:solidFill>
              <a:srgbClr val="000000"/>
            </a:solidFill>
            <a:prstDash val="solid"/>
            <a:round/>
            <a:headEnd type="none" w="med" len="med"/>
            <a:tailEnd type="triangle"/>
          </a:ln>
          <a:effectLst/>
        </p:spPr>
      </p:cxnSp>
      <p:cxnSp>
        <p:nvCxnSpPr>
          <p:cNvPr id="101" name="Straight Connector 100"/>
          <p:cNvCxnSpPr/>
          <p:nvPr/>
        </p:nvCxnSpPr>
        <p:spPr bwMode="auto">
          <a:xfrm flipV="1">
            <a:off x="2309070" y="2944453"/>
            <a:ext cx="3750032" cy="13803"/>
          </a:xfrm>
          <a:prstGeom prst="line">
            <a:avLst/>
          </a:prstGeom>
          <a:solidFill>
            <a:srgbClr val="33CCCC"/>
          </a:solidFill>
          <a:ln w="19050" cap="flat" cmpd="sng" algn="ctr">
            <a:solidFill>
              <a:srgbClr val="FF9900"/>
            </a:solidFill>
            <a:prstDash val="solid"/>
            <a:round/>
            <a:headEnd type="none" w="med" len="med"/>
            <a:tailEnd type="none" w="med" len="med"/>
          </a:ln>
          <a:effectLst/>
        </p:spPr>
      </p:cxnSp>
      <p:cxnSp>
        <p:nvCxnSpPr>
          <p:cNvPr id="102" name="Straight Arrow Connector 101"/>
          <p:cNvCxnSpPr/>
          <p:nvPr/>
        </p:nvCxnSpPr>
        <p:spPr bwMode="auto">
          <a:xfrm>
            <a:off x="3234308" y="5203758"/>
            <a:ext cx="170161" cy="256505"/>
          </a:xfrm>
          <a:prstGeom prst="straightConnector1">
            <a:avLst/>
          </a:prstGeom>
          <a:solidFill>
            <a:srgbClr val="33CCCC"/>
          </a:solidFill>
          <a:ln w="9525" cap="flat" cmpd="sng" algn="ctr">
            <a:solidFill>
              <a:srgbClr val="FFFFFF">
                <a:lumMod val="50000"/>
              </a:srgbClr>
            </a:solidFill>
            <a:prstDash val="solid"/>
            <a:round/>
            <a:headEnd type="none" w="med" len="med"/>
            <a:tailEnd type="triangle"/>
          </a:ln>
          <a:effectLst/>
        </p:spPr>
      </p:cxnSp>
      <p:sp>
        <p:nvSpPr>
          <p:cNvPr id="103" name="TextBox 102"/>
          <p:cNvSpPr txBox="1"/>
          <p:nvPr/>
        </p:nvSpPr>
        <p:spPr>
          <a:xfrm>
            <a:off x="2341498" y="4984848"/>
            <a:ext cx="1026887" cy="258532"/>
          </a:xfrm>
          <a:prstGeom prst="rect">
            <a:avLst/>
          </a:prstGeom>
          <a:noFill/>
        </p:spPr>
        <p:txBody>
          <a:bodyPr wrap="square" rtlCol="0">
            <a:spAutoFit/>
          </a:bodyPr>
          <a:lstStyle/>
          <a:p>
            <a:pPr fontAlgn="base">
              <a:lnSpc>
                <a:spcPct val="90000"/>
              </a:lnSpc>
              <a:spcBef>
                <a:spcPct val="20000"/>
              </a:spcBef>
              <a:spcAft>
                <a:spcPct val="0"/>
              </a:spcAft>
              <a:buClr>
                <a:srgbClr val="CC6600"/>
              </a:buClr>
              <a:buSzPct val="70000"/>
              <a:buFont typeface="Wingdings" panose="05000000000000000000" pitchFamily="2" charset="2"/>
              <a:buNone/>
            </a:pPr>
            <a:r>
              <a:rPr lang="en-US" sz="1200" dirty="0">
                <a:solidFill>
                  <a:srgbClr val="000066"/>
                </a:solidFill>
                <a:latin typeface="Arial Narrow" panose="020B0606020202030204" pitchFamily="34" charset="0"/>
                <a:ea typeface="宋体" panose="02010600030101010101" pitchFamily="2" charset="-122"/>
              </a:rPr>
              <a:t>Measurements</a:t>
            </a:r>
          </a:p>
        </p:txBody>
      </p:sp>
      <p:cxnSp>
        <p:nvCxnSpPr>
          <p:cNvPr id="104" name="Straight Connector 103"/>
          <p:cNvCxnSpPr/>
          <p:nvPr/>
        </p:nvCxnSpPr>
        <p:spPr bwMode="auto">
          <a:xfrm flipH="1">
            <a:off x="4082974" y="2980011"/>
            <a:ext cx="9258" cy="2840319"/>
          </a:xfrm>
          <a:prstGeom prst="line">
            <a:avLst/>
          </a:prstGeom>
          <a:solidFill>
            <a:srgbClr val="33CCCC"/>
          </a:solidFill>
          <a:ln w="19050" cap="flat" cmpd="sng" algn="ctr">
            <a:solidFill>
              <a:srgbClr val="FFFFFF">
                <a:lumMod val="50000"/>
              </a:srgbClr>
            </a:solidFill>
            <a:prstDash val="dash"/>
            <a:round/>
            <a:headEnd type="none" w="med" len="med"/>
            <a:tailEnd type="none" w="med" len="med"/>
          </a:ln>
          <a:effectLst/>
        </p:spPr>
      </p:cxnSp>
      <p:sp>
        <p:nvSpPr>
          <p:cNvPr id="105" name="TextBox 104"/>
          <p:cNvSpPr txBox="1"/>
          <p:nvPr/>
        </p:nvSpPr>
        <p:spPr>
          <a:xfrm>
            <a:off x="2649579" y="2320501"/>
            <a:ext cx="901846" cy="480131"/>
          </a:xfrm>
          <a:prstGeom prst="rect">
            <a:avLst/>
          </a:prstGeom>
          <a:noFill/>
        </p:spPr>
        <p:txBody>
          <a:bodyPr wrap="square" rtlCol="0">
            <a:spAutoFit/>
          </a:bodyPr>
          <a:lstStyle/>
          <a:p>
            <a:pPr fontAlgn="base">
              <a:lnSpc>
                <a:spcPct val="90000"/>
              </a:lnSpc>
              <a:spcBef>
                <a:spcPct val="20000"/>
              </a:spcBef>
              <a:spcAft>
                <a:spcPct val="0"/>
              </a:spcAft>
              <a:buClr>
                <a:srgbClr val="CC6600"/>
              </a:buClr>
              <a:buSzPct val="70000"/>
              <a:buFont typeface="Wingdings" panose="05000000000000000000" pitchFamily="2" charset="2"/>
              <a:buNone/>
            </a:pPr>
            <a:r>
              <a:rPr lang="en-US" sz="1400" dirty="0">
                <a:solidFill>
                  <a:srgbClr val="FF9900"/>
                </a:solidFill>
                <a:latin typeface="Arial Narrow" panose="020B0606020202030204" pitchFamily="34" charset="0"/>
                <a:ea typeface="宋体" panose="02010600030101010101" pitchFamily="2" charset="-122"/>
              </a:rPr>
              <a:t>Failure threshold</a:t>
            </a:r>
          </a:p>
        </p:txBody>
      </p:sp>
      <p:cxnSp>
        <p:nvCxnSpPr>
          <p:cNvPr id="106" name="Straight Arrow Connector 105"/>
          <p:cNvCxnSpPr/>
          <p:nvPr/>
        </p:nvCxnSpPr>
        <p:spPr bwMode="auto">
          <a:xfrm>
            <a:off x="3315042" y="2733049"/>
            <a:ext cx="193366" cy="210257"/>
          </a:xfrm>
          <a:prstGeom prst="straightConnector1">
            <a:avLst/>
          </a:prstGeom>
          <a:solidFill>
            <a:srgbClr val="33CCCC"/>
          </a:solidFill>
          <a:ln w="9525" cap="flat" cmpd="sng" algn="ctr">
            <a:solidFill>
              <a:srgbClr val="FF9900"/>
            </a:solidFill>
            <a:prstDash val="solid"/>
            <a:round/>
            <a:headEnd type="none" w="med" len="med"/>
            <a:tailEnd type="triangle"/>
          </a:ln>
          <a:effectLst/>
        </p:spPr>
      </p:cxnSp>
      <p:sp>
        <p:nvSpPr>
          <p:cNvPr id="107" name="Oval 106"/>
          <p:cNvSpPr/>
          <p:nvPr/>
        </p:nvSpPr>
        <p:spPr bwMode="auto">
          <a:xfrm>
            <a:off x="2442468" y="5702429"/>
            <a:ext cx="75391" cy="73152"/>
          </a:xfrm>
          <a:prstGeom prst="ellipse">
            <a:avLst/>
          </a:prstGeom>
          <a:solidFill>
            <a:srgbClr val="FFFFFF">
              <a:lumMod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kern="0">
              <a:solidFill>
                <a:srgbClr val="FFFFFF">
                  <a:lumMod val="50000"/>
                </a:srgbClr>
              </a:solidFill>
              <a:latin typeface="Verdana" pitchFamily="34" charset="0"/>
              <a:ea typeface="宋体" panose="02010600030101010101" pitchFamily="2" charset="-122"/>
            </a:endParaRPr>
          </a:p>
        </p:txBody>
      </p:sp>
      <p:sp>
        <p:nvSpPr>
          <p:cNvPr id="108" name="Freeform 107"/>
          <p:cNvSpPr/>
          <p:nvPr/>
        </p:nvSpPr>
        <p:spPr bwMode="auto">
          <a:xfrm>
            <a:off x="2313152" y="4904741"/>
            <a:ext cx="1806231" cy="891540"/>
          </a:xfrm>
          <a:custGeom>
            <a:avLst/>
            <a:gdLst>
              <a:gd name="connsiteX0" fmla="*/ 0 w 1752600"/>
              <a:gd name="connsiteY0" fmla="*/ 891540 h 891540"/>
              <a:gd name="connsiteX1" fmla="*/ 838200 w 1752600"/>
              <a:gd name="connsiteY1" fmla="*/ 701040 h 891540"/>
              <a:gd name="connsiteX2" fmla="*/ 1752600 w 1752600"/>
              <a:gd name="connsiteY2" fmla="*/ 0 h 891540"/>
              <a:gd name="connsiteX0" fmla="*/ 0 w 1752600"/>
              <a:gd name="connsiteY0" fmla="*/ 891540 h 891540"/>
              <a:gd name="connsiteX1" fmla="*/ 838200 w 1752600"/>
              <a:gd name="connsiteY1" fmla="*/ 701040 h 891540"/>
              <a:gd name="connsiteX2" fmla="*/ 1568450 w 1752600"/>
              <a:gd name="connsiteY2" fmla="*/ 166370 h 891540"/>
              <a:gd name="connsiteX3" fmla="*/ 1752600 w 1752600"/>
              <a:gd name="connsiteY3" fmla="*/ 0 h 891540"/>
            </a:gdLst>
            <a:ahLst/>
            <a:cxnLst>
              <a:cxn ang="0">
                <a:pos x="connsiteX0" y="connsiteY0"/>
              </a:cxn>
              <a:cxn ang="0">
                <a:pos x="connsiteX1" y="connsiteY1"/>
              </a:cxn>
              <a:cxn ang="0">
                <a:pos x="connsiteX2" y="connsiteY2"/>
              </a:cxn>
              <a:cxn ang="0">
                <a:pos x="connsiteX3" y="connsiteY3"/>
              </a:cxn>
            </a:cxnLst>
            <a:rect l="l" t="t" r="r" b="b"/>
            <a:pathLst>
              <a:path w="1752600" h="891540">
                <a:moveTo>
                  <a:pt x="0" y="891540"/>
                </a:moveTo>
                <a:cubicBezTo>
                  <a:pt x="273050" y="870585"/>
                  <a:pt x="576792" y="821902"/>
                  <a:pt x="838200" y="701040"/>
                </a:cubicBezTo>
                <a:cubicBezTo>
                  <a:pt x="1099608" y="580178"/>
                  <a:pt x="1416050" y="283210"/>
                  <a:pt x="1568450" y="166370"/>
                </a:cubicBezTo>
                <a:cubicBezTo>
                  <a:pt x="1720850" y="49530"/>
                  <a:pt x="1715558" y="24024"/>
                  <a:pt x="1752600" y="0"/>
                </a:cubicBezTo>
              </a:path>
            </a:pathLst>
          </a:cu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kern="0">
              <a:solidFill>
                <a:srgbClr val="000000"/>
              </a:solidFill>
              <a:latin typeface="Verdana" pitchFamily="34" charset="0"/>
              <a:ea typeface="宋体" panose="02010600030101010101" pitchFamily="2" charset="-122"/>
            </a:endParaRPr>
          </a:p>
        </p:txBody>
      </p:sp>
      <p:sp>
        <p:nvSpPr>
          <p:cNvPr id="109" name="Oval 108"/>
          <p:cNvSpPr/>
          <p:nvPr/>
        </p:nvSpPr>
        <p:spPr bwMode="auto">
          <a:xfrm>
            <a:off x="2680363" y="5726187"/>
            <a:ext cx="75391" cy="73152"/>
          </a:xfrm>
          <a:prstGeom prst="ellipse">
            <a:avLst/>
          </a:prstGeom>
          <a:solidFill>
            <a:srgbClr val="FFFFFF">
              <a:lumMod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kern="0">
              <a:solidFill>
                <a:srgbClr val="FFFFFF">
                  <a:lumMod val="50000"/>
                </a:srgbClr>
              </a:solidFill>
              <a:latin typeface="Verdana" pitchFamily="34" charset="0"/>
              <a:ea typeface="宋体" panose="02010600030101010101" pitchFamily="2" charset="-122"/>
            </a:endParaRPr>
          </a:p>
        </p:txBody>
      </p:sp>
      <p:sp>
        <p:nvSpPr>
          <p:cNvPr id="110" name="Oval 109"/>
          <p:cNvSpPr/>
          <p:nvPr/>
        </p:nvSpPr>
        <p:spPr bwMode="auto">
          <a:xfrm>
            <a:off x="2952284" y="5633486"/>
            <a:ext cx="75391" cy="73152"/>
          </a:xfrm>
          <a:prstGeom prst="ellipse">
            <a:avLst/>
          </a:prstGeom>
          <a:solidFill>
            <a:srgbClr val="FFFFFF">
              <a:lumMod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kern="0">
              <a:solidFill>
                <a:srgbClr val="FFFFFF">
                  <a:lumMod val="50000"/>
                </a:srgbClr>
              </a:solidFill>
              <a:latin typeface="Verdana" pitchFamily="34" charset="0"/>
              <a:ea typeface="宋体" panose="02010600030101010101" pitchFamily="2" charset="-122"/>
            </a:endParaRPr>
          </a:p>
        </p:txBody>
      </p:sp>
      <p:sp>
        <p:nvSpPr>
          <p:cNvPr id="111" name="Oval 110"/>
          <p:cNvSpPr/>
          <p:nvPr/>
        </p:nvSpPr>
        <p:spPr bwMode="auto">
          <a:xfrm>
            <a:off x="3144290" y="5462314"/>
            <a:ext cx="75391" cy="73152"/>
          </a:xfrm>
          <a:prstGeom prst="ellipse">
            <a:avLst/>
          </a:prstGeom>
          <a:solidFill>
            <a:srgbClr val="FFFFFF">
              <a:lumMod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kern="0">
              <a:solidFill>
                <a:srgbClr val="FFFFFF">
                  <a:lumMod val="50000"/>
                </a:srgbClr>
              </a:solidFill>
              <a:latin typeface="Verdana" pitchFamily="34" charset="0"/>
              <a:ea typeface="宋体" panose="02010600030101010101" pitchFamily="2" charset="-122"/>
            </a:endParaRPr>
          </a:p>
        </p:txBody>
      </p:sp>
      <p:sp>
        <p:nvSpPr>
          <p:cNvPr id="112" name="Oval 111"/>
          <p:cNvSpPr/>
          <p:nvPr/>
        </p:nvSpPr>
        <p:spPr bwMode="auto">
          <a:xfrm>
            <a:off x="3414900" y="5437592"/>
            <a:ext cx="75391" cy="73152"/>
          </a:xfrm>
          <a:prstGeom prst="ellipse">
            <a:avLst/>
          </a:prstGeom>
          <a:solidFill>
            <a:srgbClr val="FFFFFF">
              <a:lumMod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kern="0">
              <a:solidFill>
                <a:srgbClr val="FFFFFF">
                  <a:lumMod val="50000"/>
                </a:srgbClr>
              </a:solidFill>
              <a:latin typeface="Verdana" pitchFamily="34" charset="0"/>
              <a:ea typeface="宋体" panose="02010600030101010101" pitchFamily="2" charset="-122"/>
            </a:endParaRPr>
          </a:p>
        </p:txBody>
      </p:sp>
      <p:sp>
        <p:nvSpPr>
          <p:cNvPr id="113" name="Oval 112"/>
          <p:cNvSpPr/>
          <p:nvPr/>
        </p:nvSpPr>
        <p:spPr bwMode="auto">
          <a:xfrm>
            <a:off x="3609734" y="5206421"/>
            <a:ext cx="75391" cy="73152"/>
          </a:xfrm>
          <a:prstGeom prst="ellipse">
            <a:avLst/>
          </a:prstGeom>
          <a:solidFill>
            <a:srgbClr val="FFFFFF">
              <a:lumMod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kern="0">
              <a:solidFill>
                <a:srgbClr val="FFFFFF">
                  <a:lumMod val="50000"/>
                </a:srgbClr>
              </a:solidFill>
              <a:latin typeface="Verdana" pitchFamily="34" charset="0"/>
              <a:ea typeface="宋体" panose="02010600030101010101" pitchFamily="2" charset="-122"/>
            </a:endParaRPr>
          </a:p>
        </p:txBody>
      </p:sp>
      <p:sp>
        <p:nvSpPr>
          <p:cNvPr id="114" name="Oval 113"/>
          <p:cNvSpPr/>
          <p:nvPr/>
        </p:nvSpPr>
        <p:spPr bwMode="auto">
          <a:xfrm>
            <a:off x="3773202" y="4961946"/>
            <a:ext cx="75391" cy="73152"/>
          </a:xfrm>
          <a:prstGeom prst="ellipse">
            <a:avLst/>
          </a:prstGeom>
          <a:solidFill>
            <a:srgbClr val="FFFFFF">
              <a:lumMod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kern="0">
              <a:solidFill>
                <a:srgbClr val="FFFFFF">
                  <a:lumMod val="50000"/>
                </a:srgbClr>
              </a:solidFill>
              <a:latin typeface="Verdana" pitchFamily="34" charset="0"/>
              <a:ea typeface="宋体" panose="02010600030101010101" pitchFamily="2" charset="-122"/>
            </a:endParaRPr>
          </a:p>
        </p:txBody>
      </p:sp>
      <p:sp>
        <p:nvSpPr>
          <p:cNvPr id="115" name="Oval 114"/>
          <p:cNvSpPr/>
          <p:nvPr/>
        </p:nvSpPr>
        <p:spPr bwMode="auto">
          <a:xfrm>
            <a:off x="4029176" y="4925370"/>
            <a:ext cx="75391" cy="73152"/>
          </a:xfrm>
          <a:prstGeom prst="ellipse">
            <a:avLst/>
          </a:prstGeom>
          <a:solidFill>
            <a:srgbClr val="FFFFFF">
              <a:lumMod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kern="0">
              <a:solidFill>
                <a:srgbClr val="FFFFFF">
                  <a:lumMod val="50000"/>
                </a:srgbClr>
              </a:solidFill>
              <a:latin typeface="Verdana" pitchFamily="34" charset="0"/>
              <a:ea typeface="宋体" panose="02010600030101010101" pitchFamily="2" charset="-122"/>
            </a:endParaRPr>
          </a:p>
        </p:txBody>
      </p:sp>
      <p:sp>
        <p:nvSpPr>
          <p:cNvPr id="116" name="Freeform 115"/>
          <p:cNvSpPr/>
          <p:nvPr/>
        </p:nvSpPr>
        <p:spPr bwMode="auto">
          <a:xfrm>
            <a:off x="4082974" y="2945111"/>
            <a:ext cx="1724730" cy="2091440"/>
          </a:xfrm>
          <a:custGeom>
            <a:avLst/>
            <a:gdLst>
              <a:gd name="connsiteX0" fmla="*/ 816769 w 1547813"/>
              <a:gd name="connsiteY0" fmla="*/ 2381 h 1869281"/>
              <a:gd name="connsiteX1" fmla="*/ 728663 w 1547813"/>
              <a:gd name="connsiteY1" fmla="*/ 257175 h 1869281"/>
              <a:gd name="connsiteX2" fmla="*/ 671513 w 1547813"/>
              <a:gd name="connsiteY2" fmla="*/ 521493 h 1869281"/>
              <a:gd name="connsiteX3" fmla="*/ 590550 w 1547813"/>
              <a:gd name="connsiteY3" fmla="*/ 792956 h 1869281"/>
              <a:gd name="connsiteX4" fmla="*/ 511969 w 1547813"/>
              <a:gd name="connsiteY4" fmla="*/ 981075 h 1869281"/>
              <a:gd name="connsiteX5" fmla="*/ 378619 w 1547813"/>
              <a:gd name="connsiteY5" fmla="*/ 1181100 h 1869281"/>
              <a:gd name="connsiteX6" fmla="*/ 121444 w 1547813"/>
              <a:gd name="connsiteY6" fmla="*/ 1471612 h 1869281"/>
              <a:gd name="connsiteX7" fmla="*/ 11907 w 1547813"/>
              <a:gd name="connsiteY7" fmla="*/ 1576387 h 1869281"/>
              <a:gd name="connsiteX8" fmla="*/ 0 w 1547813"/>
              <a:gd name="connsiteY8" fmla="*/ 1869281 h 1869281"/>
              <a:gd name="connsiteX9" fmla="*/ 207169 w 1547813"/>
              <a:gd name="connsiteY9" fmla="*/ 1764506 h 1869281"/>
              <a:gd name="connsiteX10" fmla="*/ 400050 w 1547813"/>
              <a:gd name="connsiteY10" fmla="*/ 1624012 h 1869281"/>
              <a:gd name="connsiteX11" fmla="*/ 583407 w 1547813"/>
              <a:gd name="connsiteY11" fmla="*/ 1445418 h 1869281"/>
              <a:gd name="connsiteX12" fmla="*/ 752475 w 1547813"/>
              <a:gd name="connsiteY12" fmla="*/ 1266825 h 1869281"/>
              <a:gd name="connsiteX13" fmla="*/ 909638 w 1547813"/>
              <a:gd name="connsiteY13" fmla="*/ 1069181 h 1869281"/>
              <a:gd name="connsiteX14" fmla="*/ 1062038 w 1547813"/>
              <a:gd name="connsiteY14" fmla="*/ 871537 h 1869281"/>
              <a:gd name="connsiteX15" fmla="*/ 1223963 w 1547813"/>
              <a:gd name="connsiteY15" fmla="*/ 635793 h 1869281"/>
              <a:gd name="connsiteX16" fmla="*/ 1378744 w 1547813"/>
              <a:gd name="connsiteY16" fmla="*/ 364331 h 1869281"/>
              <a:gd name="connsiteX17" fmla="*/ 1547813 w 1547813"/>
              <a:gd name="connsiteY17" fmla="*/ 0 h 1869281"/>
              <a:gd name="connsiteX18" fmla="*/ 816769 w 1547813"/>
              <a:gd name="connsiteY18" fmla="*/ 2381 h 1869281"/>
              <a:gd name="connsiteX0" fmla="*/ 816769 w 1547813"/>
              <a:gd name="connsiteY0" fmla="*/ 2381 h 1869281"/>
              <a:gd name="connsiteX1" fmla="*/ 728663 w 1547813"/>
              <a:gd name="connsiteY1" fmla="*/ 257175 h 1869281"/>
              <a:gd name="connsiteX2" fmla="*/ 671513 w 1547813"/>
              <a:gd name="connsiteY2" fmla="*/ 521493 h 1869281"/>
              <a:gd name="connsiteX3" fmla="*/ 590550 w 1547813"/>
              <a:gd name="connsiteY3" fmla="*/ 792956 h 1869281"/>
              <a:gd name="connsiteX4" fmla="*/ 511969 w 1547813"/>
              <a:gd name="connsiteY4" fmla="*/ 981075 h 1869281"/>
              <a:gd name="connsiteX5" fmla="*/ 378619 w 1547813"/>
              <a:gd name="connsiteY5" fmla="*/ 1181100 h 1869281"/>
              <a:gd name="connsiteX6" fmla="*/ 121444 w 1547813"/>
              <a:gd name="connsiteY6" fmla="*/ 1471612 h 1869281"/>
              <a:gd name="connsiteX7" fmla="*/ 11907 w 1547813"/>
              <a:gd name="connsiteY7" fmla="*/ 1576387 h 1869281"/>
              <a:gd name="connsiteX8" fmla="*/ 0 w 1547813"/>
              <a:gd name="connsiteY8" fmla="*/ 1869281 h 1869281"/>
              <a:gd name="connsiteX9" fmla="*/ 207169 w 1547813"/>
              <a:gd name="connsiteY9" fmla="*/ 1764506 h 1869281"/>
              <a:gd name="connsiteX10" fmla="*/ 400050 w 1547813"/>
              <a:gd name="connsiteY10" fmla="*/ 1624012 h 1869281"/>
              <a:gd name="connsiteX11" fmla="*/ 583407 w 1547813"/>
              <a:gd name="connsiteY11" fmla="*/ 1445418 h 1869281"/>
              <a:gd name="connsiteX12" fmla="*/ 752475 w 1547813"/>
              <a:gd name="connsiteY12" fmla="*/ 1266825 h 1869281"/>
              <a:gd name="connsiteX13" fmla="*/ 919163 w 1547813"/>
              <a:gd name="connsiteY13" fmla="*/ 1069181 h 1869281"/>
              <a:gd name="connsiteX14" fmla="*/ 1062038 w 1547813"/>
              <a:gd name="connsiteY14" fmla="*/ 871537 h 1869281"/>
              <a:gd name="connsiteX15" fmla="*/ 1223963 w 1547813"/>
              <a:gd name="connsiteY15" fmla="*/ 635793 h 1869281"/>
              <a:gd name="connsiteX16" fmla="*/ 1378744 w 1547813"/>
              <a:gd name="connsiteY16" fmla="*/ 364331 h 1869281"/>
              <a:gd name="connsiteX17" fmla="*/ 1547813 w 1547813"/>
              <a:gd name="connsiteY17" fmla="*/ 0 h 1869281"/>
              <a:gd name="connsiteX18" fmla="*/ 816769 w 1547813"/>
              <a:gd name="connsiteY18" fmla="*/ 2381 h 1869281"/>
              <a:gd name="connsiteX0" fmla="*/ 816769 w 1547813"/>
              <a:gd name="connsiteY0" fmla="*/ 2381 h 1869281"/>
              <a:gd name="connsiteX1" fmla="*/ 728663 w 1547813"/>
              <a:gd name="connsiteY1" fmla="*/ 257175 h 1869281"/>
              <a:gd name="connsiteX2" fmla="*/ 671513 w 1547813"/>
              <a:gd name="connsiteY2" fmla="*/ 521493 h 1869281"/>
              <a:gd name="connsiteX3" fmla="*/ 590550 w 1547813"/>
              <a:gd name="connsiteY3" fmla="*/ 792956 h 1869281"/>
              <a:gd name="connsiteX4" fmla="*/ 504825 w 1547813"/>
              <a:gd name="connsiteY4" fmla="*/ 978694 h 1869281"/>
              <a:gd name="connsiteX5" fmla="*/ 378619 w 1547813"/>
              <a:gd name="connsiteY5" fmla="*/ 1181100 h 1869281"/>
              <a:gd name="connsiteX6" fmla="*/ 121444 w 1547813"/>
              <a:gd name="connsiteY6" fmla="*/ 1471612 h 1869281"/>
              <a:gd name="connsiteX7" fmla="*/ 11907 w 1547813"/>
              <a:gd name="connsiteY7" fmla="*/ 1576387 h 1869281"/>
              <a:gd name="connsiteX8" fmla="*/ 0 w 1547813"/>
              <a:gd name="connsiteY8" fmla="*/ 1869281 h 1869281"/>
              <a:gd name="connsiteX9" fmla="*/ 207169 w 1547813"/>
              <a:gd name="connsiteY9" fmla="*/ 1764506 h 1869281"/>
              <a:gd name="connsiteX10" fmla="*/ 400050 w 1547813"/>
              <a:gd name="connsiteY10" fmla="*/ 1624012 h 1869281"/>
              <a:gd name="connsiteX11" fmla="*/ 583407 w 1547813"/>
              <a:gd name="connsiteY11" fmla="*/ 1445418 h 1869281"/>
              <a:gd name="connsiteX12" fmla="*/ 752475 w 1547813"/>
              <a:gd name="connsiteY12" fmla="*/ 1266825 h 1869281"/>
              <a:gd name="connsiteX13" fmla="*/ 919163 w 1547813"/>
              <a:gd name="connsiteY13" fmla="*/ 1069181 h 1869281"/>
              <a:gd name="connsiteX14" fmla="*/ 1062038 w 1547813"/>
              <a:gd name="connsiteY14" fmla="*/ 871537 h 1869281"/>
              <a:gd name="connsiteX15" fmla="*/ 1223963 w 1547813"/>
              <a:gd name="connsiteY15" fmla="*/ 635793 h 1869281"/>
              <a:gd name="connsiteX16" fmla="*/ 1378744 w 1547813"/>
              <a:gd name="connsiteY16" fmla="*/ 364331 h 1869281"/>
              <a:gd name="connsiteX17" fmla="*/ 1547813 w 1547813"/>
              <a:gd name="connsiteY17" fmla="*/ 0 h 1869281"/>
              <a:gd name="connsiteX18" fmla="*/ 816769 w 1547813"/>
              <a:gd name="connsiteY18" fmla="*/ 2381 h 1869281"/>
              <a:gd name="connsiteX0" fmla="*/ 816769 w 1547813"/>
              <a:gd name="connsiteY0" fmla="*/ 2381 h 1869281"/>
              <a:gd name="connsiteX1" fmla="*/ 738188 w 1547813"/>
              <a:gd name="connsiteY1" fmla="*/ 259557 h 1869281"/>
              <a:gd name="connsiteX2" fmla="*/ 671513 w 1547813"/>
              <a:gd name="connsiteY2" fmla="*/ 521493 h 1869281"/>
              <a:gd name="connsiteX3" fmla="*/ 590550 w 1547813"/>
              <a:gd name="connsiteY3" fmla="*/ 792956 h 1869281"/>
              <a:gd name="connsiteX4" fmla="*/ 504825 w 1547813"/>
              <a:gd name="connsiteY4" fmla="*/ 978694 h 1869281"/>
              <a:gd name="connsiteX5" fmla="*/ 378619 w 1547813"/>
              <a:gd name="connsiteY5" fmla="*/ 1181100 h 1869281"/>
              <a:gd name="connsiteX6" fmla="*/ 121444 w 1547813"/>
              <a:gd name="connsiteY6" fmla="*/ 1471612 h 1869281"/>
              <a:gd name="connsiteX7" fmla="*/ 11907 w 1547813"/>
              <a:gd name="connsiteY7" fmla="*/ 1576387 h 1869281"/>
              <a:gd name="connsiteX8" fmla="*/ 0 w 1547813"/>
              <a:gd name="connsiteY8" fmla="*/ 1869281 h 1869281"/>
              <a:gd name="connsiteX9" fmla="*/ 207169 w 1547813"/>
              <a:gd name="connsiteY9" fmla="*/ 1764506 h 1869281"/>
              <a:gd name="connsiteX10" fmla="*/ 400050 w 1547813"/>
              <a:gd name="connsiteY10" fmla="*/ 1624012 h 1869281"/>
              <a:gd name="connsiteX11" fmla="*/ 583407 w 1547813"/>
              <a:gd name="connsiteY11" fmla="*/ 1445418 h 1869281"/>
              <a:gd name="connsiteX12" fmla="*/ 752475 w 1547813"/>
              <a:gd name="connsiteY12" fmla="*/ 1266825 h 1869281"/>
              <a:gd name="connsiteX13" fmla="*/ 919163 w 1547813"/>
              <a:gd name="connsiteY13" fmla="*/ 1069181 h 1869281"/>
              <a:gd name="connsiteX14" fmla="*/ 1062038 w 1547813"/>
              <a:gd name="connsiteY14" fmla="*/ 871537 h 1869281"/>
              <a:gd name="connsiteX15" fmla="*/ 1223963 w 1547813"/>
              <a:gd name="connsiteY15" fmla="*/ 635793 h 1869281"/>
              <a:gd name="connsiteX16" fmla="*/ 1378744 w 1547813"/>
              <a:gd name="connsiteY16" fmla="*/ 364331 h 1869281"/>
              <a:gd name="connsiteX17" fmla="*/ 1547813 w 1547813"/>
              <a:gd name="connsiteY17" fmla="*/ 0 h 1869281"/>
              <a:gd name="connsiteX18" fmla="*/ 816769 w 1547813"/>
              <a:gd name="connsiteY18" fmla="*/ 2381 h 186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47813" h="1869281">
                <a:moveTo>
                  <a:pt x="816769" y="2381"/>
                </a:moveTo>
                <a:lnTo>
                  <a:pt x="738188" y="259557"/>
                </a:lnTo>
                <a:lnTo>
                  <a:pt x="671513" y="521493"/>
                </a:lnTo>
                <a:lnTo>
                  <a:pt x="590550" y="792956"/>
                </a:lnTo>
                <a:lnTo>
                  <a:pt x="504825" y="978694"/>
                </a:lnTo>
                <a:lnTo>
                  <a:pt x="378619" y="1181100"/>
                </a:lnTo>
                <a:lnTo>
                  <a:pt x="121444" y="1471612"/>
                </a:lnTo>
                <a:lnTo>
                  <a:pt x="11907" y="1576387"/>
                </a:lnTo>
                <a:lnTo>
                  <a:pt x="0" y="1869281"/>
                </a:lnTo>
                <a:lnTo>
                  <a:pt x="207169" y="1764506"/>
                </a:lnTo>
                <a:lnTo>
                  <a:pt x="400050" y="1624012"/>
                </a:lnTo>
                <a:lnTo>
                  <a:pt x="583407" y="1445418"/>
                </a:lnTo>
                <a:lnTo>
                  <a:pt x="752475" y="1266825"/>
                </a:lnTo>
                <a:lnTo>
                  <a:pt x="919163" y="1069181"/>
                </a:lnTo>
                <a:lnTo>
                  <a:pt x="1062038" y="871537"/>
                </a:lnTo>
                <a:lnTo>
                  <a:pt x="1223963" y="635793"/>
                </a:lnTo>
                <a:lnTo>
                  <a:pt x="1378744" y="364331"/>
                </a:lnTo>
                <a:lnTo>
                  <a:pt x="1547813" y="0"/>
                </a:lnTo>
                <a:lnTo>
                  <a:pt x="816769" y="2381"/>
                </a:lnTo>
                <a:close/>
              </a:path>
            </a:pathLst>
          </a:custGeom>
          <a:solidFill>
            <a:srgbClr val="33CCCC">
              <a:alpha val="50196"/>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kern="0">
              <a:solidFill>
                <a:srgbClr val="000000"/>
              </a:solidFill>
              <a:latin typeface="Verdana" pitchFamily="34" charset="0"/>
              <a:ea typeface="宋体" panose="02010600030101010101" pitchFamily="2" charset="-122"/>
            </a:endParaRPr>
          </a:p>
        </p:txBody>
      </p:sp>
      <p:sp>
        <p:nvSpPr>
          <p:cNvPr id="117" name="Freeform 116"/>
          <p:cNvSpPr/>
          <p:nvPr/>
        </p:nvSpPr>
        <p:spPr>
          <a:xfrm rot="5400000">
            <a:off x="3953540" y="4757079"/>
            <a:ext cx="466724" cy="171673"/>
          </a:xfrm>
          <a:custGeom>
            <a:avLst/>
            <a:gdLst>
              <a:gd name="connsiteX0" fmla="*/ 0 w 3228975"/>
              <a:gd name="connsiteY0" fmla="*/ 981075 h 1021155"/>
              <a:gd name="connsiteX1" fmla="*/ 800100 w 3228975"/>
              <a:gd name="connsiteY1" fmla="*/ 904875 h 1021155"/>
              <a:gd name="connsiteX2" fmla="*/ 1381125 w 3228975"/>
              <a:gd name="connsiteY2" fmla="*/ 0 h 1021155"/>
              <a:gd name="connsiteX3" fmla="*/ 1933575 w 3228975"/>
              <a:gd name="connsiteY3" fmla="*/ 904875 h 1021155"/>
              <a:gd name="connsiteX4" fmla="*/ 2438400 w 3228975"/>
              <a:gd name="connsiteY4" fmla="*/ 352425 h 1021155"/>
              <a:gd name="connsiteX5" fmla="*/ 2895600 w 3228975"/>
              <a:gd name="connsiteY5" fmla="*/ 857250 h 1021155"/>
              <a:gd name="connsiteX6" fmla="*/ 3228975 w 3228975"/>
              <a:gd name="connsiteY6" fmla="*/ 1000125 h 1021155"/>
              <a:gd name="connsiteX0" fmla="*/ 0 w 2962275"/>
              <a:gd name="connsiteY0" fmla="*/ 962025 h 1009949"/>
              <a:gd name="connsiteX1" fmla="*/ 533400 w 2962275"/>
              <a:gd name="connsiteY1" fmla="*/ 904875 h 1009949"/>
              <a:gd name="connsiteX2" fmla="*/ 1114425 w 2962275"/>
              <a:gd name="connsiteY2" fmla="*/ 0 h 1009949"/>
              <a:gd name="connsiteX3" fmla="*/ 1666875 w 2962275"/>
              <a:gd name="connsiteY3" fmla="*/ 904875 h 1009949"/>
              <a:gd name="connsiteX4" fmla="*/ 2171700 w 2962275"/>
              <a:gd name="connsiteY4" fmla="*/ 352425 h 1009949"/>
              <a:gd name="connsiteX5" fmla="*/ 2628900 w 2962275"/>
              <a:gd name="connsiteY5" fmla="*/ 857250 h 1009949"/>
              <a:gd name="connsiteX6" fmla="*/ 2962275 w 2962275"/>
              <a:gd name="connsiteY6" fmla="*/ 1000125 h 1009949"/>
              <a:gd name="connsiteX0" fmla="*/ 0 w 2962275"/>
              <a:gd name="connsiteY0" fmla="*/ 962025 h 1000125"/>
              <a:gd name="connsiteX1" fmla="*/ 533400 w 2962275"/>
              <a:gd name="connsiteY1" fmla="*/ 904875 h 1000125"/>
              <a:gd name="connsiteX2" fmla="*/ 1114425 w 2962275"/>
              <a:gd name="connsiteY2" fmla="*/ 0 h 1000125"/>
              <a:gd name="connsiteX3" fmla="*/ 1666875 w 2962275"/>
              <a:gd name="connsiteY3" fmla="*/ 904875 h 1000125"/>
              <a:gd name="connsiteX4" fmla="*/ 2171700 w 2962275"/>
              <a:gd name="connsiteY4" fmla="*/ 352425 h 1000125"/>
              <a:gd name="connsiteX5" fmla="*/ 2628900 w 2962275"/>
              <a:gd name="connsiteY5" fmla="*/ 857250 h 1000125"/>
              <a:gd name="connsiteX6" fmla="*/ 2962275 w 2962275"/>
              <a:gd name="connsiteY6" fmla="*/ 1000125 h 1000125"/>
              <a:gd name="connsiteX0" fmla="*/ 0 w 2962275"/>
              <a:gd name="connsiteY0" fmla="*/ 962249 h 1000349"/>
              <a:gd name="connsiteX1" fmla="*/ 523875 w 2962275"/>
              <a:gd name="connsiteY1" fmla="*/ 819374 h 1000349"/>
              <a:gd name="connsiteX2" fmla="*/ 1114425 w 2962275"/>
              <a:gd name="connsiteY2" fmla="*/ 224 h 1000349"/>
              <a:gd name="connsiteX3" fmla="*/ 1666875 w 2962275"/>
              <a:gd name="connsiteY3" fmla="*/ 905099 h 1000349"/>
              <a:gd name="connsiteX4" fmla="*/ 2171700 w 2962275"/>
              <a:gd name="connsiteY4" fmla="*/ 352649 h 1000349"/>
              <a:gd name="connsiteX5" fmla="*/ 2628900 w 2962275"/>
              <a:gd name="connsiteY5" fmla="*/ 857474 h 1000349"/>
              <a:gd name="connsiteX6" fmla="*/ 2962275 w 2962275"/>
              <a:gd name="connsiteY6" fmla="*/ 1000349 h 100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2275" h="1000349">
                <a:moveTo>
                  <a:pt x="0" y="962249"/>
                </a:moveTo>
                <a:cubicBezTo>
                  <a:pt x="284956" y="948755"/>
                  <a:pt x="338138" y="979711"/>
                  <a:pt x="523875" y="819374"/>
                </a:cubicBezTo>
                <a:cubicBezTo>
                  <a:pt x="709612" y="659037"/>
                  <a:pt x="923925" y="-14063"/>
                  <a:pt x="1114425" y="224"/>
                </a:cubicBezTo>
                <a:cubicBezTo>
                  <a:pt x="1304925" y="14511"/>
                  <a:pt x="1490663" y="846362"/>
                  <a:pt x="1666875" y="905099"/>
                </a:cubicBezTo>
                <a:cubicBezTo>
                  <a:pt x="1843087" y="963836"/>
                  <a:pt x="2011363" y="360586"/>
                  <a:pt x="2171700" y="352649"/>
                </a:cubicBezTo>
                <a:cubicBezTo>
                  <a:pt x="2332037" y="344712"/>
                  <a:pt x="2497138" y="749524"/>
                  <a:pt x="2628900" y="857474"/>
                </a:cubicBezTo>
                <a:cubicBezTo>
                  <a:pt x="2760662" y="965424"/>
                  <a:pt x="2861468" y="982886"/>
                  <a:pt x="2962275" y="1000349"/>
                </a:cubicBezTo>
              </a:path>
            </a:pathLst>
          </a:cu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rot="5400000">
            <a:off x="4248470" y="4453770"/>
            <a:ext cx="621475" cy="156814"/>
          </a:xfrm>
          <a:custGeom>
            <a:avLst/>
            <a:gdLst>
              <a:gd name="connsiteX0" fmla="*/ 0 w 3228975"/>
              <a:gd name="connsiteY0" fmla="*/ 981075 h 1021155"/>
              <a:gd name="connsiteX1" fmla="*/ 800100 w 3228975"/>
              <a:gd name="connsiteY1" fmla="*/ 904875 h 1021155"/>
              <a:gd name="connsiteX2" fmla="*/ 1381125 w 3228975"/>
              <a:gd name="connsiteY2" fmla="*/ 0 h 1021155"/>
              <a:gd name="connsiteX3" fmla="*/ 1933575 w 3228975"/>
              <a:gd name="connsiteY3" fmla="*/ 904875 h 1021155"/>
              <a:gd name="connsiteX4" fmla="*/ 2438400 w 3228975"/>
              <a:gd name="connsiteY4" fmla="*/ 352425 h 1021155"/>
              <a:gd name="connsiteX5" fmla="*/ 2895600 w 3228975"/>
              <a:gd name="connsiteY5" fmla="*/ 857250 h 1021155"/>
              <a:gd name="connsiteX6" fmla="*/ 3228975 w 3228975"/>
              <a:gd name="connsiteY6" fmla="*/ 1000125 h 1021155"/>
              <a:gd name="connsiteX0" fmla="*/ 0 w 2962275"/>
              <a:gd name="connsiteY0" fmla="*/ 962025 h 1009949"/>
              <a:gd name="connsiteX1" fmla="*/ 533400 w 2962275"/>
              <a:gd name="connsiteY1" fmla="*/ 904875 h 1009949"/>
              <a:gd name="connsiteX2" fmla="*/ 1114425 w 2962275"/>
              <a:gd name="connsiteY2" fmla="*/ 0 h 1009949"/>
              <a:gd name="connsiteX3" fmla="*/ 1666875 w 2962275"/>
              <a:gd name="connsiteY3" fmla="*/ 904875 h 1009949"/>
              <a:gd name="connsiteX4" fmla="*/ 2171700 w 2962275"/>
              <a:gd name="connsiteY4" fmla="*/ 352425 h 1009949"/>
              <a:gd name="connsiteX5" fmla="*/ 2628900 w 2962275"/>
              <a:gd name="connsiteY5" fmla="*/ 857250 h 1009949"/>
              <a:gd name="connsiteX6" fmla="*/ 2962275 w 2962275"/>
              <a:gd name="connsiteY6" fmla="*/ 1000125 h 1009949"/>
              <a:gd name="connsiteX0" fmla="*/ 0 w 2962275"/>
              <a:gd name="connsiteY0" fmla="*/ 962025 h 1000125"/>
              <a:gd name="connsiteX1" fmla="*/ 533400 w 2962275"/>
              <a:gd name="connsiteY1" fmla="*/ 904875 h 1000125"/>
              <a:gd name="connsiteX2" fmla="*/ 1114425 w 2962275"/>
              <a:gd name="connsiteY2" fmla="*/ 0 h 1000125"/>
              <a:gd name="connsiteX3" fmla="*/ 1666875 w 2962275"/>
              <a:gd name="connsiteY3" fmla="*/ 904875 h 1000125"/>
              <a:gd name="connsiteX4" fmla="*/ 2171700 w 2962275"/>
              <a:gd name="connsiteY4" fmla="*/ 352425 h 1000125"/>
              <a:gd name="connsiteX5" fmla="*/ 2628900 w 2962275"/>
              <a:gd name="connsiteY5" fmla="*/ 857250 h 1000125"/>
              <a:gd name="connsiteX6" fmla="*/ 2962275 w 2962275"/>
              <a:gd name="connsiteY6" fmla="*/ 1000125 h 1000125"/>
              <a:gd name="connsiteX0" fmla="*/ 0 w 2962275"/>
              <a:gd name="connsiteY0" fmla="*/ 962249 h 1000349"/>
              <a:gd name="connsiteX1" fmla="*/ 523875 w 2962275"/>
              <a:gd name="connsiteY1" fmla="*/ 819374 h 1000349"/>
              <a:gd name="connsiteX2" fmla="*/ 1114425 w 2962275"/>
              <a:gd name="connsiteY2" fmla="*/ 224 h 1000349"/>
              <a:gd name="connsiteX3" fmla="*/ 1666875 w 2962275"/>
              <a:gd name="connsiteY3" fmla="*/ 905099 h 1000349"/>
              <a:gd name="connsiteX4" fmla="*/ 2171700 w 2962275"/>
              <a:gd name="connsiteY4" fmla="*/ 352649 h 1000349"/>
              <a:gd name="connsiteX5" fmla="*/ 2628900 w 2962275"/>
              <a:gd name="connsiteY5" fmla="*/ 857474 h 1000349"/>
              <a:gd name="connsiteX6" fmla="*/ 2962275 w 2962275"/>
              <a:gd name="connsiteY6" fmla="*/ 1000349 h 100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2275" h="1000349">
                <a:moveTo>
                  <a:pt x="0" y="962249"/>
                </a:moveTo>
                <a:cubicBezTo>
                  <a:pt x="284956" y="948755"/>
                  <a:pt x="338138" y="979711"/>
                  <a:pt x="523875" y="819374"/>
                </a:cubicBezTo>
                <a:cubicBezTo>
                  <a:pt x="709612" y="659037"/>
                  <a:pt x="923925" y="-14063"/>
                  <a:pt x="1114425" y="224"/>
                </a:cubicBezTo>
                <a:cubicBezTo>
                  <a:pt x="1304925" y="14511"/>
                  <a:pt x="1490663" y="846362"/>
                  <a:pt x="1666875" y="905099"/>
                </a:cubicBezTo>
                <a:cubicBezTo>
                  <a:pt x="1843087" y="963836"/>
                  <a:pt x="2011363" y="360586"/>
                  <a:pt x="2171700" y="352649"/>
                </a:cubicBezTo>
                <a:cubicBezTo>
                  <a:pt x="2332037" y="344712"/>
                  <a:pt x="2497138" y="749524"/>
                  <a:pt x="2628900" y="857474"/>
                </a:cubicBezTo>
                <a:cubicBezTo>
                  <a:pt x="2760662" y="965424"/>
                  <a:pt x="2861468" y="982886"/>
                  <a:pt x="2962275" y="1000349"/>
                </a:cubicBezTo>
              </a:path>
            </a:pathLst>
          </a:cu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rot="5400000">
            <a:off x="4442168" y="4110755"/>
            <a:ext cx="758110" cy="93995"/>
          </a:xfrm>
          <a:custGeom>
            <a:avLst/>
            <a:gdLst>
              <a:gd name="connsiteX0" fmla="*/ 0 w 3228975"/>
              <a:gd name="connsiteY0" fmla="*/ 981075 h 1021155"/>
              <a:gd name="connsiteX1" fmla="*/ 800100 w 3228975"/>
              <a:gd name="connsiteY1" fmla="*/ 904875 h 1021155"/>
              <a:gd name="connsiteX2" fmla="*/ 1381125 w 3228975"/>
              <a:gd name="connsiteY2" fmla="*/ 0 h 1021155"/>
              <a:gd name="connsiteX3" fmla="*/ 1933575 w 3228975"/>
              <a:gd name="connsiteY3" fmla="*/ 904875 h 1021155"/>
              <a:gd name="connsiteX4" fmla="*/ 2438400 w 3228975"/>
              <a:gd name="connsiteY4" fmla="*/ 352425 h 1021155"/>
              <a:gd name="connsiteX5" fmla="*/ 2895600 w 3228975"/>
              <a:gd name="connsiteY5" fmla="*/ 857250 h 1021155"/>
              <a:gd name="connsiteX6" fmla="*/ 3228975 w 3228975"/>
              <a:gd name="connsiteY6" fmla="*/ 1000125 h 1021155"/>
              <a:gd name="connsiteX0" fmla="*/ 0 w 2962275"/>
              <a:gd name="connsiteY0" fmla="*/ 962025 h 1009949"/>
              <a:gd name="connsiteX1" fmla="*/ 533400 w 2962275"/>
              <a:gd name="connsiteY1" fmla="*/ 904875 h 1009949"/>
              <a:gd name="connsiteX2" fmla="*/ 1114425 w 2962275"/>
              <a:gd name="connsiteY2" fmla="*/ 0 h 1009949"/>
              <a:gd name="connsiteX3" fmla="*/ 1666875 w 2962275"/>
              <a:gd name="connsiteY3" fmla="*/ 904875 h 1009949"/>
              <a:gd name="connsiteX4" fmla="*/ 2171700 w 2962275"/>
              <a:gd name="connsiteY4" fmla="*/ 352425 h 1009949"/>
              <a:gd name="connsiteX5" fmla="*/ 2628900 w 2962275"/>
              <a:gd name="connsiteY5" fmla="*/ 857250 h 1009949"/>
              <a:gd name="connsiteX6" fmla="*/ 2962275 w 2962275"/>
              <a:gd name="connsiteY6" fmla="*/ 1000125 h 1009949"/>
              <a:gd name="connsiteX0" fmla="*/ 0 w 2962275"/>
              <a:gd name="connsiteY0" fmla="*/ 962025 h 1000125"/>
              <a:gd name="connsiteX1" fmla="*/ 533400 w 2962275"/>
              <a:gd name="connsiteY1" fmla="*/ 904875 h 1000125"/>
              <a:gd name="connsiteX2" fmla="*/ 1114425 w 2962275"/>
              <a:gd name="connsiteY2" fmla="*/ 0 h 1000125"/>
              <a:gd name="connsiteX3" fmla="*/ 1666875 w 2962275"/>
              <a:gd name="connsiteY3" fmla="*/ 904875 h 1000125"/>
              <a:gd name="connsiteX4" fmla="*/ 2171700 w 2962275"/>
              <a:gd name="connsiteY4" fmla="*/ 352425 h 1000125"/>
              <a:gd name="connsiteX5" fmla="*/ 2628900 w 2962275"/>
              <a:gd name="connsiteY5" fmla="*/ 857250 h 1000125"/>
              <a:gd name="connsiteX6" fmla="*/ 2962275 w 2962275"/>
              <a:gd name="connsiteY6" fmla="*/ 1000125 h 1000125"/>
              <a:gd name="connsiteX0" fmla="*/ 0 w 2962275"/>
              <a:gd name="connsiteY0" fmla="*/ 962249 h 1000349"/>
              <a:gd name="connsiteX1" fmla="*/ 523875 w 2962275"/>
              <a:gd name="connsiteY1" fmla="*/ 819374 h 1000349"/>
              <a:gd name="connsiteX2" fmla="*/ 1114425 w 2962275"/>
              <a:gd name="connsiteY2" fmla="*/ 224 h 1000349"/>
              <a:gd name="connsiteX3" fmla="*/ 1666875 w 2962275"/>
              <a:gd name="connsiteY3" fmla="*/ 905099 h 1000349"/>
              <a:gd name="connsiteX4" fmla="*/ 2171700 w 2962275"/>
              <a:gd name="connsiteY4" fmla="*/ 352649 h 1000349"/>
              <a:gd name="connsiteX5" fmla="*/ 2628900 w 2962275"/>
              <a:gd name="connsiteY5" fmla="*/ 857474 h 1000349"/>
              <a:gd name="connsiteX6" fmla="*/ 2962275 w 2962275"/>
              <a:gd name="connsiteY6" fmla="*/ 1000349 h 100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2275" h="1000349">
                <a:moveTo>
                  <a:pt x="0" y="962249"/>
                </a:moveTo>
                <a:cubicBezTo>
                  <a:pt x="284956" y="948755"/>
                  <a:pt x="338138" y="979711"/>
                  <a:pt x="523875" y="819374"/>
                </a:cubicBezTo>
                <a:cubicBezTo>
                  <a:pt x="709612" y="659037"/>
                  <a:pt x="923925" y="-14063"/>
                  <a:pt x="1114425" y="224"/>
                </a:cubicBezTo>
                <a:cubicBezTo>
                  <a:pt x="1304925" y="14511"/>
                  <a:pt x="1490663" y="846362"/>
                  <a:pt x="1666875" y="905099"/>
                </a:cubicBezTo>
                <a:cubicBezTo>
                  <a:pt x="1843087" y="963836"/>
                  <a:pt x="2011363" y="360586"/>
                  <a:pt x="2171700" y="352649"/>
                </a:cubicBezTo>
                <a:cubicBezTo>
                  <a:pt x="2332037" y="344712"/>
                  <a:pt x="2497138" y="749524"/>
                  <a:pt x="2628900" y="857474"/>
                </a:cubicBezTo>
                <a:cubicBezTo>
                  <a:pt x="2760662" y="965424"/>
                  <a:pt x="2861468" y="982886"/>
                  <a:pt x="2962275" y="1000349"/>
                </a:cubicBezTo>
              </a:path>
            </a:pathLst>
          </a:cu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rot="5400000">
            <a:off x="4350586" y="3385580"/>
            <a:ext cx="1542058" cy="129663"/>
          </a:xfrm>
          <a:custGeom>
            <a:avLst/>
            <a:gdLst>
              <a:gd name="connsiteX0" fmla="*/ 0 w 3228975"/>
              <a:gd name="connsiteY0" fmla="*/ 981075 h 1021155"/>
              <a:gd name="connsiteX1" fmla="*/ 800100 w 3228975"/>
              <a:gd name="connsiteY1" fmla="*/ 904875 h 1021155"/>
              <a:gd name="connsiteX2" fmla="*/ 1381125 w 3228975"/>
              <a:gd name="connsiteY2" fmla="*/ 0 h 1021155"/>
              <a:gd name="connsiteX3" fmla="*/ 1933575 w 3228975"/>
              <a:gd name="connsiteY3" fmla="*/ 904875 h 1021155"/>
              <a:gd name="connsiteX4" fmla="*/ 2438400 w 3228975"/>
              <a:gd name="connsiteY4" fmla="*/ 352425 h 1021155"/>
              <a:gd name="connsiteX5" fmla="*/ 2895600 w 3228975"/>
              <a:gd name="connsiteY5" fmla="*/ 857250 h 1021155"/>
              <a:gd name="connsiteX6" fmla="*/ 3228975 w 3228975"/>
              <a:gd name="connsiteY6" fmla="*/ 1000125 h 1021155"/>
              <a:gd name="connsiteX0" fmla="*/ 0 w 2962275"/>
              <a:gd name="connsiteY0" fmla="*/ 962025 h 1009949"/>
              <a:gd name="connsiteX1" fmla="*/ 533400 w 2962275"/>
              <a:gd name="connsiteY1" fmla="*/ 904875 h 1009949"/>
              <a:gd name="connsiteX2" fmla="*/ 1114425 w 2962275"/>
              <a:gd name="connsiteY2" fmla="*/ 0 h 1009949"/>
              <a:gd name="connsiteX3" fmla="*/ 1666875 w 2962275"/>
              <a:gd name="connsiteY3" fmla="*/ 904875 h 1009949"/>
              <a:gd name="connsiteX4" fmla="*/ 2171700 w 2962275"/>
              <a:gd name="connsiteY4" fmla="*/ 352425 h 1009949"/>
              <a:gd name="connsiteX5" fmla="*/ 2628900 w 2962275"/>
              <a:gd name="connsiteY5" fmla="*/ 857250 h 1009949"/>
              <a:gd name="connsiteX6" fmla="*/ 2962275 w 2962275"/>
              <a:gd name="connsiteY6" fmla="*/ 1000125 h 1009949"/>
              <a:gd name="connsiteX0" fmla="*/ 0 w 2962275"/>
              <a:gd name="connsiteY0" fmla="*/ 962025 h 1000125"/>
              <a:gd name="connsiteX1" fmla="*/ 533400 w 2962275"/>
              <a:gd name="connsiteY1" fmla="*/ 904875 h 1000125"/>
              <a:gd name="connsiteX2" fmla="*/ 1114425 w 2962275"/>
              <a:gd name="connsiteY2" fmla="*/ 0 h 1000125"/>
              <a:gd name="connsiteX3" fmla="*/ 1666875 w 2962275"/>
              <a:gd name="connsiteY3" fmla="*/ 904875 h 1000125"/>
              <a:gd name="connsiteX4" fmla="*/ 2171700 w 2962275"/>
              <a:gd name="connsiteY4" fmla="*/ 352425 h 1000125"/>
              <a:gd name="connsiteX5" fmla="*/ 2628900 w 2962275"/>
              <a:gd name="connsiteY5" fmla="*/ 857250 h 1000125"/>
              <a:gd name="connsiteX6" fmla="*/ 2962275 w 2962275"/>
              <a:gd name="connsiteY6" fmla="*/ 1000125 h 1000125"/>
              <a:gd name="connsiteX0" fmla="*/ 0 w 2962275"/>
              <a:gd name="connsiteY0" fmla="*/ 962249 h 1000349"/>
              <a:gd name="connsiteX1" fmla="*/ 523875 w 2962275"/>
              <a:gd name="connsiteY1" fmla="*/ 819374 h 1000349"/>
              <a:gd name="connsiteX2" fmla="*/ 1114425 w 2962275"/>
              <a:gd name="connsiteY2" fmla="*/ 224 h 1000349"/>
              <a:gd name="connsiteX3" fmla="*/ 1666875 w 2962275"/>
              <a:gd name="connsiteY3" fmla="*/ 905099 h 1000349"/>
              <a:gd name="connsiteX4" fmla="*/ 2171700 w 2962275"/>
              <a:gd name="connsiteY4" fmla="*/ 352649 h 1000349"/>
              <a:gd name="connsiteX5" fmla="*/ 2628900 w 2962275"/>
              <a:gd name="connsiteY5" fmla="*/ 857474 h 1000349"/>
              <a:gd name="connsiteX6" fmla="*/ 2962275 w 2962275"/>
              <a:gd name="connsiteY6" fmla="*/ 1000349 h 100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2275" h="1000349">
                <a:moveTo>
                  <a:pt x="0" y="962249"/>
                </a:moveTo>
                <a:cubicBezTo>
                  <a:pt x="284956" y="948755"/>
                  <a:pt x="338138" y="979711"/>
                  <a:pt x="523875" y="819374"/>
                </a:cubicBezTo>
                <a:cubicBezTo>
                  <a:pt x="709612" y="659037"/>
                  <a:pt x="923925" y="-14063"/>
                  <a:pt x="1114425" y="224"/>
                </a:cubicBezTo>
                <a:cubicBezTo>
                  <a:pt x="1304925" y="14511"/>
                  <a:pt x="1490663" y="846362"/>
                  <a:pt x="1666875" y="905099"/>
                </a:cubicBezTo>
                <a:cubicBezTo>
                  <a:pt x="1843087" y="963836"/>
                  <a:pt x="2011363" y="360586"/>
                  <a:pt x="2171700" y="352649"/>
                </a:cubicBezTo>
                <a:cubicBezTo>
                  <a:pt x="2332037" y="344712"/>
                  <a:pt x="2497138" y="749524"/>
                  <a:pt x="2628900" y="857474"/>
                </a:cubicBezTo>
                <a:cubicBezTo>
                  <a:pt x="2760662" y="965424"/>
                  <a:pt x="2861468" y="982886"/>
                  <a:pt x="2962275" y="1000349"/>
                </a:cubicBezTo>
              </a:path>
            </a:pathLst>
          </a:cu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rot="5400000">
            <a:off x="4648147" y="2671086"/>
            <a:ext cx="1819271" cy="121465"/>
          </a:xfrm>
          <a:custGeom>
            <a:avLst/>
            <a:gdLst>
              <a:gd name="connsiteX0" fmla="*/ 0 w 3228975"/>
              <a:gd name="connsiteY0" fmla="*/ 981075 h 1021155"/>
              <a:gd name="connsiteX1" fmla="*/ 800100 w 3228975"/>
              <a:gd name="connsiteY1" fmla="*/ 904875 h 1021155"/>
              <a:gd name="connsiteX2" fmla="*/ 1381125 w 3228975"/>
              <a:gd name="connsiteY2" fmla="*/ 0 h 1021155"/>
              <a:gd name="connsiteX3" fmla="*/ 1933575 w 3228975"/>
              <a:gd name="connsiteY3" fmla="*/ 904875 h 1021155"/>
              <a:gd name="connsiteX4" fmla="*/ 2438400 w 3228975"/>
              <a:gd name="connsiteY4" fmla="*/ 352425 h 1021155"/>
              <a:gd name="connsiteX5" fmla="*/ 2895600 w 3228975"/>
              <a:gd name="connsiteY5" fmla="*/ 857250 h 1021155"/>
              <a:gd name="connsiteX6" fmla="*/ 3228975 w 3228975"/>
              <a:gd name="connsiteY6" fmla="*/ 1000125 h 1021155"/>
              <a:gd name="connsiteX0" fmla="*/ 0 w 2962275"/>
              <a:gd name="connsiteY0" fmla="*/ 962025 h 1009949"/>
              <a:gd name="connsiteX1" fmla="*/ 533400 w 2962275"/>
              <a:gd name="connsiteY1" fmla="*/ 904875 h 1009949"/>
              <a:gd name="connsiteX2" fmla="*/ 1114425 w 2962275"/>
              <a:gd name="connsiteY2" fmla="*/ 0 h 1009949"/>
              <a:gd name="connsiteX3" fmla="*/ 1666875 w 2962275"/>
              <a:gd name="connsiteY3" fmla="*/ 904875 h 1009949"/>
              <a:gd name="connsiteX4" fmla="*/ 2171700 w 2962275"/>
              <a:gd name="connsiteY4" fmla="*/ 352425 h 1009949"/>
              <a:gd name="connsiteX5" fmla="*/ 2628900 w 2962275"/>
              <a:gd name="connsiteY5" fmla="*/ 857250 h 1009949"/>
              <a:gd name="connsiteX6" fmla="*/ 2962275 w 2962275"/>
              <a:gd name="connsiteY6" fmla="*/ 1000125 h 1009949"/>
              <a:gd name="connsiteX0" fmla="*/ 0 w 2962275"/>
              <a:gd name="connsiteY0" fmla="*/ 962025 h 1000125"/>
              <a:gd name="connsiteX1" fmla="*/ 533400 w 2962275"/>
              <a:gd name="connsiteY1" fmla="*/ 904875 h 1000125"/>
              <a:gd name="connsiteX2" fmla="*/ 1114425 w 2962275"/>
              <a:gd name="connsiteY2" fmla="*/ 0 h 1000125"/>
              <a:gd name="connsiteX3" fmla="*/ 1666875 w 2962275"/>
              <a:gd name="connsiteY3" fmla="*/ 904875 h 1000125"/>
              <a:gd name="connsiteX4" fmla="*/ 2171700 w 2962275"/>
              <a:gd name="connsiteY4" fmla="*/ 352425 h 1000125"/>
              <a:gd name="connsiteX5" fmla="*/ 2628900 w 2962275"/>
              <a:gd name="connsiteY5" fmla="*/ 857250 h 1000125"/>
              <a:gd name="connsiteX6" fmla="*/ 2962275 w 2962275"/>
              <a:gd name="connsiteY6" fmla="*/ 1000125 h 1000125"/>
              <a:gd name="connsiteX0" fmla="*/ 0 w 2962275"/>
              <a:gd name="connsiteY0" fmla="*/ 962249 h 1000349"/>
              <a:gd name="connsiteX1" fmla="*/ 523875 w 2962275"/>
              <a:gd name="connsiteY1" fmla="*/ 819374 h 1000349"/>
              <a:gd name="connsiteX2" fmla="*/ 1114425 w 2962275"/>
              <a:gd name="connsiteY2" fmla="*/ 224 h 1000349"/>
              <a:gd name="connsiteX3" fmla="*/ 1666875 w 2962275"/>
              <a:gd name="connsiteY3" fmla="*/ 905099 h 1000349"/>
              <a:gd name="connsiteX4" fmla="*/ 2171700 w 2962275"/>
              <a:gd name="connsiteY4" fmla="*/ 352649 h 1000349"/>
              <a:gd name="connsiteX5" fmla="*/ 2628900 w 2962275"/>
              <a:gd name="connsiteY5" fmla="*/ 857474 h 1000349"/>
              <a:gd name="connsiteX6" fmla="*/ 2962275 w 2962275"/>
              <a:gd name="connsiteY6" fmla="*/ 1000349 h 100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2275" h="1000349">
                <a:moveTo>
                  <a:pt x="0" y="962249"/>
                </a:moveTo>
                <a:cubicBezTo>
                  <a:pt x="284956" y="948755"/>
                  <a:pt x="338138" y="979711"/>
                  <a:pt x="523875" y="819374"/>
                </a:cubicBezTo>
                <a:cubicBezTo>
                  <a:pt x="709612" y="659037"/>
                  <a:pt x="923925" y="-14063"/>
                  <a:pt x="1114425" y="224"/>
                </a:cubicBezTo>
                <a:cubicBezTo>
                  <a:pt x="1304925" y="14511"/>
                  <a:pt x="1490663" y="846362"/>
                  <a:pt x="1666875" y="905099"/>
                </a:cubicBezTo>
                <a:cubicBezTo>
                  <a:pt x="1843087" y="963836"/>
                  <a:pt x="2011363" y="360586"/>
                  <a:pt x="2171700" y="352649"/>
                </a:cubicBezTo>
                <a:cubicBezTo>
                  <a:pt x="2332037" y="344712"/>
                  <a:pt x="2497138" y="749524"/>
                  <a:pt x="2628900" y="857474"/>
                </a:cubicBezTo>
                <a:cubicBezTo>
                  <a:pt x="2760662" y="965424"/>
                  <a:pt x="2861468" y="982886"/>
                  <a:pt x="2962275" y="1000349"/>
                </a:cubicBezTo>
              </a:path>
            </a:pathLst>
          </a:cu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rot="5400000">
            <a:off x="4552012" y="3045443"/>
            <a:ext cx="1624379" cy="130351"/>
          </a:xfrm>
          <a:custGeom>
            <a:avLst/>
            <a:gdLst>
              <a:gd name="connsiteX0" fmla="*/ 0 w 3228975"/>
              <a:gd name="connsiteY0" fmla="*/ 981075 h 1021155"/>
              <a:gd name="connsiteX1" fmla="*/ 800100 w 3228975"/>
              <a:gd name="connsiteY1" fmla="*/ 904875 h 1021155"/>
              <a:gd name="connsiteX2" fmla="*/ 1381125 w 3228975"/>
              <a:gd name="connsiteY2" fmla="*/ 0 h 1021155"/>
              <a:gd name="connsiteX3" fmla="*/ 1933575 w 3228975"/>
              <a:gd name="connsiteY3" fmla="*/ 904875 h 1021155"/>
              <a:gd name="connsiteX4" fmla="*/ 2438400 w 3228975"/>
              <a:gd name="connsiteY4" fmla="*/ 352425 h 1021155"/>
              <a:gd name="connsiteX5" fmla="*/ 2895600 w 3228975"/>
              <a:gd name="connsiteY5" fmla="*/ 857250 h 1021155"/>
              <a:gd name="connsiteX6" fmla="*/ 3228975 w 3228975"/>
              <a:gd name="connsiteY6" fmla="*/ 1000125 h 1021155"/>
              <a:gd name="connsiteX0" fmla="*/ 0 w 2962275"/>
              <a:gd name="connsiteY0" fmla="*/ 962025 h 1009949"/>
              <a:gd name="connsiteX1" fmla="*/ 533400 w 2962275"/>
              <a:gd name="connsiteY1" fmla="*/ 904875 h 1009949"/>
              <a:gd name="connsiteX2" fmla="*/ 1114425 w 2962275"/>
              <a:gd name="connsiteY2" fmla="*/ 0 h 1009949"/>
              <a:gd name="connsiteX3" fmla="*/ 1666875 w 2962275"/>
              <a:gd name="connsiteY3" fmla="*/ 904875 h 1009949"/>
              <a:gd name="connsiteX4" fmla="*/ 2171700 w 2962275"/>
              <a:gd name="connsiteY4" fmla="*/ 352425 h 1009949"/>
              <a:gd name="connsiteX5" fmla="*/ 2628900 w 2962275"/>
              <a:gd name="connsiteY5" fmla="*/ 857250 h 1009949"/>
              <a:gd name="connsiteX6" fmla="*/ 2962275 w 2962275"/>
              <a:gd name="connsiteY6" fmla="*/ 1000125 h 1009949"/>
              <a:gd name="connsiteX0" fmla="*/ 0 w 2962275"/>
              <a:gd name="connsiteY0" fmla="*/ 962025 h 1000125"/>
              <a:gd name="connsiteX1" fmla="*/ 533400 w 2962275"/>
              <a:gd name="connsiteY1" fmla="*/ 904875 h 1000125"/>
              <a:gd name="connsiteX2" fmla="*/ 1114425 w 2962275"/>
              <a:gd name="connsiteY2" fmla="*/ 0 h 1000125"/>
              <a:gd name="connsiteX3" fmla="*/ 1666875 w 2962275"/>
              <a:gd name="connsiteY3" fmla="*/ 904875 h 1000125"/>
              <a:gd name="connsiteX4" fmla="*/ 2171700 w 2962275"/>
              <a:gd name="connsiteY4" fmla="*/ 352425 h 1000125"/>
              <a:gd name="connsiteX5" fmla="*/ 2628900 w 2962275"/>
              <a:gd name="connsiteY5" fmla="*/ 857250 h 1000125"/>
              <a:gd name="connsiteX6" fmla="*/ 2962275 w 2962275"/>
              <a:gd name="connsiteY6" fmla="*/ 1000125 h 1000125"/>
              <a:gd name="connsiteX0" fmla="*/ 0 w 2962275"/>
              <a:gd name="connsiteY0" fmla="*/ 962249 h 1000349"/>
              <a:gd name="connsiteX1" fmla="*/ 523875 w 2962275"/>
              <a:gd name="connsiteY1" fmla="*/ 819374 h 1000349"/>
              <a:gd name="connsiteX2" fmla="*/ 1114425 w 2962275"/>
              <a:gd name="connsiteY2" fmla="*/ 224 h 1000349"/>
              <a:gd name="connsiteX3" fmla="*/ 1666875 w 2962275"/>
              <a:gd name="connsiteY3" fmla="*/ 905099 h 1000349"/>
              <a:gd name="connsiteX4" fmla="*/ 2171700 w 2962275"/>
              <a:gd name="connsiteY4" fmla="*/ 352649 h 1000349"/>
              <a:gd name="connsiteX5" fmla="*/ 2628900 w 2962275"/>
              <a:gd name="connsiteY5" fmla="*/ 857474 h 1000349"/>
              <a:gd name="connsiteX6" fmla="*/ 2962275 w 2962275"/>
              <a:gd name="connsiteY6" fmla="*/ 1000349 h 100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2275" h="1000349">
                <a:moveTo>
                  <a:pt x="0" y="962249"/>
                </a:moveTo>
                <a:cubicBezTo>
                  <a:pt x="284956" y="948755"/>
                  <a:pt x="338138" y="979711"/>
                  <a:pt x="523875" y="819374"/>
                </a:cubicBezTo>
                <a:cubicBezTo>
                  <a:pt x="709612" y="659037"/>
                  <a:pt x="923925" y="-14063"/>
                  <a:pt x="1114425" y="224"/>
                </a:cubicBezTo>
                <a:cubicBezTo>
                  <a:pt x="1304925" y="14511"/>
                  <a:pt x="1490663" y="846362"/>
                  <a:pt x="1666875" y="905099"/>
                </a:cubicBezTo>
                <a:cubicBezTo>
                  <a:pt x="1843087" y="963836"/>
                  <a:pt x="2011363" y="360586"/>
                  <a:pt x="2171700" y="352649"/>
                </a:cubicBezTo>
                <a:cubicBezTo>
                  <a:pt x="2332037" y="344712"/>
                  <a:pt x="2497138" y="749524"/>
                  <a:pt x="2628900" y="857474"/>
                </a:cubicBezTo>
                <a:cubicBezTo>
                  <a:pt x="2760662" y="965424"/>
                  <a:pt x="2861468" y="982886"/>
                  <a:pt x="2962275" y="1000349"/>
                </a:cubicBezTo>
              </a:path>
            </a:pathLst>
          </a:cu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p:cNvCxnSpPr/>
          <p:nvPr/>
        </p:nvCxnSpPr>
        <p:spPr bwMode="auto">
          <a:xfrm flipH="1">
            <a:off x="5464496" y="2970418"/>
            <a:ext cx="23028" cy="2851432"/>
          </a:xfrm>
          <a:prstGeom prst="line">
            <a:avLst/>
          </a:prstGeom>
          <a:solidFill>
            <a:srgbClr val="33CCCC"/>
          </a:solidFill>
          <a:ln w="19050" cap="flat" cmpd="sng" algn="ctr">
            <a:solidFill>
              <a:srgbClr val="FFFFFF">
                <a:lumMod val="50000"/>
              </a:srgbClr>
            </a:solidFill>
            <a:prstDash val="dash"/>
            <a:round/>
            <a:headEnd type="none" w="med" len="med"/>
            <a:tailEnd type="none" w="med" len="med"/>
          </a:ln>
          <a:effectLst/>
        </p:spPr>
      </p:cxnSp>
      <p:sp>
        <p:nvSpPr>
          <p:cNvPr id="124" name="TextBox 123"/>
          <p:cNvSpPr txBox="1"/>
          <p:nvPr/>
        </p:nvSpPr>
        <p:spPr>
          <a:xfrm>
            <a:off x="3536743" y="5816910"/>
            <a:ext cx="1318636" cy="338554"/>
          </a:xfrm>
          <a:prstGeom prst="rect">
            <a:avLst/>
          </a:prstGeom>
          <a:noFill/>
        </p:spPr>
        <p:txBody>
          <a:bodyPr wrap="square" rtlCol="0">
            <a:spAutoFit/>
          </a:bodyPr>
          <a:lstStyle/>
          <a:p>
            <a:r>
              <a:rPr lang="en-US" sz="1600" dirty="0">
                <a:latin typeface="Arial Narrow" panose="020B0606020202030204" pitchFamily="34" charset="0"/>
              </a:rPr>
              <a:t>Current time</a:t>
            </a:r>
          </a:p>
        </p:txBody>
      </p:sp>
      <p:sp>
        <p:nvSpPr>
          <p:cNvPr id="125" name="TextBox 124"/>
          <p:cNvSpPr txBox="1"/>
          <p:nvPr/>
        </p:nvSpPr>
        <p:spPr>
          <a:xfrm>
            <a:off x="4604702" y="5886020"/>
            <a:ext cx="1796886" cy="584775"/>
          </a:xfrm>
          <a:prstGeom prst="rect">
            <a:avLst/>
          </a:prstGeom>
          <a:noFill/>
        </p:spPr>
        <p:txBody>
          <a:bodyPr wrap="square" rtlCol="0">
            <a:spAutoFit/>
          </a:bodyPr>
          <a:lstStyle/>
          <a:p>
            <a:pPr algn="ctr"/>
            <a:r>
              <a:rPr lang="en-US" sz="1600" dirty="0">
                <a:solidFill>
                  <a:srgbClr val="0000CC"/>
                </a:solidFill>
                <a:latin typeface="Arial Narrow" panose="020B0606020202030204" pitchFamily="34" charset="0"/>
              </a:rPr>
              <a:t>Predicted PDF of </a:t>
            </a:r>
            <a:r>
              <a:rPr lang="en-US" sz="1600" dirty="0">
                <a:solidFill>
                  <a:srgbClr val="C00000"/>
                </a:solidFill>
                <a:latin typeface="Arial Narrow" panose="020B0606020202030204" pitchFamily="34" charset="0"/>
              </a:rPr>
              <a:t>remaining life</a:t>
            </a:r>
          </a:p>
        </p:txBody>
      </p:sp>
      <p:sp>
        <p:nvSpPr>
          <p:cNvPr id="126" name="Freeform 125"/>
          <p:cNvSpPr/>
          <p:nvPr/>
        </p:nvSpPr>
        <p:spPr>
          <a:xfrm>
            <a:off x="4956566" y="5313824"/>
            <a:ext cx="863600" cy="508855"/>
          </a:xfrm>
          <a:custGeom>
            <a:avLst/>
            <a:gdLst>
              <a:gd name="connsiteX0" fmla="*/ 0 w 850900"/>
              <a:gd name="connsiteY0" fmla="*/ 484216 h 560416"/>
              <a:gd name="connsiteX1" fmla="*/ 254000 w 850900"/>
              <a:gd name="connsiteY1" fmla="*/ 141316 h 560416"/>
              <a:gd name="connsiteX2" fmla="*/ 558800 w 850900"/>
              <a:gd name="connsiteY2" fmla="*/ 382616 h 560416"/>
              <a:gd name="connsiteX3" fmla="*/ 723900 w 850900"/>
              <a:gd name="connsiteY3" fmla="*/ 1616 h 560416"/>
              <a:gd name="connsiteX4" fmla="*/ 850900 w 850900"/>
              <a:gd name="connsiteY4" fmla="*/ 560416 h 560416"/>
              <a:gd name="connsiteX0" fmla="*/ 0 w 863600"/>
              <a:gd name="connsiteY0" fmla="*/ 483455 h 508855"/>
              <a:gd name="connsiteX1" fmla="*/ 254000 w 863600"/>
              <a:gd name="connsiteY1" fmla="*/ 140555 h 508855"/>
              <a:gd name="connsiteX2" fmla="*/ 558800 w 863600"/>
              <a:gd name="connsiteY2" fmla="*/ 381855 h 508855"/>
              <a:gd name="connsiteX3" fmla="*/ 723900 w 863600"/>
              <a:gd name="connsiteY3" fmla="*/ 855 h 508855"/>
              <a:gd name="connsiteX4" fmla="*/ 863600 w 863600"/>
              <a:gd name="connsiteY4" fmla="*/ 508855 h 508855"/>
              <a:gd name="connsiteX0" fmla="*/ 0 w 863600"/>
              <a:gd name="connsiteY0" fmla="*/ 521555 h 521555"/>
              <a:gd name="connsiteX1" fmla="*/ 254000 w 863600"/>
              <a:gd name="connsiteY1" fmla="*/ 140555 h 521555"/>
              <a:gd name="connsiteX2" fmla="*/ 558800 w 863600"/>
              <a:gd name="connsiteY2" fmla="*/ 381855 h 521555"/>
              <a:gd name="connsiteX3" fmla="*/ 723900 w 863600"/>
              <a:gd name="connsiteY3" fmla="*/ 855 h 521555"/>
              <a:gd name="connsiteX4" fmla="*/ 863600 w 863600"/>
              <a:gd name="connsiteY4" fmla="*/ 508855 h 521555"/>
              <a:gd name="connsiteX0" fmla="*/ 0 w 863600"/>
              <a:gd name="connsiteY0" fmla="*/ 496155 h 508855"/>
              <a:gd name="connsiteX1" fmla="*/ 254000 w 863600"/>
              <a:gd name="connsiteY1" fmla="*/ 140555 h 508855"/>
              <a:gd name="connsiteX2" fmla="*/ 558800 w 863600"/>
              <a:gd name="connsiteY2" fmla="*/ 381855 h 508855"/>
              <a:gd name="connsiteX3" fmla="*/ 723900 w 863600"/>
              <a:gd name="connsiteY3" fmla="*/ 855 h 508855"/>
              <a:gd name="connsiteX4" fmla="*/ 863600 w 863600"/>
              <a:gd name="connsiteY4" fmla="*/ 508855 h 50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600" h="508855">
                <a:moveTo>
                  <a:pt x="0" y="496155"/>
                </a:moveTo>
                <a:cubicBezTo>
                  <a:pt x="80433" y="333171"/>
                  <a:pt x="160867" y="159605"/>
                  <a:pt x="254000" y="140555"/>
                </a:cubicBezTo>
                <a:cubicBezTo>
                  <a:pt x="347133" y="121505"/>
                  <a:pt x="480483" y="405138"/>
                  <a:pt x="558800" y="381855"/>
                </a:cubicBezTo>
                <a:cubicBezTo>
                  <a:pt x="637117" y="358572"/>
                  <a:pt x="673100" y="-20312"/>
                  <a:pt x="723900" y="855"/>
                </a:cubicBezTo>
                <a:cubicBezTo>
                  <a:pt x="774700" y="22022"/>
                  <a:pt x="824441" y="244271"/>
                  <a:pt x="863600" y="508855"/>
                </a:cubicBezTo>
              </a:path>
            </a:pathLst>
          </a:cu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4092017" y="2965053"/>
            <a:ext cx="1405033" cy="1968500"/>
          </a:xfrm>
          <a:custGeom>
            <a:avLst/>
            <a:gdLst>
              <a:gd name="connsiteX0" fmla="*/ 0 w 1574800"/>
              <a:gd name="connsiteY0" fmla="*/ 1968500 h 1968500"/>
              <a:gd name="connsiteX1" fmla="*/ 685800 w 1574800"/>
              <a:gd name="connsiteY1" fmla="*/ 1409700 h 1968500"/>
              <a:gd name="connsiteX2" fmla="*/ 1574800 w 1574800"/>
              <a:gd name="connsiteY2" fmla="*/ 0 h 1968500"/>
            </a:gdLst>
            <a:ahLst/>
            <a:cxnLst>
              <a:cxn ang="0">
                <a:pos x="connsiteX0" y="connsiteY0"/>
              </a:cxn>
              <a:cxn ang="0">
                <a:pos x="connsiteX1" y="connsiteY1"/>
              </a:cxn>
              <a:cxn ang="0">
                <a:pos x="connsiteX2" y="connsiteY2"/>
              </a:cxn>
            </a:cxnLst>
            <a:rect l="l" t="t" r="r" b="b"/>
            <a:pathLst>
              <a:path w="1574800" h="1968500">
                <a:moveTo>
                  <a:pt x="0" y="1968500"/>
                </a:moveTo>
                <a:cubicBezTo>
                  <a:pt x="211666" y="1853141"/>
                  <a:pt x="423333" y="1737783"/>
                  <a:pt x="685800" y="1409700"/>
                </a:cubicBezTo>
                <a:cubicBezTo>
                  <a:pt x="948267" y="1081617"/>
                  <a:pt x="1261533" y="540808"/>
                  <a:pt x="1574800" y="0"/>
                </a:cubicBezTo>
              </a:path>
            </a:pathLst>
          </a:cu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5792834" y="5561984"/>
            <a:ext cx="858788" cy="183129"/>
          </a:xfrm>
          <a:prstGeom prst="rect">
            <a:avLst/>
          </a:prstGeom>
          <a:noFill/>
        </p:spPr>
        <p:txBody>
          <a:bodyPr wrap="square" lIns="0" tIns="0" rIns="0" bIns="0" rtlCol="0">
            <a:spAutoFit/>
          </a:bodyPr>
          <a:lstStyle/>
          <a:p>
            <a:pPr algn="ctr"/>
            <a:r>
              <a:rPr lang="en-US" sz="1200" dirty="0">
                <a:latin typeface="Arial Narrow" panose="020B0606020202030204" pitchFamily="34" charset="0"/>
              </a:rPr>
              <a:t>Time, </a:t>
            </a:r>
            <a:r>
              <a:rPr lang="en-US" sz="1200" i="1" dirty="0">
                <a:latin typeface="Arial Narrow" panose="020B0606020202030204" pitchFamily="34" charset="0"/>
              </a:rPr>
              <a:t>t </a:t>
            </a:r>
            <a:r>
              <a:rPr lang="en-US" sz="1200" dirty="0">
                <a:latin typeface="Arial Narrow" panose="020B0606020202030204" pitchFamily="34" charset="0"/>
              </a:rPr>
              <a:t>(Min)</a:t>
            </a:r>
          </a:p>
        </p:txBody>
      </p:sp>
      <p:pic>
        <p:nvPicPr>
          <p:cNvPr id="129" name="Picture 4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99006" y="4324099"/>
            <a:ext cx="859320" cy="506385"/>
          </a:xfrm>
          <a:prstGeom prst="rect">
            <a:avLst/>
          </a:prstGeom>
          <a:noFill/>
          <a:ln w="285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130" name="Picture 39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3906" y="3682931"/>
            <a:ext cx="758615" cy="538508"/>
          </a:xfrm>
          <a:prstGeom prst="rect">
            <a:avLst/>
          </a:prstGeom>
          <a:noFill/>
          <a:ln w="285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pic>
      <p:cxnSp>
        <p:nvCxnSpPr>
          <p:cNvPr id="131" name="Straight Arrow Connector 130"/>
          <p:cNvCxnSpPr>
            <a:endCxn id="114" idx="3"/>
          </p:cNvCxnSpPr>
          <p:nvPr/>
        </p:nvCxnSpPr>
        <p:spPr bwMode="auto">
          <a:xfrm>
            <a:off x="3474206" y="4831537"/>
            <a:ext cx="310037" cy="192849"/>
          </a:xfrm>
          <a:prstGeom prst="straightConnector1">
            <a:avLst/>
          </a:prstGeom>
          <a:solidFill>
            <a:srgbClr val="33CCCC"/>
          </a:solidFill>
          <a:ln w="9525" cap="flat" cmpd="sng" algn="ctr">
            <a:solidFill>
              <a:srgbClr val="FFFFFF">
                <a:lumMod val="50000"/>
              </a:srgbClr>
            </a:solidFill>
            <a:prstDash val="solid"/>
            <a:round/>
            <a:headEnd type="none" w="med" len="med"/>
            <a:tailEnd type="triangle"/>
          </a:ln>
          <a:effectLst/>
        </p:spPr>
      </p:cxnSp>
      <p:cxnSp>
        <p:nvCxnSpPr>
          <p:cNvPr id="132" name="Straight Arrow Connector 131"/>
          <p:cNvCxnSpPr>
            <a:endCxn id="115" idx="0"/>
          </p:cNvCxnSpPr>
          <p:nvPr/>
        </p:nvCxnSpPr>
        <p:spPr bwMode="auto">
          <a:xfrm>
            <a:off x="3864985" y="4221440"/>
            <a:ext cx="201887" cy="703931"/>
          </a:xfrm>
          <a:prstGeom prst="straightConnector1">
            <a:avLst/>
          </a:prstGeom>
          <a:solidFill>
            <a:srgbClr val="33CCCC"/>
          </a:solidFill>
          <a:ln w="9525" cap="flat" cmpd="sng" algn="ctr">
            <a:solidFill>
              <a:srgbClr val="FFFFFF">
                <a:lumMod val="50000"/>
              </a:srgbClr>
            </a:solidFill>
            <a:prstDash val="solid"/>
            <a:round/>
            <a:headEnd type="none" w="med" len="med"/>
            <a:tailEnd type="triangle"/>
          </a:ln>
          <a:effectLst/>
        </p:spPr>
      </p:cxnSp>
    </p:spTree>
    <p:extLst>
      <p:ext uri="{BB962C8B-B14F-4D97-AF65-F5344CB8AC3E}">
        <p14:creationId xmlns:p14="http://schemas.microsoft.com/office/powerpoint/2010/main" val="43139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par>
                                <p:cTn id="23" presetID="22" presetClass="entr" presetSubtype="8" fill="hold" grpId="0" nodeType="with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left)">
                                      <p:cBhvr>
                                        <p:cTn id="25" dur="500"/>
                                        <p:tgtEl>
                                          <p:spTgt spid="117"/>
                                        </p:tgtEl>
                                      </p:cBhvr>
                                    </p:animEffect>
                                  </p:childTnLst>
                                </p:cTn>
                              </p:par>
                              <p:par>
                                <p:cTn id="26" presetID="14" presetClass="entr" presetSubtype="10" fill="hold" nodeType="withEffect">
                                  <p:stCondLst>
                                    <p:cond delay="0"/>
                                  </p:stCondLst>
                                  <p:childTnLst>
                                    <p:set>
                                      <p:cBhvr>
                                        <p:cTn id="27" dur="1" fill="hold">
                                          <p:stCondLst>
                                            <p:cond delay="0"/>
                                          </p:stCondLst>
                                        </p:cTn>
                                        <p:tgtEl>
                                          <p:spTgt spid="40">
                                            <p:txEl>
                                              <p:pRg st="1" end="1"/>
                                            </p:txEl>
                                          </p:spTgt>
                                        </p:tgtEl>
                                        <p:attrNameLst>
                                          <p:attrName>style.visibility</p:attrName>
                                        </p:attrNameLst>
                                      </p:cBhvr>
                                      <p:to>
                                        <p:strVal val="visible"/>
                                      </p:to>
                                    </p:set>
                                    <p:animEffect transition="in" filter="randombar(horizontal)">
                                      <p:cBhvr>
                                        <p:cTn id="28" dur="500"/>
                                        <p:tgtEl>
                                          <p:spTgt spid="40">
                                            <p:txEl>
                                              <p:pRg st="1" end="1"/>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0">
                                            <p:txEl>
                                              <p:pRg st="5" end="5"/>
                                            </p:txEl>
                                          </p:spTgt>
                                        </p:tgtEl>
                                        <p:attrNameLst>
                                          <p:attrName>style.visibility</p:attrName>
                                        </p:attrNameLst>
                                      </p:cBhvr>
                                      <p:to>
                                        <p:strVal val="visible"/>
                                      </p:to>
                                    </p:set>
                                    <p:animEffect transition="in" filter="randombar(horizontal)">
                                      <p:cBhvr>
                                        <p:cTn id="31" dur="500"/>
                                        <p:tgtEl>
                                          <p:spTgt spid="40">
                                            <p:txEl>
                                              <p:pRg st="5" end="5"/>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randombar(horizontal)">
                                      <p:cBhvr>
                                        <p:cTn id="34" dur="500"/>
                                        <p:tgtEl>
                                          <p:spTgt spid="45"/>
                                        </p:tgtEl>
                                      </p:cBhvr>
                                    </p:animEffect>
                                  </p:childTnLst>
                                </p:cTn>
                              </p:par>
                              <p:par>
                                <p:cTn id="35" presetID="14" presetClass="entr" presetSubtype="1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randombar(horizontal)">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wipe(down)">
                                      <p:cBhvr>
                                        <p:cTn id="42" dur="500"/>
                                        <p:tgtEl>
                                          <p:spTgt spid="118"/>
                                        </p:tgtEl>
                                      </p:cBhvr>
                                    </p:animEffect>
                                  </p:childTnLst>
                                </p:cTn>
                              </p:par>
                              <p:par>
                                <p:cTn id="43" presetID="14" presetClass="entr" presetSubtype="10" fill="hold" nodeType="withEffect">
                                  <p:stCondLst>
                                    <p:cond delay="0"/>
                                  </p:stCondLst>
                                  <p:childTnLst>
                                    <p:set>
                                      <p:cBhvr>
                                        <p:cTn id="44" dur="1" fill="hold">
                                          <p:stCondLst>
                                            <p:cond delay="0"/>
                                          </p:stCondLst>
                                        </p:cTn>
                                        <p:tgtEl>
                                          <p:spTgt spid="40">
                                            <p:txEl>
                                              <p:pRg st="6" end="6"/>
                                            </p:txEl>
                                          </p:spTgt>
                                        </p:tgtEl>
                                        <p:attrNameLst>
                                          <p:attrName>style.visibility</p:attrName>
                                        </p:attrNameLst>
                                      </p:cBhvr>
                                      <p:to>
                                        <p:strVal val="visible"/>
                                      </p:to>
                                    </p:set>
                                    <p:animEffect transition="in" filter="randombar(horizontal)">
                                      <p:cBhvr>
                                        <p:cTn id="45" dur="500"/>
                                        <p:tgtEl>
                                          <p:spTgt spid="40">
                                            <p:txEl>
                                              <p:pRg st="6" end="6"/>
                                            </p:txEl>
                                          </p:spTgt>
                                        </p:tgtEl>
                                      </p:cBhvr>
                                    </p:animEffec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119"/>
                                        </p:tgtEl>
                                        <p:attrNameLst>
                                          <p:attrName>style.visibility</p:attrName>
                                        </p:attrNameLst>
                                      </p:cBhvr>
                                      <p:to>
                                        <p:strVal val="visible"/>
                                      </p:to>
                                    </p:set>
                                    <p:animEffect transition="in" filter="wipe(down)">
                                      <p:cBhvr>
                                        <p:cTn id="49" dur="500"/>
                                        <p:tgtEl>
                                          <p:spTgt spid="119"/>
                                        </p:tgtEl>
                                      </p:cBhvr>
                                    </p:animEffect>
                                  </p:childTnLst>
                                </p:cTn>
                              </p:par>
                            </p:childTnLst>
                          </p:cTn>
                        </p:par>
                        <p:par>
                          <p:cTn id="50" fill="hold">
                            <p:stCondLst>
                              <p:cond delay="1000"/>
                            </p:stCondLst>
                            <p:childTnLst>
                              <p:par>
                                <p:cTn id="51" presetID="22" presetClass="entr" presetSubtype="4" fill="hold" grpId="0" nodeType="afterEffect">
                                  <p:stCondLst>
                                    <p:cond delay="0"/>
                                  </p:stCondLst>
                                  <p:childTnLst>
                                    <p:set>
                                      <p:cBhvr>
                                        <p:cTn id="52" dur="1" fill="hold">
                                          <p:stCondLst>
                                            <p:cond delay="0"/>
                                          </p:stCondLst>
                                        </p:cTn>
                                        <p:tgtEl>
                                          <p:spTgt spid="120"/>
                                        </p:tgtEl>
                                        <p:attrNameLst>
                                          <p:attrName>style.visibility</p:attrName>
                                        </p:attrNameLst>
                                      </p:cBhvr>
                                      <p:to>
                                        <p:strVal val="visible"/>
                                      </p:to>
                                    </p:set>
                                    <p:animEffect transition="in" filter="wipe(down)">
                                      <p:cBhvr>
                                        <p:cTn id="53" dur="500"/>
                                        <p:tgtEl>
                                          <p:spTgt spid="120"/>
                                        </p:tgtEl>
                                      </p:cBhvr>
                                    </p:animEffect>
                                  </p:childTnLst>
                                </p:cTn>
                              </p:par>
                            </p:childTnLst>
                          </p:cTn>
                        </p:par>
                        <p:par>
                          <p:cTn id="54" fill="hold">
                            <p:stCondLst>
                              <p:cond delay="1500"/>
                            </p:stCondLst>
                            <p:childTnLst>
                              <p:par>
                                <p:cTn id="55" presetID="22" presetClass="entr" presetSubtype="4" fill="hold" grpId="0" nodeType="afterEffect">
                                  <p:stCondLst>
                                    <p:cond delay="0"/>
                                  </p:stCondLst>
                                  <p:childTnLst>
                                    <p:set>
                                      <p:cBhvr>
                                        <p:cTn id="56" dur="1" fill="hold">
                                          <p:stCondLst>
                                            <p:cond delay="0"/>
                                          </p:stCondLst>
                                        </p:cTn>
                                        <p:tgtEl>
                                          <p:spTgt spid="122"/>
                                        </p:tgtEl>
                                        <p:attrNameLst>
                                          <p:attrName>style.visibility</p:attrName>
                                        </p:attrNameLst>
                                      </p:cBhvr>
                                      <p:to>
                                        <p:strVal val="visible"/>
                                      </p:to>
                                    </p:set>
                                    <p:animEffect transition="in" filter="wipe(down)">
                                      <p:cBhvr>
                                        <p:cTn id="57" dur="500"/>
                                        <p:tgtEl>
                                          <p:spTgt spid="122"/>
                                        </p:tgtEl>
                                      </p:cBhvr>
                                    </p:animEffect>
                                  </p:childTnLst>
                                </p:cTn>
                              </p:par>
                            </p:childTnLst>
                          </p:cTn>
                        </p:par>
                        <p:par>
                          <p:cTn id="58" fill="hold">
                            <p:stCondLst>
                              <p:cond delay="2000"/>
                            </p:stCondLst>
                            <p:childTnLst>
                              <p:par>
                                <p:cTn id="59" presetID="22" presetClass="entr" presetSubtype="4" fill="hold" grpId="0" nodeType="afterEffect">
                                  <p:stCondLst>
                                    <p:cond delay="0"/>
                                  </p:stCondLst>
                                  <p:childTnLst>
                                    <p:set>
                                      <p:cBhvr>
                                        <p:cTn id="60" dur="1" fill="hold">
                                          <p:stCondLst>
                                            <p:cond delay="0"/>
                                          </p:stCondLst>
                                        </p:cTn>
                                        <p:tgtEl>
                                          <p:spTgt spid="121"/>
                                        </p:tgtEl>
                                        <p:attrNameLst>
                                          <p:attrName>style.visibility</p:attrName>
                                        </p:attrNameLst>
                                      </p:cBhvr>
                                      <p:to>
                                        <p:strVal val="visible"/>
                                      </p:to>
                                    </p:set>
                                    <p:animEffect transition="in" filter="wipe(down)">
                                      <p:cBhvr>
                                        <p:cTn id="61" dur="500"/>
                                        <p:tgtEl>
                                          <p:spTgt spid="12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26"/>
                                        </p:tgtEl>
                                        <p:attrNameLst>
                                          <p:attrName>style.visibility</p:attrName>
                                        </p:attrNameLst>
                                      </p:cBhvr>
                                      <p:to>
                                        <p:strVal val="visible"/>
                                      </p:to>
                                    </p:set>
                                    <p:animEffect transition="in" filter="wipe(left)">
                                      <p:cBhvr>
                                        <p:cTn id="64" dur="500"/>
                                        <p:tgtEl>
                                          <p:spTgt spid="12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27"/>
                                        </p:tgtEl>
                                        <p:attrNameLst>
                                          <p:attrName>style.visibility</p:attrName>
                                        </p:attrNameLst>
                                      </p:cBhvr>
                                      <p:to>
                                        <p:strVal val="visible"/>
                                      </p:to>
                                    </p:set>
                                    <p:animEffect transition="in" filter="wipe(left)">
                                      <p:cBhvr>
                                        <p:cTn id="67" dur="500"/>
                                        <p:tgtEl>
                                          <p:spTgt spid="127"/>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25"/>
                                        </p:tgtEl>
                                        <p:attrNameLst>
                                          <p:attrName>style.visibility</p:attrName>
                                        </p:attrNameLst>
                                      </p:cBhvr>
                                      <p:to>
                                        <p:strVal val="visible"/>
                                      </p:to>
                                    </p:set>
                                    <p:animEffect transition="in" filter="wipe(left)">
                                      <p:cBhvr>
                                        <p:cTn id="70" dur="500"/>
                                        <p:tgtEl>
                                          <p:spTgt spid="1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16"/>
                                        </p:tgtEl>
                                        <p:attrNameLst>
                                          <p:attrName>style.visibility</p:attrName>
                                        </p:attrNameLst>
                                      </p:cBhvr>
                                      <p:to>
                                        <p:strVal val="visible"/>
                                      </p:to>
                                    </p:set>
                                    <p:animEffect transition="in" filter="fade">
                                      <p:cBhvr>
                                        <p:cTn id="73"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5" grpId="0"/>
      <p:bldP spid="116" grpId="0" animBg="1"/>
      <p:bldP spid="117" grpId="0" animBg="1"/>
      <p:bldP spid="118" grpId="0" animBg="1"/>
      <p:bldP spid="119" grpId="0" animBg="1"/>
      <p:bldP spid="120" grpId="0" animBg="1"/>
      <p:bldP spid="121" grpId="0" animBg="1"/>
      <p:bldP spid="122" grpId="0" animBg="1"/>
      <p:bldP spid="125" grpId="0"/>
      <p:bldP spid="126" grpId="0" animBg="1"/>
      <p:bldP spid="1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Particle Filter: </a:t>
            </a:r>
            <a:r>
              <a:rPr lang="en-US" sz="3200" dirty="0">
                <a:solidFill>
                  <a:srgbClr val="0000CC"/>
                </a:solidFill>
              </a:rPr>
              <a:t>Importance Sampling</a:t>
            </a:r>
            <a:endParaRPr lang="en-US" dirty="0"/>
          </a:p>
        </p:txBody>
      </p:sp>
      <p:sp>
        <p:nvSpPr>
          <p:cNvPr id="6" name="Rectangle 5"/>
          <p:cNvSpPr/>
          <p:nvPr/>
        </p:nvSpPr>
        <p:spPr>
          <a:xfrm>
            <a:off x="2004029" y="1121187"/>
            <a:ext cx="4679320" cy="1294200"/>
          </a:xfrm>
          <a:prstGeom prst="rect">
            <a:avLst/>
          </a:prstGeom>
        </p:spPr>
        <p:txBody>
          <a:bodyPr wrap="square">
            <a:spAutoFit/>
          </a:bodyPr>
          <a:lstStyle/>
          <a:p>
            <a:pPr marL="284163" lvl="1" indent="-284163">
              <a:spcBef>
                <a:spcPct val="20000"/>
              </a:spcBef>
              <a:spcAft>
                <a:spcPts val="300"/>
              </a:spcAft>
              <a:buClr>
                <a:srgbClr val="0000CC"/>
              </a:buClr>
              <a:buSzPct val="80000"/>
              <a:buFont typeface="Wingdings" panose="05000000000000000000" pitchFamily="2" charset="2"/>
              <a:buChar char="ü"/>
            </a:pPr>
            <a:r>
              <a:rPr lang="en-US" dirty="0">
                <a:solidFill>
                  <a:srgbClr val="000000"/>
                </a:solidFill>
                <a:latin typeface="Times New Roman"/>
              </a:rPr>
              <a:t>Sampling particles from a </a:t>
            </a:r>
            <a:r>
              <a:rPr lang="en-US" dirty="0">
                <a:solidFill>
                  <a:srgbClr val="A50021"/>
                </a:solidFill>
                <a:latin typeface="Times New Roman"/>
              </a:rPr>
              <a:t>posterior PDF </a:t>
            </a:r>
            <a:r>
              <a:rPr lang="en-US" dirty="0">
                <a:solidFill>
                  <a:srgbClr val="000000"/>
                </a:solidFill>
                <a:latin typeface="Times New Roman"/>
              </a:rPr>
              <a:t>to be estimated: </a:t>
            </a:r>
            <a:r>
              <a:rPr lang="en-US" u="sng" dirty="0">
                <a:solidFill>
                  <a:srgbClr val="0000CC"/>
                </a:solidFill>
                <a:latin typeface="Times New Roman"/>
              </a:rPr>
              <a:t>not possible!</a:t>
            </a:r>
          </a:p>
          <a:p>
            <a:pPr marL="284163" lvl="1" indent="-284163">
              <a:spcBef>
                <a:spcPct val="20000"/>
              </a:spcBef>
              <a:spcAft>
                <a:spcPts val="300"/>
              </a:spcAft>
              <a:buClr>
                <a:srgbClr val="0000CC"/>
              </a:buClr>
              <a:buSzPct val="80000"/>
              <a:buFont typeface="Wingdings" panose="05000000000000000000" pitchFamily="2" charset="2"/>
              <a:buChar char="ü"/>
            </a:pPr>
            <a:r>
              <a:rPr lang="en-US" dirty="0">
                <a:solidFill>
                  <a:srgbClr val="000000"/>
                </a:solidFill>
                <a:latin typeface="Times New Roman"/>
              </a:rPr>
              <a:t>Alternative approach: sampling from a </a:t>
            </a:r>
            <a:r>
              <a:rPr lang="en-US" i="1" dirty="0">
                <a:solidFill>
                  <a:srgbClr val="0000CC"/>
                </a:solidFill>
                <a:latin typeface="Times New Roman"/>
              </a:rPr>
              <a:t>importance density function </a:t>
            </a:r>
            <a:r>
              <a:rPr lang="en-US" dirty="0">
                <a:solidFill>
                  <a:srgbClr val="000000"/>
                </a:solidFill>
                <a:latin typeface="Times New Roman"/>
              </a:rPr>
              <a:t>(IDF) </a:t>
            </a:r>
            <a:r>
              <a:rPr lang="en-US" i="1" dirty="0">
                <a:solidFill>
                  <a:srgbClr val="0000CC"/>
                </a:solidFill>
                <a:latin typeface="Times New Roman"/>
              </a:rPr>
              <a:t>q</a:t>
            </a:r>
            <a:endParaRPr lang="en-US" altLang="zh-CN" i="1" dirty="0">
              <a:solidFill>
                <a:srgbClr val="0000CC"/>
              </a:solidFill>
              <a:latin typeface="Times New Roman"/>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924517618"/>
              </p:ext>
            </p:extLst>
          </p:nvPr>
        </p:nvGraphicFramePr>
        <p:xfrm>
          <a:off x="2544089" y="2453336"/>
          <a:ext cx="3528392" cy="361341"/>
        </p:xfrm>
        <a:graphic>
          <a:graphicData uri="http://schemas.openxmlformats.org/presentationml/2006/ole">
            <mc:AlternateContent xmlns:mc="http://schemas.openxmlformats.org/markup-compatibility/2006">
              <mc:Choice xmlns:v="urn:schemas-microsoft-com:vml" Requires="v">
                <p:oleObj spid="_x0000_s3074" name="Equation" r:id="rId3" imgW="4216320" imgH="431640" progId="Equation.DSMT4">
                  <p:embed/>
                </p:oleObj>
              </mc:Choice>
              <mc:Fallback>
                <p:oleObj name="Equation" r:id="rId3" imgW="4216320" imgH="431640" progId="Equation.DSMT4">
                  <p:embed/>
                  <p:pic>
                    <p:nvPicPr>
                      <p:cNvPr id="8" name="Object 7"/>
                      <p:cNvPicPr/>
                      <p:nvPr/>
                    </p:nvPicPr>
                    <p:blipFill>
                      <a:blip r:embed="rId4"/>
                      <a:stretch>
                        <a:fillRect/>
                      </a:stretch>
                    </p:blipFill>
                    <p:spPr>
                      <a:xfrm>
                        <a:off x="2544089" y="2453336"/>
                        <a:ext cx="3528392" cy="361341"/>
                      </a:xfrm>
                      <a:prstGeom prst="rect">
                        <a:avLst/>
                      </a:prstGeom>
                    </p:spPr>
                  </p:pic>
                </p:oleObj>
              </mc:Fallback>
            </mc:AlternateContent>
          </a:graphicData>
        </a:graphic>
      </p:graphicFrame>
      <p:sp>
        <p:nvSpPr>
          <p:cNvPr id="11" name="Rectangle 10"/>
          <p:cNvSpPr/>
          <p:nvPr/>
        </p:nvSpPr>
        <p:spPr>
          <a:xfrm>
            <a:off x="2004029" y="2921388"/>
            <a:ext cx="4679320" cy="646331"/>
          </a:xfrm>
          <a:prstGeom prst="rect">
            <a:avLst/>
          </a:prstGeom>
        </p:spPr>
        <p:txBody>
          <a:bodyPr wrap="square">
            <a:spAutoFit/>
          </a:bodyPr>
          <a:lstStyle/>
          <a:p>
            <a:pPr marL="284163" lvl="1" indent="-284163">
              <a:spcBef>
                <a:spcPct val="20000"/>
              </a:spcBef>
              <a:spcAft>
                <a:spcPts val="300"/>
              </a:spcAft>
              <a:buClr>
                <a:srgbClr val="0000CC"/>
              </a:buClr>
              <a:buSzPct val="80000"/>
              <a:buFont typeface="Wingdings" panose="05000000000000000000" pitchFamily="2" charset="2"/>
              <a:buChar char="ü"/>
            </a:pPr>
            <a:r>
              <a:rPr lang="en-US" dirty="0">
                <a:solidFill>
                  <a:srgbClr val="000000"/>
                </a:solidFill>
                <a:latin typeface="Times New Roman"/>
              </a:rPr>
              <a:t>Weights of particles (</a:t>
            </a:r>
            <a:r>
              <a:rPr lang="en-US" i="1" dirty="0">
                <a:solidFill>
                  <a:srgbClr val="0000CC"/>
                </a:solidFill>
                <a:latin typeface="Times New Roman"/>
              </a:rPr>
              <a:t>importance of particles</a:t>
            </a:r>
            <a:r>
              <a:rPr lang="en-US" dirty="0">
                <a:solidFill>
                  <a:srgbClr val="000000"/>
                </a:solidFill>
                <a:latin typeface="Times New Roman"/>
              </a:rPr>
              <a:t>) updated as</a:t>
            </a:r>
            <a:endParaRPr lang="en-US" altLang="zh-CN" i="1" dirty="0">
              <a:solidFill>
                <a:srgbClr val="0000CC"/>
              </a:solidFill>
              <a:latin typeface="Times New Roman"/>
            </a:endParaRPr>
          </a:p>
        </p:txBody>
      </p:sp>
      <p:pic>
        <p:nvPicPr>
          <p:cNvPr id="15" name="Picture 14"/>
          <p:cNvPicPr>
            <a:picLocks noChangeAspect="1"/>
          </p:cNvPicPr>
          <p:nvPr/>
        </p:nvPicPr>
        <p:blipFill>
          <a:blip r:embed="rId5"/>
          <a:stretch>
            <a:fillRect/>
          </a:stretch>
        </p:blipFill>
        <p:spPr>
          <a:xfrm>
            <a:off x="2364070" y="3461447"/>
            <a:ext cx="4302395" cy="1476164"/>
          </a:xfrm>
          <a:prstGeom prst="rect">
            <a:avLst/>
          </a:prstGeom>
        </p:spPr>
      </p:pic>
      <p:sp>
        <p:nvSpPr>
          <p:cNvPr id="16" name="Rectangle 15"/>
          <p:cNvSpPr/>
          <p:nvPr/>
        </p:nvSpPr>
        <p:spPr>
          <a:xfrm>
            <a:off x="2004029" y="5081627"/>
            <a:ext cx="4679320" cy="923330"/>
          </a:xfrm>
          <a:prstGeom prst="rect">
            <a:avLst/>
          </a:prstGeom>
        </p:spPr>
        <p:txBody>
          <a:bodyPr wrap="square">
            <a:spAutoFit/>
          </a:bodyPr>
          <a:lstStyle/>
          <a:p>
            <a:pPr marL="284163" lvl="1" indent="-284163">
              <a:spcBef>
                <a:spcPct val="20000"/>
              </a:spcBef>
              <a:spcAft>
                <a:spcPts val="300"/>
              </a:spcAft>
              <a:buClr>
                <a:srgbClr val="0000CC"/>
              </a:buClr>
              <a:buSzPct val="80000"/>
              <a:buFont typeface="Wingdings" panose="05000000000000000000" pitchFamily="2" charset="2"/>
              <a:buChar char="ü"/>
            </a:pPr>
            <a:r>
              <a:rPr lang="en-US" dirty="0">
                <a:solidFill>
                  <a:srgbClr val="C00000"/>
                </a:solidFill>
                <a:latin typeface="Times New Roman"/>
              </a:rPr>
              <a:t>Good choice </a:t>
            </a:r>
            <a:r>
              <a:rPr lang="en-US" dirty="0">
                <a:solidFill>
                  <a:srgbClr val="000000"/>
                </a:solidFill>
                <a:latin typeface="Times New Roman"/>
              </a:rPr>
              <a:t>of IDF: </a:t>
            </a:r>
            <a:r>
              <a:rPr lang="en-US" i="1" dirty="0">
                <a:solidFill>
                  <a:srgbClr val="0000CC"/>
                </a:solidFill>
                <a:latin typeface="Times New Roman"/>
              </a:rPr>
              <a:t>prior PDF</a:t>
            </a:r>
            <a:r>
              <a:rPr lang="en-US" dirty="0">
                <a:solidFill>
                  <a:srgbClr val="000000"/>
                </a:solidFill>
                <a:latin typeface="Times New Roman"/>
              </a:rPr>
              <a:t>, hence weight update is only related to likelihood function, easy to implement</a:t>
            </a:r>
            <a:endParaRPr lang="en-US" altLang="zh-CN" i="1" dirty="0">
              <a:solidFill>
                <a:srgbClr val="0000CC"/>
              </a:solidFill>
              <a:latin typeface="Times New Roman"/>
            </a:endParaRPr>
          </a:p>
        </p:txBody>
      </p:sp>
      <p:pic>
        <p:nvPicPr>
          <p:cNvPr id="20" name="Picture 19"/>
          <p:cNvPicPr>
            <a:picLocks noChangeAspect="1"/>
          </p:cNvPicPr>
          <p:nvPr/>
        </p:nvPicPr>
        <p:blipFill>
          <a:blip r:embed="rId6"/>
          <a:stretch>
            <a:fillRect/>
          </a:stretch>
        </p:blipFill>
        <p:spPr>
          <a:xfrm>
            <a:off x="2976138" y="5981727"/>
            <a:ext cx="2679847" cy="468052"/>
          </a:xfrm>
          <a:prstGeom prst="rect">
            <a:avLst/>
          </a:prstGeom>
        </p:spPr>
      </p:pic>
      <p:sp>
        <p:nvSpPr>
          <p:cNvPr id="71" name="Oval 70"/>
          <p:cNvSpPr/>
          <p:nvPr/>
        </p:nvSpPr>
        <p:spPr bwMode="auto">
          <a:xfrm>
            <a:off x="9105016" y="4296646"/>
            <a:ext cx="175162" cy="176983"/>
          </a:xfrm>
          <a:prstGeom prst="ellipse">
            <a:avLst/>
          </a:prstGeom>
          <a:solidFill>
            <a:srgbClr val="000000">
              <a:lumMod val="75000"/>
              <a:lumOff val="25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73" name="TextBox 72"/>
          <p:cNvSpPr txBox="1"/>
          <p:nvPr/>
        </p:nvSpPr>
        <p:spPr>
          <a:xfrm>
            <a:off x="7955515" y="4220023"/>
            <a:ext cx="1280872" cy="318036"/>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600" dirty="0">
                <a:solidFill>
                  <a:srgbClr val="000000"/>
                </a:solidFill>
                <a:latin typeface="Times New Roman" panose="02020603050405020304" pitchFamily="18" charset="0"/>
              </a:rPr>
              <a:t>New meas</a:t>
            </a:r>
            <a:r>
              <a:rPr lang="en-US" altLang="zh-CN" sz="1600" dirty="0">
                <a:solidFill>
                  <a:srgbClr val="000000"/>
                </a:solidFill>
                <a:latin typeface="Times New Roman" panose="02020603050405020304" pitchFamily="18" charset="0"/>
              </a:rPr>
              <a:t>.</a:t>
            </a:r>
            <a:endParaRPr lang="en-US" sz="1600" dirty="0">
              <a:solidFill>
                <a:srgbClr val="000000"/>
              </a:solidFill>
              <a:latin typeface="Times New Roman" panose="02020603050405020304" pitchFamily="18" charset="0"/>
            </a:endParaRPr>
          </a:p>
        </p:txBody>
      </p:sp>
      <p:sp>
        <p:nvSpPr>
          <p:cNvPr id="74" name="Curved Right Arrow 73"/>
          <p:cNvSpPr/>
          <p:nvPr/>
        </p:nvSpPr>
        <p:spPr bwMode="auto">
          <a:xfrm>
            <a:off x="6838858" y="4044847"/>
            <a:ext cx="284639" cy="656921"/>
          </a:xfrm>
          <a:prstGeom prst="curvedRightArrow">
            <a:avLst/>
          </a:prstGeom>
          <a:solidFill>
            <a:srgbClr val="33CCCC"/>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cxnSp>
        <p:nvCxnSpPr>
          <p:cNvPr id="75" name="Straight Arrow Connector 74"/>
          <p:cNvCxnSpPr/>
          <p:nvPr/>
        </p:nvCxnSpPr>
        <p:spPr bwMode="auto">
          <a:xfrm flipV="1">
            <a:off x="7301019" y="2085807"/>
            <a:ext cx="0" cy="777359"/>
          </a:xfrm>
          <a:prstGeom prst="straightConnector1">
            <a:avLst/>
          </a:prstGeom>
          <a:solidFill>
            <a:srgbClr val="33CCCC"/>
          </a:solidFill>
          <a:ln w="9525" cap="flat" cmpd="sng" algn="ctr">
            <a:solidFill>
              <a:srgbClr val="5F5F5F">
                <a:lumMod val="75000"/>
              </a:srgbClr>
            </a:solidFill>
            <a:prstDash val="solid"/>
            <a:round/>
            <a:headEnd type="none" w="med" len="med"/>
            <a:tailEnd type="triangle"/>
          </a:ln>
          <a:effectLst/>
        </p:spPr>
      </p:cxnSp>
      <p:cxnSp>
        <p:nvCxnSpPr>
          <p:cNvPr id="76" name="Straight Arrow Connector 75"/>
          <p:cNvCxnSpPr/>
          <p:nvPr/>
        </p:nvCxnSpPr>
        <p:spPr bwMode="auto">
          <a:xfrm>
            <a:off x="7301020" y="2863164"/>
            <a:ext cx="3076281" cy="0"/>
          </a:xfrm>
          <a:prstGeom prst="straightConnector1">
            <a:avLst/>
          </a:prstGeom>
          <a:solidFill>
            <a:srgbClr val="33CCCC"/>
          </a:solidFill>
          <a:ln w="9525" cap="flat" cmpd="sng" algn="ctr">
            <a:solidFill>
              <a:srgbClr val="5F5F5F">
                <a:lumMod val="75000"/>
              </a:srgbClr>
            </a:solidFill>
            <a:prstDash val="solid"/>
            <a:round/>
            <a:headEnd type="none" w="med" len="med"/>
            <a:tailEnd type="triangle"/>
          </a:ln>
          <a:effectLst/>
        </p:spPr>
      </p:cxnSp>
      <p:sp>
        <p:nvSpPr>
          <p:cNvPr id="77" name="TextBox 76"/>
          <p:cNvSpPr txBox="1"/>
          <p:nvPr/>
        </p:nvSpPr>
        <p:spPr>
          <a:xfrm rot="16200000">
            <a:off x="6631914" y="2314401"/>
            <a:ext cx="1009783" cy="289823"/>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400" dirty="0">
                <a:solidFill>
                  <a:srgbClr val="000066"/>
                </a:solidFill>
                <a:latin typeface="Times New Roman" panose="02020603050405020304" pitchFamily="18" charset="0"/>
              </a:rPr>
              <a:t>probability</a:t>
            </a:r>
          </a:p>
        </p:txBody>
      </p:sp>
      <p:cxnSp>
        <p:nvCxnSpPr>
          <p:cNvPr id="78" name="Straight Connector 77"/>
          <p:cNvCxnSpPr/>
          <p:nvPr/>
        </p:nvCxnSpPr>
        <p:spPr bwMode="auto">
          <a:xfrm flipV="1">
            <a:off x="7301019" y="2370473"/>
            <a:ext cx="2977753" cy="10949"/>
          </a:xfrm>
          <a:prstGeom prst="line">
            <a:avLst/>
          </a:prstGeom>
          <a:solidFill>
            <a:srgbClr val="33CCCC"/>
          </a:solidFill>
          <a:ln w="9525" cap="flat" cmpd="sng" algn="ctr">
            <a:solidFill>
              <a:srgbClr val="000000"/>
            </a:solidFill>
            <a:prstDash val="solid"/>
            <a:round/>
            <a:headEnd type="none" w="med" len="med"/>
            <a:tailEnd type="none" w="med" len="med"/>
          </a:ln>
          <a:effectLst/>
        </p:spPr>
      </p:cxnSp>
      <p:sp>
        <p:nvSpPr>
          <p:cNvPr id="79" name="Oval 78"/>
          <p:cNvSpPr/>
          <p:nvPr/>
        </p:nvSpPr>
        <p:spPr bwMode="auto">
          <a:xfrm>
            <a:off x="7223596" y="331713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0" name="Oval 79"/>
          <p:cNvSpPr/>
          <p:nvPr/>
        </p:nvSpPr>
        <p:spPr bwMode="auto">
          <a:xfrm>
            <a:off x="7464443" y="331713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1" name="Oval 80"/>
          <p:cNvSpPr/>
          <p:nvPr/>
        </p:nvSpPr>
        <p:spPr bwMode="auto">
          <a:xfrm>
            <a:off x="7694344" y="331713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2" name="Oval 81"/>
          <p:cNvSpPr/>
          <p:nvPr/>
        </p:nvSpPr>
        <p:spPr bwMode="auto">
          <a:xfrm>
            <a:off x="7935191" y="331713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3" name="Oval 82"/>
          <p:cNvSpPr/>
          <p:nvPr/>
        </p:nvSpPr>
        <p:spPr bwMode="auto">
          <a:xfrm>
            <a:off x="8165091" y="331713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4" name="Oval 83"/>
          <p:cNvSpPr/>
          <p:nvPr/>
        </p:nvSpPr>
        <p:spPr bwMode="auto">
          <a:xfrm>
            <a:off x="8405938" y="331713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5" name="Oval 84"/>
          <p:cNvSpPr/>
          <p:nvPr/>
        </p:nvSpPr>
        <p:spPr bwMode="auto">
          <a:xfrm>
            <a:off x="8635839" y="331713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6" name="Oval 85"/>
          <p:cNvSpPr/>
          <p:nvPr/>
        </p:nvSpPr>
        <p:spPr bwMode="auto">
          <a:xfrm>
            <a:off x="8876686" y="331713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7" name="Oval 86"/>
          <p:cNvSpPr/>
          <p:nvPr/>
        </p:nvSpPr>
        <p:spPr bwMode="auto">
          <a:xfrm>
            <a:off x="9106587" y="331713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8" name="Oval 87"/>
          <p:cNvSpPr/>
          <p:nvPr/>
        </p:nvSpPr>
        <p:spPr bwMode="auto">
          <a:xfrm>
            <a:off x="9347434" y="331713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9" name="Oval 88"/>
          <p:cNvSpPr/>
          <p:nvPr/>
        </p:nvSpPr>
        <p:spPr bwMode="auto">
          <a:xfrm>
            <a:off x="9577335" y="331713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0" name="Oval 89"/>
          <p:cNvSpPr/>
          <p:nvPr/>
        </p:nvSpPr>
        <p:spPr bwMode="auto">
          <a:xfrm>
            <a:off x="9818182" y="331713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1" name="Oval 90"/>
          <p:cNvSpPr/>
          <p:nvPr/>
        </p:nvSpPr>
        <p:spPr bwMode="auto">
          <a:xfrm>
            <a:off x="10048082" y="331713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2" name="Oval 91"/>
          <p:cNvSpPr/>
          <p:nvPr/>
        </p:nvSpPr>
        <p:spPr bwMode="auto">
          <a:xfrm>
            <a:off x="10288929" y="3317135"/>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3" name="Rounded Rectangle 92"/>
          <p:cNvSpPr/>
          <p:nvPr/>
        </p:nvSpPr>
        <p:spPr bwMode="auto">
          <a:xfrm>
            <a:off x="6827522" y="2021287"/>
            <a:ext cx="3744086" cy="2098806"/>
          </a:xfrm>
          <a:prstGeom prst="roundRect">
            <a:avLst/>
          </a:prstGeom>
          <a:solidFill>
            <a:srgbClr val="33CCCC">
              <a:alpha val="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4" name="TextBox 93"/>
          <p:cNvSpPr txBox="1"/>
          <p:nvPr/>
        </p:nvSpPr>
        <p:spPr>
          <a:xfrm>
            <a:off x="9882059" y="2861838"/>
            <a:ext cx="560922" cy="289823"/>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400" dirty="0">
                <a:solidFill>
                  <a:srgbClr val="000066"/>
                </a:solidFill>
                <a:latin typeface="Times New Roman" panose="02020603050405020304" pitchFamily="18" charset="0"/>
              </a:rPr>
              <a:t>state</a:t>
            </a:r>
          </a:p>
        </p:txBody>
      </p:sp>
      <p:cxnSp>
        <p:nvCxnSpPr>
          <p:cNvPr id="95" name="Straight Arrow Connector 94"/>
          <p:cNvCxnSpPr/>
          <p:nvPr/>
        </p:nvCxnSpPr>
        <p:spPr bwMode="auto">
          <a:xfrm flipV="1">
            <a:off x="7312359" y="3106429"/>
            <a:ext cx="0" cy="777359"/>
          </a:xfrm>
          <a:prstGeom prst="straightConnector1">
            <a:avLst/>
          </a:prstGeom>
          <a:solidFill>
            <a:srgbClr val="33CCCC"/>
          </a:solidFill>
          <a:ln w="9525" cap="flat" cmpd="sng" algn="ctr">
            <a:solidFill>
              <a:srgbClr val="5F5F5F">
                <a:lumMod val="75000"/>
              </a:srgbClr>
            </a:solidFill>
            <a:prstDash val="solid"/>
            <a:round/>
            <a:headEnd type="none" w="med" len="med"/>
            <a:tailEnd type="triangle"/>
          </a:ln>
          <a:effectLst/>
        </p:spPr>
      </p:cxnSp>
      <p:cxnSp>
        <p:nvCxnSpPr>
          <p:cNvPr id="96" name="Straight Arrow Connector 95"/>
          <p:cNvCxnSpPr/>
          <p:nvPr/>
        </p:nvCxnSpPr>
        <p:spPr bwMode="auto">
          <a:xfrm>
            <a:off x="7312360" y="3883786"/>
            <a:ext cx="3076281" cy="0"/>
          </a:xfrm>
          <a:prstGeom prst="straightConnector1">
            <a:avLst/>
          </a:prstGeom>
          <a:solidFill>
            <a:srgbClr val="33CCCC"/>
          </a:solidFill>
          <a:ln w="9525" cap="flat" cmpd="sng" algn="ctr">
            <a:solidFill>
              <a:srgbClr val="5F5F5F">
                <a:lumMod val="75000"/>
              </a:srgbClr>
            </a:solidFill>
            <a:prstDash val="solid"/>
            <a:round/>
            <a:headEnd type="none" w="med" len="med"/>
            <a:tailEnd type="triangle"/>
          </a:ln>
          <a:effectLst/>
        </p:spPr>
      </p:cxnSp>
      <p:sp>
        <p:nvSpPr>
          <p:cNvPr id="97" name="TextBox 96"/>
          <p:cNvSpPr txBox="1"/>
          <p:nvPr/>
        </p:nvSpPr>
        <p:spPr>
          <a:xfrm rot="16200000">
            <a:off x="6784855" y="3238474"/>
            <a:ext cx="703908" cy="289823"/>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400" dirty="0">
                <a:solidFill>
                  <a:srgbClr val="000066"/>
                </a:solidFill>
                <a:latin typeface="Times New Roman" panose="02020603050405020304" pitchFamily="18" charset="0"/>
              </a:rPr>
              <a:t>weight</a:t>
            </a:r>
          </a:p>
        </p:txBody>
      </p:sp>
      <p:sp>
        <p:nvSpPr>
          <p:cNvPr id="98" name="TextBox 97"/>
          <p:cNvSpPr txBox="1"/>
          <p:nvPr/>
        </p:nvSpPr>
        <p:spPr>
          <a:xfrm>
            <a:off x="9265221" y="3882460"/>
            <a:ext cx="1189100" cy="289823"/>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400" dirty="0">
                <a:solidFill>
                  <a:srgbClr val="000066"/>
                </a:solidFill>
                <a:latin typeface="Times New Roman" panose="02020603050405020304" pitchFamily="18" charset="0"/>
              </a:rPr>
              <a:t>Particle value</a:t>
            </a:r>
          </a:p>
        </p:txBody>
      </p:sp>
      <p:sp>
        <p:nvSpPr>
          <p:cNvPr id="99" name="Curved Right Arrow 98"/>
          <p:cNvSpPr/>
          <p:nvPr/>
        </p:nvSpPr>
        <p:spPr bwMode="auto">
          <a:xfrm>
            <a:off x="6808370" y="2783783"/>
            <a:ext cx="251795" cy="416051"/>
          </a:xfrm>
          <a:prstGeom prst="curvedRightArrow">
            <a:avLst/>
          </a:prstGeom>
          <a:solidFill>
            <a:srgbClr val="33CCCC"/>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00" name="TextBox 99"/>
          <p:cNvSpPr txBox="1"/>
          <p:nvPr/>
        </p:nvSpPr>
        <p:spPr>
          <a:xfrm>
            <a:off x="8051880" y="2010811"/>
            <a:ext cx="2335965" cy="318036"/>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600" b="1" dirty="0">
                <a:solidFill>
                  <a:srgbClr val="000066"/>
                </a:solidFill>
                <a:latin typeface="Times New Roman" panose="02020603050405020304" pitchFamily="18" charset="0"/>
              </a:rPr>
              <a:t>IDF</a:t>
            </a:r>
            <a:r>
              <a:rPr lang="en-US" sz="1600" dirty="0">
                <a:solidFill>
                  <a:srgbClr val="000066"/>
                </a:solidFill>
                <a:latin typeface="Times New Roman" panose="02020603050405020304" pitchFamily="18" charset="0"/>
              </a:rPr>
              <a:t>: </a:t>
            </a:r>
            <a:r>
              <a:rPr lang="en-US" sz="1600" i="1" dirty="0">
                <a:solidFill>
                  <a:srgbClr val="800000"/>
                </a:solidFill>
                <a:latin typeface="Times New Roman" panose="02020603050405020304" pitchFamily="18" charset="0"/>
              </a:rPr>
              <a:t>even distribution</a:t>
            </a:r>
          </a:p>
        </p:txBody>
      </p:sp>
      <p:cxnSp>
        <p:nvCxnSpPr>
          <p:cNvPr id="102" name="Straight Arrow Connector 101"/>
          <p:cNvCxnSpPr/>
          <p:nvPr/>
        </p:nvCxnSpPr>
        <p:spPr bwMode="auto">
          <a:xfrm flipV="1">
            <a:off x="7334255" y="4923918"/>
            <a:ext cx="0" cy="777359"/>
          </a:xfrm>
          <a:prstGeom prst="straightConnector1">
            <a:avLst/>
          </a:prstGeom>
          <a:solidFill>
            <a:srgbClr val="33CCCC"/>
          </a:solidFill>
          <a:ln w="9525" cap="flat" cmpd="sng" algn="ctr">
            <a:solidFill>
              <a:srgbClr val="5F5F5F">
                <a:lumMod val="75000"/>
              </a:srgbClr>
            </a:solidFill>
            <a:prstDash val="solid"/>
            <a:round/>
            <a:headEnd type="none" w="med" len="med"/>
            <a:tailEnd type="triangle"/>
          </a:ln>
          <a:effectLst/>
        </p:spPr>
      </p:cxnSp>
      <p:cxnSp>
        <p:nvCxnSpPr>
          <p:cNvPr id="103" name="Straight Arrow Connector 102"/>
          <p:cNvCxnSpPr/>
          <p:nvPr/>
        </p:nvCxnSpPr>
        <p:spPr bwMode="auto">
          <a:xfrm>
            <a:off x="7334256" y="5701275"/>
            <a:ext cx="3076281" cy="0"/>
          </a:xfrm>
          <a:prstGeom prst="straightConnector1">
            <a:avLst/>
          </a:prstGeom>
          <a:solidFill>
            <a:srgbClr val="33CCCC"/>
          </a:solidFill>
          <a:ln w="9525" cap="flat" cmpd="sng" algn="ctr">
            <a:solidFill>
              <a:srgbClr val="5F5F5F">
                <a:lumMod val="75000"/>
              </a:srgbClr>
            </a:solidFill>
            <a:prstDash val="solid"/>
            <a:round/>
            <a:headEnd type="none" w="med" len="med"/>
            <a:tailEnd type="triangle"/>
          </a:ln>
          <a:effectLst/>
        </p:spPr>
      </p:cxnSp>
      <p:sp>
        <p:nvSpPr>
          <p:cNvPr id="104" name="TextBox 103"/>
          <p:cNvSpPr txBox="1"/>
          <p:nvPr/>
        </p:nvSpPr>
        <p:spPr>
          <a:xfrm rot="16200000">
            <a:off x="6806751" y="5055963"/>
            <a:ext cx="703908" cy="289823"/>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400" dirty="0">
                <a:solidFill>
                  <a:srgbClr val="000066"/>
                </a:solidFill>
                <a:latin typeface="Times New Roman" panose="02020603050405020304" pitchFamily="18" charset="0"/>
              </a:rPr>
              <a:t>weight</a:t>
            </a:r>
          </a:p>
        </p:txBody>
      </p:sp>
      <p:sp>
        <p:nvSpPr>
          <p:cNvPr id="105" name="TextBox 104"/>
          <p:cNvSpPr txBox="1"/>
          <p:nvPr/>
        </p:nvSpPr>
        <p:spPr>
          <a:xfrm>
            <a:off x="9287117" y="5699949"/>
            <a:ext cx="1189100" cy="289823"/>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400" dirty="0">
                <a:solidFill>
                  <a:srgbClr val="000066"/>
                </a:solidFill>
                <a:latin typeface="Times New Roman" panose="02020603050405020304" pitchFamily="18" charset="0"/>
              </a:rPr>
              <a:t>Particle value</a:t>
            </a:r>
          </a:p>
        </p:txBody>
      </p:sp>
      <p:sp>
        <p:nvSpPr>
          <p:cNvPr id="106" name="Rounded Rectangle 105"/>
          <p:cNvSpPr/>
          <p:nvPr/>
        </p:nvSpPr>
        <p:spPr bwMode="auto">
          <a:xfrm>
            <a:off x="6860365" y="4681826"/>
            <a:ext cx="3744086" cy="1279044"/>
          </a:xfrm>
          <a:prstGeom prst="roundRect">
            <a:avLst/>
          </a:prstGeom>
          <a:solidFill>
            <a:srgbClr val="33CCCC">
              <a:alpha val="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07" name="Oval 106"/>
          <p:cNvSpPr/>
          <p:nvPr/>
        </p:nvSpPr>
        <p:spPr bwMode="auto">
          <a:xfrm>
            <a:off x="7256439" y="560541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08" name="Oval 107"/>
          <p:cNvSpPr/>
          <p:nvPr/>
        </p:nvSpPr>
        <p:spPr bwMode="auto">
          <a:xfrm>
            <a:off x="7497286" y="560541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09" name="Oval 108"/>
          <p:cNvSpPr/>
          <p:nvPr/>
        </p:nvSpPr>
        <p:spPr bwMode="auto">
          <a:xfrm>
            <a:off x="7727187" y="560541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10" name="Oval 109"/>
          <p:cNvSpPr/>
          <p:nvPr/>
        </p:nvSpPr>
        <p:spPr bwMode="auto">
          <a:xfrm>
            <a:off x="7968034" y="560541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11" name="Oval 110"/>
          <p:cNvSpPr/>
          <p:nvPr/>
        </p:nvSpPr>
        <p:spPr bwMode="auto">
          <a:xfrm>
            <a:off x="8197934" y="560541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12" name="Oval 111"/>
          <p:cNvSpPr/>
          <p:nvPr/>
        </p:nvSpPr>
        <p:spPr bwMode="auto">
          <a:xfrm>
            <a:off x="8427833" y="5474043"/>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13" name="Oval 112"/>
          <p:cNvSpPr/>
          <p:nvPr/>
        </p:nvSpPr>
        <p:spPr bwMode="auto">
          <a:xfrm>
            <a:off x="8657734" y="5309808"/>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14" name="Oval 113"/>
          <p:cNvSpPr/>
          <p:nvPr/>
        </p:nvSpPr>
        <p:spPr bwMode="auto">
          <a:xfrm>
            <a:off x="8898581" y="5068930"/>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15" name="Oval 114"/>
          <p:cNvSpPr/>
          <p:nvPr/>
        </p:nvSpPr>
        <p:spPr bwMode="auto">
          <a:xfrm>
            <a:off x="9117535" y="486090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16" name="Oval 115"/>
          <p:cNvSpPr/>
          <p:nvPr/>
        </p:nvSpPr>
        <p:spPr bwMode="auto">
          <a:xfrm>
            <a:off x="9358382" y="5068929"/>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17" name="Oval 116"/>
          <p:cNvSpPr/>
          <p:nvPr/>
        </p:nvSpPr>
        <p:spPr bwMode="auto">
          <a:xfrm>
            <a:off x="9577336" y="5298852"/>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18" name="Oval 117"/>
          <p:cNvSpPr/>
          <p:nvPr/>
        </p:nvSpPr>
        <p:spPr bwMode="auto">
          <a:xfrm>
            <a:off x="9807235" y="5463083"/>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19" name="Oval 118"/>
          <p:cNvSpPr/>
          <p:nvPr/>
        </p:nvSpPr>
        <p:spPr bwMode="auto">
          <a:xfrm>
            <a:off x="10059030" y="5594468"/>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20" name="Oval 119"/>
          <p:cNvSpPr/>
          <p:nvPr/>
        </p:nvSpPr>
        <p:spPr bwMode="auto">
          <a:xfrm>
            <a:off x="10299877" y="5594468"/>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Tree>
    <p:extLst>
      <p:ext uri="{BB962C8B-B14F-4D97-AF65-F5344CB8AC3E}">
        <p14:creationId xmlns:p14="http://schemas.microsoft.com/office/powerpoint/2010/main" val="97789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horizontal)">
                                      <p:cBhvr>
                                        <p:cTn id="15" dur="500"/>
                                        <p:tgtEl>
                                          <p:spTgt spid="16"/>
                                        </p:tgtEl>
                                      </p:cBhvr>
                                    </p:animEffect>
                                  </p:childTnLst>
                                </p:cTn>
                              </p:par>
                              <p:par>
                                <p:cTn id="16" presetID="14" presetClass="entr" presetSubtype="1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randombar(horizontal)">
                                      <p:cBhvr>
                                        <p:cTn id="23" dur="500"/>
                                        <p:tgtEl>
                                          <p:spTgt spid="7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randombar(horizontal)">
                                      <p:cBhvr>
                                        <p:cTn id="26" dur="500"/>
                                        <p:tgtEl>
                                          <p:spTgt spid="73"/>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randombar(horizontal)">
                                      <p:cBhvr>
                                        <p:cTn id="29" dur="500"/>
                                        <p:tgtEl>
                                          <p:spTgt spid="74"/>
                                        </p:tgtEl>
                                      </p:cBhvr>
                                    </p:animEffect>
                                  </p:childTnLst>
                                </p:cTn>
                              </p:par>
                              <p:par>
                                <p:cTn id="30" presetID="14" presetClass="entr" presetSubtype="10"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randombar(horizontal)">
                                      <p:cBhvr>
                                        <p:cTn id="32" dur="500"/>
                                        <p:tgtEl>
                                          <p:spTgt spid="75"/>
                                        </p:tgtEl>
                                      </p:cBhvr>
                                    </p:animEffect>
                                  </p:childTnLst>
                                </p:cTn>
                              </p:par>
                              <p:par>
                                <p:cTn id="33" presetID="14" presetClass="entr" presetSubtype="1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randombar(horizontal)">
                                      <p:cBhvr>
                                        <p:cTn id="35" dur="500"/>
                                        <p:tgtEl>
                                          <p:spTgt spid="7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randombar(horizontal)">
                                      <p:cBhvr>
                                        <p:cTn id="38" dur="500"/>
                                        <p:tgtEl>
                                          <p:spTgt spid="77"/>
                                        </p:tgtEl>
                                      </p:cBhvr>
                                    </p:animEffect>
                                  </p:childTnLst>
                                </p:cTn>
                              </p:par>
                              <p:par>
                                <p:cTn id="39" presetID="14" presetClass="entr" presetSubtype="1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randombar(horizontal)">
                                      <p:cBhvr>
                                        <p:cTn id="41" dur="500"/>
                                        <p:tgtEl>
                                          <p:spTgt spid="78"/>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Effect transition="in" filter="randombar(horizontal)">
                                      <p:cBhvr>
                                        <p:cTn id="44" dur="500"/>
                                        <p:tgtEl>
                                          <p:spTgt spid="79"/>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randombar(horizontal)">
                                      <p:cBhvr>
                                        <p:cTn id="47" dur="500"/>
                                        <p:tgtEl>
                                          <p:spTgt spid="80"/>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randombar(horizontal)">
                                      <p:cBhvr>
                                        <p:cTn id="50" dur="500"/>
                                        <p:tgtEl>
                                          <p:spTgt spid="81"/>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randombar(horizontal)">
                                      <p:cBhvr>
                                        <p:cTn id="53" dur="500"/>
                                        <p:tgtEl>
                                          <p:spTgt spid="82"/>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randombar(horizontal)">
                                      <p:cBhvr>
                                        <p:cTn id="56" dur="500"/>
                                        <p:tgtEl>
                                          <p:spTgt spid="83"/>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randombar(horizontal)">
                                      <p:cBhvr>
                                        <p:cTn id="59" dur="500"/>
                                        <p:tgtEl>
                                          <p:spTgt spid="84"/>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randombar(horizontal)">
                                      <p:cBhvr>
                                        <p:cTn id="62" dur="500"/>
                                        <p:tgtEl>
                                          <p:spTgt spid="85"/>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randombar(horizontal)">
                                      <p:cBhvr>
                                        <p:cTn id="65" dur="500"/>
                                        <p:tgtEl>
                                          <p:spTgt spid="86"/>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randombar(horizontal)">
                                      <p:cBhvr>
                                        <p:cTn id="68" dur="500"/>
                                        <p:tgtEl>
                                          <p:spTgt spid="87"/>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randombar(horizontal)">
                                      <p:cBhvr>
                                        <p:cTn id="71" dur="500"/>
                                        <p:tgtEl>
                                          <p:spTgt spid="88"/>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89"/>
                                        </p:tgtEl>
                                        <p:attrNameLst>
                                          <p:attrName>style.visibility</p:attrName>
                                        </p:attrNameLst>
                                      </p:cBhvr>
                                      <p:to>
                                        <p:strVal val="visible"/>
                                      </p:to>
                                    </p:set>
                                    <p:animEffect transition="in" filter="randombar(horizontal)">
                                      <p:cBhvr>
                                        <p:cTn id="74" dur="500"/>
                                        <p:tgtEl>
                                          <p:spTgt spid="89"/>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animEffect transition="in" filter="randombar(horizontal)">
                                      <p:cBhvr>
                                        <p:cTn id="77" dur="500"/>
                                        <p:tgtEl>
                                          <p:spTgt spid="90"/>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randombar(horizontal)">
                                      <p:cBhvr>
                                        <p:cTn id="80" dur="500"/>
                                        <p:tgtEl>
                                          <p:spTgt spid="91"/>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92"/>
                                        </p:tgtEl>
                                        <p:attrNameLst>
                                          <p:attrName>style.visibility</p:attrName>
                                        </p:attrNameLst>
                                      </p:cBhvr>
                                      <p:to>
                                        <p:strVal val="visible"/>
                                      </p:to>
                                    </p:set>
                                    <p:animEffect transition="in" filter="randombar(horizontal)">
                                      <p:cBhvr>
                                        <p:cTn id="83" dur="500"/>
                                        <p:tgtEl>
                                          <p:spTgt spid="92"/>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randombar(horizontal)">
                                      <p:cBhvr>
                                        <p:cTn id="86" dur="500"/>
                                        <p:tgtEl>
                                          <p:spTgt spid="93"/>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94"/>
                                        </p:tgtEl>
                                        <p:attrNameLst>
                                          <p:attrName>style.visibility</p:attrName>
                                        </p:attrNameLst>
                                      </p:cBhvr>
                                      <p:to>
                                        <p:strVal val="visible"/>
                                      </p:to>
                                    </p:set>
                                    <p:animEffect transition="in" filter="randombar(horizontal)">
                                      <p:cBhvr>
                                        <p:cTn id="89" dur="500"/>
                                        <p:tgtEl>
                                          <p:spTgt spid="94"/>
                                        </p:tgtEl>
                                      </p:cBhvr>
                                    </p:animEffect>
                                  </p:childTnLst>
                                </p:cTn>
                              </p:par>
                              <p:par>
                                <p:cTn id="90" presetID="14" presetClass="entr" presetSubtype="10" fill="hold" nodeType="withEffect">
                                  <p:stCondLst>
                                    <p:cond delay="0"/>
                                  </p:stCondLst>
                                  <p:childTnLst>
                                    <p:set>
                                      <p:cBhvr>
                                        <p:cTn id="91" dur="1" fill="hold">
                                          <p:stCondLst>
                                            <p:cond delay="0"/>
                                          </p:stCondLst>
                                        </p:cTn>
                                        <p:tgtEl>
                                          <p:spTgt spid="95"/>
                                        </p:tgtEl>
                                        <p:attrNameLst>
                                          <p:attrName>style.visibility</p:attrName>
                                        </p:attrNameLst>
                                      </p:cBhvr>
                                      <p:to>
                                        <p:strVal val="visible"/>
                                      </p:to>
                                    </p:set>
                                    <p:animEffect transition="in" filter="randombar(horizontal)">
                                      <p:cBhvr>
                                        <p:cTn id="92" dur="500"/>
                                        <p:tgtEl>
                                          <p:spTgt spid="95"/>
                                        </p:tgtEl>
                                      </p:cBhvr>
                                    </p:animEffect>
                                  </p:childTnLst>
                                </p:cTn>
                              </p:par>
                              <p:par>
                                <p:cTn id="93" presetID="14" presetClass="entr" presetSubtype="10" fill="hold" nodeType="withEffect">
                                  <p:stCondLst>
                                    <p:cond delay="0"/>
                                  </p:stCondLst>
                                  <p:childTnLst>
                                    <p:set>
                                      <p:cBhvr>
                                        <p:cTn id="94" dur="1" fill="hold">
                                          <p:stCondLst>
                                            <p:cond delay="0"/>
                                          </p:stCondLst>
                                        </p:cTn>
                                        <p:tgtEl>
                                          <p:spTgt spid="96"/>
                                        </p:tgtEl>
                                        <p:attrNameLst>
                                          <p:attrName>style.visibility</p:attrName>
                                        </p:attrNameLst>
                                      </p:cBhvr>
                                      <p:to>
                                        <p:strVal val="visible"/>
                                      </p:to>
                                    </p:set>
                                    <p:animEffect transition="in" filter="randombar(horizontal)">
                                      <p:cBhvr>
                                        <p:cTn id="95" dur="500"/>
                                        <p:tgtEl>
                                          <p:spTgt spid="96"/>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97"/>
                                        </p:tgtEl>
                                        <p:attrNameLst>
                                          <p:attrName>style.visibility</p:attrName>
                                        </p:attrNameLst>
                                      </p:cBhvr>
                                      <p:to>
                                        <p:strVal val="visible"/>
                                      </p:to>
                                    </p:set>
                                    <p:animEffect transition="in" filter="randombar(horizontal)">
                                      <p:cBhvr>
                                        <p:cTn id="98" dur="500"/>
                                        <p:tgtEl>
                                          <p:spTgt spid="97"/>
                                        </p:tgtEl>
                                      </p:cBhvr>
                                    </p:animEffect>
                                  </p:childTnLst>
                                </p:cTn>
                              </p:par>
                              <p:par>
                                <p:cTn id="99" presetID="14" presetClass="entr" presetSubtype="10" fill="hold" grpId="0" nodeType="withEffect">
                                  <p:stCondLst>
                                    <p:cond delay="0"/>
                                  </p:stCondLst>
                                  <p:childTnLst>
                                    <p:set>
                                      <p:cBhvr>
                                        <p:cTn id="100" dur="1" fill="hold">
                                          <p:stCondLst>
                                            <p:cond delay="0"/>
                                          </p:stCondLst>
                                        </p:cTn>
                                        <p:tgtEl>
                                          <p:spTgt spid="98"/>
                                        </p:tgtEl>
                                        <p:attrNameLst>
                                          <p:attrName>style.visibility</p:attrName>
                                        </p:attrNameLst>
                                      </p:cBhvr>
                                      <p:to>
                                        <p:strVal val="visible"/>
                                      </p:to>
                                    </p:set>
                                    <p:animEffect transition="in" filter="randombar(horizontal)">
                                      <p:cBhvr>
                                        <p:cTn id="101" dur="500"/>
                                        <p:tgtEl>
                                          <p:spTgt spid="98"/>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99"/>
                                        </p:tgtEl>
                                        <p:attrNameLst>
                                          <p:attrName>style.visibility</p:attrName>
                                        </p:attrNameLst>
                                      </p:cBhvr>
                                      <p:to>
                                        <p:strVal val="visible"/>
                                      </p:to>
                                    </p:set>
                                    <p:animEffect transition="in" filter="randombar(horizontal)">
                                      <p:cBhvr>
                                        <p:cTn id="104" dur="500"/>
                                        <p:tgtEl>
                                          <p:spTgt spid="99"/>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100"/>
                                        </p:tgtEl>
                                        <p:attrNameLst>
                                          <p:attrName>style.visibility</p:attrName>
                                        </p:attrNameLst>
                                      </p:cBhvr>
                                      <p:to>
                                        <p:strVal val="visible"/>
                                      </p:to>
                                    </p:set>
                                    <p:animEffect transition="in" filter="randombar(horizontal)">
                                      <p:cBhvr>
                                        <p:cTn id="107" dur="500"/>
                                        <p:tgtEl>
                                          <p:spTgt spid="100"/>
                                        </p:tgtEl>
                                      </p:cBhvr>
                                    </p:animEffect>
                                  </p:childTnLst>
                                </p:cTn>
                              </p:par>
                              <p:par>
                                <p:cTn id="108" presetID="14" presetClass="entr" presetSubtype="10" fill="hold" nodeType="withEffect">
                                  <p:stCondLst>
                                    <p:cond delay="0"/>
                                  </p:stCondLst>
                                  <p:childTnLst>
                                    <p:set>
                                      <p:cBhvr>
                                        <p:cTn id="109" dur="1" fill="hold">
                                          <p:stCondLst>
                                            <p:cond delay="0"/>
                                          </p:stCondLst>
                                        </p:cTn>
                                        <p:tgtEl>
                                          <p:spTgt spid="102"/>
                                        </p:tgtEl>
                                        <p:attrNameLst>
                                          <p:attrName>style.visibility</p:attrName>
                                        </p:attrNameLst>
                                      </p:cBhvr>
                                      <p:to>
                                        <p:strVal val="visible"/>
                                      </p:to>
                                    </p:set>
                                    <p:animEffect transition="in" filter="randombar(horizontal)">
                                      <p:cBhvr>
                                        <p:cTn id="110" dur="500"/>
                                        <p:tgtEl>
                                          <p:spTgt spid="102"/>
                                        </p:tgtEl>
                                      </p:cBhvr>
                                    </p:animEffect>
                                  </p:childTnLst>
                                </p:cTn>
                              </p:par>
                              <p:par>
                                <p:cTn id="111" presetID="14" presetClass="entr" presetSubtype="10" fill="hold" nodeType="withEffect">
                                  <p:stCondLst>
                                    <p:cond delay="0"/>
                                  </p:stCondLst>
                                  <p:childTnLst>
                                    <p:set>
                                      <p:cBhvr>
                                        <p:cTn id="112" dur="1" fill="hold">
                                          <p:stCondLst>
                                            <p:cond delay="0"/>
                                          </p:stCondLst>
                                        </p:cTn>
                                        <p:tgtEl>
                                          <p:spTgt spid="103"/>
                                        </p:tgtEl>
                                        <p:attrNameLst>
                                          <p:attrName>style.visibility</p:attrName>
                                        </p:attrNameLst>
                                      </p:cBhvr>
                                      <p:to>
                                        <p:strVal val="visible"/>
                                      </p:to>
                                    </p:set>
                                    <p:animEffect transition="in" filter="randombar(horizontal)">
                                      <p:cBhvr>
                                        <p:cTn id="113" dur="500"/>
                                        <p:tgtEl>
                                          <p:spTgt spid="103"/>
                                        </p:tgtEl>
                                      </p:cBhvr>
                                    </p:animEffect>
                                  </p:childTnLst>
                                </p:cTn>
                              </p:par>
                              <p:par>
                                <p:cTn id="114" presetID="14" presetClass="entr" presetSubtype="10" fill="hold" grpId="0" nodeType="withEffect">
                                  <p:stCondLst>
                                    <p:cond delay="0"/>
                                  </p:stCondLst>
                                  <p:childTnLst>
                                    <p:set>
                                      <p:cBhvr>
                                        <p:cTn id="115" dur="1" fill="hold">
                                          <p:stCondLst>
                                            <p:cond delay="0"/>
                                          </p:stCondLst>
                                        </p:cTn>
                                        <p:tgtEl>
                                          <p:spTgt spid="104"/>
                                        </p:tgtEl>
                                        <p:attrNameLst>
                                          <p:attrName>style.visibility</p:attrName>
                                        </p:attrNameLst>
                                      </p:cBhvr>
                                      <p:to>
                                        <p:strVal val="visible"/>
                                      </p:to>
                                    </p:set>
                                    <p:animEffect transition="in" filter="randombar(horizontal)">
                                      <p:cBhvr>
                                        <p:cTn id="116" dur="500"/>
                                        <p:tgtEl>
                                          <p:spTgt spid="104"/>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105"/>
                                        </p:tgtEl>
                                        <p:attrNameLst>
                                          <p:attrName>style.visibility</p:attrName>
                                        </p:attrNameLst>
                                      </p:cBhvr>
                                      <p:to>
                                        <p:strVal val="visible"/>
                                      </p:to>
                                    </p:set>
                                    <p:animEffect transition="in" filter="randombar(horizontal)">
                                      <p:cBhvr>
                                        <p:cTn id="119" dur="500"/>
                                        <p:tgtEl>
                                          <p:spTgt spid="105"/>
                                        </p:tgtEl>
                                      </p:cBhvr>
                                    </p:animEffect>
                                  </p:childTnLst>
                                </p:cTn>
                              </p:par>
                              <p:par>
                                <p:cTn id="120" presetID="14" presetClass="entr" presetSubtype="10" fill="hold" grpId="0" nodeType="withEffect">
                                  <p:stCondLst>
                                    <p:cond delay="0"/>
                                  </p:stCondLst>
                                  <p:childTnLst>
                                    <p:set>
                                      <p:cBhvr>
                                        <p:cTn id="121" dur="1" fill="hold">
                                          <p:stCondLst>
                                            <p:cond delay="0"/>
                                          </p:stCondLst>
                                        </p:cTn>
                                        <p:tgtEl>
                                          <p:spTgt spid="106"/>
                                        </p:tgtEl>
                                        <p:attrNameLst>
                                          <p:attrName>style.visibility</p:attrName>
                                        </p:attrNameLst>
                                      </p:cBhvr>
                                      <p:to>
                                        <p:strVal val="visible"/>
                                      </p:to>
                                    </p:set>
                                    <p:animEffect transition="in" filter="randombar(horizontal)">
                                      <p:cBhvr>
                                        <p:cTn id="122" dur="500"/>
                                        <p:tgtEl>
                                          <p:spTgt spid="106"/>
                                        </p:tgtEl>
                                      </p:cBhvr>
                                    </p:animEffect>
                                  </p:childTnLst>
                                </p:cTn>
                              </p:par>
                              <p:par>
                                <p:cTn id="123" presetID="14" presetClass="entr" presetSubtype="10" fill="hold" grpId="0" nodeType="withEffect">
                                  <p:stCondLst>
                                    <p:cond delay="0"/>
                                  </p:stCondLst>
                                  <p:childTnLst>
                                    <p:set>
                                      <p:cBhvr>
                                        <p:cTn id="124" dur="1" fill="hold">
                                          <p:stCondLst>
                                            <p:cond delay="0"/>
                                          </p:stCondLst>
                                        </p:cTn>
                                        <p:tgtEl>
                                          <p:spTgt spid="107"/>
                                        </p:tgtEl>
                                        <p:attrNameLst>
                                          <p:attrName>style.visibility</p:attrName>
                                        </p:attrNameLst>
                                      </p:cBhvr>
                                      <p:to>
                                        <p:strVal val="visible"/>
                                      </p:to>
                                    </p:set>
                                    <p:animEffect transition="in" filter="randombar(horizontal)">
                                      <p:cBhvr>
                                        <p:cTn id="125" dur="500"/>
                                        <p:tgtEl>
                                          <p:spTgt spid="107"/>
                                        </p:tgtEl>
                                      </p:cBhvr>
                                    </p:animEffect>
                                  </p:childTnLst>
                                </p:cTn>
                              </p:par>
                              <p:par>
                                <p:cTn id="126" presetID="14" presetClass="entr" presetSubtype="10" fill="hold" grpId="0" nodeType="withEffect">
                                  <p:stCondLst>
                                    <p:cond delay="0"/>
                                  </p:stCondLst>
                                  <p:childTnLst>
                                    <p:set>
                                      <p:cBhvr>
                                        <p:cTn id="127" dur="1" fill="hold">
                                          <p:stCondLst>
                                            <p:cond delay="0"/>
                                          </p:stCondLst>
                                        </p:cTn>
                                        <p:tgtEl>
                                          <p:spTgt spid="108"/>
                                        </p:tgtEl>
                                        <p:attrNameLst>
                                          <p:attrName>style.visibility</p:attrName>
                                        </p:attrNameLst>
                                      </p:cBhvr>
                                      <p:to>
                                        <p:strVal val="visible"/>
                                      </p:to>
                                    </p:set>
                                    <p:animEffect transition="in" filter="randombar(horizontal)">
                                      <p:cBhvr>
                                        <p:cTn id="128" dur="500"/>
                                        <p:tgtEl>
                                          <p:spTgt spid="108"/>
                                        </p:tgtEl>
                                      </p:cBhvr>
                                    </p:animEffect>
                                  </p:childTnLst>
                                </p:cTn>
                              </p:par>
                              <p:par>
                                <p:cTn id="129" presetID="14" presetClass="entr" presetSubtype="10" fill="hold" grpId="0" nodeType="withEffect">
                                  <p:stCondLst>
                                    <p:cond delay="0"/>
                                  </p:stCondLst>
                                  <p:childTnLst>
                                    <p:set>
                                      <p:cBhvr>
                                        <p:cTn id="130" dur="1" fill="hold">
                                          <p:stCondLst>
                                            <p:cond delay="0"/>
                                          </p:stCondLst>
                                        </p:cTn>
                                        <p:tgtEl>
                                          <p:spTgt spid="109"/>
                                        </p:tgtEl>
                                        <p:attrNameLst>
                                          <p:attrName>style.visibility</p:attrName>
                                        </p:attrNameLst>
                                      </p:cBhvr>
                                      <p:to>
                                        <p:strVal val="visible"/>
                                      </p:to>
                                    </p:set>
                                    <p:animEffect transition="in" filter="randombar(horizontal)">
                                      <p:cBhvr>
                                        <p:cTn id="131" dur="500"/>
                                        <p:tgtEl>
                                          <p:spTgt spid="109"/>
                                        </p:tgtEl>
                                      </p:cBhvr>
                                    </p:animEffect>
                                  </p:childTnLst>
                                </p:cTn>
                              </p:par>
                              <p:par>
                                <p:cTn id="132" presetID="14" presetClass="entr" presetSubtype="10" fill="hold" grpId="0" nodeType="withEffect">
                                  <p:stCondLst>
                                    <p:cond delay="0"/>
                                  </p:stCondLst>
                                  <p:childTnLst>
                                    <p:set>
                                      <p:cBhvr>
                                        <p:cTn id="133" dur="1" fill="hold">
                                          <p:stCondLst>
                                            <p:cond delay="0"/>
                                          </p:stCondLst>
                                        </p:cTn>
                                        <p:tgtEl>
                                          <p:spTgt spid="110"/>
                                        </p:tgtEl>
                                        <p:attrNameLst>
                                          <p:attrName>style.visibility</p:attrName>
                                        </p:attrNameLst>
                                      </p:cBhvr>
                                      <p:to>
                                        <p:strVal val="visible"/>
                                      </p:to>
                                    </p:set>
                                    <p:animEffect transition="in" filter="randombar(horizontal)">
                                      <p:cBhvr>
                                        <p:cTn id="134" dur="500"/>
                                        <p:tgtEl>
                                          <p:spTgt spid="110"/>
                                        </p:tgtEl>
                                      </p:cBhvr>
                                    </p:animEffect>
                                  </p:childTnLst>
                                </p:cTn>
                              </p:par>
                              <p:par>
                                <p:cTn id="135" presetID="14" presetClass="entr" presetSubtype="10" fill="hold" grpId="0" nodeType="withEffect">
                                  <p:stCondLst>
                                    <p:cond delay="0"/>
                                  </p:stCondLst>
                                  <p:childTnLst>
                                    <p:set>
                                      <p:cBhvr>
                                        <p:cTn id="136" dur="1" fill="hold">
                                          <p:stCondLst>
                                            <p:cond delay="0"/>
                                          </p:stCondLst>
                                        </p:cTn>
                                        <p:tgtEl>
                                          <p:spTgt spid="111"/>
                                        </p:tgtEl>
                                        <p:attrNameLst>
                                          <p:attrName>style.visibility</p:attrName>
                                        </p:attrNameLst>
                                      </p:cBhvr>
                                      <p:to>
                                        <p:strVal val="visible"/>
                                      </p:to>
                                    </p:set>
                                    <p:animEffect transition="in" filter="randombar(horizontal)">
                                      <p:cBhvr>
                                        <p:cTn id="137" dur="500"/>
                                        <p:tgtEl>
                                          <p:spTgt spid="111"/>
                                        </p:tgtEl>
                                      </p:cBhvr>
                                    </p:animEffect>
                                  </p:childTnLst>
                                </p:cTn>
                              </p:par>
                              <p:par>
                                <p:cTn id="138" presetID="14" presetClass="entr" presetSubtype="10" fill="hold" grpId="0" nodeType="withEffect">
                                  <p:stCondLst>
                                    <p:cond delay="0"/>
                                  </p:stCondLst>
                                  <p:childTnLst>
                                    <p:set>
                                      <p:cBhvr>
                                        <p:cTn id="139" dur="1" fill="hold">
                                          <p:stCondLst>
                                            <p:cond delay="0"/>
                                          </p:stCondLst>
                                        </p:cTn>
                                        <p:tgtEl>
                                          <p:spTgt spid="112"/>
                                        </p:tgtEl>
                                        <p:attrNameLst>
                                          <p:attrName>style.visibility</p:attrName>
                                        </p:attrNameLst>
                                      </p:cBhvr>
                                      <p:to>
                                        <p:strVal val="visible"/>
                                      </p:to>
                                    </p:set>
                                    <p:animEffect transition="in" filter="randombar(horizontal)">
                                      <p:cBhvr>
                                        <p:cTn id="140" dur="500"/>
                                        <p:tgtEl>
                                          <p:spTgt spid="112"/>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113"/>
                                        </p:tgtEl>
                                        <p:attrNameLst>
                                          <p:attrName>style.visibility</p:attrName>
                                        </p:attrNameLst>
                                      </p:cBhvr>
                                      <p:to>
                                        <p:strVal val="visible"/>
                                      </p:to>
                                    </p:set>
                                    <p:animEffect transition="in" filter="randombar(horizontal)">
                                      <p:cBhvr>
                                        <p:cTn id="143" dur="500"/>
                                        <p:tgtEl>
                                          <p:spTgt spid="113"/>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114"/>
                                        </p:tgtEl>
                                        <p:attrNameLst>
                                          <p:attrName>style.visibility</p:attrName>
                                        </p:attrNameLst>
                                      </p:cBhvr>
                                      <p:to>
                                        <p:strVal val="visible"/>
                                      </p:to>
                                    </p:set>
                                    <p:animEffect transition="in" filter="randombar(horizontal)">
                                      <p:cBhvr>
                                        <p:cTn id="146" dur="500"/>
                                        <p:tgtEl>
                                          <p:spTgt spid="114"/>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115"/>
                                        </p:tgtEl>
                                        <p:attrNameLst>
                                          <p:attrName>style.visibility</p:attrName>
                                        </p:attrNameLst>
                                      </p:cBhvr>
                                      <p:to>
                                        <p:strVal val="visible"/>
                                      </p:to>
                                    </p:set>
                                    <p:animEffect transition="in" filter="randombar(horizontal)">
                                      <p:cBhvr>
                                        <p:cTn id="149" dur="500"/>
                                        <p:tgtEl>
                                          <p:spTgt spid="115"/>
                                        </p:tgtEl>
                                      </p:cBhvr>
                                    </p:animEffect>
                                  </p:childTnLst>
                                </p:cTn>
                              </p:par>
                              <p:par>
                                <p:cTn id="150" presetID="14" presetClass="entr" presetSubtype="10" fill="hold" grpId="0" nodeType="withEffect">
                                  <p:stCondLst>
                                    <p:cond delay="0"/>
                                  </p:stCondLst>
                                  <p:childTnLst>
                                    <p:set>
                                      <p:cBhvr>
                                        <p:cTn id="151" dur="1" fill="hold">
                                          <p:stCondLst>
                                            <p:cond delay="0"/>
                                          </p:stCondLst>
                                        </p:cTn>
                                        <p:tgtEl>
                                          <p:spTgt spid="116"/>
                                        </p:tgtEl>
                                        <p:attrNameLst>
                                          <p:attrName>style.visibility</p:attrName>
                                        </p:attrNameLst>
                                      </p:cBhvr>
                                      <p:to>
                                        <p:strVal val="visible"/>
                                      </p:to>
                                    </p:set>
                                    <p:animEffect transition="in" filter="randombar(horizontal)">
                                      <p:cBhvr>
                                        <p:cTn id="152" dur="500"/>
                                        <p:tgtEl>
                                          <p:spTgt spid="116"/>
                                        </p:tgtEl>
                                      </p:cBhvr>
                                    </p:animEffect>
                                  </p:childTnLst>
                                </p:cTn>
                              </p:par>
                              <p:par>
                                <p:cTn id="153" presetID="14" presetClass="entr" presetSubtype="10" fill="hold" grpId="0" nodeType="withEffect">
                                  <p:stCondLst>
                                    <p:cond delay="0"/>
                                  </p:stCondLst>
                                  <p:childTnLst>
                                    <p:set>
                                      <p:cBhvr>
                                        <p:cTn id="154" dur="1" fill="hold">
                                          <p:stCondLst>
                                            <p:cond delay="0"/>
                                          </p:stCondLst>
                                        </p:cTn>
                                        <p:tgtEl>
                                          <p:spTgt spid="117"/>
                                        </p:tgtEl>
                                        <p:attrNameLst>
                                          <p:attrName>style.visibility</p:attrName>
                                        </p:attrNameLst>
                                      </p:cBhvr>
                                      <p:to>
                                        <p:strVal val="visible"/>
                                      </p:to>
                                    </p:set>
                                    <p:animEffect transition="in" filter="randombar(horizontal)">
                                      <p:cBhvr>
                                        <p:cTn id="155" dur="500"/>
                                        <p:tgtEl>
                                          <p:spTgt spid="117"/>
                                        </p:tgtEl>
                                      </p:cBhvr>
                                    </p:animEffect>
                                  </p:childTnLst>
                                </p:cTn>
                              </p:par>
                              <p:par>
                                <p:cTn id="156" presetID="14" presetClass="entr" presetSubtype="10" fill="hold" grpId="0" nodeType="withEffect">
                                  <p:stCondLst>
                                    <p:cond delay="0"/>
                                  </p:stCondLst>
                                  <p:childTnLst>
                                    <p:set>
                                      <p:cBhvr>
                                        <p:cTn id="157" dur="1" fill="hold">
                                          <p:stCondLst>
                                            <p:cond delay="0"/>
                                          </p:stCondLst>
                                        </p:cTn>
                                        <p:tgtEl>
                                          <p:spTgt spid="118"/>
                                        </p:tgtEl>
                                        <p:attrNameLst>
                                          <p:attrName>style.visibility</p:attrName>
                                        </p:attrNameLst>
                                      </p:cBhvr>
                                      <p:to>
                                        <p:strVal val="visible"/>
                                      </p:to>
                                    </p:set>
                                    <p:animEffect transition="in" filter="randombar(horizontal)">
                                      <p:cBhvr>
                                        <p:cTn id="158" dur="500"/>
                                        <p:tgtEl>
                                          <p:spTgt spid="118"/>
                                        </p:tgtEl>
                                      </p:cBhvr>
                                    </p:animEffect>
                                  </p:childTnLst>
                                </p:cTn>
                              </p:par>
                              <p:par>
                                <p:cTn id="159" presetID="14" presetClass="entr" presetSubtype="10" fill="hold" grpId="0" nodeType="withEffect">
                                  <p:stCondLst>
                                    <p:cond delay="0"/>
                                  </p:stCondLst>
                                  <p:childTnLst>
                                    <p:set>
                                      <p:cBhvr>
                                        <p:cTn id="160" dur="1" fill="hold">
                                          <p:stCondLst>
                                            <p:cond delay="0"/>
                                          </p:stCondLst>
                                        </p:cTn>
                                        <p:tgtEl>
                                          <p:spTgt spid="119"/>
                                        </p:tgtEl>
                                        <p:attrNameLst>
                                          <p:attrName>style.visibility</p:attrName>
                                        </p:attrNameLst>
                                      </p:cBhvr>
                                      <p:to>
                                        <p:strVal val="visible"/>
                                      </p:to>
                                    </p:set>
                                    <p:animEffect transition="in" filter="randombar(horizontal)">
                                      <p:cBhvr>
                                        <p:cTn id="161" dur="500"/>
                                        <p:tgtEl>
                                          <p:spTgt spid="119"/>
                                        </p:tgtEl>
                                      </p:cBhvr>
                                    </p:animEffect>
                                  </p:childTnLst>
                                </p:cTn>
                              </p:par>
                              <p:par>
                                <p:cTn id="162" presetID="14" presetClass="entr" presetSubtype="10" fill="hold" grpId="0" nodeType="withEffect">
                                  <p:stCondLst>
                                    <p:cond delay="0"/>
                                  </p:stCondLst>
                                  <p:childTnLst>
                                    <p:set>
                                      <p:cBhvr>
                                        <p:cTn id="163" dur="1" fill="hold">
                                          <p:stCondLst>
                                            <p:cond delay="0"/>
                                          </p:stCondLst>
                                        </p:cTn>
                                        <p:tgtEl>
                                          <p:spTgt spid="120"/>
                                        </p:tgtEl>
                                        <p:attrNameLst>
                                          <p:attrName>style.visibility</p:attrName>
                                        </p:attrNameLst>
                                      </p:cBhvr>
                                      <p:to>
                                        <p:strVal val="visible"/>
                                      </p:to>
                                    </p:set>
                                    <p:animEffect transition="in" filter="randombar(horizontal)">
                                      <p:cBhvr>
                                        <p:cTn id="164"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71" grpId="0" animBg="1"/>
      <p:bldP spid="73" grpId="0"/>
      <p:bldP spid="74" grpId="0" animBg="1"/>
      <p:bldP spid="77" grpId="0"/>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p:bldP spid="97" grpId="0"/>
      <p:bldP spid="98" grpId="0"/>
      <p:bldP spid="99" grpId="0" animBg="1"/>
      <p:bldP spid="100" grpId="0"/>
      <p:bldP spid="104" grpId="0"/>
      <p:bldP spid="105" grpId="0"/>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Sampling Degeneration</a:t>
            </a:r>
            <a:endParaRPr lang="en-US" dirty="0"/>
          </a:p>
        </p:txBody>
      </p:sp>
      <p:sp>
        <p:nvSpPr>
          <p:cNvPr id="5" name="Rectangle 2"/>
          <p:cNvSpPr>
            <a:spLocks noChangeArrowheads="1"/>
          </p:cNvSpPr>
          <p:nvPr/>
        </p:nvSpPr>
        <p:spPr bwMode="auto">
          <a:xfrm>
            <a:off x="5284677" y="23682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888529361"/>
              </p:ext>
            </p:extLst>
          </p:nvPr>
        </p:nvGraphicFramePr>
        <p:xfrm>
          <a:off x="6493108" y="4209147"/>
          <a:ext cx="4479693" cy="2232248"/>
        </p:xfrm>
        <a:graphic>
          <a:graphicData uri="http://schemas.openxmlformats.org/presentationml/2006/ole">
            <mc:AlternateContent xmlns:mc="http://schemas.openxmlformats.org/markup-compatibility/2006">
              <mc:Choice xmlns:v="urn:schemas-microsoft-com:vml" Requires="v">
                <p:oleObj spid="_x0000_s4098" name="Visio" r:id="rId3" imgW="4586303" imgH="2288956" progId="Visio.Drawing.11">
                  <p:embed/>
                </p:oleObj>
              </mc:Choice>
              <mc:Fallback>
                <p:oleObj name="Visio" r:id="rId3" imgW="4586303" imgH="2288956" progId="Visio.Drawing.11">
                  <p:embed/>
                  <p:pic>
                    <p:nvPicPr>
                      <p:cNvPr id="6" name="Object 5"/>
                      <p:cNvPicPr>
                        <a:picLocks noChangeAspect="1" noChangeArrowheads="1"/>
                      </p:cNvPicPr>
                      <p:nvPr/>
                    </p:nvPicPr>
                    <p:blipFill>
                      <a:blip r:embed="rId4"/>
                      <a:srcRect/>
                      <a:stretch>
                        <a:fillRect/>
                      </a:stretch>
                    </p:blipFill>
                    <p:spPr bwMode="auto">
                      <a:xfrm>
                        <a:off x="6493108" y="4209147"/>
                        <a:ext cx="4479693" cy="2232248"/>
                      </a:xfrm>
                      <a:prstGeom prst="rect">
                        <a:avLst/>
                      </a:prstGeom>
                      <a:noFill/>
                    </p:spPr>
                  </p:pic>
                </p:oleObj>
              </mc:Fallback>
            </mc:AlternateContent>
          </a:graphicData>
        </a:graphic>
      </p:graphicFrame>
      <p:sp>
        <p:nvSpPr>
          <p:cNvPr id="9" name="Rectangle 8"/>
          <p:cNvSpPr/>
          <p:nvPr/>
        </p:nvSpPr>
        <p:spPr>
          <a:xfrm>
            <a:off x="2044316" y="1269797"/>
            <a:ext cx="4428492" cy="1571199"/>
          </a:xfrm>
          <a:prstGeom prst="rect">
            <a:avLst/>
          </a:prstGeom>
        </p:spPr>
        <p:txBody>
          <a:bodyPr wrap="square">
            <a:spAutoFit/>
          </a:bodyPr>
          <a:lstStyle/>
          <a:p>
            <a:pPr marL="284163" lvl="1" indent="-284163">
              <a:spcBef>
                <a:spcPct val="20000"/>
              </a:spcBef>
              <a:spcAft>
                <a:spcPts val="300"/>
              </a:spcAft>
              <a:buClr>
                <a:srgbClr val="0000CC"/>
              </a:buClr>
              <a:buSzPct val="80000"/>
              <a:buFont typeface="Wingdings" panose="05000000000000000000" pitchFamily="2" charset="2"/>
              <a:buChar char="ü"/>
            </a:pPr>
            <a:r>
              <a:rPr lang="en-US" altLang="zh-CN" dirty="0">
                <a:solidFill>
                  <a:srgbClr val="000000"/>
                </a:solidFill>
                <a:latin typeface="Times New Roman"/>
              </a:rPr>
              <a:t>Likelihood calculated from the </a:t>
            </a:r>
            <a:r>
              <a:rPr lang="en-US" altLang="zh-CN" i="1" dirty="0">
                <a:solidFill>
                  <a:srgbClr val="0000CC"/>
                </a:solidFill>
                <a:latin typeface="Times New Roman"/>
              </a:rPr>
              <a:t>distance</a:t>
            </a:r>
            <a:r>
              <a:rPr lang="en-US" altLang="zh-CN" i="1" dirty="0">
                <a:solidFill>
                  <a:srgbClr val="000000"/>
                </a:solidFill>
                <a:latin typeface="Times New Roman"/>
              </a:rPr>
              <a:t> </a:t>
            </a:r>
            <a:r>
              <a:rPr lang="en-US" altLang="zh-CN" dirty="0">
                <a:solidFill>
                  <a:srgbClr val="000000"/>
                </a:solidFill>
                <a:latin typeface="Times New Roman"/>
              </a:rPr>
              <a:t>between new meas. and predicted meas. </a:t>
            </a:r>
            <a:r>
              <a:rPr lang="en-US" altLang="zh-CN" i="1" dirty="0">
                <a:solidFill>
                  <a:srgbClr val="000000"/>
                </a:solidFill>
                <a:latin typeface="Times New Roman"/>
              </a:rPr>
              <a:t>g</a:t>
            </a:r>
            <a:r>
              <a:rPr lang="en-US" altLang="zh-CN" dirty="0">
                <a:solidFill>
                  <a:srgbClr val="000000"/>
                </a:solidFill>
                <a:latin typeface="Times New Roman"/>
              </a:rPr>
              <a:t>(</a:t>
            </a:r>
            <a:r>
              <a:rPr lang="en-US" altLang="zh-CN" i="1" dirty="0">
                <a:solidFill>
                  <a:srgbClr val="000000"/>
                </a:solidFill>
                <a:latin typeface="Times New Roman"/>
              </a:rPr>
              <a:t>x</a:t>
            </a:r>
            <a:r>
              <a:rPr lang="en-US" altLang="zh-CN" dirty="0">
                <a:solidFill>
                  <a:srgbClr val="000000"/>
                </a:solidFill>
                <a:latin typeface="Times New Roman"/>
              </a:rPr>
              <a:t>)</a:t>
            </a:r>
          </a:p>
          <a:p>
            <a:pPr marL="284163" lvl="1" indent="-284163">
              <a:spcBef>
                <a:spcPct val="20000"/>
              </a:spcBef>
              <a:spcAft>
                <a:spcPts val="300"/>
              </a:spcAft>
              <a:buClr>
                <a:srgbClr val="0000CC"/>
              </a:buClr>
              <a:buSzPct val="80000"/>
              <a:buFont typeface="Wingdings" panose="05000000000000000000" pitchFamily="2" charset="2"/>
              <a:buChar char="ü"/>
            </a:pPr>
            <a:r>
              <a:rPr lang="en-US" altLang="zh-CN" dirty="0">
                <a:solidFill>
                  <a:srgbClr val="000000"/>
                </a:solidFill>
                <a:latin typeface="Times New Roman"/>
              </a:rPr>
              <a:t>The </a:t>
            </a:r>
            <a:r>
              <a:rPr lang="en-US" altLang="zh-CN" i="1" dirty="0">
                <a:solidFill>
                  <a:srgbClr val="0000CC"/>
                </a:solidFill>
                <a:latin typeface="Times New Roman"/>
              </a:rPr>
              <a:t>larger</a:t>
            </a:r>
            <a:r>
              <a:rPr lang="en-US" altLang="zh-CN" dirty="0">
                <a:solidFill>
                  <a:srgbClr val="000000"/>
                </a:solidFill>
                <a:latin typeface="Times New Roman"/>
              </a:rPr>
              <a:t> likelihood, the </a:t>
            </a:r>
            <a:r>
              <a:rPr lang="en-US" altLang="zh-CN" i="1" dirty="0">
                <a:solidFill>
                  <a:srgbClr val="0000CC"/>
                </a:solidFill>
                <a:latin typeface="Times New Roman"/>
              </a:rPr>
              <a:t>larger </a:t>
            </a:r>
            <a:r>
              <a:rPr lang="en-US" altLang="zh-CN" dirty="0">
                <a:solidFill>
                  <a:srgbClr val="000000"/>
                </a:solidFill>
                <a:latin typeface="Times New Roman"/>
              </a:rPr>
              <a:t>updated weight</a:t>
            </a:r>
          </a:p>
        </p:txBody>
      </p:sp>
      <p:pic>
        <p:nvPicPr>
          <p:cNvPr id="92" name="Picture 91"/>
          <p:cNvPicPr>
            <a:picLocks noChangeAspect="1"/>
          </p:cNvPicPr>
          <p:nvPr/>
        </p:nvPicPr>
        <p:blipFill>
          <a:blip r:embed="rId5"/>
          <a:stretch>
            <a:fillRect/>
          </a:stretch>
        </p:blipFill>
        <p:spPr>
          <a:xfrm>
            <a:off x="6904856" y="1256819"/>
            <a:ext cx="3240360" cy="2596476"/>
          </a:xfrm>
          <a:prstGeom prst="rect">
            <a:avLst/>
          </a:prstGeom>
        </p:spPr>
      </p:pic>
      <p:sp>
        <p:nvSpPr>
          <p:cNvPr id="93" name="Rectangle 92"/>
          <p:cNvSpPr/>
          <p:nvPr/>
        </p:nvSpPr>
        <p:spPr>
          <a:xfrm>
            <a:off x="2044316" y="3164273"/>
            <a:ext cx="4572000" cy="2773067"/>
          </a:xfrm>
          <a:prstGeom prst="rect">
            <a:avLst/>
          </a:prstGeom>
        </p:spPr>
        <p:txBody>
          <a:bodyPr>
            <a:spAutoFit/>
          </a:bodyPr>
          <a:lstStyle/>
          <a:p>
            <a:pPr marL="284163" lvl="1" indent="-284163">
              <a:spcBef>
                <a:spcPct val="20000"/>
              </a:spcBef>
              <a:spcAft>
                <a:spcPts val="300"/>
              </a:spcAft>
              <a:buClr>
                <a:srgbClr val="0000CC"/>
              </a:buClr>
              <a:buSzPct val="80000"/>
              <a:buFont typeface="Wingdings" panose="05000000000000000000" pitchFamily="2" charset="2"/>
              <a:buChar char="ü"/>
            </a:pPr>
            <a:r>
              <a:rPr lang="en-US" altLang="zh-CN" dirty="0">
                <a:solidFill>
                  <a:srgbClr val="C00000"/>
                </a:solidFill>
                <a:latin typeface="Times New Roman"/>
              </a:rPr>
              <a:t>Particle degeneracy problem</a:t>
            </a:r>
            <a:r>
              <a:rPr lang="en-US" altLang="zh-CN" b="1" dirty="0">
                <a:solidFill>
                  <a:srgbClr val="000000"/>
                </a:solidFill>
                <a:latin typeface="Times New Roman"/>
              </a:rPr>
              <a:t>: </a:t>
            </a:r>
            <a:r>
              <a:rPr lang="en-US" altLang="zh-CN" dirty="0">
                <a:solidFill>
                  <a:srgbClr val="000000"/>
                </a:solidFill>
                <a:latin typeface="Times New Roman"/>
              </a:rPr>
              <a:t>caused by the mismatch between guessed prior PDF and posterior PDF</a:t>
            </a:r>
            <a:endParaRPr lang="en-US" altLang="zh-CN" b="1" dirty="0">
              <a:solidFill>
                <a:srgbClr val="000000"/>
              </a:solidFill>
              <a:latin typeface="Times New Roman"/>
            </a:endParaRPr>
          </a:p>
          <a:p>
            <a:pPr marL="284163" lvl="1" indent="-284163">
              <a:spcBef>
                <a:spcPct val="20000"/>
              </a:spcBef>
              <a:spcAft>
                <a:spcPts val="300"/>
              </a:spcAft>
              <a:buClr>
                <a:srgbClr val="0000CC"/>
              </a:buClr>
              <a:buSzPct val="80000"/>
              <a:buFont typeface="Wingdings" panose="05000000000000000000" pitchFamily="2" charset="2"/>
              <a:buChar char="ü"/>
            </a:pPr>
            <a:r>
              <a:rPr lang="en-US" altLang="zh-CN" dirty="0">
                <a:solidFill>
                  <a:srgbClr val="000000"/>
                </a:solidFill>
                <a:latin typeface="Times New Roman"/>
              </a:rPr>
              <a:t>weights concentrate on a few particles, with rest particles contribute nothing to estimation but still </a:t>
            </a:r>
            <a:r>
              <a:rPr lang="en-US" altLang="zh-CN" i="1" dirty="0">
                <a:solidFill>
                  <a:srgbClr val="0000CC"/>
                </a:solidFill>
                <a:latin typeface="Times New Roman"/>
              </a:rPr>
              <a:t>consume computing resource</a:t>
            </a:r>
          </a:p>
          <a:p>
            <a:pPr marL="284163" lvl="1" indent="-284163">
              <a:spcBef>
                <a:spcPct val="20000"/>
              </a:spcBef>
              <a:spcAft>
                <a:spcPts val="300"/>
              </a:spcAft>
              <a:buClr>
                <a:srgbClr val="0000CC"/>
              </a:buClr>
              <a:buSzPct val="80000"/>
              <a:buFont typeface="Wingdings" panose="05000000000000000000" pitchFamily="2" charset="2"/>
              <a:buChar char="ü"/>
            </a:pPr>
            <a:r>
              <a:rPr lang="en-US" altLang="zh-CN" dirty="0">
                <a:solidFill>
                  <a:srgbClr val="000000"/>
                </a:solidFill>
                <a:latin typeface="Times New Roman"/>
              </a:rPr>
              <a:t>Candidate solution: </a:t>
            </a:r>
            <a:r>
              <a:rPr lang="en-US" altLang="zh-CN" i="1" dirty="0">
                <a:solidFill>
                  <a:srgbClr val="0000CC"/>
                </a:solidFill>
                <a:latin typeface="Times New Roman"/>
              </a:rPr>
              <a:t>resampling</a:t>
            </a:r>
            <a:r>
              <a:rPr lang="en-US" altLang="zh-CN" dirty="0">
                <a:solidFill>
                  <a:srgbClr val="000000"/>
                </a:solidFill>
                <a:latin typeface="Times New Roman"/>
              </a:rPr>
              <a:t>, removing particles with small weight</a:t>
            </a:r>
          </a:p>
        </p:txBody>
      </p:sp>
    </p:spTree>
    <p:extLst>
      <p:ext uri="{BB962C8B-B14F-4D97-AF65-F5344CB8AC3E}">
        <p14:creationId xmlns:p14="http://schemas.microsoft.com/office/powerpoint/2010/main" val="197820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randombar(horizontal)">
                                      <p:cBhvr>
                                        <p:cTn id="7" dur="500"/>
                                        <p:tgtEl>
                                          <p:spTgt spid="93"/>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Degeneration: </a:t>
            </a:r>
            <a:r>
              <a:rPr lang="en-US" sz="2800" dirty="0">
                <a:solidFill>
                  <a:srgbClr val="0000CC"/>
                </a:solidFill>
              </a:rPr>
              <a:t>Illustration</a:t>
            </a:r>
          </a:p>
        </p:txBody>
      </p:sp>
      <p:pic>
        <p:nvPicPr>
          <p:cNvPr id="59" name="Picture 58"/>
          <p:cNvPicPr>
            <a:picLocks noChangeAspect="1"/>
          </p:cNvPicPr>
          <p:nvPr/>
        </p:nvPicPr>
        <p:blipFill>
          <a:blip r:embed="rId7"/>
          <a:stretch>
            <a:fillRect/>
          </a:stretch>
        </p:blipFill>
        <p:spPr>
          <a:xfrm>
            <a:off x="5051913" y="1477771"/>
            <a:ext cx="2909544" cy="1944216"/>
          </a:xfrm>
          <a:prstGeom prst="rect">
            <a:avLst/>
          </a:prstGeom>
        </p:spPr>
      </p:pic>
      <p:sp>
        <p:nvSpPr>
          <p:cNvPr id="60" name="TextBox 59"/>
          <p:cNvSpPr txBox="1"/>
          <p:nvPr/>
        </p:nvSpPr>
        <p:spPr>
          <a:xfrm>
            <a:off x="2308829" y="1153735"/>
            <a:ext cx="2556284" cy="338554"/>
          </a:xfrm>
          <a:prstGeom prst="rect">
            <a:avLst/>
          </a:prstGeom>
          <a:noFill/>
        </p:spPr>
        <p:txBody>
          <a:bodyPr wrap="square" rtlCol="0">
            <a:spAutoFit/>
          </a:bodyPr>
          <a:lstStyle/>
          <a:p>
            <a:r>
              <a:rPr lang="en-US" sz="1600" dirty="0">
                <a:solidFill>
                  <a:srgbClr val="0000CC"/>
                </a:solidFill>
                <a:latin typeface="Arial Narrow" panose="020B0606020202030204" pitchFamily="34" charset="0"/>
              </a:rPr>
              <a:t>Posterior PDF to be estimated </a:t>
            </a:r>
          </a:p>
        </p:txBody>
      </p:sp>
      <p:sp>
        <p:nvSpPr>
          <p:cNvPr id="61" name="TextBox 60"/>
          <p:cNvSpPr txBox="1"/>
          <p:nvPr/>
        </p:nvSpPr>
        <p:spPr>
          <a:xfrm>
            <a:off x="5729209" y="1121187"/>
            <a:ext cx="1764196" cy="338554"/>
          </a:xfrm>
          <a:prstGeom prst="rect">
            <a:avLst/>
          </a:prstGeom>
          <a:noFill/>
        </p:spPr>
        <p:txBody>
          <a:bodyPr wrap="square" rtlCol="0">
            <a:spAutoFit/>
          </a:bodyPr>
          <a:lstStyle/>
          <a:p>
            <a:r>
              <a:rPr lang="en-US" sz="1600" dirty="0">
                <a:solidFill>
                  <a:srgbClr val="0000CC"/>
                </a:solidFill>
                <a:latin typeface="Arial Narrow" panose="020B0606020202030204" pitchFamily="34" charset="0"/>
              </a:rPr>
              <a:t>Sampled particles</a:t>
            </a:r>
          </a:p>
        </p:txBody>
      </p:sp>
      <p:sp>
        <p:nvSpPr>
          <p:cNvPr id="62" name="TextBox 61"/>
          <p:cNvSpPr txBox="1"/>
          <p:nvPr/>
        </p:nvSpPr>
        <p:spPr>
          <a:xfrm>
            <a:off x="8357501" y="1153735"/>
            <a:ext cx="2412268" cy="338554"/>
          </a:xfrm>
          <a:prstGeom prst="rect">
            <a:avLst/>
          </a:prstGeom>
          <a:noFill/>
        </p:spPr>
        <p:txBody>
          <a:bodyPr wrap="square" rtlCol="0">
            <a:spAutoFit/>
          </a:bodyPr>
          <a:lstStyle/>
          <a:p>
            <a:r>
              <a:rPr lang="en-US" sz="1600" dirty="0">
                <a:solidFill>
                  <a:srgbClr val="0000CC"/>
                </a:solidFill>
                <a:latin typeface="Arial Narrow" panose="020B0606020202030204" pitchFamily="34" charset="0"/>
              </a:rPr>
              <a:t>Weight update @ 1</a:t>
            </a:r>
            <a:r>
              <a:rPr lang="en-US" sz="1600" baseline="30000" dirty="0">
                <a:solidFill>
                  <a:srgbClr val="0000CC"/>
                </a:solidFill>
                <a:latin typeface="Arial Narrow" panose="020B0606020202030204" pitchFamily="34" charset="0"/>
              </a:rPr>
              <a:t>st</a:t>
            </a:r>
            <a:r>
              <a:rPr lang="en-US" sz="1600" dirty="0">
                <a:solidFill>
                  <a:srgbClr val="0000CC"/>
                </a:solidFill>
                <a:latin typeface="Arial Narrow" panose="020B0606020202030204" pitchFamily="34" charset="0"/>
              </a:rPr>
              <a:t> iteration</a:t>
            </a:r>
          </a:p>
        </p:txBody>
      </p:sp>
      <p:pic>
        <p:nvPicPr>
          <p:cNvPr id="63" name="out1_1">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7961458" y="1477771"/>
            <a:ext cx="2917861" cy="1947672"/>
          </a:xfrm>
          <a:prstGeom prst="rect">
            <a:avLst/>
          </a:prstGeom>
        </p:spPr>
      </p:pic>
      <p:pic>
        <p:nvPicPr>
          <p:cNvPr id="5" name="Picture 4"/>
          <p:cNvPicPr>
            <a:picLocks noChangeAspect="1"/>
          </p:cNvPicPr>
          <p:nvPr/>
        </p:nvPicPr>
        <p:blipFill>
          <a:blip r:embed="rId9"/>
          <a:stretch>
            <a:fillRect/>
          </a:stretch>
        </p:blipFill>
        <p:spPr>
          <a:xfrm>
            <a:off x="2164813" y="1477771"/>
            <a:ext cx="2909544" cy="1944216"/>
          </a:xfrm>
          <a:prstGeom prst="rect">
            <a:avLst/>
          </a:prstGeom>
        </p:spPr>
      </p:pic>
      <p:pic>
        <p:nvPicPr>
          <p:cNvPr id="7" name="out1_1">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a:blip r:embed="rId10"/>
          <a:stretch>
            <a:fillRect/>
          </a:stretch>
        </p:blipFill>
        <p:spPr>
          <a:xfrm>
            <a:off x="7997462" y="4217531"/>
            <a:ext cx="2917861" cy="1947672"/>
          </a:xfrm>
          <a:prstGeom prst="rect">
            <a:avLst/>
          </a:prstGeom>
        </p:spPr>
      </p:pic>
      <p:sp>
        <p:nvSpPr>
          <p:cNvPr id="64" name="TextBox 63"/>
          <p:cNvSpPr txBox="1"/>
          <p:nvPr/>
        </p:nvSpPr>
        <p:spPr>
          <a:xfrm>
            <a:off x="8357501" y="3804553"/>
            <a:ext cx="2412268" cy="338554"/>
          </a:xfrm>
          <a:prstGeom prst="rect">
            <a:avLst/>
          </a:prstGeom>
          <a:noFill/>
        </p:spPr>
        <p:txBody>
          <a:bodyPr wrap="square" rtlCol="0">
            <a:spAutoFit/>
          </a:bodyPr>
          <a:lstStyle/>
          <a:p>
            <a:r>
              <a:rPr lang="en-US" sz="1600" dirty="0">
                <a:solidFill>
                  <a:srgbClr val="C00000"/>
                </a:solidFill>
                <a:latin typeface="Arial Narrow" panose="020B0606020202030204" pitchFamily="34" charset="0"/>
              </a:rPr>
              <a:t>Weight update @ 1</a:t>
            </a:r>
            <a:r>
              <a:rPr lang="en-US" sz="1600" baseline="30000" dirty="0">
                <a:solidFill>
                  <a:srgbClr val="C00000"/>
                </a:solidFill>
                <a:latin typeface="Arial Narrow" panose="020B0606020202030204" pitchFamily="34" charset="0"/>
              </a:rPr>
              <a:t>st</a:t>
            </a:r>
            <a:r>
              <a:rPr lang="en-US" sz="1600" dirty="0">
                <a:solidFill>
                  <a:srgbClr val="C00000"/>
                </a:solidFill>
                <a:latin typeface="Arial Narrow" panose="020B0606020202030204" pitchFamily="34" charset="0"/>
              </a:rPr>
              <a:t> iteration</a:t>
            </a:r>
          </a:p>
        </p:txBody>
      </p:sp>
      <p:pic>
        <p:nvPicPr>
          <p:cNvPr id="8" name="Picture 7"/>
          <p:cNvPicPr>
            <a:picLocks noChangeAspect="1"/>
          </p:cNvPicPr>
          <p:nvPr/>
        </p:nvPicPr>
        <p:blipFill>
          <a:blip r:embed="rId11"/>
          <a:stretch>
            <a:fillRect/>
          </a:stretch>
        </p:blipFill>
        <p:spPr>
          <a:xfrm>
            <a:off x="5045133" y="4214075"/>
            <a:ext cx="2914716" cy="1947672"/>
          </a:xfrm>
          <a:prstGeom prst="rect">
            <a:avLst/>
          </a:prstGeom>
        </p:spPr>
      </p:pic>
      <p:sp>
        <p:nvSpPr>
          <p:cNvPr id="65" name="TextBox 64"/>
          <p:cNvSpPr txBox="1"/>
          <p:nvPr/>
        </p:nvSpPr>
        <p:spPr>
          <a:xfrm>
            <a:off x="5765213" y="3821487"/>
            <a:ext cx="1764196" cy="338554"/>
          </a:xfrm>
          <a:prstGeom prst="rect">
            <a:avLst/>
          </a:prstGeom>
          <a:noFill/>
        </p:spPr>
        <p:txBody>
          <a:bodyPr wrap="square" rtlCol="0">
            <a:spAutoFit/>
          </a:bodyPr>
          <a:lstStyle/>
          <a:p>
            <a:r>
              <a:rPr lang="en-US" sz="1600" dirty="0">
                <a:solidFill>
                  <a:srgbClr val="C00000"/>
                </a:solidFill>
                <a:latin typeface="Arial Narrow" panose="020B0606020202030204" pitchFamily="34" charset="0"/>
              </a:rPr>
              <a:t>Sampled particles</a:t>
            </a:r>
          </a:p>
        </p:txBody>
      </p:sp>
      <p:sp>
        <p:nvSpPr>
          <p:cNvPr id="9" name="Rectangle 8"/>
          <p:cNvSpPr/>
          <p:nvPr/>
        </p:nvSpPr>
        <p:spPr>
          <a:xfrm>
            <a:off x="2308829" y="4142510"/>
            <a:ext cx="2520280" cy="1831271"/>
          </a:xfrm>
          <a:prstGeom prst="rect">
            <a:avLst/>
          </a:prstGeom>
        </p:spPr>
        <p:txBody>
          <a:bodyPr wrap="square">
            <a:spAutoFit/>
          </a:bodyPr>
          <a:lstStyle/>
          <a:p>
            <a:pPr marL="0" lvl="1" algn="ctr">
              <a:spcAft>
                <a:spcPts val="600"/>
              </a:spcAft>
              <a:buClr>
                <a:srgbClr val="C00000"/>
              </a:buClr>
              <a:buSzPct val="100000"/>
            </a:pPr>
            <a:r>
              <a:rPr lang="en-US" kern="0" dirty="0">
                <a:latin typeface="Times New Roman"/>
              </a:rPr>
              <a:t>PF performance varies with the accuracy of the “</a:t>
            </a:r>
            <a:r>
              <a:rPr lang="en-US" b="1" kern="0" dirty="0">
                <a:solidFill>
                  <a:srgbClr val="0000CC"/>
                </a:solidFill>
                <a:latin typeface="Times New Roman"/>
              </a:rPr>
              <a:t>Guessed</a:t>
            </a:r>
            <a:r>
              <a:rPr lang="en-US" kern="0" dirty="0">
                <a:latin typeface="Times New Roman"/>
              </a:rPr>
              <a:t>” distribution from which particles are sampled</a:t>
            </a:r>
            <a:endParaRPr lang="en-US" i="1" kern="0" dirty="0">
              <a:solidFill>
                <a:srgbClr val="0000CC"/>
              </a:solidFill>
              <a:latin typeface="Times New Roman"/>
            </a:endParaRPr>
          </a:p>
          <a:p>
            <a:pPr marL="0" lvl="1" algn="ctr">
              <a:spcAft>
                <a:spcPts val="600"/>
              </a:spcAft>
              <a:buClr>
                <a:srgbClr val="C00000"/>
              </a:buClr>
              <a:buSzPct val="100000"/>
            </a:pPr>
            <a:endParaRPr lang="en-US" kern="0" dirty="0">
              <a:latin typeface="Times New Roman"/>
            </a:endParaRPr>
          </a:p>
        </p:txBody>
      </p:sp>
    </p:spTree>
    <p:extLst>
      <p:ext uri="{BB962C8B-B14F-4D97-AF65-F5344CB8AC3E}">
        <p14:creationId xmlns:p14="http://schemas.microsoft.com/office/powerpoint/2010/main" val="403638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randombar(horizontal)">
                                      <p:cBhvr>
                                        <p:cTn id="7" dur="500"/>
                                        <p:tgtEl>
                                          <p:spTgt spid="61"/>
                                        </p:tgtEl>
                                      </p:cBhvr>
                                    </p:animEffect>
                                  </p:childTnLst>
                                </p:cTn>
                              </p:par>
                              <p:par>
                                <p:cTn id="8" presetID="14" presetClass="entr" presetSubtype="1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randombar(horizontal)">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randombar(horizontal)">
                                      <p:cBhvr>
                                        <p:cTn id="15" dur="500"/>
                                        <p:tgtEl>
                                          <p:spTgt spid="62"/>
                                        </p:tgtEl>
                                      </p:cBhvr>
                                    </p:animEffect>
                                  </p:childTnLst>
                                </p:cTn>
                              </p:par>
                              <p:par>
                                <p:cTn id="16" presetID="14" presetClass="entr" presetSubtype="10" fill="hold" nodeType="with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randombar(horizontal)">
                                      <p:cBhvr>
                                        <p:cTn id="18" dur="500"/>
                                        <p:tgtEl>
                                          <p:spTgt spid="63"/>
                                        </p:tgtEl>
                                      </p:cBhvr>
                                    </p:animEffect>
                                  </p:childTnLst>
                                </p:cTn>
                              </p:par>
                              <p:par>
                                <p:cTn id="19" presetID="1" presetClass="mediacall" presetSubtype="0" fill="hold" nodeType="withEffect">
                                  <p:stCondLst>
                                    <p:cond delay="0"/>
                                  </p:stCondLst>
                                  <p:childTnLst>
                                    <p:cmd type="call" cmd="playFrom(0.0)">
                                      <p:cBhvr>
                                        <p:cTn id="20" dur="4000" fill="hold"/>
                                        <p:tgtEl>
                                          <p:spTgt spid="63"/>
                                        </p:tgtEl>
                                      </p:cBhvr>
                                    </p:cmd>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randombar(horizontal)">
                                      <p:cBhvr>
                                        <p:cTn id="25" dur="500"/>
                                        <p:tgtEl>
                                          <p:spTgt spid="65"/>
                                        </p:tgtEl>
                                      </p:cBhvr>
                                    </p:animEffect>
                                  </p:childTnLst>
                                </p:cTn>
                              </p:par>
                              <p:par>
                                <p:cTn id="26" presetID="14" presetClass="entr" presetSubtype="1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randombar(horizontal)">
                                      <p:cBhvr>
                                        <p:cTn id="33" dur="500"/>
                                        <p:tgtEl>
                                          <p:spTgt spid="64"/>
                                        </p:tgtEl>
                                      </p:cBhvr>
                                    </p:animEffect>
                                  </p:childTnLst>
                                </p:cTn>
                              </p:par>
                              <p:par>
                                <p:cTn id="34" presetID="14" presetClass="entr" presetSubtype="1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randombar(horizontal)">
                                      <p:cBhvr>
                                        <p:cTn id="36" dur="500"/>
                                        <p:tgtEl>
                                          <p:spTgt spid="7"/>
                                        </p:tgtEl>
                                      </p:cBhvr>
                                    </p:animEffect>
                                  </p:childTnLst>
                                </p:cTn>
                              </p:par>
                              <p:par>
                                <p:cTn id="37" presetID="1" presetClass="mediacall" presetSubtype="0" fill="hold" nodeType="withEffect">
                                  <p:stCondLst>
                                    <p:cond delay="0"/>
                                  </p:stCondLst>
                                  <p:childTnLst>
                                    <p:cmd type="call" cmd="playFrom(0.0)">
                                      <p:cBhvr>
                                        <p:cTn id="38" dur="40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39" fill="hold" display="0">
                  <p:stCondLst>
                    <p:cond delay="indefinite"/>
                  </p:stCondLst>
                </p:cTn>
                <p:tgtEl>
                  <p:spTgt spid="63"/>
                </p:tgtEl>
              </p:cMediaNode>
            </p:video>
            <p:video>
              <p:cMediaNode vol="80000">
                <p:cTn id="40" fill="hold" display="0">
                  <p:stCondLst>
                    <p:cond delay="indefinite"/>
                  </p:stCondLst>
                </p:cTn>
                <p:tgtEl>
                  <p:spTgt spid="7"/>
                </p:tgtEl>
              </p:cMediaNode>
            </p:video>
          </p:childTnLst>
        </p:cTn>
      </p:par>
    </p:tnLst>
    <p:bldLst>
      <p:bldP spid="61" grpId="0"/>
      <p:bldP spid="62" grpId="0"/>
      <p:bldP spid="64" grpId="0"/>
      <p:bldP spid="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Particle Filter: </a:t>
            </a:r>
            <a:r>
              <a:rPr lang="en-US" sz="3200" dirty="0">
                <a:solidFill>
                  <a:srgbClr val="0000CC"/>
                </a:solidFill>
              </a:rPr>
              <a:t>Resampling</a:t>
            </a:r>
            <a:endParaRPr lang="en-US" sz="3200" dirty="0"/>
          </a:p>
        </p:txBody>
      </p:sp>
      <p:sp>
        <p:nvSpPr>
          <p:cNvPr id="76" name="Rectangle 75"/>
          <p:cNvSpPr/>
          <p:nvPr/>
        </p:nvSpPr>
        <p:spPr>
          <a:xfrm>
            <a:off x="5159896" y="6525345"/>
            <a:ext cx="4648200" cy="276999"/>
          </a:xfrm>
          <a:prstGeom prst="rect">
            <a:avLst/>
          </a:prstGeom>
          <a:solidFill>
            <a:srgbClr val="FFFFCC"/>
          </a:solidFill>
        </p:spPr>
        <p:txBody>
          <a:bodyPr wrap="square" lIns="0" rIns="0">
            <a:spAutoFit/>
          </a:bodyPr>
          <a:lstStyle/>
          <a:p>
            <a:r>
              <a:rPr lang="en-US" sz="1200" dirty="0" err="1">
                <a:solidFill>
                  <a:srgbClr val="000099"/>
                </a:solidFill>
                <a:latin typeface="Arial Narrow" pitchFamily="34" charset="0"/>
                <a:ea typeface="宋体"/>
              </a:rPr>
              <a:t>Arulampalam</a:t>
            </a:r>
            <a:r>
              <a:rPr lang="en-US" sz="1200" dirty="0">
                <a:solidFill>
                  <a:srgbClr val="000099"/>
                </a:solidFill>
                <a:latin typeface="Arial Narrow" pitchFamily="34" charset="0"/>
                <a:ea typeface="宋体"/>
              </a:rPr>
              <a:t>, A tutorial on particle filter, IEEE Trans. Signal Processing, 2002</a:t>
            </a:r>
          </a:p>
        </p:txBody>
      </p:sp>
      <p:sp>
        <p:nvSpPr>
          <p:cNvPr id="77" name="Oval 76"/>
          <p:cNvSpPr/>
          <p:nvPr/>
        </p:nvSpPr>
        <p:spPr bwMode="auto">
          <a:xfrm>
            <a:off x="9337893" y="3414455"/>
            <a:ext cx="175162" cy="176983"/>
          </a:xfrm>
          <a:prstGeom prst="ellipse">
            <a:avLst/>
          </a:prstGeom>
          <a:solidFill>
            <a:srgbClr val="000000">
              <a:lumMod val="75000"/>
              <a:lumOff val="25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0" name="TextBox 79"/>
          <p:cNvSpPr txBox="1"/>
          <p:nvPr/>
        </p:nvSpPr>
        <p:spPr>
          <a:xfrm>
            <a:off x="8188392" y="3337832"/>
            <a:ext cx="1280872" cy="318036"/>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600" dirty="0">
                <a:solidFill>
                  <a:srgbClr val="000000"/>
                </a:solidFill>
                <a:latin typeface="Times New Roman" panose="02020603050405020304" pitchFamily="18" charset="0"/>
              </a:rPr>
              <a:t>New meas</a:t>
            </a:r>
            <a:r>
              <a:rPr lang="en-US" altLang="zh-CN" sz="1600" dirty="0">
                <a:solidFill>
                  <a:srgbClr val="000000"/>
                </a:solidFill>
                <a:latin typeface="Times New Roman" panose="02020603050405020304" pitchFamily="18" charset="0"/>
              </a:rPr>
              <a:t>.</a:t>
            </a:r>
            <a:endParaRPr lang="en-US" sz="1600" dirty="0">
              <a:solidFill>
                <a:srgbClr val="000000"/>
              </a:solidFill>
              <a:latin typeface="Times New Roman" panose="02020603050405020304" pitchFamily="18" charset="0"/>
            </a:endParaRPr>
          </a:p>
        </p:txBody>
      </p:sp>
      <p:sp>
        <p:nvSpPr>
          <p:cNvPr id="81" name="Curved Right Arrow 80"/>
          <p:cNvSpPr/>
          <p:nvPr/>
        </p:nvSpPr>
        <p:spPr bwMode="auto">
          <a:xfrm>
            <a:off x="7071735" y="3162656"/>
            <a:ext cx="284639" cy="656921"/>
          </a:xfrm>
          <a:prstGeom prst="curvedRightArrow">
            <a:avLst/>
          </a:prstGeom>
          <a:solidFill>
            <a:srgbClr val="33CCCC"/>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2" name="Rectangle 81"/>
          <p:cNvSpPr/>
          <p:nvPr/>
        </p:nvSpPr>
        <p:spPr>
          <a:xfrm>
            <a:off x="2209020" y="1872989"/>
            <a:ext cx="4702325" cy="4121641"/>
          </a:xfrm>
          <a:prstGeom prst="rect">
            <a:avLst/>
          </a:prstGeom>
        </p:spPr>
        <p:txBody>
          <a:bodyPr wrap="square">
            <a:spAutoFit/>
          </a:bodyPr>
          <a:lstStyle/>
          <a:p>
            <a:pPr marL="284163" lvl="1" indent="-284163">
              <a:spcBef>
                <a:spcPts val="1000"/>
              </a:spcBef>
              <a:spcAft>
                <a:spcPts val="300"/>
              </a:spcAft>
              <a:buClr>
                <a:srgbClr val="0000CC"/>
              </a:buClr>
              <a:buSzPct val="80000"/>
              <a:buFont typeface="Wingdings" panose="05000000000000000000" pitchFamily="2" charset="2"/>
              <a:buChar char="ü"/>
            </a:pPr>
            <a:r>
              <a:rPr lang="en-US" altLang="zh-CN" dirty="0">
                <a:solidFill>
                  <a:srgbClr val="000000"/>
                </a:solidFill>
                <a:latin typeface="Times New Roman"/>
              </a:rPr>
              <a:t>Resampling introduced to improve </a:t>
            </a:r>
            <a:r>
              <a:rPr lang="en-US" altLang="zh-CN" i="1" dirty="0">
                <a:solidFill>
                  <a:srgbClr val="0000CC"/>
                </a:solidFill>
                <a:latin typeface="Times New Roman"/>
              </a:rPr>
              <a:t>numbers of active particles</a:t>
            </a:r>
            <a:r>
              <a:rPr lang="en-US" altLang="zh-CN" dirty="0">
                <a:solidFill>
                  <a:srgbClr val="000000"/>
                </a:solidFill>
                <a:latin typeface="Times New Roman"/>
              </a:rPr>
              <a:t> and </a:t>
            </a:r>
            <a:r>
              <a:rPr lang="en-US" altLang="zh-CN" i="1" dirty="0">
                <a:solidFill>
                  <a:srgbClr val="0000CC"/>
                </a:solidFill>
                <a:latin typeface="Times New Roman"/>
              </a:rPr>
              <a:t>computing efficiency</a:t>
            </a:r>
            <a:endParaRPr lang="en-US" altLang="zh-CN" dirty="0">
              <a:solidFill>
                <a:srgbClr val="0000CC"/>
              </a:solidFill>
              <a:latin typeface="Times New Roman"/>
            </a:endParaRPr>
          </a:p>
          <a:p>
            <a:pPr marL="284163" lvl="1" indent="-284163">
              <a:spcBef>
                <a:spcPts val="1000"/>
              </a:spcBef>
              <a:spcAft>
                <a:spcPts val="300"/>
              </a:spcAft>
              <a:buClr>
                <a:srgbClr val="0000CC"/>
              </a:buClr>
              <a:buSzPct val="80000"/>
              <a:buFont typeface="Wingdings" panose="05000000000000000000" pitchFamily="2" charset="2"/>
              <a:buChar char="ü"/>
            </a:pPr>
            <a:r>
              <a:rPr lang="en-US" altLang="zh-CN" b="1" dirty="0">
                <a:solidFill>
                  <a:srgbClr val="000000"/>
                </a:solidFill>
                <a:latin typeface="Times New Roman"/>
              </a:rPr>
              <a:t>Sequential Importance Resampling (SIR)</a:t>
            </a:r>
            <a:r>
              <a:rPr lang="en-US" altLang="zh-CN" dirty="0">
                <a:solidFill>
                  <a:srgbClr val="000000"/>
                </a:solidFill>
                <a:latin typeface="Times New Roman"/>
              </a:rPr>
              <a:t>: comparing particles’ weights to a </a:t>
            </a:r>
            <a:r>
              <a:rPr lang="en-US" altLang="zh-CN" i="1" dirty="0">
                <a:solidFill>
                  <a:srgbClr val="0000CC"/>
                </a:solidFill>
                <a:latin typeface="Times New Roman"/>
              </a:rPr>
              <a:t>random number </a:t>
            </a:r>
            <a:r>
              <a:rPr lang="en-US" altLang="zh-CN" dirty="0">
                <a:solidFill>
                  <a:srgbClr val="000000"/>
                </a:solidFill>
                <a:latin typeface="Times New Roman"/>
              </a:rPr>
              <a:t>within 0~1to determine particles’ importance</a:t>
            </a:r>
          </a:p>
          <a:p>
            <a:pPr marL="284163" lvl="1" indent="-284163">
              <a:spcBef>
                <a:spcPts val="1000"/>
              </a:spcBef>
              <a:spcAft>
                <a:spcPts val="300"/>
              </a:spcAft>
              <a:buClr>
                <a:srgbClr val="0000CC"/>
              </a:buClr>
              <a:buSzPct val="80000"/>
              <a:buFont typeface="Wingdings" panose="05000000000000000000" pitchFamily="2" charset="2"/>
              <a:buChar char="ü"/>
            </a:pPr>
            <a:endParaRPr lang="en-US" altLang="zh-CN" b="1" dirty="0">
              <a:solidFill>
                <a:srgbClr val="000000"/>
              </a:solidFill>
              <a:latin typeface="Times New Roman"/>
            </a:endParaRPr>
          </a:p>
          <a:p>
            <a:pPr marL="284163" lvl="1" indent="-284163">
              <a:spcBef>
                <a:spcPts val="1000"/>
              </a:spcBef>
              <a:spcAft>
                <a:spcPts val="300"/>
              </a:spcAft>
              <a:buClr>
                <a:srgbClr val="0000CC"/>
              </a:buClr>
              <a:buSzPct val="80000"/>
              <a:buFont typeface="Wingdings" panose="05000000000000000000" pitchFamily="2" charset="2"/>
              <a:buChar char="ü"/>
            </a:pPr>
            <a:endParaRPr lang="en-US" altLang="zh-CN" b="1" dirty="0">
              <a:solidFill>
                <a:srgbClr val="000000"/>
              </a:solidFill>
              <a:latin typeface="Times New Roman"/>
            </a:endParaRPr>
          </a:p>
          <a:p>
            <a:pPr marL="284163" lvl="1" indent="-284163">
              <a:spcAft>
                <a:spcPts val="300"/>
              </a:spcAft>
              <a:buClr>
                <a:srgbClr val="0000CC"/>
              </a:buClr>
              <a:buSzPct val="80000"/>
              <a:buFont typeface="Wingdings" panose="05000000000000000000" pitchFamily="2" charset="2"/>
              <a:buChar char="ü"/>
            </a:pPr>
            <a:r>
              <a:rPr lang="en-US" altLang="zh-CN" dirty="0">
                <a:solidFill>
                  <a:srgbClr val="800000"/>
                </a:solidFill>
                <a:latin typeface="Times New Roman"/>
              </a:rPr>
              <a:t>Particle impoverishment </a:t>
            </a:r>
            <a:r>
              <a:rPr lang="en-US" altLang="zh-CN" dirty="0">
                <a:solidFill>
                  <a:srgbClr val="000000"/>
                </a:solidFill>
                <a:latin typeface="Times New Roman"/>
              </a:rPr>
              <a:t>problem: single particle may be selected for </a:t>
            </a:r>
            <a:r>
              <a:rPr lang="en-US" altLang="zh-CN" i="1" dirty="0">
                <a:solidFill>
                  <a:srgbClr val="0000CC"/>
                </a:solidFill>
                <a:latin typeface="Times New Roman"/>
              </a:rPr>
              <a:t>multiple</a:t>
            </a:r>
            <a:r>
              <a:rPr lang="en-US" altLang="zh-CN" dirty="0">
                <a:solidFill>
                  <a:srgbClr val="000000"/>
                </a:solidFill>
                <a:latin typeface="Times New Roman"/>
              </a:rPr>
              <a:t> times</a:t>
            </a:r>
          </a:p>
          <a:p>
            <a:pPr marL="284163" lvl="1" indent="-284163">
              <a:spcBef>
                <a:spcPts val="1000"/>
              </a:spcBef>
              <a:spcAft>
                <a:spcPts val="300"/>
              </a:spcAft>
              <a:buClr>
                <a:srgbClr val="0000CC"/>
              </a:buClr>
              <a:buSzPct val="80000"/>
              <a:buFont typeface="Wingdings" panose="05000000000000000000" pitchFamily="2" charset="2"/>
              <a:buChar char="ü"/>
            </a:pPr>
            <a:r>
              <a:rPr lang="en-US" altLang="zh-CN" dirty="0">
                <a:solidFill>
                  <a:srgbClr val="000000"/>
                </a:solidFill>
                <a:latin typeface="Times New Roman"/>
              </a:rPr>
              <a:t>The fact that positions of </a:t>
            </a:r>
            <a:r>
              <a:rPr lang="en-US" altLang="zh-CN" dirty="0">
                <a:solidFill>
                  <a:srgbClr val="800000"/>
                </a:solidFill>
                <a:latin typeface="Times New Roman"/>
              </a:rPr>
              <a:t>particles remain same since initial sampling</a:t>
            </a:r>
            <a:r>
              <a:rPr lang="en-US" altLang="zh-CN" dirty="0">
                <a:solidFill>
                  <a:srgbClr val="000000"/>
                </a:solidFill>
                <a:latin typeface="Times New Roman"/>
              </a:rPr>
              <a:t> is not addressed</a:t>
            </a:r>
          </a:p>
        </p:txBody>
      </p:sp>
      <p:cxnSp>
        <p:nvCxnSpPr>
          <p:cNvPr id="83" name="Straight Arrow Connector 82"/>
          <p:cNvCxnSpPr/>
          <p:nvPr/>
        </p:nvCxnSpPr>
        <p:spPr bwMode="auto">
          <a:xfrm flipV="1">
            <a:off x="7533896" y="1203616"/>
            <a:ext cx="0" cy="777359"/>
          </a:xfrm>
          <a:prstGeom prst="straightConnector1">
            <a:avLst/>
          </a:prstGeom>
          <a:solidFill>
            <a:srgbClr val="33CCCC"/>
          </a:solidFill>
          <a:ln w="9525" cap="flat" cmpd="sng" algn="ctr">
            <a:solidFill>
              <a:srgbClr val="5F5F5F">
                <a:lumMod val="75000"/>
              </a:srgbClr>
            </a:solidFill>
            <a:prstDash val="solid"/>
            <a:round/>
            <a:headEnd type="none" w="med" len="med"/>
            <a:tailEnd type="triangle"/>
          </a:ln>
          <a:effectLst/>
        </p:spPr>
      </p:cxnSp>
      <p:cxnSp>
        <p:nvCxnSpPr>
          <p:cNvPr id="84" name="Straight Arrow Connector 83"/>
          <p:cNvCxnSpPr/>
          <p:nvPr/>
        </p:nvCxnSpPr>
        <p:spPr bwMode="auto">
          <a:xfrm>
            <a:off x="7533897" y="1980973"/>
            <a:ext cx="3076281" cy="0"/>
          </a:xfrm>
          <a:prstGeom prst="straightConnector1">
            <a:avLst/>
          </a:prstGeom>
          <a:solidFill>
            <a:srgbClr val="33CCCC"/>
          </a:solidFill>
          <a:ln w="9525" cap="flat" cmpd="sng" algn="ctr">
            <a:solidFill>
              <a:srgbClr val="5F5F5F">
                <a:lumMod val="75000"/>
              </a:srgbClr>
            </a:solidFill>
            <a:prstDash val="solid"/>
            <a:round/>
            <a:headEnd type="none" w="med" len="med"/>
            <a:tailEnd type="triangle"/>
          </a:ln>
          <a:effectLst/>
        </p:spPr>
      </p:cxnSp>
      <p:cxnSp>
        <p:nvCxnSpPr>
          <p:cNvPr id="85" name="Straight Connector 84"/>
          <p:cNvCxnSpPr/>
          <p:nvPr/>
        </p:nvCxnSpPr>
        <p:spPr bwMode="auto">
          <a:xfrm flipV="1">
            <a:off x="7533896" y="1488282"/>
            <a:ext cx="2977753" cy="10949"/>
          </a:xfrm>
          <a:prstGeom prst="line">
            <a:avLst/>
          </a:prstGeom>
          <a:solidFill>
            <a:srgbClr val="33CCCC"/>
          </a:solidFill>
          <a:ln w="9525" cap="flat" cmpd="sng" algn="ctr">
            <a:solidFill>
              <a:srgbClr val="000000"/>
            </a:solidFill>
            <a:prstDash val="solid"/>
            <a:round/>
            <a:headEnd type="none" w="med" len="med"/>
            <a:tailEnd type="none" w="med" len="med"/>
          </a:ln>
          <a:effectLst/>
        </p:spPr>
      </p:cxnSp>
      <p:sp>
        <p:nvSpPr>
          <p:cNvPr id="86" name="Oval 85"/>
          <p:cNvSpPr/>
          <p:nvPr/>
        </p:nvSpPr>
        <p:spPr bwMode="auto">
          <a:xfrm>
            <a:off x="7456473" y="243494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7" name="Oval 86"/>
          <p:cNvSpPr/>
          <p:nvPr/>
        </p:nvSpPr>
        <p:spPr bwMode="auto">
          <a:xfrm>
            <a:off x="7697320" y="243494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8" name="Oval 87"/>
          <p:cNvSpPr/>
          <p:nvPr/>
        </p:nvSpPr>
        <p:spPr bwMode="auto">
          <a:xfrm>
            <a:off x="7927221" y="243494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89" name="Oval 88"/>
          <p:cNvSpPr/>
          <p:nvPr/>
        </p:nvSpPr>
        <p:spPr bwMode="auto">
          <a:xfrm>
            <a:off x="8168068" y="243494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0" name="Oval 89"/>
          <p:cNvSpPr/>
          <p:nvPr/>
        </p:nvSpPr>
        <p:spPr bwMode="auto">
          <a:xfrm>
            <a:off x="8397968" y="243494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1" name="Oval 90"/>
          <p:cNvSpPr/>
          <p:nvPr/>
        </p:nvSpPr>
        <p:spPr bwMode="auto">
          <a:xfrm>
            <a:off x="8638815" y="243494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2" name="Oval 91"/>
          <p:cNvSpPr/>
          <p:nvPr/>
        </p:nvSpPr>
        <p:spPr bwMode="auto">
          <a:xfrm>
            <a:off x="8868716" y="243494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3" name="Oval 92"/>
          <p:cNvSpPr/>
          <p:nvPr/>
        </p:nvSpPr>
        <p:spPr bwMode="auto">
          <a:xfrm>
            <a:off x="9109563" y="243494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4" name="Oval 93"/>
          <p:cNvSpPr/>
          <p:nvPr/>
        </p:nvSpPr>
        <p:spPr bwMode="auto">
          <a:xfrm>
            <a:off x="9339464" y="243494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5" name="Oval 94"/>
          <p:cNvSpPr/>
          <p:nvPr/>
        </p:nvSpPr>
        <p:spPr bwMode="auto">
          <a:xfrm>
            <a:off x="9580311" y="243494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6" name="Oval 95"/>
          <p:cNvSpPr/>
          <p:nvPr/>
        </p:nvSpPr>
        <p:spPr bwMode="auto">
          <a:xfrm>
            <a:off x="9810212" y="243494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7" name="Oval 96"/>
          <p:cNvSpPr/>
          <p:nvPr/>
        </p:nvSpPr>
        <p:spPr bwMode="auto">
          <a:xfrm>
            <a:off x="10051059" y="243494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8" name="Oval 97"/>
          <p:cNvSpPr/>
          <p:nvPr/>
        </p:nvSpPr>
        <p:spPr bwMode="auto">
          <a:xfrm>
            <a:off x="10280959" y="243494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99" name="Oval 98"/>
          <p:cNvSpPr/>
          <p:nvPr/>
        </p:nvSpPr>
        <p:spPr bwMode="auto">
          <a:xfrm>
            <a:off x="10521806" y="243494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00" name="TextBox 99"/>
          <p:cNvSpPr txBox="1"/>
          <p:nvPr/>
        </p:nvSpPr>
        <p:spPr>
          <a:xfrm>
            <a:off x="10114936" y="1979647"/>
            <a:ext cx="560922" cy="289823"/>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400" dirty="0">
                <a:solidFill>
                  <a:srgbClr val="000066"/>
                </a:solidFill>
                <a:latin typeface="Times New Roman" panose="02020603050405020304" pitchFamily="18" charset="0"/>
              </a:rPr>
              <a:t>state</a:t>
            </a:r>
          </a:p>
        </p:txBody>
      </p:sp>
      <p:cxnSp>
        <p:nvCxnSpPr>
          <p:cNvPr id="101" name="Straight Arrow Connector 100"/>
          <p:cNvCxnSpPr/>
          <p:nvPr/>
        </p:nvCxnSpPr>
        <p:spPr bwMode="auto">
          <a:xfrm flipV="1">
            <a:off x="7545236" y="2224238"/>
            <a:ext cx="0" cy="777359"/>
          </a:xfrm>
          <a:prstGeom prst="straightConnector1">
            <a:avLst/>
          </a:prstGeom>
          <a:solidFill>
            <a:srgbClr val="33CCCC"/>
          </a:solidFill>
          <a:ln w="9525" cap="flat" cmpd="sng" algn="ctr">
            <a:solidFill>
              <a:srgbClr val="5F5F5F">
                <a:lumMod val="75000"/>
              </a:srgbClr>
            </a:solidFill>
            <a:prstDash val="solid"/>
            <a:round/>
            <a:headEnd type="none" w="med" len="med"/>
            <a:tailEnd type="triangle"/>
          </a:ln>
          <a:effectLst/>
        </p:spPr>
      </p:cxnSp>
      <p:cxnSp>
        <p:nvCxnSpPr>
          <p:cNvPr id="102" name="Straight Arrow Connector 101"/>
          <p:cNvCxnSpPr/>
          <p:nvPr/>
        </p:nvCxnSpPr>
        <p:spPr bwMode="auto">
          <a:xfrm>
            <a:off x="7545237" y="3001595"/>
            <a:ext cx="3076281" cy="0"/>
          </a:xfrm>
          <a:prstGeom prst="straightConnector1">
            <a:avLst/>
          </a:prstGeom>
          <a:solidFill>
            <a:srgbClr val="33CCCC"/>
          </a:solidFill>
          <a:ln w="9525" cap="flat" cmpd="sng" algn="ctr">
            <a:solidFill>
              <a:srgbClr val="5F5F5F">
                <a:lumMod val="75000"/>
              </a:srgbClr>
            </a:solidFill>
            <a:prstDash val="solid"/>
            <a:round/>
            <a:headEnd type="none" w="med" len="med"/>
            <a:tailEnd type="triangle"/>
          </a:ln>
          <a:effectLst/>
        </p:spPr>
      </p:cxnSp>
      <p:sp>
        <p:nvSpPr>
          <p:cNvPr id="103" name="TextBox 102"/>
          <p:cNvSpPr txBox="1"/>
          <p:nvPr/>
        </p:nvSpPr>
        <p:spPr>
          <a:xfrm rot="16200000">
            <a:off x="7017732" y="2356283"/>
            <a:ext cx="703908" cy="289823"/>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400" dirty="0">
                <a:solidFill>
                  <a:srgbClr val="000066"/>
                </a:solidFill>
                <a:latin typeface="Times New Roman" panose="02020603050405020304" pitchFamily="18" charset="0"/>
              </a:rPr>
              <a:t>weight</a:t>
            </a:r>
          </a:p>
        </p:txBody>
      </p:sp>
      <p:sp>
        <p:nvSpPr>
          <p:cNvPr id="104" name="TextBox 103"/>
          <p:cNvSpPr txBox="1"/>
          <p:nvPr/>
        </p:nvSpPr>
        <p:spPr>
          <a:xfrm>
            <a:off x="9498098" y="3000269"/>
            <a:ext cx="1189100" cy="289823"/>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400" dirty="0">
                <a:solidFill>
                  <a:srgbClr val="000066"/>
                </a:solidFill>
                <a:latin typeface="Times New Roman" panose="02020603050405020304" pitchFamily="18" charset="0"/>
              </a:rPr>
              <a:t>Particle value</a:t>
            </a:r>
          </a:p>
        </p:txBody>
      </p:sp>
      <p:sp>
        <p:nvSpPr>
          <p:cNvPr id="105" name="Curved Right Arrow 104"/>
          <p:cNvSpPr/>
          <p:nvPr/>
        </p:nvSpPr>
        <p:spPr bwMode="auto">
          <a:xfrm>
            <a:off x="7041247" y="1901592"/>
            <a:ext cx="251795" cy="416051"/>
          </a:xfrm>
          <a:prstGeom prst="curvedRightArrow">
            <a:avLst/>
          </a:prstGeom>
          <a:solidFill>
            <a:srgbClr val="33CCCC"/>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06" name="TextBox 105"/>
          <p:cNvSpPr txBox="1"/>
          <p:nvPr/>
        </p:nvSpPr>
        <p:spPr>
          <a:xfrm>
            <a:off x="8284757" y="1128620"/>
            <a:ext cx="2335965" cy="318036"/>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600" b="1" dirty="0">
                <a:solidFill>
                  <a:srgbClr val="000066"/>
                </a:solidFill>
                <a:latin typeface="Times New Roman" panose="02020603050405020304" pitchFamily="18" charset="0"/>
              </a:rPr>
              <a:t>IDF</a:t>
            </a:r>
            <a:r>
              <a:rPr lang="en-US" sz="1600" dirty="0">
                <a:solidFill>
                  <a:srgbClr val="000066"/>
                </a:solidFill>
                <a:latin typeface="Times New Roman" panose="02020603050405020304" pitchFamily="18" charset="0"/>
              </a:rPr>
              <a:t>: </a:t>
            </a:r>
            <a:r>
              <a:rPr lang="en-US" sz="1600" i="1" dirty="0">
                <a:solidFill>
                  <a:srgbClr val="800000"/>
                </a:solidFill>
                <a:latin typeface="Times New Roman" panose="02020603050405020304" pitchFamily="18" charset="0"/>
              </a:rPr>
              <a:t>even distribution</a:t>
            </a:r>
          </a:p>
        </p:txBody>
      </p:sp>
      <p:cxnSp>
        <p:nvCxnSpPr>
          <p:cNvPr id="107" name="Straight Arrow Connector 106"/>
          <p:cNvCxnSpPr/>
          <p:nvPr/>
        </p:nvCxnSpPr>
        <p:spPr bwMode="auto">
          <a:xfrm flipV="1">
            <a:off x="7556184" y="3877496"/>
            <a:ext cx="0" cy="777359"/>
          </a:xfrm>
          <a:prstGeom prst="straightConnector1">
            <a:avLst/>
          </a:prstGeom>
          <a:solidFill>
            <a:srgbClr val="33CCCC"/>
          </a:solidFill>
          <a:ln w="9525" cap="flat" cmpd="sng" algn="ctr">
            <a:solidFill>
              <a:srgbClr val="5F5F5F">
                <a:lumMod val="75000"/>
              </a:srgbClr>
            </a:solidFill>
            <a:prstDash val="solid"/>
            <a:round/>
            <a:headEnd type="none" w="med" len="med"/>
            <a:tailEnd type="triangle"/>
          </a:ln>
          <a:effectLst/>
        </p:spPr>
      </p:cxnSp>
      <p:cxnSp>
        <p:nvCxnSpPr>
          <p:cNvPr id="108" name="Straight Arrow Connector 107"/>
          <p:cNvCxnSpPr/>
          <p:nvPr/>
        </p:nvCxnSpPr>
        <p:spPr bwMode="auto">
          <a:xfrm>
            <a:off x="7556185" y="4654853"/>
            <a:ext cx="3076281" cy="0"/>
          </a:xfrm>
          <a:prstGeom prst="straightConnector1">
            <a:avLst/>
          </a:prstGeom>
          <a:solidFill>
            <a:srgbClr val="33CCCC"/>
          </a:solidFill>
          <a:ln w="9525" cap="flat" cmpd="sng" algn="ctr">
            <a:solidFill>
              <a:srgbClr val="5F5F5F">
                <a:lumMod val="75000"/>
              </a:srgbClr>
            </a:solidFill>
            <a:prstDash val="solid"/>
            <a:round/>
            <a:headEnd type="none" w="med" len="med"/>
            <a:tailEnd type="triangle"/>
          </a:ln>
          <a:effectLst/>
        </p:spPr>
      </p:cxnSp>
      <p:sp>
        <p:nvSpPr>
          <p:cNvPr id="109" name="TextBox 108"/>
          <p:cNvSpPr txBox="1"/>
          <p:nvPr/>
        </p:nvSpPr>
        <p:spPr>
          <a:xfrm rot="16200000">
            <a:off x="7028680" y="4009541"/>
            <a:ext cx="703908" cy="289823"/>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400" dirty="0">
                <a:solidFill>
                  <a:srgbClr val="000066"/>
                </a:solidFill>
                <a:latin typeface="Times New Roman" panose="02020603050405020304" pitchFamily="18" charset="0"/>
              </a:rPr>
              <a:t>weight</a:t>
            </a:r>
          </a:p>
        </p:txBody>
      </p:sp>
      <p:sp>
        <p:nvSpPr>
          <p:cNvPr id="110" name="TextBox 109"/>
          <p:cNvSpPr txBox="1"/>
          <p:nvPr/>
        </p:nvSpPr>
        <p:spPr>
          <a:xfrm>
            <a:off x="9509046" y="4653527"/>
            <a:ext cx="1189100" cy="289823"/>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400" dirty="0">
                <a:solidFill>
                  <a:srgbClr val="000066"/>
                </a:solidFill>
                <a:latin typeface="Times New Roman" panose="02020603050405020304" pitchFamily="18" charset="0"/>
              </a:rPr>
              <a:t>Particle value</a:t>
            </a:r>
          </a:p>
        </p:txBody>
      </p:sp>
      <p:sp>
        <p:nvSpPr>
          <p:cNvPr id="111" name="Rounded Rectangle 110"/>
          <p:cNvSpPr/>
          <p:nvPr/>
        </p:nvSpPr>
        <p:spPr bwMode="auto">
          <a:xfrm>
            <a:off x="7082294" y="3635404"/>
            <a:ext cx="3744086" cy="1279044"/>
          </a:xfrm>
          <a:prstGeom prst="roundRect">
            <a:avLst/>
          </a:prstGeom>
          <a:solidFill>
            <a:srgbClr val="33CCCC">
              <a:alpha val="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19" name="Rounded Rectangle 118"/>
          <p:cNvSpPr/>
          <p:nvPr/>
        </p:nvSpPr>
        <p:spPr bwMode="auto">
          <a:xfrm>
            <a:off x="7082293" y="5157275"/>
            <a:ext cx="3744086" cy="1279044"/>
          </a:xfrm>
          <a:prstGeom prst="roundRect">
            <a:avLst/>
          </a:prstGeom>
          <a:solidFill>
            <a:srgbClr val="33CCCC">
              <a:alpha val="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20" name="Oval 119"/>
          <p:cNvSpPr/>
          <p:nvPr/>
        </p:nvSpPr>
        <p:spPr bwMode="auto">
          <a:xfrm>
            <a:off x="7478368" y="455899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21" name="Oval 120"/>
          <p:cNvSpPr/>
          <p:nvPr/>
        </p:nvSpPr>
        <p:spPr bwMode="auto">
          <a:xfrm>
            <a:off x="7719215" y="455899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22" name="Oval 121"/>
          <p:cNvSpPr/>
          <p:nvPr/>
        </p:nvSpPr>
        <p:spPr bwMode="auto">
          <a:xfrm>
            <a:off x="7949116" y="455899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23" name="Oval 122"/>
          <p:cNvSpPr/>
          <p:nvPr/>
        </p:nvSpPr>
        <p:spPr bwMode="auto">
          <a:xfrm>
            <a:off x="8189963" y="455899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24" name="Oval 123"/>
          <p:cNvSpPr/>
          <p:nvPr/>
        </p:nvSpPr>
        <p:spPr bwMode="auto">
          <a:xfrm>
            <a:off x="8419863" y="4558994"/>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25" name="Oval 124"/>
          <p:cNvSpPr/>
          <p:nvPr/>
        </p:nvSpPr>
        <p:spPr bwMode="auto">
          <a:xfrm>
            <a:off x="8649762" y="4427621"/>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26" name="Oval 125"/>
          <p:cNvSpPr/>
          <p:nvPr/>
        </p:nvSpPr>
        <p:spPr bwMode="auto">
          <a:xfrm>
            <a:off x="8879663" y="426338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27" name="Oval 126"/>
          <p:cNvSpPr/>
          <p:nvPr/>
        </p:nvSpPr>
        <p:spPr bwMode="auto">
          <a:xfrm>
            <a:off x="9120510" y="4022508"/>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28" name="Oval 127"/>
          <p:cNvSpPr/>
          <p:nvPr/>
        </p:nvSpPr>
        <p:spPr bwMode="auto">
          <a:xfrm>
            <a:off x="9339464" y="3814482"/>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29" name="Oval 128"/>
          <p:cNvSpPr/>
          <p:nvPr/>
        </p:nvSpPr>
        <p:spPr bwMode="auto">
          <a:xfrm>
            <a:off x="9580311" y="4022507"/>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30" name="Oval 129"/>
          <p:cNvSpPr/>
          <p:nvPr/>
        </p:nvSpPr>
        <p:spPr bwMode="auto">
          <a:xfrm>
            <a:off x="9799265" y="4252430"/>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31" name="Oval 130"/>
          <p:cNvSpPr/>
          <p:nvPr/>
        </p:nvSpPr>
        <p:spPr bwMode="auto">
          <a:xfrm>
            <a:off x="10029164" y="4416661"/>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32" name="Oval 131"/>
          <p:cNvSpPr/>
          <p:nvPr/>
        </p:nvSpPr>
        <p:spPr bwMode="auto">
          <a:xfrm>
            <a:off x="10280959" y="454804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33" name="Oval 132"/>
          <p:cNvSpPr/>
          <p:nvPr/>
        </p:nvSpPr>
        <p:spPr bwMode="auto">
          <a:xfrm>
            <a:off x="10521806" y="4548046"/>
            <a:ext cx="175162" cy="176983"/>
          </a:xfrm>
          <a:prstGeom prst="ellipse">
            <a:avLst/>
          </a:prstGeom>
          <a:solidFill>
            <a:srgbClr val="8AB9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grpSp>
        <p:nvGrpSpPr>
          <p:cNvPr id="3" name="Group 2"/>
          <p:cNvGrpSpPr/>
          <p:nvPr/>
        </p:nvGrpSpPr>
        <p:grpSpPr>
          <a:xfrm>
            <a:off x="7235722" y="5269627"/>
            <a:ext cx="3462424" cy="1140851"/>
            <a:chOff x="5134207" y="5205458"/>
            <a:chExt cx="3462424" cy="1140851"/>
          </a:xfrm>
        </p:grpSpPr>
        <p:sp>
          <p:nvSpPr>
            <p:cNvPr id="112" name="Oval 111"/>
            <p:cNvSpPr/>
            <p:nvPr/>
          </p:nvSpPr>
          <p:spPr bwMode="auto">
            <a:xfrm>
              <a:off x="7006476" y="5616675"/>
              <a:ext cx="175162" cy="176983"/>
            </a:xfrm>
            <a:prstGeom prst="ellipse">
              <a:avLst/>
            </a:prstGeom>
            <a:solidFill>
              <a:srgbClr val="ABFF9B"/>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13" name="Oval 112"/>
            <p:cNvSpPr/>
            <p:nvPr/>
          </p:nvSpPr>
          <p:spPr bwMode="auto">
            <a:xfrm>
              <a:off x="7006476" y="5529085"/>
              <a:ext cx="175162" cy="176983"/>
            </a:xfrm>
            <a:prstGeom prst="ellipse">
              <a:avLst/>
            </a:prstGeom>
            <a:solidFill>
              <a:srgbClr val="ABFF9B"/>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cxnSp>
          <p:nvCxnSpPr>
            <p:cNvPr id="115" name="Straight Arrow Connector 114"/>
            <p:cNvCxnSpPr/>
            <p:nvPr/>
          </p:nvCxnSpPr>
          <p:spPr bwMode="auto">
            <a:xfrm flipV="1">
              <a:off x="5454669" y="5280455"/>
              <a:ext cx="0" cy="777359"/>
            </a:xfrm>
            <a:prstGeom prst="straightConnector1">
              <a:avLst/>
            </a:prstGeom>
            <a:solidFill>
              <a:srgbClr val="33CCCC"/>
            </a:solidFill>
            <a:ln w="9525" cap="flat" cmpd="sng" algn="ctr">
              <a:solidFill>
                <a:srgbClr val="5F5F5F">
                  <a:lumMod val="75000"/>
                </a:srgbClr>
              </a:solidFill>
              <a:prstDash val="solid"/>
              <a:round/>
              <a:headEnd type="none" w="med" len="med"/>
              <a:tailEnd type="triangle"/>
            </a:ln>
            <a:effectLst/>
          </p:spPr>
        </p:cxnSp>
        <p:cxnSp>
          <p:nvCxnSpPr>
            <p:cNvPr id="116" name="Straight Arrow Connector 115"/>
            <p:cNvCxnSpPr/>
            <p:nvPr/>
          </p:nvCxnSpPr>
          <p:spPr bwMode="auto">
            <a:xfrm>
              <a:off x="5454669" y="6057813"/>
              <a:ext cx="3076281" cy="0"/>
            </a:xfrm>
            <a:prstGeom prst="straightConnector1">
              <a:avLst/>
            </a:prstGeom>
            <a:solidFill>
              <a:srgbClr val="33CCCC"/>
            </a:solidFill>
            <a:ln w="9525" cap="flat" cmpd="sng" algn="ctr">
              <a:solidFill>
                <a:srgbClr val="5F5F5F">
                  <a:lumMod val="75000"/>
                </a:srgbClr>
              </a:solidFill>
              <a:prstDash val="solid"/>
              <a:round/>
              <a:headEnd type="none" w="med" len="med"/>
              <a:tailEnd type="triangle"/>
            </a:ln>
            <a:effectLst/>
          </p:spPr>
        </p:cxnSp>
        <p:sp>
          <p:nvSpPr>
            <p:cNvPr id="117" name="TextBox 116"/>
            <p:cNvSpPr txBox="1"/>
            <p:nvPr/>
          </p:nvSpPr>
          <p:spPr>
            <a:xfrm rot="16200000">
              <a:off x="4927165" y="5412500"/>
              <a:ext cx="703908" cy="289823"/>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400" dirty="0">
                  <a:solidFill>
                    <a:srgbClr val="000066"/>
                  </a:solidFill>
                  <a:latin typeface="Times New Roman" panose="02020603050405020304" pitchFamily="18" charset="0"/>
                </a:rPr>
                <a:t>weight</a:t>
              </a:r>
            </a:p>
          </p:txBody>
        </p:sp>
        <p:sp>
          <p:nvSpPr>
            <p:cNvPr id="118" name="TextBox 117"/>
            <p:cNvSpPr txBox="1"/>
            <p:nvPr/>
          </p:nvSpPr>
          <p:spPr>
            <a:xfrm>
              <a:off x="7407531" y="6056486"/>
              <a:ext cx="1189100" cy="289823"/>
            </a:xfrm>
            <a:prstGeom prst="rect">
              <a:avLst/>
            </a:prstGeom>
            <a:noFill/>
          </p:spPr>
          <p:txBody>
            <a:bodyPr wrap="square" rtlCol="0">
              <a:spAutoFit/>
            </a:bodyPr>
            <a:lstStyle/>
            <a:p>
              <a:pPr>
                <a:lnSpc>
                  <a:spcPct val="90000"/>
                </a:lnSpc>
                <a:spcBef>
                  <a:spcPct val="20000"/>
                </a:spcBef>
                <a:buClr>
                  <a:srgbClr val="CC6600"/>
                </a:buClr>
                <a:buSzPct val="70000"/>
                <a:buFont typeface="Wingdings" panose="05000000000000000000" pitchFamily="2" charset="2"/>
                <a:buNone/>
              </a:pPr>
              <a:r>
                <a:rPr lang="en-US" sz="1400" dirty="0">
                  <a:solidFill>
                    <a:srgbClr val="000066"/>
                  </a:solidFill>
                  <a:latin typeface="Times New Roman" panose="02020603050405020304" pitchFamily="18" charset="0"/>
                </a:rPr>
                <a:t>Particle value</a:t>
              </a:r>
            </a:p>
          </p:txBody>
        </p:sp>
        <p:sp>
          <p:nvSpPr>
            <p:cNvPr id="134" name="Oval 133"/>
            <p:cNvSpPr/>
            <p:nvPr/>
          </p:nvSpPr>
          <p:spPr bwMode="auto">
            <a:xfrm>
              <a:off x="7323957" y="5616675"/>
              <a:ext cx="175162" cy="176983"/>
            </a:xfrm>
            <a:prstGeom prst="ellipse">
              <a:avLst/>
            </a:prstGeom>
            <a:solidFill>
              <a:srgbClr val="ABFF9B"/>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35" name="Oval 134"/>
            <p:cNvSpPr/>
            <p:nvPr/>
          </p:nvSpPr>
          <p:spPr bwMode="auto">
            <a:xfrm>
              <a:off x="7203533" y="5616675"/>
              <a:ext cx="175162" cy="176983"/>
            </a:xfrm>
            <a:prstGeom prst="ellipse">
              <a:avLst/>
            </a:prstGeom>
            <a:solidFill>
              <a:srgbClr val="ABFF9B"/>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36" name="Oval 135"/>
            <p:cNvSpPr/>
            <p:nvPr/>
          </p:nvSpPr>
          <p:spPr bwMode="auto">
            <a:xfrm>
              <a:off x="7313009" y="5529086"/>
              <a:ext cx="175162" cy="176983"/>
            </a:xfrm>
            <a:prstGeom prst="ellipse">
              <a:avLst/>
            </a:prstGeom>
            <a:solidFill>
              <a:srgbClr val="ABFF9B"/>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37" name="Oval 136"/>
            <p:cNvSpPr/>
            <p:nvPr/>
          </p:nvSpPr>
          <p:spPr bwMode="auto">
            <a:xfrm>
              <a:off x="7203532" y="5529085"/>
              <a:ext cx="175162" cy="176983"/>
            </a:xfrm>
            <a:prstGeom prst="ellipse">
              <a:avLst/>
            </a:prstGeom>
            <a:solidFill>
              <a:srgbClr val="ABFF9B"/>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38" name="Oval 137"/>
            <p:cNvSpPr/>
            <p:nvPr/>
          </p:nvSpPr>
          <p:spPr bwMode="auto">
            <a:xfrm>
              <a:off x="7521011" y="5518137"/>
              <a:ext cx="175162" cy="176983"/>
            </a:xfrm>
            <a:prstGeom prst="ellipse">
              <a:avLst/>
            </a:prstGeom>
            <a:solidFill>
              <a:srgbClr val="ABFF9B"/>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39" name="Oval 138"/>
            <p:cNvSpPr/>
            <p:nvPr/>
          </p:nvSpPr>
          <p:spPr bwMode="auto">
            <a:xfrm>
              <a:off x="7521012" y="5605726"/>
              <a:ext cx="175162" cy="176983"/>
            </a:xfrm>
            <a:prstGeom prst="ellipse">
              <a:avLst/>
            </a:prstGeom>
            <a:solidFill>
              <a:srgbClr val="ABFF9B"/>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40" name="Oval 139"/>
            <p:cNvSpPr/>
            <p:nvPr/>
          </p:nvSpPr>
          <p:spPr bwMode="auto">
            <a:xfrm>
              <a:off x="7729015" y="5550982"/>
              <a:ext cx="175162" cy="176983"/>
            </a:xfrm>
            <a:prstGeom prst="ellipse">
              <a:avLst/>
            </a:prstGeom>
            <a:solidFill>
              <a:srgbClr val="ABFF9B"/>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41" name="Oval 140"/>
            <p:cNvSpPr/>
            <p:nvPr/>
          </p:nvSpPr>
          <p:spPr bwMode="auto">
            <a:xfrm>
              <a:off x="6776575" y="5550983"/>
              <a:ext cx="175162" cy="176983"/>
            </a:xfrm>
            <a:prstGeom prst="ellipse">
              <a:avLst/>
            </a:prstGeom>
            <a:solidFill>
              <a:srgbClr val="ABFF9B"/>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42" name="Oval 141"/>
            <p:cNvSpPr/>
            <p:nvPr/>
          </p:nvSpPr>
          <p:spPr bwMode="auto">
            <a:xfrm>
              <a:off x="6305827" y="5550983"/>
              <a:ext cx="175162" cy="176983"/>
            </a:xfrm>
            <a:prstGeom prst="ellipse">
              <a:avLst/>
            </a:prstGeom>
            <a:solidFill>
              <a:srgbClr val="ABFF9B"/>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sp>
          <p:nvSpPr>
            <p:cNvPr id="143" name="Oval 142"/>
            <p:cNvSpPr/>
            <p:nvPr/>
          </p:nvSpPr>
          <p:spPr bwMode="auto">
            <a:xfrm>
              <a:off x="7926072" y="5550981"/>
              <a:ext cx="175162" cy="176983"/>
            </a:xfrm>
            <a:prstGeom prst="ellipse">
              <a:avLst/>
            </a:prstGeom>
            <a:solidFill>
              <a:srgbClr val="ABFF9B"/>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grpSp>
      <p:sp>
        <p:nvSpPr>
          <p:cNvPr id="144" name="Curved Right Arrow 143"/>
          <p:cNvSpPr/>
          <p:nvPr/>
        </p:nvSpPr>
        <p:spPr bwMode="auto">
          <a:xfrm>
            <a:off x="7082681" y="4695476"/>
            <a:ext cx="284639" cy="656921"/>
          </a:xfrm>
          <a:prstGeom prst="curvedRightArrow">
            <a:avLst/>
          </a:prstGeom>
          <a:solidFill>
            <a:srgbClr val="33CCCC"/>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hangingPunct="0">
              <a:defRPr/>
            </a:pPr>
            <a:endParaRPr lang="en-US" kern="0" dirty="0">
              <a:solidFill>
                <a:srgbClr val="000000"/>
              </a:solidFill>
              <a:latin typeface="Verdana" pitchFamily="34" charset="0"/>
            </a:endParaRPr>
          </a:p>
        </p:txBody>
      </p:sp>
      <p:graphicFrame>
        <p:nvGraphicFramePr>
          <p:cNvPr id="145" name="Object 144"/>
          <p:cNvGraphicFramePr>
            <a:graphicFrameLocks noChangeAspect="1"/>
          </p:cNvGraphicFramePr>
          <p:nvPr>
            <p:extLst>
              <p:ext uri="{D42A27DB-BD31-4B8C-83A1-F6EECF244321}">
                <p14:modId xmlns:p14="http://schemas.microsoft.com/office/powerpoint/2010/main" val="1220281625"/>
              </p:ext>
            </p:extLst>
          </p:nvPr>
        </p:nvGraphicFramePr>
        <p:xfrm>
          <a:off x="2821087" y="3997225"/>
          <a:ext cx="2304256" cy="500925"/>
        </p:xfrm>
        <a:graphic>
          <a:graphicData uri="http://schemas.openxmlformats.org/presentationml/2006/ole">
            <mc:AlternateContent xmlns:mc="http://schemas.openxmlformats.org/markup-compatibility/2006">
              <mc:Choice xmlns:v="urn:schemas-microsoft-com:vml" Requires="v">
                <p:oleObj spid="_x0000_s5122" name="Equation" r:id="rId4" imgW="1168400" imgH="254000" progId="Equation.DSMT4">
                  <p:embed/>
                </p:oleObj>
              </mc:Choice>
              <mc:Fallback>
                <p:oleObj name="Equation" r:id="rId4" imgW="1168400" imgH="254000" progId="Equation.DSMT4">
                  <p:embed/>
                  <p:pic>
                    <p:nvPicPr>
                      <p:cNvPr id="145" name="Object 144"/>
                      <p:cNvPicPr/>
                      <p:nvPr/>
                    </p:nvPicPr>
                    <p:blipFill>
                      <a:blip r:embed="rId5"/>
                      <a:stretch>
                        <a:fillRect/>
                      </a:stretch>
                    </p:blipFill>
                    <p:spPr>
                      <a:xfrm>
                        <a:off x="2821087" y="3997225"/>
                        <a:ext cx="2304256" cy="500925"/>
                      </a:xfrm>
                      <a:prstGeom prst="rect">
                        <a:avLst/>
                      </a:prstGeom>
                    </p:spPr>
                  </p:pic>
                </p:oleObj>
              </mc:Fallback>
            </mc:AlternateContent>
          </a:graphicData>
        </a:graphic>
      </p:graphicFrame>
      <p:graphicFrame>
        <p:nvGraphicFramePr>
          <p:cNvPr id="146" name="Object 145"/>
          <p:cNvGraphicFramePr>
            <a:graphicFrameLocks noChangeAspect="1"/>
          </p:cNvGraphicFramePr>
          <p:nvPr>
            <p:extLst>
              <p:ext uri="{D42A27DB-BD31-4B8C-83A1-F6EECF244321}">
                <p14:modId xmlns:p14="http://schemas.microsoft.com/office/powerpoint/2010/main" val="3945021497"/>
              </p:ext>
            </p:extLst>
          </p:nvPr>
        </p:nvGraphicFramePr>
        <p:xfrm>
          <a:off x="5377371" y="4069232"/>
          <a:ext cx="818617" cy="432048"/>
        </p:xfrm>
        <a:graphic>
          <a:graphicData uri="http://schemas.openxmlformats.org/presentationml/2006/ole">
            <mc:AlternateContent xmlns:mc="http://schemas.openxmlformats.org/markup-compatibility/2006">
              <mc:Choice xmlns:v="urn:schemas-microsoft-com:vml" Requires="v">
                <p:oleObj spid="_x0000_s5123" name="Equation" r:id="rId6" imgW="457200" imgH="241300" progId="Equation.DSMT4">
                  <p:embed/>
                </p:oleObj>
              </mc:Choice>
              <mc:Fallback>
                <p:oleObj name="Equation" r:id="rId6" imgW="457200" imgH="241300" progId="Equation.DSMT4">
                  <p:embed/>
                  <p:pic>
                    <p:nvPicPr>
                      <p:cNvPr id="146" name="Object 145"/>
                      <p:cNvPicPr/>
                      <p:nvPr/>
                    </p:nvPicPr>
                    <p:blipFill>
                      <a:blip r:embed="rId7"/>
                      <a:stretch>
                        <a:fillRect/>
                      </a:stretch>
                    </p:blipFill>
                    <p:spPr>
                      <a:xfrm>
                        <a:off x="5377371" y="4069232"/>
                        <a:ext cx="818617" cy="432048"/>
                      </a:xfrm>
                      <a:prstGeom prst="rect">
                        <a:avLst/>
                      </a:prstGeom>
                    </p:spPr>
                  </p:pic>
                </p:oleObj>
              </mc:Fallback>
            </mc:AlternateContent>
          </a:graphicData>
        </a:graphic>
      </p:graphicFrame>
      <p:sp>
        <p:nvSpPr>
          <p:cNvPr id="5" name="Rectangle 4"/>
          <p:cNvSpPr/>
          <p:nvPr/>
        </p:nvSpPr>
        <p:spPr>
          <a:xfrm>
            <a:off x="2245023" y="1080901"/>
            <a:ext cx="4572000" cy="646331"/>
          </a:xfrm>
          <a:prstGeom prst="rect">
            <a:avLst/>
          </a:prstGeom>
        </p:spPr>
        <p:txBody>
          <a:bodyPr>
            <a:spAutoFit/>
          </a:bodyPr>
          <a:lstStyle/>
          <a:p>
            <a:pPr marL="284163" lvl="1" indent="-284163">
              <a:spcBef>
                <a:spcPct val="20000"/>
              </a:spcBef>
              <a:spcAft>
                <a:spcPts val="300"/>
              </a:spcAft>
              <a:buClr>
                <a:srgbClr val="0000CC"/>
              </a:buClr>
              <a:buSzPct val="80000"/>
              <a:buFont typeface="Wingdings" panose="05000000000000000000" pitchFamily="2" charset="2"/>
              <a:buChar char="ü"/>
            </a:pPr>
            <a:r>
              <a:rPr lang="en-US" altLang="zh-CN" dirty="0">
                <a:solidFill>
                  <a:srgbClr val="C00000"/>
                </a:solidFill>
                <a:latin typeface="Times New Roman"/>
              </a:rPr>
              <a:t>Sample degeneracy </a:t>
            </a:r>
            <a:r>
              <a:rPr lang="en-US" altLang="zh-CN" b="1" dirty="0">
                <a:solidFill>
                  <a:srgbClr val="000000"/>
                </a:solidFill>
                <a:latin typeface="Times New Roman"/>
              </a:rPr>
              <a:t>: </a:t>
            </a:r>
            <a:r>
              <a:rPr lang="en-US" altLang="zh-CN" dirty="0">
                <a:solidFill>
                  <a:srgbClr val="000000"/>
                </a:solidFill>
                <a:latin typeface="Times New Roman"/>
              </a:rPr>
              <a:t>caused by the mismatch between </a:t>
            </a:r>
            <a:r>
              <a:rPr lang="en-US" altLang="zh-CN" i="1" dirty="0">
                <a:solidFill>
                  <a:srgbClr val="000000"/>
                </a:solidFill>
                <a:latin typeface="Times New Roman"/>
              </a:rPr>
              <a:t>prior</a:t>
            </a:r>
            <a:r>
              <a:rPr lang="en-US" altLang="zh-CN" dirty="0">
                <a:solidFill>
                  <a:srgbClr val="000000"/>
                </a:solidFill>
                <a:latin typeface="Times New Roman"/>
              </a:rPr>
              <a:t> and </a:t>
            </a:r>
            <a:r>
              <a:rPr lang="en-US" altLang="zh-CN" i="1" dirty="0">
                <a:solidFill>
                  <a:srgbClr val="000000"/>
                </a:solidFill>
                <a:latin typeface="Times New Roman"/>
              </a:rPr>
              <a:t>posterior</a:t>
            </a:r>
            <a:r>
              <a:rPr lang="en-US" altLang="zh-CN" dirty="0">
                <a:solidFill>
                  <a:srgbClr val="000000"/>
                </a:solidFill>
                <a:latin typeface="Times New Roman"/>
              </a:rPr>
              <a:t> PDF</a:t>
            </a:r>
            <a:endParaRPr lang="en-US" altLang="zh-CN" i="1" dirty="0">
              <a:solidFill>
                <a:srgbClr val="0000CC"/>
              </a:solidFill>
              <a:latin typeface="Times New Roman"/>
            </a:endParaRPr>
          </a:p>
        </p:txBody>
      </p:sp>
    </p:spTree>
    <p:extLst>
      <p:ext uri="{BB962C8B-B14F-4D97-AF65-F5344CB8AC3E}">
        <p14:creationId xmlns:p14="http://schemas.microsoft.com/office/powerpoint/2010/main" val="64065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wipe(left)">
                                      <p:cBhvr>
                                        <p:cTn id="7" dur="500"/>
                                        <p:tgtEl>
                                          <p:spTgt spid="8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82">
                                            <p:txEl>
                                              <p:pRg st="1" end="1"/>
                                            </p:txEl>
                                          </p:spTgt>
                                        </p:tgtEl>
                                        <p:attrNameLst>
                                          <p:attrName>style.visibility</p:attrName>
                                        </p:attrNameLst>
                                      </p:cBhvr>
                                      <p:to>
                                        <p:strVal val="visible"/>
                                      </p:to>
                                    </p:set>
                                    <p:animEffect transition="in" filter="wipe(left)">
                                      <p:cBhvr>
                                        <p:cTn id="10" dur="500"/>
                                        <p:tgtEl>
                                          <p:spTgt spid="8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randombar(horizontal)">
                                      <p:cBhvr>
                                        <p:cTn id="15" dur="500"/>
                                        <p:tgtEl>
                                          <p:spTgt spid="11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44"/>
                                        </p:tgtEl>
                                        <p:attrNameLst>
                                          <p:attrName>style.visibility</p:attrName>
                                        </p:attrNameLst>
                                      </p:cBhvr>
                                      <p:to>
                                        <p:strVal val="visible"/>
                                      </p:to>
                                    </p:set>
                                    <p:animEffect transition="in" filter="randombar(horizontal)">
                                      <p:cBhvr>
                                        <p:cTn id="18" dur="500"/>
                                        <p:tgtEl>
                                          <p:spTgt spid="144"/>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par>
                                <p:cTn id="22" presetID="22" presetClass="entr" presetSubtype="8" fill="hold" nodeType="withEffect">
                                  <p:stCondLst>
                                    <p:cond delay="0"/>
                                  </p:stCondLst>
                                  <p:childTnLst>
                                    <p:set>
                                      <p:cBhvr>
                                        <p:cTn id="23" dur="1" fill="hold">
                                          <p:stCondLst>
                                            <p:cond delay="0"/>
                                          </p:stCondLst>
                                        </p:cTn>
                                        <p:tgtEl>
                                          <p:spTgt spid="145"/>
                                        </p:tgtEl>
                                        <p:attrNameLst>
                                          <p:attrName>style.visibility</p:attrName>
                                        </p:attrNameLst>
                                      </p:cBhvr>
                                      <p:to>
                                        <p:strVal val="visible"/>
                                      </p:to>
                                    </p:set>
                                    <p:animEffect transition="in" filter="wipe(left)">
                                      <p:cBhvr>
                                        <p:cTn id="24" dur="500"/>
                                        <p:tgtEl>
                                          <p:spTgt spid="145"/>
                                        </p:tgtEl>
                                      </p:cBhvr>
                                    </p:animEffect>
                                  </p:childTnLst>
                                </p:cTn>
                              </p:par>
                              <p:par>
                                <p:cTn id="25" presetID="22" presetClass="entr" presetSubtype="8" fill="hold" nodeType="with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wipe(left)">
                                      <p:cBhvr>
                                        <p:cTn id="27" dur="5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2">
                                            <p:txEl>
                                              <p:pRg st="4" end="4"/>
                                            </p:txEl>
                                          </p:spTgt>
                                        </p:tgtEl>
                                        <p:attrNameLst>
                                          <p:attrName>style.visibility</p:attrName>
                                        </p:attrNameLst>
                                      </p:cBhvr>
                                      <p:to>
                                        <p:strVal val="visible"/>
                                      </p:to>
                                    </p:set>
                                    <p:animEffect transition="in" filter="wipe(left)">
                                      <p:cBhvr>
                                        <p:cTn id="32" dur="500"/>
                                        <p:tgtEl>
                                          <p:spTgt spid="82">
                                            <p:txEl>
                                              <p:pRg st="4" end="4"/>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82">
                                            <p:txEl>
                                              <p:pRg st="5" end="5"/>
                                            </p:txEl>
                                          </p:spTgt>
                                        </p:tgtEl>
                                        <p:attrNameLst>
                                          <p:attrName>style.visibility</p:attrName>
                                        </p:attrNameLst>
                                      </p:cBhvr>
                                      <p:to>
                                        <p:strVal val="visible"/>
                                      </p:to>
                                    </p:set>
                                    <p:animEffect transition="in" filter="wipe(left)">
                                      <p:cBhvr>
                                        <p:cTn id="35" dur="500"/>
                                        <p:tgtEl>
                                          <p:spTgt spid="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4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30</TotalTime>
  <Words>1617</Words>
  <Application>Microsoft Office PowerPoint</Application>
  <PresentationFormat>Widescreen</PresentationFormat>
  <Paragraphs>265</Paragraphs>
  <Slides>17</Slides>
  <Notes>5</Notes>
  <HiddenSlides>0</HiddenSlides>
  <MMClips>5</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7" baseType="lpstr">
      <vt:lpstr>Arial</vt:lpstr>
      <vt:lpstr>Arial Narrow</vt:lpstr>
      <vt:lpstr>Calibri</vt:lpstr>
      <vt:lpstr>Corbel</vt:lpstr>
      <vt:lpstr>Times New Roman</vt:lpstr>
      <vt:lpstr>Verdana</vt:lpstr>
      <vt:lpstr>Wingdings</vt:lpstr>
      <vt:lpstr>Parallax</vt:lpstr>
      <vt:lpstr>Equation</vt:lpstr>
      <vt:lpstr>Visio</vt:lpstr>
      <vt:lpstr>Particle Filtering</vt:lpstr>
      <vt:lpstr>From Particles to Distribution</vt:lpstr>
      <vt:lpstr>From Particles to Distribution: Illustration</vt:lpstr>
      <vt:lpstr>Effect of Particle Number on Accuracy</vt:lpstr>
      <vt:lpstr>Particle Filter</vt:lpstr>
      <vt:lpstr>Particle Filter: Importance Sampling</vt:lpstr>
      <vt:lpstr>Sampling Degeneration</vt:lpstr>
      <vt:lpstr>Sample Degeneration: Illustration</vt:lpstr>
      <vt:lpstr>Particle Filter: Resampling</vt:lpstr>
      <vt:lpstr>Flowchart of Generic PF</vt:lpstr>
      <vt:lpstr>Particle Impoverishment vs. Time-Varying System</vt:lpstr>
      <vt:lpstr>Improvement on Particle Filter: Variants</vt:lpstr>
      <vt:lpstr>MCMC PF</vt:lpstr>
      <vt:lpstr>Regularized PF</vt:lpstr>
      <vt:lpstr>Regularized PF: Kernels</vt:lpstr>
      <vt:lpstr>Numerical Study and Performance Comparison</vt:lpstr>
      <vt:lpstr>Numerical Study and Performance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Overview</dc:title>
  <dc:creator>Wang, Peng</dc:creator>
  <cp:lastModifiedBy>Wang, Peng</cp:lastModifiedBy>
  <cp:revision>6</cp:revision>
  <dcterms:created xsi:type="dcterms:W3CDTF">2019-12-10T19:48:06Z</dcterms:created>
  <dcterms:modified xsi:type="dcterms:W3CDTF">2020-02-10T16:03:19Z</dcterms:modified>
</cp:coreProperties>
</file>