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1" r:id="rId3"/>
    <p:sldId id="262" r:id="rId4"/>
    <p:sldId id="263" r:id="rId5"/>
    <p:sldId id="264" r:id="rId6"/>
    <p:sldId id="1615" r:id="rId7"/>
    <p:sldId id="1602" r:id="rId8"/>
    <p:sldId id="1481" r:id="rId9"/>
    <p:sldId id="1482" r:id="rId10"/>
    <p:sldId id="1513" r:id="rId11"/>
    <p:sldId id="1401" r:id="rId12"/>
    <p:sldId id="1484" r:id="rId13"/>
    <p:sldId id="1485" r:id="rId14"/>
    <p:sldId id="1486" r:id="rId15"/>
    <p:sldId id="1586" r:id="rId16"/>
    <p:sldId id="1487" r:id="rId17"/>
    <p:sldId id="1619" r:id="rId18"/>
    <p:sldId id="1620" r:id="rId19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5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DA74ABD-D8FE-4A72-B100-CC22730E07A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6933350-1DFB-4D49-AC8B-37A398CFD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Time-varying degradation:</a:t>
            </a:r>
            <a:r>
              <a:rPr lang="en-US" baseline="0" dirty="0"/>
              <a:t> due to varying operational, usage, and load </a:t>
            </a:r>
          </a:p>
          <a:p>
            <a:r>
              <a:rPr lang="en-US" baseline="0" dirty="0"/>
              <a:t>Measurement error: sensors usually manifest them not as accurate and precise as they are designed, and sensor failure</a:t>
            </a:r>
          </a:p>
          <a:p>
            <a:r>
              <a:rPr lang="en-US" baseline="0" dirty="0"/>
              <a:t>Nonlinear relationship: tool wear and vibration are not the same physical quantities</a:t>
            </a:r>
          </a:p>
          <a:p>
            <a:r>
              <a:rPr lang="en-US" baseline="0" dirty="0"/>
              <a:t>Modeling error: due to improper assumption and simplification </a:t>
            </a:r>
            <a:r>
              <a:rPr lang="en-US" baseline="0" dirty="0" err="1"/>
              <a:t>maded</a:t>
            </a:r>
            <a:r>
              <a:rPr lang="en-US" baseline="0" dirty="0"/>
              <a:t> in modeling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40592" fontAlgn="base">
              <a:spcBef>
                <a:spcPct val="0"/>
              </a:spcBef>
              <a:spcAft>
                <a:spcPct val="0"/>
              </a:spcAft>
              <a:defRPr/>
            </a:pPr>
            <a:fld id="{2BD12272-6990-4096-AFD4-72DC61E5D6F3}" type="slidenum">
              <a:rPr lang="zh-CN" altLang="en-US" sz="13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pPr defTabSz="940592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 sz="13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5515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33350-1DFB-4D49-AC8B-37A398CFD8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48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D4F993E5-7F68-46B3-A47A-ECE69775429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1870-E8DC-4074-81D5-5323747A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7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D4F993E5-7F68-46B3-A47A-ECE69775429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1870-E8DC-4074-81D5-5323747A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5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D4F993E5-7F68-46B3-A47A-ECE69775429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1870-E8DC-4074-81D5-5323747A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11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D4F993E5-7F68-46B3-A47A-ECE69775429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1870-E8DC-4074-81D5-5323747A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01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D4F993E5-7F68-46B3-A47A-ECE69775429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1870-E8DC-4074-81D5-5323747A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66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D4F993E5-7F68-46B3-A47A-ECE69775429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1870-E8DC-4074-81D5-5323747A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20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D4F993E5-7F68-46B3-A47A-ECE69775429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1870-E8DC-4074-81D5-5323747A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8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D4F993E5-7F68-46B3-A47A-ECE69775429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1870-E8DC-4074-81D5-5323747A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38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D4F993E5-7F68-46B3-A47A-ECE69775429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1870-E8DC-4074-81D5-5323747A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8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6" y="1196753"/>
            <a:ext cx="10018713" cy="3124201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D4F993E5-7F68-46B3-A47A-ECE69775429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AFF1870-E8DC-4074-81D5-5323747A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5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D4F993E5-7F68-46B3-A47A-ECE69775429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1870-E8DC-4074-81D5-5323747A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5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D4F993E5-7F68-46B3-A47A-ECE69775429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1870-E8DC-4074-81D5-5323747A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1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D4F993E5-7F68-46B3-A47A-ECE69775429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1870-E8DC-4074-81D5-5323747A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2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D4F993E5-7F68-46B3-A47A-ECE69775429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1870-E8DC-4074-81D5-5323747A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8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D4F993E5-7F68-46B3-A47A-ECE69775429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1870-E8DC-4074-81D5-5323747A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1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D4F993E5-7F68-46B3-A47A-ECE69775429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1870-E8DC-4074-81D5-5323747A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5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D4F993E5-7F68-46B3-A47A-ECE697754293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1870-E8DC-4074-81D5-5323747A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6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6087" y="190500"/>
            <a:ext cx="10018713" cy="6191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6087" y="1102518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0833" y="6484937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AFF1870-E8DC-4074-81D5-5323747A93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FCA06A-0F0A-48A3-B4C1-D780612C19B7}"/>
              </a:ext>
            </a:extLst>
          </p:cNvPr>
          <p:cNvSpPr/>
          <p:nvPr userDrawn="1"/>
        </p:nvSpPr>
        <p:spPr>
          <a:xfrm>
            <a:off x="1716087" y="857250"/>
            <a:ext cx="9888538" cy="114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red and white sign&#10;&#10;Description automatically generated">
            <a:extLst>
              <a:ext uri="{FF2B5EF4-FFF2-40B4-BE49-F238E27FC236}">
                <a16:creationId xmlns:a16="http://schemas.microsoft.com/office/drawing/2014/main" id="{279F1BBB-B4F8-4700-9EE9-5FDD9C33C0F7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" y="6072187"/>
            <a:ext cx="792063" cy="64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5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3800" b="1" kern="1200" cap="none">
          <a:ln w="3175" cmpd="sng">
            <a:noFill/>
          </a:ln>
          <a:solidFill>
            <a:schemeClr val="accent1">
              <a:lumMod val="50000"/>
            </a:schemeClr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32.e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8.png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34.emf"/><Relationship Id="rId2" Type="http://schemas.openxmlformats.org/officeDocument/2006/relationships/vmlDrawing" Target="../drawings/vmlDrawing2.vml"/><Relationship Id="rId16" Type="http://schemas.openxmlformats.org/officeDocument/2006/relationships/oleObject" Target="../embeddings/oleObject7.bin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37.gif"/><Relationship Id="rId11" Type="http://schemas.openxmlformats.org/officeDocument/2006/relationships/image" Target="../media/image31.emf"/><Relationship Id="rId5" Type="http://schemas.openxmlformats.org/officeDocument/2006/relationships/image" Target="../media/image36.png"/><Relationship Id="rId15" Type="http://schemas.openxmlformats.org/officeDocument/2006/relationships/image" Target="../media/image33.emf"/><Relationship Id="rId10" Type="http://schemas.openxmlformats.org/officeDocument/2006/relationships/oleObject" Target="../embeddings/oleObject4.bin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30.emf"/><Relationship Id="rId1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46.png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1.png"/><Relationship Id="rId5" Type="http://schemas.openxmlformats.org/officeDocument/2006/relationships/image" Target="../media/image39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7.png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49.emf"/><Relationship Id="rId5" Type="http://schemas.openxmlformats.org/officeDocument/2006/relationships/image" Target="../media/image47.pn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44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oleObject" Target="../embeddings/oleObject12.bin"/><Relationship Id="rId7" Type="http://schemas.openxmlformats.org/officeDocument/2006/relationships/image" Target="../media/image4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51.emf"/><Relationship Id="rId4" Type="http://schemas.openxmlformats.org/officeDocument/2006/relationships/image" Target="../media/image5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57.wmf"/><Relationship Id="rId18" Type="http://schemas.openxmlformats.org/officeDocument/2006/relationships/oleObject" Target="../embeddings/oleObject20.bin"/><Relationship Id="rId3" Type="http://schemas.openxmlformats.org/officeDocument/2006/relationships/image" Target="../media/image67.png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.bin"/><Relationship Id="rId20" Type="http://schemas.openxmlformats.org/officeDocument/2006/relationships/image" Target="../media/image70.png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56.emf"/><Relationship Id="rId5" Type="http://schemas.openxmlformats.org/officeDocument/2006/relationships/image" Target="../media/image69.png"/><Relationship Id="rId15" Type="http://schemas.openxmlformats.org/officeDocument/2006/relationships/image" Target="../media/image58.wmf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60.wmf"/><Relationship Id="rId4" Type="http://schemas.openxmlformats.org/officeDocument/2006/relationships/image" Target="../media/image68.png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68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6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6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2.e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0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92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479A50-23AB-4D13-91E5-E07DA056A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Edward Wang, Ph.D.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C6E758F-6565-465D-8A7A-D71D914F91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Bayesian Inference and Kalman Filtering</a:t>
            </a:r>
          </a:p>
        </p:txBody>
      </p:sp>
    </p:spTree>
    <p:extLst>
      <p:ext uri="{BB962C8B-B14F-4D97-AF65-F5344CB8AC3E}">
        <p14:creationId xmlns:p14="http://schemas.microsoft.com/office/powerpoint/2010/main" val="338164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Realization: Bayesian Inference</a:t>
            </a:r>
            <a:endParaRPr lang="en-US" sz="34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F7B39E-36EE-4B1B-82F4-C866DBF4E543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600056" y="1376772"/>
            <a:ext cx="0" cy="86409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600056" y="2240868"/>
            <a:ext cx="3600400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600056" y="2744924"/>
            <a:ext cx="0" cy="86409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600056" y="3609020"/>
            <a:ext cx="3600400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600056" y="4077072"/>
            <a:ext cx="0" cy="86409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600056" y="4941168"/>
            <a:ext cx="3600400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600056" y="5481228"/>
            <a:ext cx="0" cy="86409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600056" y="6345324"/>
            <a:ext cx="3600400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860236" y="1952837"/>
            <a:ext cx="556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rial Narrow" panose="020B0606020202030204" pitchFamily="34" charset="0"/>
              </a:rPr>
              <a:t>state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04012" y="112474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rial Narrow" panose="020B0606020202030204" pitchFamily="34" charset="0"/>
              </a:rPr>
              <a:t>probability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860236" y="3337248"/>
            <a:ext cx="556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rial Narrow" panose="020B0606020202030204" pitchFamily="34" charset="0"/>
              </a:rPr>
              <a:t>state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40016" y="249289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rial Narrow" panose="020B0606020202030204" pitchFamily="34" charset="0"/>
              </a:rPr>
              <a:t>probability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860236" y="4678921"/>
            <a:ext cx="556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rial Narrow" panose="020B0606020202030204" pitchFamily="34" charset="0"/>
              </a:rPr>
              <a:t>state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240016" y="382504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rial Narrow" panose="020B0606020202030204" pitchFamily="34" charset="0"/>
              </a:rPr>
              <a:t>probability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860236" y="6074247"/>
            <a:ext cx="556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rial Narrow" panose="020B0606020202030204" pitchFamily="34" charset="0"/>
              </a:rPr>
              <a:t>state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240016" y="5229201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rial Narrow" panose="020B0606020202030204" pitchFamily="34" charset="0"/>
              </a:rPr>
              <a:t>probability</a:t>
            </a:r>
          </a:p>
        </p:txBody>
      </p:sp>
      <p:sp>
        <p:nvSpPr>
          <p:cNvPr id="20" name="Freeform 19"/>
          <p:cNvSpPr/>
          <p:nvPr/>
        </p:nvSpPr>
        <p:spPr>
          <a:xfrm>
            <a:off x="6816080" y="1520788"/>
            <a:ext cx="733586" cy="653298"/>
          </a:xfrm>
          <a:custGeom>
            <a:avLst/>
            <a:gdLst>
              <a:gd name="connsiteX0" fmla="*/ 0 w 523875"/>
              <a:gd name="connsiteY0" fmla="*/ 471526 h 471816"/>
              <a:gd name="connsiteX1" fmla="*/ 166688 w 523875"/>
              <a:gd name="connsiteY1" fmla="*/ 371514 h 471816"/>
              <a:gd name="connsiteX2" fmla="*/ 252413 w 523875"/>
              <a:gd name="connsiteY2" fmla="*/ 39 h 471816"/>
              <a:gd name="connsiteX3" fmla="*/ 342900 w 523875"/>
              <a:gd name="connsiteY3" fmla="*/ 395326 h 471816"/>
              <a:gd name="connsiteX4" fmla="*/ 523875 w 523875"/>
              <a:gd name="connsiteY4" fmla="*/ 471526 h 471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875" h="471816">
                <a:moveTo>
                  <a:pt x="0" y="471526"/>
                </a:moveTo>
                <a:cubicBezTo>
                  <a:pt x="62309" y="460810"/>
                  <a:pt x="124619" y="450095"/>
                  <a:pt x="166688" y="371514"/>
                </a:cubicBezTo>
                <a:cubicBezTo>
                  <a:pt x="208757" y="292933"/>
                  <a:pt x="223044" y="-3930"/>
                  <a:pt x="252413" y="39"/>
                </a:cubicBezTo>
                <a:cubicBezTo>
                  <a:pt x="281782" y="4008"/>
                  <a:pt x="297656" y="316745"/>
                  <a:pt x="342900" y="395326"/>
                </a:cubicBezTo>
                <a:cubicBezTo>
                  <a:pt x="388144" y="473907"/>
                  <a:pt x="456009" y="472716"/>
                  <a:pt x="523875" y="47152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8040217" y="3176973"/>
            <a:ext cx="1109663" cy="381001"/>
          </a:xfrm>
          <a:custGeom>
            <a:avLst/>
            <a:gdLst>
              <a:gd name="connsiteX0" fmla="*/ 0 w 1109663"/>
              <a:gd name="connsiteY0" fmla="*/ 381001 h 381001"/>
              <a:gd name="connsiteX1" fmla="*/ 290513 w 1109663"/>
              <a:gd name="connsiteY1" fmla="*/ 304801 h 381001"/>
              <a:gd name="connsiteX2" fmla="*/ 542925 w 1109663"/>
              <a:gd name="connsiteY2" fmla="*/ 1 h 381001"/>
              <a:gd name="connsiteX3" fmla="*/ 795338 w 1109663"/>
              <a:gd name="connsiteY3" fmla="*/ 309564 h 381001"/>
              <a:gd name="connsiteX4" fmla="*/ 1109663 w 1109663"/>
              <a:gd name="connsiteY4" fmla="*/ 366714 h 38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9663" h="381001">
                <a:moveTo>
                  <a:pt x="0" y="381001"/>
                </a:moveTo>
                <a:cubicBezTo>
                  <a:pt x="100013" y="374651"/>
                  <a:pt x="200026" y="368301"/>
                  <a:pt x="290513" y="304801"/>
                </a:cubicBezTo>
                <a:cubicBezTo>
                  <a:pt x="381000" y="241301"/>
                  <a:pt x="458788" y="-793"/>
                  <a:pt x="542925" y="1"/>
                </a:cubicBezTo>
                <a:cubicBezTo>
                  <a:pt x="627062" y="795"/>
                  <a:pt x="700882" y="248445"/>
                  <a:pt x="795338" y="309564"/>
                </a:cubicBezTo>
                <a:cubicBezTo>
                  <a:pt x="889794" y="370683"/>
                  <a:pt x="1060450" y="357189"/>
                  <a:pt x="1109663" y="36671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8040217" y="4473117"/>
            <a:ext cx="1109663" cy="381001"/>
          </a:xfrm>
          <a:custGeom>
            <a:avLst/>
            <a:gdLst>
              <a:gd name="connsiteX0" fmla="*/ 0 w 1109663"/>
              <a:gd name="connsiteY0" fmla="*/ 381001 h 381001"/>
              <a:gd name="connsiteX1" fmla="*/ 290513 w 1109663"/>
              <a:gd name="connsiteY1" fmla="*/ 304801 h 381001"/>
              <a:gd name="connsiteX2" fmla="*/ 542925 w 1109663"/>
              <a:gd name="connsiteY2" fmla="*/ 1 h 381001"/>
              <a:gd name="connsiteX3" fmla="*/ 795338 w 1109663"/>
              <a:gd name="connsiteY3" fmla="*/ 309564 h 381001"/>
              <a:gd name="connsiteX4" fmla="*/ 1109663 w 1109663"/>
              <a:gd name="connsiteY4" fmla="*/ 366714 h 38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9663" h="381001">
                <a:moveTo>
                  <a:pt x="0" y="381001"/>
                </a:moveTo>
                <a:cubicBezTo>
                  <a:pt x="100013" y="374651"/>
                  <a:pt x="200026" y="368301"/>
                  <a:pt x="290513" y="304801"/>
                </a:cubicBezTo>
                <a:cubicBezTo>
                  <a:pt x="381000" y="241301"/>
                  <a:pt x="458788" y="-793"/>
                  <a:pt x="542925" y="1"/>
                </a:cubicBezTo>
                <a:cubicBezTo>
                  <a:pt x="627062" y="795"/>
                  <a:pt x="700882" y="248445"/>
                  <a:pt x="795338" y="309564"/>
                </a:cubicBezTo>
                <a:cubicBezTo>
                  <a:pt x="889794" y="370683"/>
                  <a:pt x="1060450" y="357189"/>
                  <a:pt x="1109663" y="36671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8940316" y="5697252"/>
            <a:ext cx="864096" cy="581290"/>
          </a:xfrm>
          <a:custGeom>
            <a:avLst/>
            <a:gdLst>
              <a:gd name="connsiteX0" fmla="*/ 0 w 523875"/>
              <a:gd name="connsiteY0" fmla="*/ 471526 h 471816"/>
              <a:gd name="connsiteX1" fmla="*/ 166688 w 523875"/>
              <a:gd name="connsiteY1" fmla="*/ 371514 h 471816"/>
              <a:gd name="connsiteX2" fmla="*/ 252413 w 523875"/>
              <a:gd name="connsiteY2" fmla="*/ 39 h 471816"/>
              <a:gd name="connsiteX3" fmla="*/ 342900 w 523875"/>
              <a:gd name="connsiteY3" fmla="*/ 395326 h 471816"/>
              <a:gd name="connsiteX4" fmla="*/ 523875 w 523875"/>
              <a:gd name="connsiteY4" fmla="*/ 471526 h 471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875" h="471816">
                <a:moveTo>
                  <a:pt x="0" y="471526"/>
                </a:moveTo>
                <a:cubicBezTo>
                  <a:pt x="62309" y="460810"/>
                  <a:pt x="124619" y="450095"/>
                  <a:pt x="166688" y="371514"/>
                </a:cubicBezTo>
                <a:cubicBezTo>
                  <a:pt x="208757" y="292933"/>
                  <a:pt x="223044" y="-3930"/>
                  <a:pt x="252413" y="39"/>
                </a:cubicBezTo>
                <a:cubicBezTo>
                  <a:pt x="281782" y="4008"/>
                  <a:pt x="297656" y="316745"/>
                  <a:pt x="342900" y="395326"/>
                </a:cubicBezTo>
                <a:cubicBezTo>
                  <a:pt x="388144" y="473907"/>
                  <a:pt x="456009" y="472716"/>
                  <a:pt x="523875" y="471526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552384" y="4401108"/>
            <a:ext cx="108012" cy="1080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847528" y="2849452"/>
            <a:ext cx="435648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C00000"/>
              </a:buClr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state </a:t>
            </a:r>
            <a:r>
              <a:rPr lang="en-US" sz="17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7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then be corrected using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Bayes’ rule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leading to a decreased variance ↓ </a:t>
            </a:r>
            <a:endParaRPr lang="en-US" sz="17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003340" y="3530944"/>
                <a:ext cx="4020652" cy="905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solidFill>
                            <a:srgbClr val="A5002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700" i="1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700" i="1">
                                  <a:solidFill>
                                    <a:srgbClr val="A500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solidFill>
                                    <a:srgbClr val="A5002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700" i="1">
                                  <a:solidFill>
                                    <a:srgbClr val="A5002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70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700" i="1">
                                  <a:solidFill>
                                    <a:srgbClr val="A500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solidFill>
                                    <a:srgbClr val="A5002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700" i="1">
                                  <a:solidFill>
                                    <a:srgbClr val="A5002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17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7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7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7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7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7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7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7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70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7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7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70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7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7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7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7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70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7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7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700" dirty="0"/>
              </a:p>
              <a:p>
                <a:endParaRPr lang="en-US" sz="17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340" y="3530944"/>
                <a:ext cx="4020652" cy="905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2063552" y="4266672"/>
            <a:ext cx="4176463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eaLnBrk="0" hangingPunct="0">
              <a:spcAft>
                <a:spcPts val="600"/>
              </a:spcAft>
              <a:buClr>
                <a:srgbClr val="0000CC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sz="1600" kern="0" dirty="0">
                <a:solidFill>
                  <a:srgbClr val="C00000"/>
                </a:solidFill>
                <a:latin typeface="Times New Roman"/>
                <a:ea typeface="宋体"/>
              </a:rPr>
              <a:t>Posterior PDF </a:t>
            </a:r>
            <a:r>
              <a:rPr lang="en-US" sz="1600" kern="0" dirty="0">
                <a:latin typeface="Times New Roman"/>
                <a:ea typeface="宋体"/>
              </a:rPr>
              <a:t>is calculated by the product of </a:t>
            </a:r>
            <a:r>
              <a:rPr lang="en-US" sz="1600" kern="0" dirty="0">
                <a:solidFill>
                  <a:srgbClr val="FFC000"/>
                </a:solidFill>
                <a:latin typeface="Times New Roman"/>
                <a:ea typeface="宋体"/>
              </a:rPr>
              <a:t>likelihood function </a:t>
            </a:r>
            <a:r>
              <a:rPr lang="en-US" sz="1600" i="1" kern="0" dirty="0">
                <a:solidFill>
                  <a:srgbClr val="FFC000"/>
                </a:solidFill>
                <a:latin typeface="Times New Roman"/>
                <a:ea typeface="宋体"/>
              </a:rPr>
              <a:t>P</a:t>
            </a:r>
            <a:r>
              <a:rPr lang="en-US" sz="1600" kern="0" dirty="0">
                <a:solidFill>
                  <a:srgbClr val="FFC000"/>
                </a:solidFill>
                <a:latin typeface="Times New Roman"/>
                <a:ea typeface="宋体"/>
              </a:rPr>
              <a:t>(</a:t>
            </a:r>
            <a:r>
              <a:rPr lang="en-US" sz="1600" i="1" kern="0" dirty="0" err="1">
                <a:solidFill>
                  <a:srgbClr val="FFC000"/>
                </a:solidFill>
                <a:latin typeface="Times New Roman"/>
                <a:ea typeface="宋体"/>
              </a:rPr>
              <a:t>z</a:t>
            </a:r>
            <a:r>
              <a:rPr lang="en-US" sz="1600" i="1" kern="0" baseline="-25000" dirty="0" err="1">
                <a:solidFill>
                  <a:srgbClr val="FFC000"/>
                </a:solidFill>
                <a:latin typeface="Times New Roman"/>
                <a:ea typeface="宋体"/>
              </a:rPr>
              <a:t>k</a:t>
            </a:r>
            <a:r>
              <a:rPr lang="en-US" sz="1600" kern="0" dirty="0">
                <a:solidFill>
                  <a:srgbClr val="FFC000"/>
                </a:solidFill>
                <a:latin typeface="Times New Roman"/>
                <a:ea typeface="宋体"/>
              </a:rPr>
              <a:t> | </a:t>
            </a:r>
            <a:r>
              <a:rPr lang="en-US" sz="1600" i="1" kern="0" dirty="0" err="1">
                <a:solidFill>
                  <a:srgbClr val="FFC000"/>
                </a:solidFill>
                <a:latin typeface="Times New Roman"/>
                <a:ea typeface="宋体"/>
              </a:rPr>
              <a:t>x</a:t>
            </a:r>
            <a:r>
              <a:rPr lang="en-US" sz="1600" i="1" kern="0" baseline="-25000" dirty="0" err="1">
                <a:solidFill>
                  <a:srgbClr val="FFC000"/>
                </a:solidFill>
                <a:latin typeface="Times New Roman"/>
                <a:ea typeface="宋体"/>
              </a:rPr>
              <a:t>k</a:t>
            </a:r>
            <a:r>
              <a:rPr lang="en-US" sz="1600" kern="0" dirty="0">
                <a:solidFill>
                  <a:srgbClr val="FFC000"/>
                </a:solidFill>
                <a:latin typeface="Times New Roman"/>
                <a:ea typeface="宋体"/>
              </a:rPr>
              <a:t>) </a:t>
            </a:r>
            <a:r>
              <a:rPr lang="en-US" sz="1600" kern="0" dirty="0">
                <a:solidFill>
                  <a:srgbClr val="000066"/>
                </a:solidFill>
                <a:latin typeface="Times New Roman"/>
                <a:ea typeface="宋体"/>
              </a:rPr>
              <a:t>and </a:t>
            </a:r>
            <a:r>
              <a:rPr lang="en-US" sz="1600" kern="0" dirty="0">
                <a:solidFill>
                  <a:schemeClr val="accent1">
                    <a:lumMod val="50000"/>
                  </a:schemeClr>
                </a:solidFill>
                <a:latin typeface="Times New Roman"/>
                <a:ea typeface="宋体"/>
              </a:rPr>
              <a:t>prior PDF</a:t>
            </a:r>
          </a:p>
          <a:p>
            <a:pPr marL="285750" lvl="1" indent="-285750" eaLnBrk="0" hangingPunct="0">
              <a:spcAft>
                <a:spcPts val="600"/>
              </a:spcAft>
              <a:buClr>
                <a:srgbClr val="0000CC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sz="1600" kern="0" dirty="0">
                <a:latin typeface="Times New Roman"/>
                <a:ea typeface="宋体"/>
              </a:rPr>
              <a:t>Extent of correction is determined by the </a:t>
            </a:r>
            <a:r>
              <a:rPr lang="en-US" sz="17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confidence</a:t>
            </a:r>
            <a:r>
              <a:rPr lang="en-US" sz="1600" kern="0" dirty="0">
                <a:latin typeface="Times New Roman"/>
                <a:ea typeface="宋体"/>
              </a:rPr>
              <a:t> (or uncertainty level) of </a:t>
            </a:r>
            <a:r>
              <a:rPr lang="en-US" sz="1600" kern="0" dirty="0">
                <a:solidFill>
                  <a:schemeClr val="accent1">
                    <a:lumMod val="50000"/>
                  </a:schemeClr>
                </a:solidFill>
                <a:latin typeface="Times New Roman"/>
                <a:ea typeface="宋体"/>
              </a:rPr>
              <a:t>prior PDF</a:t>
            </a:r>
            <a:r>
              <a:rPr lang="en-US" sz="1600" kern="0" dirty="0">
                <a:latin typeface="Times New Roman"/>
                <a:ea typeface="宋体"/>
              </a:rPr>
              <a:t> and </a:t>
            </a:r>
            <a:r>
              <a:rPr lang="en-US" sz="1600" i="1" kern="0" dirty="0">
                <a:latin typeface="Times New Roman"/>
                <a:ea typeface="宋体"/>
              </a:rPr>
              <a:t>measurement</a:t>
            </a:r>
            <a:endParaRPr lang="en-US" sz="1600" kern="0" dirty="0">
              <a:solidFill>
                <a:schemeClr val="accent1">
                  <a:lumMod val="50000"/>
                </a:schemeClr>
              </a:solidFill>
              <a:latin typeface="Times New Roman"/>
              <a:ea typeface="宋体"/>
            </a:endParaRPr>
          </a:p>
          <a:p>
            <a:pPr marL="285750" lvl="1" indent="-285750" eaLnBrk="0" hangingPunct="0">
              <a:spcAft>
                <a:spcPts val="600"/>
              </a:spcAft>
              <a:buClr>
                <a:srgbClr val="0000CC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sz="1600" kern="0" dirty="0">
                <a:latin typeface="Times New Roman"/>
                <a:ea typeface="宋体"/>
              </a:rPr>
              <a:t>Correction is implemented by </a:t>
            </a:r>
            <a:r>
              <a:rPr lang="en-US" sz="1600" b="1" kern="0" dirty="0" err="1">
                <a:latin typeface="Times New Roman"/>
                <a:ea typeface="宋体"/>
              </a:rPr>
              <a:t>Kalman</a:t>
            </a:r>
            <a:r>
              <a:rPr lang="en-US" sz="1600" kern="0" dirty="0">
                <a:latin typeface="Times New Roman"/>
                <a:ea typeface="宋体"/>
              </a:rPr>
              <a:t> filtering (KF) or </a:t>
            </a:r>
            <a:r>
              <a:rPr lang="en-US" sz="1600" b="1" kern="0" dirty="0">
                <a:latin typeface="Times New Roman"/>
                <a:ea typeface="宋体"/>
              </a:rPr>
              <a:t>particle</a:t>
            </a:r>
            <a:r>
              <a:rPr lang="en-US" sz="1600" kern="0" dirty="0">
                <a:latin typeface="Times New Roman"/>
                <a:ea typeface="宋体"/>
              </a:rPr>
              <a:t> </a:t>
            </a:r>
            <a:r>
              <a:rPr lang="en-US" sz="1600" b="1" kern="0" dirty="0">
                <a:latin typeface="Times New Roman"/>
                <a:ea typeface="宋体"/>
              </a:rPr>
              <a:t>filtering </a:t>
            </a:r>
            <a:r>
              <a:rPr lang="en-US" sz="1600" kern="0" dirty="0">
                <a:latin typeface="Times New Roman"/>
                <a:ea typeface="宋体"/>
              </a:rPr>
              <a:t>(PF)</a:t>
            </a:r>
            <a:endParaRPr lang="en-US" sz="1600" i="1" kern="0" dirty="0">
              <a:latin typeface="Times New Roman"/>
              <a:ea typeface="宋体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284133" y="1376772"/>
                <a:ext cx="10465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133" y="1376772"/>
                <a:ext cx="10465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716181" y="2852936"/>
                <a:ext cx="826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181" y="2852936"/>
                <a:ext cx="8269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9696400" y="4149080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7680177" y="4257092"/>
                <a:ext cx="826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177" y="4257092"/>
                <a:ext cx="82695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184233" y="5517232"/>
                <a:ext cx="11243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A5002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A500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A5002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A5002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A500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A5002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A5002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3" y="5517232"/>
                <a:ext cx="1124347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1862867" y="950822"/>
            <a:ext cx="42124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starting with state </a:t>
            </a:r>
            <a:r>
              <a:rPr lang="en-US" sz="17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7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7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time </a:t>
            </a:r>
            <a:r>
              <a:rPr lang="en-US" sz="17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7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47528" y="1553308"/>
            <a:ext cx="44644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C00000"/>
              </a:buClr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Subsequent state </a:t>
            </a:r>
            <a:r>
              <a:rPr lang="en-US" sz="17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7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time </a:t>
            </a:r>
            <a:r>
              <a:rPr lang="en-US" sz="17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initially </a:t>
            </a:r>
            <a:r>
              <a:rPr lang="en-US" sz="17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 PDF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variance ↑ 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47528" y="2276873"/>
            <a:ext cx="424847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updated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(observation) </a:t>
            </a:r>
            <a:r>
              <a:rPr lang="en-US" sz="17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7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17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597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7" grpId="0" animBg="1"/>
      <p:bldP spid="28" grpId="0"/>
      <p:bldP spid="12" grpId="0"/>
      <p:bldP spid="13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63069"/>
            <a:ext cx="9598023" cy="594810"/>
          </a:xfr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Bayesian for State and Parameter Estimation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587" y="1055365"/>
            <a:ext cx="3766458" cy="27733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956" y="3953934"/>
            <a:ext cx="3439886" cy="257991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 bwMode="auto">
          <a:xfrm>
            <a:off x="7743957" y="6533848"/>
            <a:ext cx="35609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7743956" y="3953934"/>
            <a:ext cx="0" cy="257991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60739">
            <a:off x="9772495" y="4566379"/>
            <a:ext cx="1174174" cy="38601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988579" y="6489717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SzPct val="70000"/>
              <a:defRPr/>
            </a:pPr>
            <a:r>
              <a:rPr lang="en-US" sz="2000" i="1" dirty="0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rPr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01107" y="4027750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SzPct val="70000"/>
              <a:defRPr/>
            </a:pPr>
            <a:r>
              <a:rPr lang="en-US" sz="2000" i="1" dirty="0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rPr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00594" y="5584546"/>
            <a:ext cx="880276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SzPct val="70000"/>
              <a:defRPr/>
            </a:pPr>
            <a:r>
              <a:rPr lang="en-US" sz="1400" dirty="0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rPr>
              <a:t>(</a:t>
            </a:r>
            <a:r>
              <a:rPr lang="en-US" sz="1400" i="1" dirty="0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rPr>
              <a:t>x</a:t>
            </a:r>
            <a:r>
              <a:rPr lang="en-US" sz="1400" i="1" baseline="-25000" dirty="0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rPr>
              <a:t>k</a:t>
            </a:r>
            <a:r>
              <a:rPr lang="en-US" sz="1400" baseline="-25000" dirty="0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rPr>
              <a:t>-1</a:t>
            </a:r>
            <a:r>
              <a:rPr lang="en-US" sz="1400" dirty="0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rPr>
              <a:t>, </a:t>
            </a:r>
            <a:r>
              <a:rPr lang="en-US" sz="1400" i="1" dirty="0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rPr>
              <a:t>y</a:t>
            </a:r>
            <a:r>
              <a:rPr lang="en-US" sz="1400" i="1" baseline="-25000" dirty="0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rPr>
              <a:t>k</a:t>
            </a:r>
            <a:r>
              <a:rPr lang="en-US" sz="1400" baseline="-25000" dirty="0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rPr>
              <a:t>-1</a:t>
            </a:r>
            <a:r>
              <a:rPr lang="en-US" sz="1400" dirty="0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41573" y="4885819"/>
            <a:ext cx="77447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SzPct val="70000"/>
              <a:defRPr/>
            </a:pPr>
            <a:r>
              <a:rPr lang="en-US" sz="1600" dirty="0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rPr>
              <a:t>(</a:t>
            </a:r>
            <a:r>
              <a:rPr lang="en-US" sz="1600" i="1" dirty="0" err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rPr>
              <a:t>x</a:t>
            </a:r>
            <a:r>
              <a:rPr lang="en-US" sz="1600" i="1" baseline="-25000" dirty="0" err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rPr>
              <a:t>k</a:t>
            </a:r>
            <a:r>
              <a:rPr lang="en-US" sz="1600" dirty="0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rPr>
              <a:t>, </a:t>
            </a:r>
            <a:r>
              <a:rPr lang="en-US" sz="1600" i="1" dirty="0" err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rPr>
              <a:t>y</a:t>
            </a:r>
            <a:r>
              <a:rPr lang="en-US" sz="1600" i="1" baseline="-25000" dirty="0" err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rPr>
              <a:t>k</a:t>
            </a:r>
            <a:r>
              <a:rPr lang="en-US" sz="1600" dirty="0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524000" y="-184666"/>
            <a:ext cx="3273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SzPct val="70000"/>
              <a:buFont typeface="Wingdings" panose="05000000000000000000" pitchFamily="2" charset="2"/>
              <a:buChar char="Ø"/>
              <a:defRPr/>
            </a:pPr>
            <a:endParaRPr lang="en-US" sz="2000">
              <a:solidFill>
                <a:srgbClr val="000066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69214" y="1127596"/>
            <a:ext cx="4572000" cy="12942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1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宋体" pitchFamily="2" charset="-122"/>
              </a:rPr>
              <a:t>State estimation </a:t>
            </a:r>
            <a:r>
              <a:rPr lang="en-US" sz="22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itchFamily="2" charset="-122"/>
              </a:rPr>
              <a:t>P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宋体" pitchFamily="2" charset="-122"/>
              </a:rPr>
              <a:t>(</a:t>
            </a:r>
            <a:r>
              <a:rPr lang="en-US" sz="2200" i="1" dirty="0" err="1">
                <a:solidFill>
                  <a:srgbClr val="0000CC"/>
                </a:solidFill>
                <a:latin typeface="Times New Roman" panose="02020603050405020304" pitchFamily="18" charset="0"/>
                <a:ea typeface="宋体" pitchFamily="2" charset="-122"/>
              </a:rPr>
              <a:t>x</a:t>
            </a:r>
            <a:r>
              <a:rPr lang="en-US" sz="2200" dirty="0" err="1">
                <a:solidFill>
                  <a:srgbClr val="0000CC"/>
                </a:solidFill>
                <a:latin typeface="Times New Roman" panose="02020603050405020304" pitchFamily="18" charset="0"/>
                <a:ea typeface="宋体" pitchFamily="2" charset="-122"/>
              </a:rPr>
              <a:t>|</a:t>
            </a:r>
            <a:r>
              <a:rPr lang="en-US" sz="2200" i="1" dirty="0" err="1">
                <a:solidFill>
                  <a:srgbClr val="0000CC"/>
                </a:solidFill>
                <a:latin typeface="Times New Roman" panose="02020603050405020304" pitchFamily="18" charset="0"/>
                <a:ea typeface="宋体" pitchFamily="2" charset="-122"/>
              </a:rPr>
              <a:t>z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宋体" pitchFamily="2" charset="-122"/>
              </a:rPr>
              <a:t>)</a:t>
            </a:r>
          </a:p>
          <a:p>
            <a:pPr marL="685800" lvl="1" indent="-285750" defTabSz="914400" fontAlgn="base">
              <a:lnSpc>
                <a:spcPct val="90000"/>
              </a:lnSpc>
              <a:spcBef>
                <a:spcPct val="200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rPr>
              <a:t>State evolution model is known</a:t>
            </a:r>
          </a:p>
          <a:p>
            <a:pPr marL="685800" lvl="1" indent="-285750" defTabSz="914400" fontAlgn="base">
              <a:lnSpc>
                <a:spcPct val="90000"/>
              </a:lnSpc>
              <a:spcBef>
                <a:spcPct val="200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rPr>
              <a:t>e.g. object tracking (car running on a linear road with constant speed)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71938" y="3712979"/>
            <a:ext cx="5625195" cy="1281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宋体" pitchFamily="2" charset="-122"/>
              </a:rPr>
              <a:t>Joint state and parameter estimation </a:t>
            </a:r>
            <a:r>
              <a:rPr lang="en-US" sz="22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itchFamily="2" charset="-122"/>
              </a:rPr>
              <a:t>P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宋体" pitchFamily="2" charset="-122"/>
              </a:rPr>
              <a:t>(</a:t>
            </a:r>
            <a:r>
              <a:rPr lang="en-US" sz="2200" i="1" dirty="0" err="1">
                <a:solidFill>
                  <a:srgbClr val="0000CC"/>
                </a:solidFill>
                <a:latin typeface="Times New Roman" panose="02020603050405020304" pitchFamily="18" charset="0"/>
                <a:ea typeface="宋体" pitchFamily="2" charset="-122"/>
              </a:rPr>
              <a:t>x,θ</a:t>
            </a:r>
            <a:r>
              <a:rPr lang="en-US" sz="2200" dirty="0" err="1">
                <a:solidFill>
                  <a:srgbClr val="0000CC"/>
                </a:solidFill>
                <a:latin typeface="Times New Roman" panose="02020603050405020304" pitchFamily="18" charset="0"/>
                <a:ea typeface="宋体" pitchFamily="2" charset="-122"/>
              </a:rPr>
              <a:t>|</a:t>
            </a:r>
            <a:r>
              <a:rPr lang="en-US" sz="2200" i="1" dirty="0" err="1">
                <a:solidFill>
                  <a:srgbClr val="0000CC"/>
                </a:solidFill>
                <a:latin typeface="Times New Roman" panose="02020603050405020304" pitchFamily="18" charset="0"/>
                <a:ea typeface="宋体" pitchFamily="2" charset="-122"/>
              </a:rPr>
              <a:t>z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宋体" pitchFamily="2" charset="-122"/>
              </a:rPr>
              <a:t>)</a:t>
            </a:r>
          </a:p>
          <a:p>
            <a:pPr marL="685800" lvl="1" indent="-285750" defTabSz="914400" fontAlgn="base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rPr>
              <a:t>State evolution is dominated by unknown parameters</a:t>
            </a:r>
          </a:p>
          <a:p>
            <a:pPr marL="685800" lvl="1" indent="-285750" defTabSz="914400" fontAlgn="base">
              <a:lnSpc>
                <a:spcPct val="90000"/>
              </a:lnSpc>
              <a:spcAft>
                <a:spcPts val="3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rPr>
              <a:t>e.g. car running with unknown speed</a:t>
            </a: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502849"/>
              </p:ext>
            </p:extLst>
          </p:nvPr>
        </p:nvGraphicFramePr>
        <p:xfrm>
          <a:off x="2440238" y="5039895"/>
          <a:ext cx="192405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8" imgW="1930400" imgH="1320800" progId="Equation.DSMT4">
                  <p:embed/>
                </p:oleObj>
              </mc:Choice>
              <mc:Fallback>
                <p:oleObj name="Equation" r:id="rId8" imgW="1930400" imgH="1320800" progId="Equation.DSMT4">
                  <p:embed/>
                  <p:pic>
                    <p:nvPicPr>
                      <p:cNvPr id="2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0238" y="5039895"/>
                        <a:ext cx="1924050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113857"/>
              </p:ext>
            </p:extLst>
          </p:nvPr>
        </p:nvGraphicFramePr>
        <p:xfrm>
          <a:off x="3408613" y="2355433"/>
          <a:ext cx="189865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10" imgW="1905000" imgH="1320800" progId="Equation.DSMT4">
                  <p:embed/>
                </p:oleObj>
              </mc:Choice>
              <mc:Fallback>
                <p:oleObj name="Equation" r:id="rId10" imgW="1905000" imgH="1320800" progId="Equation.DSMT4">
                  <p:embed/>
                  <p:pic>
                    <p:nvPicPr>
                      <p:cNvPr id="2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613" y="2355433"/>
                        <a:ext cx="1898650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4500814" y="5204913"/>
            <a:ext cx="2047875" cy="978729"/>
            <a:chOff x="2647950" y="4940217"/>
            <a:chExt cx="2047875" cy="978729"/>
          </a:xfrm>
        </p:grpSpPr>
        <p:sp>
          <p:nvSpPr>
            <p:cNvPr id="26" name="TextBox 25"/>
            <p:cNvSpPr txBox="1"/>
            <p:nvPr/>
          </p:nvSpPr>
          <p:spPr>
            <a:xfrm>
              <a:off x="2647950" y="4940217"/>
              <a:ext cx="2047875" cy="978729"/>
            </a:xfrm>
            <a:prstGeom prst="rect">
              <a:avLst/>
            </a:prstGeom>
            <a:solidFill>
              <a:srgbClr val="FFFFCC"/>
            </a:solidFill>
          </p:spPr>
          <p:txBody>
            <a:bodyPr wrap="square" rtlCol="0">
              <a:spAutoFit/>
            </a:bodyPr>
            <a:lstStyle/>
            <a:p>
              <a:pPr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6600"/>
                </a:buClr>
                <a:buSzPct val="70000"/>
                <a:defRPr/>
              </a:pPr>
              <a:r>
                <a:rPr lang="en-US" sz="1600" dirty="0">
                  <a:solidFill>
                    <a:srgbClr val="000066"/>
                  </a:solidFill>
                  <a:latin typeface="Arial Narrow" panose="020B0606020202030204" pitchFamily="34" charset="0"/>
                  <a:ea typeface="宋体" pitchFamily="2" charset="-122"/>
                </a:rPr>
                <a:t>Speed ,                     (</a:t>
              </a:r>
              <a:r>
                <a:rPr lang="en-US" sz="1600" i="1" u="sng" dirty="0">
                  <a:solidFill>
                    <a:srgbClr val="000066"/>
                  </a:solidFill>
                  <a:latin typeface="Arial Narrow" panose="020B0606020202030204" pitchFamily="34" charset="0"/>
                  <a:ea typeface="宋体" pitchFamily="2" charset="-122"/>
                </a:rPr>
                <a:t>parameters</a:t>
              </a:r>
              <a:r>
                <a:rPr lang="en-US" sz="1600" dirty="0">
                  <a:solidFill>
                    <a:srgbClr val="000066"/>
                  </a:solidFill>
                  <a:latin typeface="Arial Narrow" panose="020B0606020202030204" pitchFamily="34" charset="0"/>
                  <a:ea typeface="宋体" pitchFamily="2" charset="-122"/>
                </a:rPr>
                <a:t>) need to be estimated first, then position (</a:t>
              </a:r>
              <a:r>
                <a:rPr lang="en-US" sz="1600" i="1" u="sng" dirty="0">
                  <a:solidFill>
                    <a:srgbClr val="000066"/>
                  </a:solidFill>
                  <a:latin typeface="Arial Narrow" panose="020B0606020202030204" pitchFamily="34" charset="0"/>
                  <a:ea typeface="宋体" pitchFamily="2" charset="-122"/>
                </a:rPr>
                <a:t>state</a:t>
              </a:r>
              <a:r>
                <a:rPr lang="en-US" sz="1600" dirty="0">
                  <a:solidFill>
                    <a:srgbClr val="000066"/>
                  </a:solidFill>
                  <a:latin typeface="Arial Narrow" panose="020B0606020202030204" pitchFamily="34" charset="0"/>
                  <a:ea typeface="宋体" pitchFamily="2" charset="-122"/>
                </a:rPr>
                <a:t>) </a:t>
              </a:r>
            </a:p>
          </p:txBody>
        </p:sp>
        <p:graphicFrame>
          <p:nvGraphicFramePr>
            <p:cNvPr id="27" name="Object 26"/>
            <p:cNvGraphicFramePr>
              <a:graphicFrameLocks noChangeAspect="1"/>
            </p:cNvGraphicFramePr>
            <p:nvPr/>
          </p:nvGraphicFramePr>
          <p:xfrm>
            <a:off x="3335338" y="4978400"/>
            <a:ext cx="9906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7" name="Equation" r:id="rId12" imgW="990600" imgH="266700" progId="Equation.DSMT4">
                    <p:embed/>
                  </p:oleObj>
                </mc:Choice>
                <mc:Fallback>
                  <p:oleObj name="Equation" r:id="rId12" imgW="990600" imgH="266700" progId="Equation.DSMT4">
                    <p:embed/>
                    <p:pic>
                      <p:nvPicPr>
                        <p:cNvPr id="27" name="Object 26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335338" y="4978400"/>
                          <a:ext cx="990600" cy="266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Oval 32"/>
          <p:cNvSpPr/>
          <p:nvPr/>
        </p:nvSpPr>
        <p:spPr bwMode="auto">
          <a:xfrm>
            <a:off x="8731079" y="5483898"/>
            <a:ext cx="137160" cy="13716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10359582" y="4974205"/>
            <a:ext cx="137160" cy="13716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37" name="Straight Arrow Connector 36"/>
          <p:cNvCxnSpPr>
            <a:stCxn id="33" idx="6"/>
            <a:endCxn id="34" idx="2"/>
          </p:cNvCxnSpPr>
          <p:nvPr/>
        </p:nvCxnSpPr>
        <p:spPr bwMode="auto">
          <a:xfrm flipV="1">
            <a:off x="8868240" y="5042786"/>
            <a:ext cx="1491343" cy="5096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V="1">
            <a:off x="8868240" y="5532364"/>
            <a:ext cx="1559923" cy="201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>
            <a:endCxn id="34" idx="4"/>
          </p:cNvCxnSpPr>
          <p:nvPr/>
        </p:nvCxnSpPr>
        <p:spPr bwMode="auto">
          <a:xfrm flipV="1">
            <a:off x="10428162" y="5111365"/>
            <a:ext cx="0" cy="4209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18806"/>
              </p:ext>
            </p:extLst>
          </p:nvPr>
        </p:nvGraphicFramePr>
        <p:xfrm>
          <a:off x="9480908" y="5530776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14" imgW="482600" imgH="317500" progId="Equation.DSMT4">
                  <p:embed/>
                </p:oleObj>
              </mc:Choice>
              <mc:Fallback>
                <p:oleObj name="Equation" r:id="rId14" imgW="482600" imgH="317500" progId="Equation.DSMT4">
                  <p:embed/>
                  <p:pic>
                    <p:nvPicPr>
                      <p:cNvPr id="43" name="Object 4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480908" y="5530776"/>
                        <a:ext cx="4826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193947"/>
              </p:ext>
            </p:extLst>
          </p:nvPr>
        </p:nvGraphicFramePr>
        <p:xfrm>
          <a:off x="10480505" y="5163321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16" imgW="495300" imgH="317500" progId="Equation.DSMT4">
                  <p:embed/>
                </p:oleObj>
              </mc:Choice>
              <mc:Fallback>
                <p:oleObj name="Equation" r:id="rId16" imgW="495300" imgH="317500" progId="Equation.DSMT4">
                  <p:embed/>
                  <p:pic>
                    <p:nvPicPr>
                      <p:cNvPr id="44" name="Object 4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480505" y="5163321"/>
                        <a:ext cx="4953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" name="Picture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60739">
            <a:off x="8096136" y="5015211"/>
            <a:ext cx="1174174" cy="38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09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100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Determine Prior PDF and Likelihood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00818" y="1116904"/>
                <a:ext cx="33124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indent="-228600">
                  <a:lnSpc>
                    <a:spcPct val="90000"/>
                  </a:lnSpc>
                  <a:spcBef>
                    <a:spcPct val="20000"/>
                  </a:spcBef>
                  <a:buClr>
                    <a:srgbClr val="C00000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Prior PDF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sz="20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818" y="1116904"/>
                <a:ext cx="3312462" cy="369332"/>
              </a:xfrm>
              <a:prstGeom prst="rect">
                <a:avLst/>
              </a:prstGeom>
              <a:blipFill>
                <a:blip r:embed="rId3"/>
                <a:stretch>
                  <a:fillRect l="-2394" t="-27869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763206"/>
              </p:ext>
            </p:extLst>
          </p:nvPr>
        </p:nvGraphicFramePr>
        <p:xfrm>
          <a:off x="3267493" y="1543719"/>
          <a:ext cx="229076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4" imgW="1091880" imgH="228600" progId="Equation.DSMT4">
                  <p:embed/>
                </p:oleObj>
              </mc:Choice>
              <mc:Fallback>
                <p:oleObj name="Equation" r:id="rId4" imgW="1091880" imgH="228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67493" y="1543719"/>
                        <a:ext cx="2290762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>
            <a:stCxn id="8" idx="0"/>
          </p:cNvCxnSpPr>
          <p:nvPr/>
        </p:nvCxnSpPr>
        <p:spPr>
          <a:xfrm flipV="1">
            <a:off x="4341501" y="1982978"/>
            <a:ext cx="236" cy="142038"/>
          </a:xfrm>
          <a:prstGeom prst="straightConnector1">
            <a:avLst/>
          </a:prstGeom>
          <a:noFill/>
          <a:ln w="19050" cap="flat" cmpd="sng" algn="ctr">
            <a:solidFill>
              <a:srgbClr val="FFFFFF">
                <a:lumMod val="7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748990" y="2125016"/>
            <a:ext cx="1185023" cy="400110"/>
          </a:xfrm>
          <a:prstGeom prst="rect">
            <a:avLst/>
          </a:prstGeom>
          <a:noFill/>
          <a:ln>
            <a:solidFill>
              <a:srgbClr val="0000CC"/>
            </a:solidFill>
            <a:prstDash val="sysDash"/>
          </a:ln>
        </p:spPr>
        <p:txBody>
          <a:bodyPr wrap="square" t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300" i="1" dirty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Parameters to be estimated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513280" y="1912525"/>
            <a:ext cx="306" cy="228599"/>
          </a:xfrm>
          <a:prstGeom prst="straightConnector1">
            <a:avLst/>
          </a:prstGeom>
          <a:noFill/>
          <a:ln w="19050" cap="flat" cmpd="sng" algn="ctr">
            <a:solidFill>
              <a:srgbClr val="FFFFFF">
                <a:lumMod val="7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0" name="Straight Arrow Connector 9"/>
          <p:cNvCxnSpPr/>
          <p:nvPr/>
        </p:nvCxnSpPr>
        <p:spPr>
          <a:xfrm flipH="1" flipV="1">
            <a:off x="3273633" y="1961464"/>
            <a:ext cx="7304" cy="163553"/>
          </a:xfrm>
          <a:prstGeom prst="straightConnector1">
            <a:avLst/>
          </a:prstGeom>
          <a:noFill/>
          <a:ln w="19050" cap="flat" cmpd="sng" algn="ctr">
            <a:solidFill>
              <a:srgbClr val="FFFFFF">
                <a:lumMod val="7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164814" y="2125016"/>
            <a:ext cx="1545677" cy="292388"/>
          </a:xfrm>
          <a:prstGeom prst="rect">
            <a:avLst/>
          </a:prstGeom>
          <a:noFill/>
          <a:ln>
            <a:solidFill>
              <a:srgbClr val="0000C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300" i="1" dirty="0">
                <a:solidFill>
                  <a:srgbClr val="000000"/>
                </a:solidFill>
                <a:latin typeface="Arial Narrow" panose="020B0606020202030204" pitchFamily="34" charset="0"/>
              </a:rPr>
              <a:t>System state </a:t>
            </a:r>
            <a:r>
              <a:rPr lang="en-US" sz="1300" i="1" dirty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at time 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55213" y="2132636"/>
            <a:ext cx="1394092" cy="400110"/>
          </a:xfrm>
          <a:prstGeom prst="rect">
            <a:avLst/>
          </a:prstGeom>
          <a:noFill/>
          <a:ln>
            <a:solidFill>
              <a:srgbClr val="0000CC"/>
            </a:solidFill>
            <a:prstDash val="sysDash"/>
          </a:ln>
        </p:spPr>
        <p:txBody>
          <a:bodyPr wrap="square" t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300" i="1" dirty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Process-to-process variation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21305" y="2663912"/>
            <a:ext cx="51120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285750">
              <a:spcAft>
                <a:spcPts val="3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sz="1700" dirty="0">
                <a:solidFill>
                  <a:srgbClr val="000000"/>
                </a:solidFill>
                <a:latin typeface="Times New Roman"/>
              </a:rPr>
              <a:t>Also called </a:t>
            </a:r>
            <a:r>
              <a:rPr lang="en-US" sz="1700" b="1" i="1" dirty="0">
                <a:solidFill>
                  <a:srgbClr val="0000CC"/>
                </a:solidFill>
                <a:latin typeface="Times New Roman"/>
              </a:rPr>
              <a:t>State Evolution </a:t>
            </a:r>
            <a:r>
              <a:rPr lang="en-US" sz="1700" dirty="0">
                <a:latin typeface="Times New Roman"/>
              </a:rPr>
              <a:t>model</a:t>
            </a:r>
          </a:p>
          <a:p>
            <a:pPr marL="685800" lvl="1" indent="-285750">
              <a:spcAft>
                <a:spcPts val="3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sz="1700" dirty="0">
                <a:solidFill>
                  <a:srgbClr val="000000"/>
                </a:solidFill>
                <a:latin typeface="Times New Roman"/>
              </a:rPr>
              <a:t>Usually obtained from </a:t>
            </a:r>
            <a:r>
              <a:rPr lang="en-US" sz="1700" u="sng" dirty="0">
                <a:solidFill>
                  <a:srgbClr val="000000"/>
                </a:solidFill>
                <a:latin typeface="Times New Roman"/>
              </a:rPr>
              <a:t>physical</a:t>
            </a:r>
            <a:r>
              <a:rPr lang="en-US" sz="1700" dirty="0">
                <a:solidFill>
                  <a:srgbClr val="000000"/>
                </a:solidFill>
                <a:latin typeface="Times New Roman"/>
              </a:rPr>
              <a:t> or </a:t>
            </a:r>
            <a:r>
              <a:rPr lang="en-US" sz="1700" u="sng" dirty="0">
                <a:solidFill>
                  <a:srgbClr val="000000"/>
                </a:solidFill>
                <a:latin typeface="Times New Roman"/>
              </a:rPr>
              <a:t>empirical</a:t>
            </a:r>
            <a:r>
              <a:rPr lang="en-US" sz="1700" dirty="0">
                <a:solidFill>
                  <a:srgbClr val="000000"/>
                </a:solidFill>
                <a:latin typeface="Times New Roman"/>
              </a:rPr>
              <a:t> knowledge </a:t>
            </a:r>
          </a:p>
          <a:p>
            <a:pPr marL="685800" lvl="1" indent="-285750">
              <a:spcAft>
                <a:spcPts val="3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sz="1700" dirty="0">
                <a:solidFill>
                  <a:srgbClr val="000000"/>
                </a:solidFill>
                <a:latin typeface="Times New Roman"/>
              </a:rPr>
              <a:t>Sometimes conditional on parameters, {</a:t>
            </a:r>
            <a:r>
              <a:rPr lang="en-US" sz="1700" i="1" dirty="0" err="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sz="1700" i="1" baseline="-25000" dirty="0" err="1">
                <a:solidFill>
                  <a:srgbClr val="000000"/>
                </a:solidFill>
                <a:latin typeface="Times New Roman"/>
              </a:rPr>
              <a:t>k</a:t>
            </a:r>
            <a:r>
              <a:rPr lang="en-US" sz="1700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1700" i="1" dirty="0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1700" i="1" baseline="-25000" dirty="0">
                <a:solidFill>
                  <a:srgbClr val="000000"/>
                </a:solidFill>
                <a:latin typeface="Times New Roman"/>
              </a:rPr>
              <a:t>k</a:t>
            </a:r>
            <a:r>
              <a:rPr lang="en-US" sz="1700" dirty="0">
                <a:solidFill>
                  <a:srgbClr val="000000"/>
                </a:solidFill>
                <a:latin typeface="Times New Roman"/>
              </a:rPr>
              <a:t>}, related to system operating conditions</a:t>
            </a:r>
            <a:endParaRPr lang="en-US" sz="1700" i="1" baseline="-25000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5" name="Picture 4" descr="http://www.intechopen.com/source/html/46826/media/fig2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338" y="1596822"/>
            <a:ext cx="3545436" cy="258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200817" y="4393268"/>
            <a:ext cx="3897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FFC000"/>
                </a:solidFill>
                <a:latin typeface="Times New Roman"/>
                <a:ea typeface="宋体"/>
              </a:rPr>
              <a:t>Likelihood Function </a:t>
            </a:r>
            <a:r>
              <a:rPr lang="en-US" sz="2000" i="1" kern="0" dirty="0">
                <a:solidFill>
                  <a:srgbClr val="FFC000"/>
                </a:solidFill>
                <a:latin typeface="Times New Roman"/>
                <a:ea typeface="宋体"/>
              </a:rPr>
              <a:t>P</a:t>
            </a:r>
            <a:r>
              <a:rPr lang="en-US" sz="2000" kern="0" dirty="0">
                <a:solidFill>
                  <a:srgbClr val="FFC000"/>
                </a:solidFill>
                <a:latin typeface="Times New Roman"/>
                <a:ea typeface="宋体"/>
              </a:rPr>
              <a:t>(</a:t>
            </a:r>
            <a:r>
              <a:rPr lang="en-US" sz="2000" i="1" kern="0" dirty="0" err="1">
                <a:solidFill>
                  <a:srgbClr val="FFC000"/>
                </a:solidFill>
                <a:latin typeface="Times New Roman"/>
                <a:ea typeface="宋体"/>
              </a:rPr>
              <a:t>z</a:t>
            </a:r>
            <a:r>
              <a:rPr lang="en-US" sz="2000" i="1" kern="0" baseline="-25000" dirty="0" err="1">
                <a:solidFill>
                  <a:srgbClr val="FFC000"/>
                </a:solidFill>
                <a:latin typeface="Times New Roman"/>
                <a:ea typeface="宋体"/>
              </a:rPr>
              <a:t>k</a:t>
            </a:r>
            <a:r>
              <a:rPr lang="en-US" sz="2000" kern="0" dirty="0">
                <a:solidFill>
                  <a:srgbClr val="FFC000"/>
                </a:solidFill>
                <a:latin typeface="Times New Roman"/>
                <a:ea typeface="宋体"/>
              </a:rPr>
              <a:t> | </a:t>
            </a:r>
            <a:r>
              <a:rPr lang="en-US" sz="2000" i="1" kern="0" dirty="0" err="1">
                <a:solidFill>
                  <a:srgbClr val="FFC000"/>
                </a:solidFill>
                <a:latin typeface="Times New Roman"/>
                <a:ea typeface="宋体"/>
              </a:rPr>
              <a:t>x</a:t>
            </a:r>
            <a:r>
              <a:rPr lang="en-US" sz="2000" i="1" kern="0" baseline="-25000" dirty="0" err="1">
                <a:solidFill>
                  <a:srgbClr val="FFC000"/>
                </a:solidFill>
                <a:latin typeface="Times New Roman"/>
                <a:ea typeface="宋体"/>
              </a:rPr>
              <a:t>k</a:t>
            </a:r>
            <a:r>
              <a:rPr lang="en-US" sz="2000" kern="0" dirty="0">
                <a:solidFill>
                  <a:srgbClr val="FFC000"/>
                </a:solidFill>
                <a:latin typeface="Times New Roman"/>
                <a:ea typeface="宋体"/>
              </a:rPr>
              <a:t>)</a:t>
            </a:r>
            <a:endParaRPr lang="en-US" sz="20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112573"/>
              </p:ext>
            </p:extLst>
          </p:nvPr>
        </p:nvGraphicFramePr>
        <p:xfrm>
          <a:off x="3264973" y="4716290"/>
          <a:ext cx="17272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7" imgW="787320" imgH="190440" progId="Equation.DSMT4">
                  <p:embed/>
                </p:oleObj>
              </mc:Choice>
              <mc:Fallback>
                <p:oleObj name="Equation" r:id="rId7" imgW="787320" imgH="190440" progId="Equation.DSMT4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64973" y="4716290"/>
                        <a:ext cx="1727200" cy="41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4829459" y="5087134"/>
            <a:ext cx="306" cy="228599"/>
          </a:xfrm>
          <a:prstGeom prst="straightConnector1">
            <a:avLst/>
          </a:prstGeom>
          <a:noFill/>
          <a:ln w="19050" cap="flat" cmpd="sng" algn="ctr">
            <a:solidFill>
              <a:srgbClr val="FFFFFF">
                <a:lumMod val="7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4679027" y="5329372"/>
            <a:ext cx="1418979" cy="292388"/>
          </a:xfrm>
          <a:prstGeom prst="rect">
            <a:avLst/>
          </a:prstGeom>
          <a:noFill/>
          <a:ln>
            <a:solidFill>
              <a:srgbClr val="0000C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300" i="1" dirty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Measurement noise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376319" y="5102619"/>
            <a:ext cx="306" cy="228599"/>
          </a:xfrm>
          <a:prstGeom prst="straightConnector1">
            <a:avLst/>
          </a:prstGeom>
          <a:noFill/>
          <a:ln w="19050" cap="flat" cmpd="sng" algn="ctr">
            <a:solidFill>
              <a:srgbClr val="FFFFFF">
                <a:lumMod val="7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236822" y="5328621"/>
            <a:ext cx="1290821" cy="400110"/>
          </a:xfrm>
          <a:prstGeom prst="rect">
            <a:avLst/>
          </a:prstGeom>
          <a:noFill/>
          <a:ln>
            <a:solidFill>
              <a:srgbClr val="0000CC"/>
            </a:solidFill>
            <a:prstDash val="sysDash"/>
          </a:ln>
        </p:spPr>
        <p:txBody>
          <a:bodyPr wrap="square" t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300" i="1" dirty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Sensor data or extracted features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56801" y="5941441"/>
            <a:ext cx="435648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285750">
              <a:spcAft>
                <a:spcPts val="3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00"/>
                </a:solidFill>
                <a:latin typeface="Times New Roman"/>
              </a:rPr>
              <a:t>Also called </a:t>
            </a:r>
            <a:r>
              <a:rPr lang="en-US" sz="1700" b="1" i="1" dirty="0">
                <a:solidFill>
                  <a:srgbClr val="0000CC"/>
                </a:solidFill>
                <a:latin typeface="Times New Roman"/>
              </a:rPr>
              <a:t>Measurement</a:t>
            </a:r>
            <a:r>
              <a:rPr lang="en-US" sz="1700" i="1" dirty="0">
                <a:solidFill>
                  <a:srgbClr val="0000CC"/>
                </a:solidFill>
                <a:latin typeface="Times New Roman"/>
              </a:rPr>
              <a:t> </a:t>
            </a:r>
            <a:r>
              <a:rPr lang="en-US" sz="1700" dirty="0">
                <a:latin typeface="Times New Roman"/>
              </a:rPr>
              <a:t>model</a:t>
            </a:r>
            <a:endParaRPr lang="en-US" sz="1700" i="1" dirty="0">
              <a:solidFill>
                <a:srgbClr val="0000CC"/>
              </a:solidFill>
              <a:latin typeface="Times New Roman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7342" y="4285256"/>
            <a:ext cx="4066667" cy="228571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745433" y="1166660"/>
            <a:ext cx="2808312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1300" b="1" dirty="0">
                <a:solidFill>
                  <a:srgbClr val="C00000"/>
                </a:solidFill>
                <a:latin typeface="Arial Narrow" panose="020B0606020202030204" pitchFamily="34" charset="0"/>
              </a:rPr>
              <a:t>Paris</a:t>
            </a:r>
            <a:r>
              <a:rPr lang="en-US" sz="1300" dirty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en-US" sz="1300" b="1" dirty="0">
                <a:solidFill>
                  <a:srgbClr val="C00000"/>
                </a:solidFill>
                <a:latin typeface="Arial Narrow" panose="020B0606020202030204" pitchFamily="34" charset="0"/>
              </a:rPr>
              <a:t>law</a:t>
            </a:r>
            <a:r>
              <a:rPr lang="en-US" sz="1300" dirty="0">
                <a:solidFill>
                  <a:srgbClr val="0000CC"/>
                </a:solidFill>
                <a:latin typeface="Arial Narrow" panose="020B0606020202030204" pitchFamily="34" charset="0"/>
              </a:rPr>
              <a:t>, describing crack propagation over time (i.e. from </a:t>
            </a:r>
            <a:r>
              <a:rPr lang="en-US" sz="1300" i="1" dirty="0">
                <a:solidFill>
                  <a:srgbClr val="0000CC"/>
                </a:solidFill>
                <a:latin typeface="Arial Narrow" panose="020B0606020202030204" pitchFamily="34" charset="0"/>
              </a:rPr>
              <a:t>x</a:t>
            </a:r>
            <a:r>
              <a:rPr lang="en-US" sz="1300" i="1" baseline="-25000" dirty="0">
                <a:solidFill>
                  <a:srgbClr val="0000CC"/>
                </a:solidFill>
                <a:latin typeface="Arial Narrow" panose="020B0606020202030204" pitchFamily="34" charset="0"/>
              </a:rPr>
              <a:t>k-1  </a:t>
            </a:r>
            <a:r>
              <a:rPr lang="en-US" sz="1300" i="1" dirty="0">
                <a:solidFill>
                  <a:srgbClr val="0000CC"/>
                </a:solidFill>
                <a:latin typeface="Arial Narrow" panose="020B0606020202030204" pitchFamily="34" charset="0"/>
              </a:rPr>
              <a:t>to </a:t>
            </a:r>
            <a:r>
              <a:rPr lang="en-US" sz="1300" i="1" dirty="0" err="1">
                <a:solidFill>
                  <a:srgbClr val="0000CC"/>
                </a:solidFill>
                <a:latin typeface="Arial Narrow" panose="020B0606020202030204" pitchFamily="34" charset="0"/>
              </a:rPr>
              <a:t>x</a:t>
            </a:r>
            <a:r>
              <a:rPr lang="en-US" sz="1300" i="1" baseline="-25000" dirty="0" err="1">
                <a:solidFill>
                  <a:srgbClr val="0000CC"/>
                </a:solidFill>
                <a:latin typeface="Arial Narrow" panose="020B0606020202030204" pitchFamily="34" charset="0"/>
              </a:rPr>
              <a:t>k</a:t>
            </a:r>
            <a:r>
              <a:rPr lang="en-US" sz="1300" i="1" dirty="0">
                <a:solidFill>
                  <a:srgbClr val="0000CC"/>
                </a:solidFill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04974" y="5328621"/>
            <a:ext cx="972108" cy="400110"/>
          </a:xfrm>
          <a:prstGeom prst="rect">
            <a:avLst/>
          </a:prstGeom>
          <a:noFill/>
          <a:ln>
            <a:solidFill>
              <a:srgbClr val="0000CC"/>
            </a:solidFill>
            <a:prstDash val="sysDash"/>
          </a:ln>
        </p:spPr>
        <p:txBody>
          <a:bodyPr wrap="square" t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300" i="1" dirty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System state at time k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4181037" y="5102619"/>
            <a:ext cx="306" cy="228599"/>
          </a:xfrm>
          <a:prstGeom prst="straightConnector1">
            <a:avLst/>
          </a:prstGeom>
          <a:noFill/>
          <a:ln w="19050" cap="flat" cmpd="sng" algn="ctr">
            <a:solidFill>
              <a:srgbClr val="FFFFFF">
                <a:lumMod val="7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897470" y="1039666"/>
            <a:ext cx="1926587" cy="60016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tIns="0" bIns="0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a: </a:t>
            </a:r>
            <a:r>
              <a:rPr lang="en-US" sz="1300" i="1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crack length</a:t>
            </a:r>
          </a:p>
          <a:p>
            <a:r>
              <a:rPr lang="en-US" sz="1300" i="1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N: cut number </a:t>
            </a:r>
          </a:p>
          <a:p>
            <a:r>
              <a:rPr lang="en-US" sz="1300" i="1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K: range of stress intensity</a:t>
            </a:r>
            <a:endParaRPr lang="en-US" sz="1300" i="1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84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9" grpId="0" animBg="1"/>
      <p:bldP spid="21" grpId="0" animBg="1"/>
      <p:bldP spid="23" grpId="0"/>
      <p:bldP spid="26" grpId="0"/>
      <p:bldP spid="28" grpId="0" animBg="1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Gaussian vs. Non-Gaussian Inference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004392" y="2789312"/>
            <a:ext cx="3888432" cy="1715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Times New Roman"/>
              </a:rPr>
              <a:t>Gaussian 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distribution </a:t>
            </a:r>
          </a:p>
          <a:p>
            <a:pPr marL="685800" lvl="1" indent="-285750">
              <a:spcAft>
                <a:spcPts val="3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00"/>
                </a:solidFill>
                <a:latin typeface="Times New Roman"/>
              </a:rPr>
              <a:t>Can be fully characterized by </a:t>
            </a:r>
            <a:r>
              <a:rPr lang="en-US" sz="1600" i="1" dirty="0">
                <a:solidFill>
                  <a:srgbClr val="0000CC"/>
                </a:solidFill>
                <a:latin typeface="Times New Roman"/>
              </a:rPr>
              <a:t>first two moments </a:t>
            </a:r>
            <a:r>
              <a:rPr lang="en-US" sz="1600" dirty="0">
                <a:latin typeface="Times New Roman"/>
              </a:rPr>
              <a:t>(i.e. mean and variance)</a:t>
            </a:r>
          </a:p>
          <a:p>
            <a:pPr marL="685800" lvl="1" indent="-285750">
              <a:spcAft>
                <a:spcPts val="3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Straightforward to find optimal estimation of </a:t>
            </a:r>
            <a:r>
              <a:rPr lang="en-US" sz="16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unimodal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distribution</a:t>
            </a:r>
            <a:endParaRPr lang="en-US" sz="1600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096" y="1853208"/>
            <a:ext cx="2556284" cy="206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6121"/>
          <a:stretch/>
        </p:blipFill>
        <p:spPr bwMode="auto">
          <a:xfrm>
            <a:off x="6521501" y="4167944"/>
            <a:ext cx="2099593" cy="1684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" t="4813" r="7011"/>
          <a:stretch/>
        </p:blipFill>
        <p:spPr bwMode="auto">
          <a:xfrm>
            <a:off x="8715627" y="4245625"/>
            <a:ext cx="2063617" cy="1582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677417" y="5939076"/>
            <a:ext cx="1822566" cy="313932"/>
          </a:xfrm>
          <a:prstGeom prst="rect">
            <a:avLst/>
          </a:prstGeom>
          <a:solidFill>
            <a:srgbClr val="FFFFCC"/>
          </a:solidFill>
        </p:spPr>
        <p:txBody>
          <a:bodyPr wrap="squar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None/>
            </a:pPr>
            <a:r>
              <a:rPr lang="en-US" sz="1600" dirty="0">
                <a:solidFill>
                  <a:srgbClr val="000066"/>
                </a:solidFill>
                <a:latin typeface="Arial Narrow" panose="020B0606020202030204" pitchFamily="34" charset="0"/>
              </a:rPr>
              <a:t>exponential distribution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783372" y="5919654"/>
            <a:ext cx="1999574" cy="313932"/>
          </a:xfrm>
          <a:prstGeom prst="rect">
            <a:avLst/>
          </a:prstGeom>
          <a:solidFill>
            <a:srgbClr val="FFFFCC"/>
          </a:solidFill>
        </p:spPr>
        <p:txBody>
          <a:bodyPr wrap="squar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None/>
            </a:pPr>
            <a:r>
              <a:rPr lang="en-US" sz="1600" dirty="0">
                <a:solidFill>
                  <a:srgbClr val="000066"/>
                </a:solidFill>
                <a:latin typeface="Arial Narrow" panose="020B0606020202030204" pitchFamily="34" charset="0"/>
              </a:rPr>
              <a:t>Multimodal distribution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93124" y="1241140"/>
            <a:ext cx="2221338" cy="496546"/>
          </a:xfrm>
          <a:prstGeom prst="rect">
            <a:avLst/>
          </a:prstGeom>
          <a:solidFill>
            <a:srgbClr val="99FFCC"/>
          </a:solidFill>
        </p:spPr>
        <p:txBody>
          <a:bodyPr wrap="square" lIns="0" tIns="0" rIns="0" bIns="0" rtlCol="0">
            <a:spAutoFit/>
          </a:bodyPr>
          <a:lstStyle/>
          <a:p>
            <a:pPr marL="177800" indent="-177800"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66"/>
                </a:solidFill>
                <a:latin typeface="Arial Narrow" panose="020B0606020202030204" pitchFamily="34" charset="0"/>
              </a:rPr>
              <a:t>Exponential</a:t>
            </a:r>
          </a:p>
          <a:p>
            <a:pPr marL="177800" indent="-177800"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66"/>
                </a:solidFill>
                <a:latin typeface="Arial Narrow" panose="020B0606020202030204" pitchFamily="34" charset="0"/>
              </a:rPr>
              <a:t>Not exact Gaussian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004393" y="4622145"/>
            <a:ext cx="4032448" cy="162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Times New Roman"/>
              </a:rPr>
              <a:t>Non-Gaussian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 distribution </a:t>
            </a:r>
          </a:p>
          <a:p>
            <a:pPr marL="685800" lvl="1" indent="-285750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00"/>
                </a:solidFill>
                <a:latin typeface="Times New Roman"/>
              </a:rPr>
              <a:t>Conditional PDF of state on time-varying parameters may follow an exponential or </a:t>
            </a:r>
            <a:r>
              <a:rPr lang="en-US" sz="16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multimodal</a:t>
            </a:r>
            <a:r>
              <a:rPr lang="en-US" sz="1600" dirty="0">
                <a:solidFill>
                  <a:srgbClr val="000000"/>
                </a:solidFill>
                <a:latin typeface="Times New Roman"/>
              </a:rPr>
              <a:t> distribution</a:t>
            </a:r>
          </a:p>
          <a:p>
            <a:pPr marL="685800" lvl="1" indent="-285750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Can be approximated by </a:t>
            </a:r>
            <a:r>
              <a:rPr lang="en-US" sz="1600" i="1" dirty="0">
                <a:solidFill>
                  <a:srgbClr val="0000CC"/>
                </a:solidFill>
                <a:latin typeface="Times New Roman"/>
              </a:rPr>
              <a:t>random sampling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methods, e.g. 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particle filter </a:t>
            </a:r>
            <a:endParaRPr lang="en-US" sz="1600" b="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81875" y="1089058"/>
            <a:ext cx="2301150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None/>
            </a:pPr>
            <a:r>
              <a:rPr lang="en-US" sz="17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State evolution </a:t>
            </a:r>
            <a:r>
              <a:rPr lang="en-US" dirty="0">
                <a:solidFill>
                  <a:srgbClr val="000066"/>
                </a:solidFill>
                <a:latin typeface="Times New Roman" panose="02020603050405020304" pitchFamily="18" charset="0"/>
              </a:rPr>
              <a:t>model</a:t>
            </a:r>
            <a:r>
              <a:rPr lang="en-US" sz="17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283104"/>
              </p:ext>
            </p:extLst>
          </p:nvPr>
        </p:nvGraphicFramePr>
        <p:xfrm>
          <a:off x="4477084" y="1060450"/>
          <a:ext cx="206533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6" imgW="1091880" imgH="228600" progId="Equation.DSMT4">
                  <p:embed/>
                </p:oleObj>
              </mc:Choice>
              <mc:Fallback>
                <p:oleObj name="Equation" r:id="rId6" imgW="1091880" imgH="228600" progId="Equation.DSMT4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77084" y="1060450"/>
                        <a:ext cx="2065338" cy="43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2184412" y="1493169"/>
            <a:ext cx="2193848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None/>
            </a:pPr>
            <a:r>
              <a:rPr lang="en-US" sz="17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Measurement</a:t>
            </a:r>
            <a:r>
              <a:rPr lang="zh-CN" altLang="en-US" sz="17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66"/>
                </a:solidFill>
                <a:latin typeface="Times New Roman" panose="02020603050405020304" pitchFamily="18" charset="0"/>
              </a:rPr>
              <a:t>model</a:t>
            </a:r>
            <a:r>
              <a:rPr lang="en-US" sz="17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351213"/>
              </p:ext>
            </p:extLst>
          </p:nvPr>
        </p:nvGraphicFramePr>
        <p:xfrm>
          <a:off x="4416661" y="1421161"/>
          <a:ext cx="1512167" cy="414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8" imgW="787400" imgH="215900" progId="Equation.DSMT4">
                  <p:embed/>
                </p:oleObj>
              </mc:Choice>
              <mc:Fallback>
                <p:oleObj name="Equation" r:id="rId8" imgW="787400" imgH="215900" progId="Equation.DSMT4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16661" y="1421161"/>
                        <a:ext cx="1512167" cy="4146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2004393" y="2069233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Times New Roman"/>
              </a:rPr>
              <a:t>Variation 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or </a:t>
            </a:r>
            <a:r>
              <a:rPr lang="en-US" b="1" dirty="0">
                <a:solidFill>
                  <a:srgbClr val="000000"/>
                </a:solidFill>
                <a:latin typeface="Times New Roman"/>
              </a:rPr>
              <a:t>Noise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 (</a:t>
            </a:r>
            <a:r>
              <a:rPr lang="en-US" i="1" dirty="0" err="1">
                <a:solidFill>
                  <a:srgbClr val="000000"/>
                </a:solidFill>
                <a:latin typeface="Times New Roman"/>
              </a:rPr>
              <a:t>w</a:t>
            </a:r>
            <a:r>
              <a:rPr lang="en-US" i="1" baseline="-25000" dirty="0" err="1">
                <a:solidFill>
                  <a:srgbClr val="000000"/>
                </a:solidFill>
                <a:latin typeface="Times New Roman"/>
              </a:rPr>
              <a:t>k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Times New Roman"/>
              </a:rPr>
              <a:t>v</a:t>
            </a:r>
            <a:r>
              <a:rPr lang="en-US" i="1" baseline="-25000" dirty="0" err="1">
                <a:solidFill>
                  <a:srgbClr val="000000"/>
                </a:solidFill>
                <a:latin typeface="Times New Roman"/>
              </a:rPr>
              <a:t>k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) can be Gaussian or Non-Gaussian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808" y="2177244"/>
            <a:ext cx="2593480" cy="18362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2864" y="1673188"/>
            <a:ext cx="1684740" cy="59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1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 animBg="1"/>
      <p:bldP spid="24" grpId="0" animBg="1"/>
      <p:bldP spid="25" grpId="0" animBg="1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vs. Non-Linear Inference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94170" y="1113121"/>
            <a:ext cx="2301150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None/>
            </a:pPr>
            <a:r>
              <a:rPr lang="en-US" sz="17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State evolution </a:t>
            </a:r>
            <a:r>
              <a:rPr 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model</a:t>
            </a:r>
            <a:r>
              <a:rPr lang="en-US" sz="17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371135"/>
              </p:ext>
            </p:extLst>
          </p:nvPr>
        </p:nvGraphicFramePr>
        <p:xfrm>
          <a:off x="3063793" y="1478214"/>
          <a:ext cx="25034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3" imgW="1091880" imgH="228600" progId="Equation.DSMT4">
                  <p:embed/>
                </p:oleObj>
              </mc:Choice>
              <mc:Fallback>
                <p:oleObj name="Equation" r:id="rId3" imgW="1091880" imgH="228600" progId="Equation.DSMT4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63793" y="1478214"/>
                        <a:ext cx="2503487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/>
          <a:srcRect l="4603" t="4060" r="6906"/>
          <a:stretch/>
        </p:blipFill>
        <p:spPr>
          <a:xfrm>
            <a:off x="6757096" y="1093633"/>
            <a:ext cx="3970158" cy="2711349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306500" y="1976150"/>
            <a:ext cx="2193848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None/>
            </a:pPr>
            <a:r>
              <a:rPr lang="en-US" sz="17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Measurement</a:t>
            </a:r>
            <a:r>
              <a:rPr lang="zh-CN" altLang="en-US" sz="17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model</a:t>
            </a:r>
            <a:r>
              <a:rPr lang="en-US" sz="17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544726"/>
              </p:ext>
            </p:extLst>
          </p:nvPr>
        </p:nvGraphicFramePr>
        <p:xfrm>
          <a:off x="3111917" y="2328898"/>
          <a:ext cx="1727393" cy="473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6" imgW="787400" imgH="215900" progId="Equation.DSMT4">
                  <p:embed/>
                </p:oleObj>
              </mc:Choice>
              <mc:Fallback>
                <p:oleObj name="Equation" r:id="rId6" imgW="787400" imgH="2159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11917" y="2328898"/>
                        <a:ext cx="1727393" cy="473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/>
          <a:srcRect l="3432" t="5587" r="6862"/>
          <a:stretch/>
        </p:blipFill>
        <p:spPr>
          <a:xfrm>
            <a:off x="6720107" y="3798122"/>
            <a:ext cx="4019477" cy="2764747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 bwMode="auto">
          <a:xfrm>
            <a:off x="7188635" y="4725861"/>
            <a:ext cx="2022068" cy="12329"/>
          </a:xfrm>
          <a:prstGeom prst="straightConnector1">
            <a:avLst/>
          </a:prstGeom>
          <a:solidFill>
            <a:srgbClr val="33CCCC"/>
          </a:solidFill>
          <a:ln w="9525" cap="flat" cmpd="sng" algn="ctr">
            <a:solidFill>
              <a:srgbClr val="0000CC"/>
            </a:solidFill>
            <a:prstDash val="sysDash"/>
            <a:round/>
            <a:headEnd type="none" w="med" len="med"/>
            <a:tailEnd type="triangle" w="lg" len="med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9284681" y="4738189"/>
            <a:ext cx="1356264" cy="0"/>
          </a:xfrm>
          <a:prstGeom prst="straightConnector1">
            <a:avLst/>
          </a:prstGeom>
          <a:solidFill>
            <a:srgbClr val="33CCCC"/>
          </a:solidFill>
          <a:ln w="9525" cap="flat" cmpd="sng" algn="ctr">
            <a:solidFill>
              <a:srgbClr val="0000CC"/>
            </a:solidFill>
            <a:prstDash val="sysDash"/>
            <a:round/>
            <a:headEnd type="none" w="med" len="med"/>
            <a:tailEnd type="triangle" w="lg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8088703" y="4392978"/>
            <a:ext cx="59182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None/>
            </a:pPr>
            <a:r>
              <a:rPr lang="en-US" sz="20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endParaRPr lang="en-US" sz="2000" baseline="-25000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28550" y="4392978"/>
            <a:ext cx="59182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None/>
            </a:pPr>
            <a:r>
              <a:rPr lang="en-US" sz="20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g</a:t>
            </a:r>
            <a:r>
              <a:rPr lang="zh-CN" altLang="zh-CN" sz="2000" baseline="-25000" dirty="0">
                <a:solidFill>
                  <a:srgbClr val="0000CC"/>
                </a:solidFill>
                <a:latin typeface="Times New Roman" panose="02020603050405020304" pitchFamily="18" charset="0"/>
              </a:rPr>
              <a:t>2</a:t>
            </a:r>
            <a:endParaRPr lang="en-US" sz="2000" baseline="-25000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26163" y="2907748"/>
            <a:ext cx="4741901" cy="2146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Times New Roman"/>
              </a:rPr>
              <a:t>Case 1:</a:t>
            </a:r>
            <a:r>
              <a:rPr lang="en-US" sz="2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i="1" dirty="0">
                <a:latin typeface="Times New Roman"/>
              </a:rPr>
              <a:t>f</a:t>
            </a:r>
            <a:r>
              <a:rPr lang="en-US" dirty="0">
                <a:latin typeface="Times New Roman"/>
              </a:rPr>
              <a:t> or </a:t>
            </a:r>
            <a:r>
              <a:rPr lang="en-US" altLang="zh-CN" b="1" i="1" dirty="0">
                <a:latin typeface="Times New Roman"/>
              </a:rPr>
              <a:t>g</a:t>
            </a:r>
            <a:r>
              <a:rPr lang="en-US" dirty="0">
                <a:latin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is </a:t>
            </a:r>
            <a:r>
              <a:rPr lang="en-US" dirty="0">
                <a:solidFill>
                  <a:srgbClr val="C00000"/>
                </a:solidFill>
                <a:latin typeface="Times New Roman"/>
              </a:rPr>
              <a:t>non-linear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 but </a:t>
            </a:r>
            <a:r>
              <a:rPr lang="en-US" dirty="0">
                <a:solidFill>
                  <a:srgbClr val="C00000"/>
                </a:solidFill>
                <a:latin typeface="Times New Roman"/>
              </a:rPr>
              <a:t>continuous</a:t>
            </a:r>
          </a:p>
          <a:p>
            <a:pPr marL="685800" lvl="1" indent="-285750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Times New Roman"/>
              </a:rPr>
              <a:t>Extended </a:t>
            </a:r>
            <a:r>
              <a:rPr lang="en-US" dirty="0" err="1">
                <a:solidFill>
                  <a:srgbClr val="000000"/>
                </a:solidFill>
                <a:latin typeface="Times New Roman"/>
              </a:rPr>
              <a:t>Kalman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 Filter (EKF) through </a:t>
            </a:r>
            <a:r>
              <a:rPr lang="en-US" i="1" dirty="0">
                <a:solidFill>
                  <a:srgbClr val="0000CC"/>
                </a:solidFill>
                <a:latin typeface="Times New Roman"/>
              </a:rPr>
              <a:t>linearization</a:t>
            </a:r>
            <a:r>
              <a:rPr lang="en-US" dirty="0">
                <a:solidFill>
                  <a:srgbClr val="0000CC"/>
                </a:solidFill>
                <a:latin typeface="Times New Roman"/>
              </a:rPr>
              <a:t> </a:t>
            </a:r>
          </a:p>
          <a:p>
            <a:pPr marL="685800" lvl="1" indent="-285750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Times New Roman"/>
              </a:rPr>
              <a:t>Unscented KF through </a:t>
            </a:r>
            <a:r>
              <a:rPr lang="en-US" i="1" dirty="0">
                <a:solidFill>
                  <a:srgbClr val="0000CC"/>
                </a:solidFill>
                <a:latin typeface="Times New Roman"/>
              </a:rPr>
              <a:t>nonlinear transformation</a:t>
            </a:r>
          </a:p>
          <a:p>
            <a:pPr marL="685800" lvl="1" indent="-285750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Times New Roman"/>
              </a:rPr>
              <a:t>Particle Filter (PF) through </a:t>
            </a:r>
            <a:r>
              <a:rPr lang="en-US" i="1" dirty="0">
                <a:solidFill>
                  <a:srgbClr val="0000CC"/>
                </a:solidFill>
                <a:latin typeface="Times New Roman"/>
              </a:rPr>
              <a:t>random sampling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089172" y="5144545"/>
            <a:ext cx="4507638" cy="1017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Times New Roman"/>
              </a:rPr>
              <a:t>Case 2:</a:t>
            </a:r>
            <a:r>
              <a:rPr lang="en-US" sz="2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Times New Roman"/>
              </a:rPr>
              <a:t>f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 or </a:t>
            </a:r>
            <a:r>
              <a:rPr lang="en-US" altLang="zh-CN" b="1" i="1" dirty="0">
                <a:solidFill>
                  <a:srgbClr val="000000"/>
                </a:solidFill>
                <a:latin typeface="Times New Roman"/>
              </a:rPr>
              <a:t>g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 is </a:t>
            </a:r>
            <a:r>
              <a:rPr lang="en-US" dirty="0">
                <a:solidFill>
                  <a:srgbClr val="C00000"/>
                </a:solidFill>
                <a:latin typeface="Times New Roman"/>
              </a:rPr>
              <a:t>non-linear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 but </a:t>
            </a:r>
            <a:r>
              <a:rPr lang="en-US" altLang="zh-CN" dirty="0">
                <a:solidFill>
                  <a:srgbClr val="C00000"/>
                </a:solidFill>
                <a:latin typeface="Times New Roman"/>
              </a:rPr>
              <a:t>piecewise</a:t>
            </a:r>
            <a:endParaRPr lang="en-US" altLang="zh-CN" sz="2000" dirty="0">
              <a:solidFill>
                <a:srgbClr val="C00000"/>
              </a:solidFill>
              <a:latin typeface="Times New Roman"/>
            </a:endParaRPr>
          </a:p>
          <a:p>
            <a:pPr marL="685800" lvl="1" indent="-285750">
              <a:spcBef>
                <a:spcPct val="20000"/>
              </a:spcBef>
              <a:spcAft>
                <a:spcPts val="3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 i="1" dirty="0">
                <a:solidFill>
                  <a:srgbClr val="0000CC"/>
                </a:solidFill>
                <a:latin typeface="Times New Roman"/>
              </a:rPr>
              <a:t>Switching</a:t>
            </a:r>
            <a:r>
              <a:rPr lang="zh-CN" altLang="en-US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or</a:t>
            </a:r>
            <a:r>
              <a:rPr lang="zh-CN" altLang="en-US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CN" i="1" dirty="0">
                <a:solidFill>
                  <a:srgbClr val="0000CC"/>
                </a:solidFill>
                <a:latin typeface="Times New Roman"/>
              </a:rPr>
              <a:t>interacting</a:t>
            </a:r>
            <a:r>
              <a:rPr lang="zh-CN" altLang="en-US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KF/PF</a:t>
            </a:r>
            <a:r>
              <a:rPr lang="zh-CN" altLang="en-US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(multiple</a:t>
            </a:r>
            <a:r>
              <a:rPr lang="zh-CN" altLang="en-US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mode</a:t>
            </a:r>
            <a:r>
              <a:rPr lang="zh-CN" altLang="en-US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KF/PF)</a:t>
            </a:r>
          </a:p>
        </p:txBody>
      </p:sp>
    </p:spTree>
    <p:extLst>
      <p:ext uri="{BB962C8B-B14F-4D97-AF65-F5344CB8AC3E}">
        <p14:creationId xmlns:p14="http://schemas.microsoft.com/office/powerpoint/2010/main" val="267240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Bayesian Probabilistic Modeling </a:t>
            </a:r>
            <a:r>
              <a:rPr lang="en-US" altLang="zh-CN" dirty="0"/>
              <a:t>Methods</a:t>
            </a:r>
            <a:endParaRPr lang="en-US" dirty="0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127" y="1246040"/>
            <a:ext cx="7620000" cy="4548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282585" y="1376007"/>
                <a:ext cx="2446534" cy="5632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90000"/>
                  </a:lnSpc>
                  <a:spcBef>
                    <a:spcPct val="20000"/>
                  </a:spcBef>
                  <a:buClr>
                    <a:srgbClr val="CC6600"/>
                  </a:buClr>
                  <a:buSzPct val="70000"/>
                </a:pPr>
                <a:r>
                  <a:rPr lang="en-US" sz="1600" dirty="0">
                    <a:solidFill>
                      <a:srgbClr val="000000"/>
                    </a:solidFill>
                    <a:latin typeface="Arial"/>
                    <a:cs typeface="Times New Roman" panose="02020603050405020304" pitchFamily="18" charset="0"/>
                  </a:rPr>
                  <a:t>Methods for calculating </a:t>
                </a:r>
                <a:r>
                  <a:rPr lang="en-US" sz="1600" dirty="0">
                    <a:solidFill>
                      <a:srgbClr val="A50021"/>
                    </a:solidFill>
                    <a:latin typeface="Arial"/>
                    <a:cs typeface="Times New Roman" panose="02020603050405020304" pitchFamily="18" charset="0"/>
                  </a:rPr>
                  <a:t>posterior </a:t>
                </a:r>
                <a:r>
                  <a:rPr lang="en-US" sz="1600" dirty="0">
                    <a:solidFill>
                      <a:srgbClr val="000000"/>
                    </a:solidFill>
                    <a:latin typeface="Arial"/>
                    <a:cs typeface="Times New Roman" panose="02020603050405020304" pitchFamily="18" charset="0"/>
                  </a:rPr>
                  <a:t>PDF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A5002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A5002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A5002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A5002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A5002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A5002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A5002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2000" i="1" dirty="0">
                  <a:solidFill>
                    <a:srgbClr val="0000CC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585" y="1376007"/>
                <a:ext cx="2446534" cy="563231"/>
              </a:xfrm>
              <a:prstGeom prst="rect">
                <a:avLst/>
              </a:prstGeom>
              <a:blipFill>
                <a:blip r:embed="rId3"/>
                <a:stretch>
                  <a:fillRect l="-1244" t="-760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717523" y="6110920"/>
            <a:ext cx="3920008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kern="0" dirty="0" err="1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Sikorska</a:t>
            </a:r>
            <a:r>
              <a:rPr lang="en-US" sz="1200" kern="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 </a:t>
            </a:r>
            <a:r>
              <a:rPr lang="en-US" altLang="zh-CN" sz="1200" i="1" kern="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et a</a:t>
            </a:r>
            <a:r>
              <a:rPr lang="en-US" altLang="zh-CN" sz="1200" kern="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l., </a:t>
            </a:r>
            <a:r>
              <a:rPr lang="en-US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Prognostic Modelling Options for Remaining Useful Life Estimation. </a:t>
            </a:r>
            <a:r>
              <a:rPr lang="en-US" sz="1200" i="1" dirty="0">
                <a:solidFill>
                  <a:srgbClr val="000000"/>
                </a:solidFill>
                <a:latin typeface="Arial Narrow" panose="020B0606020202030204" pitchFamily="34" charset="0"/>
              </a:rPr>
              <a:t>Mechanical Systems and Signal Processing</a:t>
            </a:r>
            <a:r>
              <a:rPr lang="en-US" sz="1200" kern="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 (2013)</a:t>
            </a:r>
          </a:p>
        </p:txBody>
      </p:sp>
    </p:spTree>
    <p:extLst>
      <p:ext uri="{BB962C8B-B14F-4D97-AF65-F5344CB8AC3E}">
        <p14:creationId xmlns:p14="http://schemas.microsoft.com/office/powerpoint/2010/main" val="2036165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Kalman Filter (KF)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6745" y="1029036"/>
            <a:ext cx="8425032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eaLnBrk="0" hangingPunct="0">
              <a:spcAft>
                <a:spcPts val="6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000000"/>
                </a:solidFill>
                <a:latin typeface="Times New Roman"/>
                <a:ea typeface="宋体"/>
              </a:rPr>
              <a:t>Describe a PDF with </a:t>
            </a:r>
            <a:r>
              <a:rPr lang="en-US" altLang="zh-CN" i="1" kern="0" dirty="0">
                <a:solidFill>
                  <a:srgbClr val="0000CC"/>
                </a:solidFill>
                <a:latin typeface="Times New Roman" panose="02020603050405020304" pitchFamily="18" charset="0"/>
                <a:ea typeface="宋体"/>
              </a:rPr>
              <a:t>mean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and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 </a:t>
            </a:r>
            <a:r>
              <a:rPr lang="en-US" altLang="zh-CN" i="1" kern="0" dirty="0">
                <a:solidFill>
                  <a:srgbClr val="0000CC"/>
                </a:solidFill>
                <a:latin typeface="Times New Roman" panose="02020603050405020304" pitchFamily="18" charset="0"/>
                <a:ea typeface="宋体"/>
              </a:rPr>
              <a:t>covariance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  <a:ea typeface="宋体"/>
              </a:rPr>
              <a:t>, thus has the </a:t>
            </a:r>
            <a:r>
              <a:rPr lang="en-US" altLang="zh-CN" kern="0" dirty="0">
                <a:solidFill>
                  <a:srgbClr val="F4B10A"/>
                </a:solidFill>
                <a:latin typeface="Times New Roman"/>
                <a:ea typeface="宋体"/>
              </a:rPr>
              <a:t>Gaussian 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  <a:ea typeface="宋体"/>
              </a:rPr>
              <a:t>assumption </a:t>
            </a:r>
          </a:p>
          <a:p>
            <a:pPr marL="285750" lvl="1" indent="-285750" eaLnBrk="0" hangingPunct="0">
              <a:spcAft>
                <a:spcPts val="6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000000"/>
                </a:solidFill>
                <a:latin typeface="Times New Roman"/>
                <a:ea typeface="宋体"/>
              </a:rPr>
              <a:t>Obtain the optimal estimation by</a:t>
            </a:r>
            <a:r>
              <a:rPr lang="zh-CN" altLang="en-US" kern="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  <a:ea typeface="宋体"/>
              </a:rPr>
              <a:t>minimizing</a:t>
            </a:r>
            <a:r>
              <a:rPr lang="zh-CN" altLang="en-US" kern="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i="1" kern="0" dirty="0">
                <a:solidFill>
                  <a:srgbClr val="0000CC"/>
                </a:solidFill>
                <a:latin typeface="Times New Roman"/>
                <a:ea typeface="宋体"/>
              </a:rPr>
              <a:t>mean</a:t>
            </a:r>
            <a:r>
              <a:rPr lang="zh-CN" altLang="en-US" i="1" kern="0" dirty="0">
                <a:solidFill>
                  <a:srgbClr val="0000CC"/>
                </a:solidFill>
                <a:latin typeface="Times New Roman"/>
                <a:ea typeface="宋体"/>
              </a:rPr>
              <a:t> </a:t>
            </a:r>
            <a:r>
              <a:rPr lang="en-US" altLang="zh-CN" i="1" kern="0" dirty="0">
                <a:solidFill>
                  <a:srgbClr val="0000CC"/>
                </a:solidFill>
                <a:latin typeface="Times New Roman"/>
                <a:ea typeface="宋体"/>
              </a:rPr>
              <a:t>squared</a:t>
            </a:r>
            <a:r>
              <a:rPr lang="zh-CN" altLang="en-US" i="1" kern="0" dirty="0">
                <a:solidFill>
                  <a:srgbClr val="0000CC"/>
                </a:solidFill>
                <a:latin typeface="Times New Roman"/>
                <a:ea typeface="宋体"/>
              </a:rPr>
              <a:t> </a:t>
            </a:r>
            <a:r>
              <a:rPr lang="en-US" altLang="zh-CN" i="1" kern="0" dirty="0">
                <a:solidFill>
                  <a:srgbClr val="0000CC"/>
                </a:solidFill>
                <a:latin typeface="Times New Roman"/>
                <a:ea typeface="宋体"/>
              </a:rPr>
              <a:t>error</a:t>
            </a:r>
            <a:r>
              <a:rPr lang="zh-CN" altLang="en-US" i="1" kern="0" dirty="0">
                <a:solidFill>
                  <a:srgbClr val="0000CC"/>
                </a:solidFill>
                <a:latin typeface="Times New Roman"/>
                <a:ea typeface="宋体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  <a:ea typeface="宋体"/>
              </a:rPr>
              <a:t>of</a:t>
            </a:r>
            <a:r>
              <a:rPr lang="zh-CN" altLang="en-US" kern="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  <a:ea typeface="宋体"/>
              </a:rPr>
              <a:t>the</a:t>
            </a:r>
            <a:r>
              <a:rPr lang="zh-CN" altLang="en-US" kern="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  <a:ea typeface="宋体"/>
              </a:rPr>
              <a:t>estimation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065277" y="2001143"/>
            <a:ext cx="0" cy="86409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065277" y="2865239"/>
            <a:ext cx="3600400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065277" y="3225279"/>
            <a:ext cx="0" cy="86409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065277" y="4089375"/>
            <a:ext cx="3600400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065277" y="4403886"/>
            <a:ext cx="0" cy="86409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065277" y="5267982"/>
            <a:ext cx="3600400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065277" y="5601543"/>
            <a:ext cx="0" cy="86409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65277" y="6465639"/>
            <a:ext cx="3600400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325457" y="2577208"/>
            <a:ext cx="556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rial Narrow" panose="020B0606020202030204" pitchFamily="34" charset="0"/>
              </a:rPr>
              <a:t>state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69233" y="174911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rial Narrow" panose="020B0606020202030204" pitchFamily="34" charset="0"/>
              </a:rPr>
              <a:t>probability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325457" y="3817603"/>
            <a:ext cx="556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rial Narrow" panose="020B0606020202030204" pitchFamily="34" charset="0"/>
              </a:rPr>
              <a:t>state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05237" y="297325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rial Narrow" panose="020B0606020202030204" pitchFamily="34" charset="0"/>
              </a:rPr>
              <a:t>probability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325457" y="5005735"/>
            <a:ext cx="556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rial Narrow" panose="020B0606020202030204" pitchFamily="34" charset="0"/>
              </a:rPr>
              <a:t>state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05237" y="415185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rial Narrow" panose="020B0606020202030204" pitchFamily="34" charset="0"/>
              </a:rPr>
              <a:t>probability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325457" y="6194562"/>
            <a:ext cx="556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rial Narrow" panose="020B0606020202030204" pitchFamily="34" charset="0"/>
              </a:rPr>
              <a:t>state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237" y="534951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rial Narrow" panose="020B0606020202030204" pitchFamily="34" charset="0"/>
              </a:rPr>
              <a:t>probability</a:t>
            </a:r>
          </a:p>
        </p:txBody>
      </p:sp>
      <p:sp>
        <p:nvSpPr>
          <p:cNvPr id="23" name="Freeform 22"/>
          <p:cNvSpPr/>
          <p:nvPr/>
        </p:nvSpPr>
        <p:spPr>
          <a:xfrm>
            <a:off x="7281301" y="2145159"/>
            <a:ext cx="733586" cy="653298"/>
          </a:xfrm>
          <a:custGeom>
            <a:avLst/>
            <a:gdLst>
              <a:gd name="connsiteX0" fmla="*/ 0 w 523875"/>
              <a:gd name="connsiteY0" fmla="*/ 471526 h 471816"/>
              <a:gd name="connsiteX1" fmla="*/ 166688 w 523875"/>
              <a:gd name="connsiteY1" fmla="*/ 371514 h 471816"/>
              <a:gd name="connsiteX2" fmla="*/ 252413 w 523875"/>
              <a:gd name="connsiteY2" fmla="*/ 39 h 471816"/>
              <a:gd name="connsiteX3" fmla="*/ 342900 w 523875"/>
              <a:gd name="connsiteY3" fmla="*/ 395326 h 471816"/>
              <a:gd name="connsiteX4" fmla="*/ 523875 w 523875"/>
              <a:gd name="connsiteY4" fmla="*/ 471526 h 471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875" h="471816">
                <a:moveTo>
                  <a:pt x="0" y="471526"/>
                </a:moveTo>
                <a:cubicBezTo>
                  <a:pt x="62309" y="460810"/>
                  <a:pt x="124619" y="450095"/>
                  <a:pt x="166688" y="371514"/>
                </a:cubicBezTo>
                <a:cubicBezTo>
                  <a:pt x="208757" y="292933"/>
                  <a:pt x="223044" y="-3930"/>
                  <a:pt x="252413" y="39"/>
                </a:cubicBezTo>
                <a:cubicBezTo>
                  <a:pt x="281782" y="4008"/>
                  <a:pt x="297656" y="316745"/>
                  <a:pt x="342900" y="395326"/>
                </a:cubicBezTo>
                <a:cubicBezTo>
                  <a:pt x="388144" y="473907"/>
                  <a:pt x="456009" y="472716"/>
                  <a:pt x="523875" y="47152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7107743" y="3657328"/>
            <a:ext cx="1109663" cy="381001"/>
          </a:xfrm>
          <a:custGeom>
            <a:avLst/>
            <a:gdLst>
              <a:gd name="connsiteX0" fmla="*/ 0 w 1109663"/>
              <a:gd name="connsiteY0" fmla="*/ 381001 h 381001"/>
              <a:gd name="connsiteX1" fmla="*/ 290513 w 1109663"/>
              <a:gd name="connsiteY1" fmla="*/ 304801 h 381001"/>
              <a:gd name="connsiteX2" fmla="*/ 542925 w 1109663"/>
              <a:gd name="connsiteY2" fmla="*/ 1 h 381001"/>
              <a:gd name="connsiteX3" fmla="*/ 795338 w 1109663"/>
              <a:gd name="connsiteY3" fmla="*/ 309564 h 381001"/>
              <a:gd name="connsiteX4" fmla="*/ 1109663 w 1109663"/>
              <a:gd name="connsiteY4" fmla="*/ 366714 h 38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9663" h="381001">
                <a:moveTo>
                  <a:pt x="0" y="381001"/>
                </a:moveTo>
                <a:cubicBezTo>
                  <a:pt x="100013" y="374651"/>
                  <a:pt x="200026" y="368301"/>
                  <a:pt x="290513" y="304801"/>
                </a:cubicBezTo>
                <a:cubicBezTo>
                  <a:pt x="381000" y="241301"/>
                  <a:pt x="458788" y="-793"/>
                  <a:pt x="542925" y="1"/>
                </a:cubicBezTo>
                <a:cubicBezTo>
                  <a:pt x="627062" y="795"/>
                  <a:pt x="700882" y="248445"/>
                  <a:pt x="795338" y="309564"/>
                </a:cubicBezTo>
                <a:cubicBezTo>
                  <a:pt x="889794" y="370683"/>
                  <a:pt x="1060450" y="357189"/>
                  <a:pt x="1109663" y="36671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8397425" y="5817567"/>
            <a:ext cx="864096" cy="581290"/>
          </a:xfrm>
          <a:custGeom>
            <a:avLst/>
            <a:gdLst>
              <a:gd name="connsiteX0" fmla="*/ 0 w 523875"/>
              <a:gd name="connsiteY0" fmla="*/ 471526 h 471816"/>
              <a:gd name="connsiteX1" fmla="*/ 166688 w 523875"/>
              <a:gd name="connsiteY1" fmla="*/ 371514 h 471816"/>
              <a:gd name="connsiteX2" fmla="*/ 252413 w 523875"/>
              <a:gd name="connsiteY2" fmla="*/ 39 h 471816"/>
              <a:gd name="connsiteX3" fmla="*/ 342900 w 523875"/>
              <a:gd name="connsiteY3" fmla="*/ 395326 h 471816"/>
              <a:gd name="connsiteX4" fmla="*/ 523875 w 523875"/>
              <a:gd name="connsiteY4" fmla="*/ 471526 h 471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875" h="471816">
                <a:moveTo>
                  <a:pt x="0" y="471526"/>
                </a:moveTo>
                <a:cubicBezTo>
                  <a:pt x="62309" y="460810"/>
                  <a:pt x="124619" y="450095"/>
                  <a:pt x="166688" y="371514"/>
                </a:cubicBezTo>
                <a:cubicBezTo>
                  <a:pt x="208757" y="292933"/>
                  <a:pt x="223044" y="-3930"/>
                  <a:pt x="252413" y="39"/>
                </a:cubicBezTo>
                <a:cubicBezTo>
                  <a:pt x="281782" y="4008"/>
                  <a:pt x="297656" y="316745"/>
                  <a:pt x="342900" y="395326"/>
                </a:cubicBezTo>
                <a:cubicBezTo>
                  <a:pt x="388144" y="473907"/>
                  <a:pt x="456009" y="472716"/>
                  <a:pt x="523875" y="471526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225517" y="4737447"/>
            <a:ext cx="108012" cy="1080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749353" y="2001143"/>
                <a:ext cx="9511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353" y="2001143"/>
                <a:ext cx="951158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353310" y="3225280"/>
                <a:ext cx="1109085" cy="378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310" y="3225280"/>
                <a:ext cx="1109085" cy="378309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9369533" y="4485419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7641341" y="5637547"/>
                <a:ext cx="10199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A5002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A500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A5002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A5002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A500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A5002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A5002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341" y="5637547"/>
                <a:ext cx="1019958" cy="338554"/>
              </a:xfrm>
              <a:prstGeom prst="rect">
                <a:avLst/>
              </a:prstGeom>
              <a:blipFill>
                <a:blip r:embed="rId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2230881" y="1749116"/>
            <a:ext cx="1270000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Assume</a:t>
            </a:r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274271"/>
              </p:ext>
            </p:extLst>
          </p:nvPr>
        </p:nvGraphicFramePr>
        <p:xfrm>
          <a:off x="3668797" y="2026903"/>
          <a:ext cx="14017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6" imgW="711000" imgH="190440" progId="Equation.DSMT4">
                  <p:embed/>
                </p:oleObj>
              </mc:Choice>
              <mc:Fallback>
                <p:oleObj name="Equation" r:id="rId6" imgW="711000" imgH="190440" progId="Equation.DSMT4">
                  <p:embed/>
                  <p:pic>
                    <p:nvPicPr>
                      <p:cNvPr id="40" name="Object 3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68797" y="2026903"/>
                        <a:ext cx="1401763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239116"/>
              </p:ext>
            </p:extLst>
          </p:nvPr>
        </p:nvGraphicFramePr>
        <p:xfrm>
          <a:off x="3680901" y="2445691"/>
          <a:ext cx="1223962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8" imgW="622080" imgH="190440" progId="Equation.DSMT4">
                  <p:embed/>
                </p:oleObj>
              </mc:Choice>
              <mc:Fallback>
                <p:oleObj name="Equation" r:id="rId8" imgW="622080" imgH="190440" progId="Equation.DSMT4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80901" y="2445691"/>
                        <a:ext cx="1223962" cy="37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2450954" y="2087780"/>
            <a:ext cx="1213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>
                <a:latin typeface="Arial Narrow"/>
                <a:cs typeface="Arial Narrow"/>
              </a:rPr>
              <a:t>State model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450954" y="2462451"/>
            <a:ext cx="1213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>
                <a:latin typeface="Arial Narrow"/>
                <a:cs typeface="Arial Narrow"/>
              </a:rPr>
              <a:t>Meas. model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6843" y="2850721"/>
            <a:ext cx="3296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>
                <a:latin typeface="Arial Narrow"/>
                <a:cs typeface="Arial Narrow"/>
              </a:rPr>
              <a:t>Covariance of process and meas. noise</a:t>
            </a:r>
          </a:p>
        </p:txBody>
      </p: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19836"/>
              </p:ext>
            </p:extLst>
          </p:nvPr>
        </p:nvGraphicFramePr>
        <p:xfrm>
          <a:off x="5625118" y="2855569"/>
          <a:ext cx="686091" cy="333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10" imgW="444500" imgH="215900" progId="Equation.DSMT4">
                  <p:embed/>
                </p:oleObj>
              </mc:Choice>
              <mc:Fallback>
                <p:oleObj name="Equation" r:id="rId10" imgW="444500" imgH="215900" progId="Equation.DSMT4">
                  <p:embed/>
                  <p:pic>
                    <p:nvPicPr>
                      <p:cNvPr id="45" name="Object 4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625118" y="2855569"/>
                        <a:ext cx="686091" cy="3337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2204738" y="3246863"/>
            <a:ext cx="1538111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0000CC"/>
                </a:solidFill>
              </a:rPr>
              <a:t>Prediction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448984" y="3657327"/>
            <a:ext cx="717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>
                <a:solidFill>
                  <a:srgbClr val="0000CC"/>
                </a:solidFill>
                <a:latin typeface="Arial Narrow"/>
                <a:cs typeface="Arial Narrow"/>
              </a:rPr>
              <a:t>State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420762" y="4038328"/>
            <a:ext cx="1213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>
                <a:solidFill>
                  <a:srgbClr val="0000CC"/>
                </a:solidFill>
                <a:latin typeface="Arial Narrow"/>
                <a:cs typeface="Arial Narrow"/>
              </a:rPr>
              <a:t>Covariance</a:t>
            </a:r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797378"/>
              </p:ext>
            </p:extLst>
          </p:nvPr>
        </p:nvGraphicFramePr>
        <p:xfrm>
          <a:off x="3644897" y="3657328"/>
          <a:ext cx="120015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12" imgW="609480" imgH="203040" progId="Equation.DSMT4">
                  <p:embed/>
                </p:oleObj>
              </mc:Choice>
              <mc:Fallback>
                <p:oleObj name="Equation" r:id="rId12" imgW="609480" imgH="203040" progId="Equation.DSMT4">
                  <p:embed/>
                  <p:pic>
                    <p:nvPicPr>
                      <p:cNvPr id="49" name="Object 4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44897" y="3657328"/>
                        <a:ext cx="1200150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035845"/>
              </p:ext>
            </p:extLst>
          </p:nvPr>
        </p:nvGraphicFramePr>
        <p:xfrm>
          <a:off x="3649747" y="4060490"/>
          <a:ext cx="16986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14" imgW="863280" imgH="203040" progId="Equation.DSMT4">
                  <p:embed/>
                </p:oleObj>
              </mc:Choice>
              <mc:Fallback>
                <p:oleObj name="Equation" r:id="rId14" imgW="863280" imgH="203040" progId="Equation.DSMT4">
                  <p:embed/>
                  <p:pic>
                    <p:nvPicPr>
                      <p:cNvPr id="50" name="Object 4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649747" y="4060490"/>
                        <a:ext cx="16986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2204738" y="4629436"/>
            <a:ext cx="1538111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800000"/>
                </a:solidFill>
              </a:rPr>
              <a:t>Update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456766" y="5205499"/>
            <a:ext cx="1213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>
                <a:solidFill>
                  <a:srgbClr val="800000"/>
                </a:solidFill>
                <a:latin typeface="Arial Narrow"/>
                <a:cs typeface="Arial Narrow"/>
              </a:rPr>
              <a:t>State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456766" y="5673551"/>
            <a:ext cx="1213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>
                <a:solidFill>
                  <a:srgbClr val="800000"/>
                </a:solidFill>
                <a:latin typeface="Arial Narrow"/>
                <a:cs typeface="Arial Narrow"/>
              </a:rPr>
              <a:t>Covariance</a:t>
            </a:r>
          </a:p>
        </p:txBody>
      </p: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97105"/>
              </p:ext>
            </p:extLst>
          </p:nvPr>
        </p:nvGraphicFramePr>
        <p:xfrm>
          <a:off x="3641127" y="5120705"/>
          <a:ext cx="2697162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16" imgW="1371600" imgH="241200" progId="Equation.DSMT4">
                  <p:embed/>
                </p:oleObj>
              </mc:Choice>
              <mc:Fallback>
                <p:oleObj name="Equation" r:id="rId16" imgW="1371600" imgH="241200" progId="Equation.DSMT4">
                  <p:embed/>
                  <p:pic>
                    <p:nvPicPr>
                      <p:cNvPr id="54" name="Object 5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641127" y="5120705"/>
                        <a:ext cx="2697162" cy="47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235572"/>
              </p:ext>
            </p:extLst>
          </p:nvPr>
        </p:nvGraphicFramePr>
        <p:xfrm>
          <a:off x="3667341" y="5628038"/>
          <a:ext cx="17732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18" imgW="901440" imgH="215640" progId="Equation.DSMT4">
                  <p:embed/>
                </p:oleObj>
              </mc:Choice>
              <mc:Fallback>
                <p:oleObj name="Equation" r:id="rId18" imgW="901440" imgH="215640" progId="Equation.DSMT4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667341" y="5628038"/>
                        <a:ext cx="1773237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" name="Straight Connector 55"/>
          <p:cNvCxnSpPr/>
          <p:nvPr/>
        </p:nvCxnSpPr>
        <p:spPr bwMode="auto">
          <a:xfrm>
            <a:off x="3824917" y="6007097"/>
            <a:ext cx="0" cy="1641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4689013" y="5997587"/>
            <a:ext cx="0" cy="1641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2339371" y="6111599"/>
            <a:ext cx="1917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>
                <a:latin typeface="Arial Narrow"/>
                <a:cs typeface="Arial Narrow"/>
              </a:rPr>
              <a:t>Recursively decreasing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256965" y="6105599"/>
            <a:ext cx="1175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err="1">
                <a:solidFill>
                  <a:srgbClr val="000000"/>
                </a:solidFill>
                <a:latin typeface="Arial Narrow"/>
                <a:cs typeface="Arial Narrow"/>
              </a:rPr>
              <a:t>Kalman</a:t>
            </a:r>
            <a:r>
              <a:rPr lang="en-US" sz="1600" dirty="0">
                <a:solidFill>
                  <a:srgbClr val="000000"/>
                </a:solidFill>
                <a:latin typeface="Arial Narrow"/>
                <a:cs typeface="Arial Narrow"/>
              </a:rPr>
              <a:t> gain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685457" y="3369295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C000"/>
                </a:solidFill>
                <a:latin typeface="Arial Narrow" panose="020B0606020202030204" pitchFamily="34" charset="0"/>
              </a:rPr>
              <a:t>Equal mean, larger covariance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7065277" y="4413411"/>
            <a:ext cx="0" cy="86409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 61"/>
          <p:cNvSpPr/>
          <p:nvPr/>
        </p:nvSpPr>
        <p:spPr>
          <a:xfrm>
            <a:off x="7107743" y="4845460"/>
            <a:ext cx="1109663" cy="381001"/>
          </a:xfrm>
          <a:custGeom>
            <a:avLst/>
            <a:gdLst>
              <a:gd name="connsiteX0" fmla="*/ 0 w 1109663"/>
              <a:gd name="connsiteY0" fmla="*/ 381001 h 381001"/>
              <a:gd name="connsiteX1" fmla="*/ 290513 w 1109663"/>
              <a:gd name="connsiteY1" fmla="*/ 304801 h 381001"/>
              <a:gd name="connsiteX2" fmla="*/ 542925 w 1109663"/>
              <a:gd name="connsiteY2" fmla="*/ 1 h 381001"/>
              <a:gd name="connsiteX3" fmla="*/ 795338 w 1109663"/>
              <a:gd name="connsiteY3" fmla="*/ 309564 h 381001"/>
              <a:gd name="connsiteX4" fmla="*/ 1109663 w 1109663"/>
              <a:gd name="connsiteY4" fmla="*/ 366714 h 38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9663" h="381001">
                <a:moveTo>
                  <a:pt x="0" y="381001"/>
                </a:moveTo>
                <a:cubicBezTo>
                  <a:pt x="100013" y="374651"/>
                  <a:pt x="200026" y="368301"/>
                  <a:pt x="290513" y="304801"/>
                </a:cubicBezTo>
                <a:cubicBezTo>
                  <a:pt x="381000" y="241301"/>
                  <a:pt x="458788" y="-793"/>
                  <a:pt x="542925" y="1"/>
                </a:cubicBezTo>
                <a:cubicBezTo>
                  <a:pt x="627062" y="795"/>
                  <a:pt x="700882" y="248445"/>
                  <a:pt x="795338" y="309564"/>
                </a:cubicBezTo>
                <a:cubicBezTo>
                  <a:pt x="889794" y="370683"/>
                  <a:pt x="1060450" y="357189"/>
                  <a:pt x="1109663" y="36671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7353310" y="4413412"/>
                <a:ext cx="1109085" cy="378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310" y="4413412"/>
                <a:ext cx="1109085" cy="378309"/>
              </a:xfrm>
              <a:prstGeom prst="rect">
                <a:avLst/>
              </a:prstGeom>
              <a:blipFill>
                <a:blip r:embed="rId20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9117505" y="563754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C000"/>
                </a:solidFill>
                <a:latin typeface="Arial Narrow" panose="020B0606020202030204" pitchFamily="34" charset="0"/>
              </a:rPr>
              <a:t>Covariance ↓</a:t>
            </a:r>
          </a:p>
        </p:txBody>
      </p:sp>
    </p:spTree>
    <p:extLst>
      <p:ext uri="{BB962C8B-B14F-4D97-AF65-F5344CB8AC3E}">
        <p14:creationId xmlns:p14="http://schemas.microsoft.com/office/powerpoint/2010/main" val="39766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6" grpId="0" animBg="1"/>
      <p:bldP spid="27" grpId="0" animBg="1"/>
      <p:bldP spid="28" grpId="0"/>
      <p:bldP spid="29" grpId="0"/>
      <p:bldP spid="30" grpId="0"/>
      <p:bldP spid="32" grpId="0"/>
      <p:bldP spid="39" grpId="0"/>
      <p:bldP spid="42" grpId="0"/>
      <p:bldP spid="43" grpId="0"/>
      <p:bldP spid="44" grpId="0"/>
      <p:bldP spid="46" grpId="0"/>
      <p:bldP spid="47" grpId="0"/>
      <p:bldP spid="48" grpId="0"/>
      <p:bldP spid="51" grpId="0"/>
      <p:bldP spid="52" grpId="0"/>
      <p:bldP spid="53" grpId="0"/>
      <p:bldP spid="58" grpId="0"/>
      <p:bldP spid="59" grpId="0"/>
      <p:bldP spid="60" grpId="0"/>
      <p:bldP spid="62" grpId="0" animBg="1"/>
      <p:bldP spid="63" grpId="0"/>
      <p:bldP spid="6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B417-18D9-418A-897D-7C634587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Kalman Filter (EKF)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F6F085-CFCE-48ED-AD87-0BFE4228EE6C}"/>
              </a:ext>
            </a:extLst>
          </p:cNvPr>
          <p:cNvSpPr/>
          <p:nvPr/>
        </p:nvSpPr>
        <p:spPr>
          <a:xfrm>
            <a:off x="2521115" y="1193377"/>
            <a:ext cx="835292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eaLnBrk="0" hangingPunct="0">
              <a:spcAft>
                <a:spcPts val="6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000000"/>
                </a:solidFill>
                <a:latin typeface="Times New Roman"/>
                <a:ea typeface="宋体"/>
              </a:rPr>
              <a:t>If the state and measurement models are </a:t>
            </a:r>
            <a:r>
              <a:rPr lang="en-US" altLang="zh-CN" kern="0" dirty="0">
                <a:solidFill>
                  <a:srgbClr val="0000CC"/>
                </a:solidFill>
                <a:latin typeface="Times New Roman"/>
                <a:ea typeface="宋体"/>
              </a:rPr>
              <a:t>non-linear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  <a:ea typeface="宋体"/>
              </a:rPr>
              <a:t>, standard KF does not work</a:t>
            </a:r>
          </a:p>
          <a:p>
            <a:pPr marL="285750" lvl="1" indent="-285750" eaLnBrk="0" hangingPunct="0">
              <a:spcAft>
                <a:spcPts val="6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000000"/>
                </a:solidFill>
                <a:latin typeface="Times New Roman"/>
                <a:ea typeface="宋体"/>
              </a:rPr>
              <a:t>EKF: use </a:t>
            </a:r>
            <a:r>
              <a:rPr lang="en-US" altLang="zh-CN" kern="0" dirty="0">
                <a:solidFill>
                  <a:srgbClr val="0000CC"/>
                </a:solidFill>
                <a:latin typeface="Times New Roman"/>
                <a:ea typeface="宋体"/>
              </a:rPr>
              <a:t>Taylor Series 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  <a:ea typeface="宋体"/>
              </a:rPr>
              <a:t>to linearize the models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3E2FCBF-B388-460B-B045-D3F9872D61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144354"/>
              </p:ext>
            </p:extLst>
          </p:nvPr>
        </p:nvGraphicFramePr>
        <p:xfrm>
          <a:off x="4027405" y="1907590"/>
          <a:ext cx="180181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Equation" r:id="rId3" imgW="914400" imgH="215640" progId="Equation.DSMT4">
                  <p:embed/>
                </p:oleObj>
              </mc:Choice>
              <mc:Fallback>
                <p:oleObj name="Equation" r:id="rId3" imgW="914400" imgH="2156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53E2FCBF-B388-460B-B045-D3F9872D61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27405" y="1907590"/>
                        <a:ext cx="1801813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345C02B-BA44-4AD6-BD1D-6B4C216974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716217"/>
              </p:ext>
            </p:extLst>
          </p:nvPr>
        </p:nvGraphicFramePr>
        <p:xfrm>
          <a:off x="7945827" y="1929692"/>
          <a:ext cx="159861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5" imgW="812520" imgH="215640" progId="Equation.DSMT4">
                  <p:embed/>
                </p:oleObj>
              </mc:Choice>
              <mc:Fallback>
                <p:oleObj name="Equation" r:id="rId5" imgW="812520" imgH="2156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345C02B-BA44-4AD6-BD1D-6B4C216974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45827" y="1929692"/>
                        <a:ext cx="1598613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99D90FF-7272-4630-86B2-93FD0341CEF2}"/>
              </a:ext>
            </a:extLst>
          </p:cNvPr>
          <p:cNvSpPr txBox="1"/>
          <p:nvPr/>
        </p:nvSpPr>
        <p:spPr>
          <a:xfrm>
            <a:off x="3025172" y="1961143"/>
            <a:ext cx="1213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>
                <a:latin typeface="Arial Narrow"/>
                <a:cs typeface="Arial Narrow"/>
              </a:rPr>
              <a:t>State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AD19F-B5A2-43DE-81C5-76EAE6826CE9}"/>
              </a:ext>
            </a:extLst>
          </p:cNvPr>
          <p:cNvSpPr txBox="1"/>
          <p:nvPr/>
        </p:nvSpPr>
        <p:spPr>
          <a:xfrm>
            <a:off x="6730316" y="1969953"/>
            <a:ext cx="1213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>
                <a:latin typeface="Arial Narrow"/>
                <a:cs typeface="Arial Narrow"/>
              </a:rPr>
              <a:t>Meas.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AFBBA2-24C9-4D49-9A10-9E26E07D7774}"/>
              </a:ext>
            </a:extLst>
          </p:cNvPr>
          <p:cNvSpPr/>
          <p:nvPr/>
        </p:nvSpPr>
        <p:spPr>
          <a:xfrm>
            <a:off x="3097422" y="2630865"/>
            <a:ext cx="2708734" cy="2544148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F8E0F806-A699-4E89-8E93-F9D102EED8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547767"/>
              </p:ext>
            </p:extLst>
          </p:nvPr>
        </p:nvGraphicFramePr>
        <p:xfrm>
          <a:off x="3709494" y="3197353"/>
          <a:ext cx="1538111" cy="380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Equation" r:id="rId7" imgW="1384200" imgH="342720" progId="Equation.DSMT4">
                  <p:embed/>
                </p:oleObj>
              </mc:Choice>
              <mc:Fallback>
                <p:oleObj name="Equation" r:id="rId7" imgW="1384200" imgH="34272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F8E0F806-A699-4E89-8E93-F9D102EED8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09494" y="3197353"/>
                        <a:ext cx="1538111" cy="3802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FF65513-E9CA-4EA3-9C08-889B97546D3E}"/>
              </a:ext>
            </a:extLst>
          </p:cNvPr>
          <p:cNvSpPr txBox="1"/>
          <p:nvPr/>
        </p:nvSpPr>
        <p:spPr>
          <a:xfrm>
            <a:off x="3061419" y="2432844"/>
            <a:ext cx="1538111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0000CC"/>
                </a:solidFill>
              </a:rPr>
              <a:t>Prediction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392273-B9CF-47CC-A5ED-97DB9AC6B758}"/>
              </a:ext>
            </a:extLst>
          </p:cNvPr>
          <p:cNvSpPr txBox="1"/>
          <p:nvPr/>
        </p:nvSpPr>
        <p:spPr>
          <a:xfrm>
            <a:off x="3237205" y="2817662"/>
            <a:ext cx="71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00CC"/>
                </a:solidFill>
                <a:latin typeface="Arial Narrow"/>
                <a:cs typeface="Arial Narrow"/>
              </a:rPr>
              <a:t>State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1A4FFA-C05B-4ECA-A0DE-4284B4B4B6D8}"/>
              </a:ext>
            </a:extLst>
          </p:cNvPr>
          <p:cNvSpPr txBox="1"/>
          <p:nvPr/>
        </p:nvSpPr>
        <p:spPr>
          <a:xfrm>
            <a:off x="3233621" y="3637242"/>
            <a:ext cx="136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00CC"/>
                </a:solidFill>
                <a:latin typeface="Arial Narrow"/>
                <a:cs typeface="Arial Narrow"/>
              </a:rPr>
              <a:t>Covariance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CC544B2E-D44A-4224-9B27-2CA21844B3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212306"/>
              </p:ext>
            </p:extLst>
          </p:nvPr>
        </p:nvGraphicFramePr>
        <p:xfrm>
          <a:off x="3521743" y="4025664"/>
          <a:ext cx="1993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Equation" r:id="rId9" imgW="1993680" imgH="342720" progId="Equation.DSMT4">
                  <p:embed/>
                </p:oleObj>
              </mc:Choice>
              <mc:Fallback>
                <p:oleObj name="Equation" r:id="rId9" imgW="1993680" imgH="34272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CC544B2E-D44A-4224-9B27-2CA21844B3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21743" y="4025664"/>
                        <a:ext cx="19939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DC7913B5-17D0-4390-B063-0132CABBCB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17065"/>
              </p:ext>
            </p:extLst>
          </p:nvPr>
        </p:nvGraphicFramePr>
        <p:xfrm>
          <a:off x="3931709" y="4519792"/>
          <a:ext cx="1143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11" imgW="1143000" imgH="660240" progId="Equation.DSMT4">
                  <p:embed/>
                </p:oleObj>
              </mc:Choice>
              <mc:Fallback>
                <p:oleObj name="Equation" r:id="rId11" imgW="1143000" imgH="66024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DC7913B5-17D0-4390-B063-0132CABBCB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31709" y="4519792"/>
                        <a:ext cx="11430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E24D6EEA-BC82-41A3-8C20-375686734920}"/>
              </a:ext>
            </a:extLst>
          </p:cNvPr>
          <p:cNvSpPr/>
          <p:nvPr/>
        </p:nvSpPr>
        <p:spPr>
          <a:xfrm>
            <a:off x="7084031" y="2630865"/>
            <a:ext cx="3322203" cy="2544148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9A9E6B-2018-4547-AA06-E2BDF45C24AE}"/>
              </a:ext>
            </a:extLst>
          </p:cNvPr>
          <p:cNvSpPr txBox="1"/>
          <p:nvPr/>
        </p:nvSpPr>
        <p:spPr>
          <a:xfrm>
            <a:off x="7048028" y="2432844"/>
            <a:ext cx="1538111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0000CC"/>
                </a:solidFill>
              </a:rPr>
              <a:t>Update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A5911D-BE79-47BA-A257-CA49833208CE}"/>
              </a:ext>
            </a:extLst>
          </p:cNvPr>
          <p:cNvSpPr txBox="1"/>
          <p:nvPr/>
        </p:nvSpPr>
        <p:spPr>
          <a:xfrm>
            <a:off x="7223814" y="2817662"/>
            <a:ext cx="71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00CC"/>
                </a:solidFill>
                <a:latin typeface="Arial Narrow"/>
                <a:cs typeface="Arial Narrow"/>
              </a:rPr>
              <a:t>State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00A830-4043-4D61-AF0B-765D9443A8C7}"/>
              </a:ext>
            </a:extLst>
          </p:cNvPr>
          <p:cNvSpPr txBox="1"/>
          <p:nvPr/>
        </p:nvSpPr>
        <p:spPr>
          <a:xfrm>
            <a:off x="7220230" y="3637242"/>
            <a:ext cx="136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00CC"/>
                </a:solidFill>
                <a:latin typeface="Arial Narrow"/>
                <a:cs typeface="Arial Narrow"/>
              </a:rPr>
              <a:t>Covariance</a:t>
            </a:r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EECD05A4-A272-42CD-B5DA-C815FAFD17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466458"/>
              </p:ext>
            </p:extLst>
          </p:nvPr>
        </p:nvGraphicFramePr>
        <p:xfrm>
          <a:off x="7898481" y="4519376"/>
          <a:ext cx="1181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Equation" r:id="rId13" imgW="1180800" imgH="660240" progId="Equation.DSMT4">
                  <p:embed/>
                </p:oleObj>
              </mc:Choice>
              <mc:Fallback>
                <p:oleObj name="Equation" r:id="rId13" imgW="1180800" imgH="66024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EECD05A4-A272-42CD-B5DA-C815FAFD17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898481" y="4519376"/>
                        <a:ext cx="11811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85A04340-20F0-4454-BA81-0762B0AA6C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064972"/>
              </p:ext>
            </p:extLst>
          </p:nvPr>
        </p:nvGraphicFramePr>
        <p:xfrm>
          <a:off x="7292588" y="3172660"/>
          <a:ext cx="307181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15" imgW="1562040" imgH="266400" progId="Equation.DSMT4">
                  <p:embed/>
                </p:oleObj>
              </mc:Choice>
              <mc:Fallback>
                <p:oleObj name="Equation" r:id="rId15" imgW="1562040" imgH="26640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85A04340-20F0-4454-BA81-0762B0AA6C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292588" y="3172660"/>
                        <a:ext cx="3071812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02483578-D467-4239-86F5-EB65E71BA6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537095"/>
              </p:ext>
            </p:extLst>
          </p:nvPr>
        </p:nvGraphicFramePr>
        <p:xfrm>
          <a:off x="7607320" y="4008063"/>
          <a:ext cx="20224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17" imgW="1028520" imgH="215640" progId="Equation.DSMT4">
                  <p:embed/>
                </p:oleObj>
              </mc:Choice>
              <mc:Fallback>
                <p:oleObj name="Equation" r:id="rId17" imgW="1028520" imgH="21564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02483578-D467-4239-86F5-EB65E71BA6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607320" y="4008063"/>
                        <a:ext cx="2022475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5FE4D098-C576-4CB2-A07F-EC9514EAF9FC}"/>
              </a:ext>
            </a:extLst>
          </p:cNvPr>
          <p:cNvSpPr/>
          <p:nvPr/>
        </p:nvSpPr>
        <p:spPr>
          <a:xfrm rot="20312081">
            <a:off x="5692038" y="2755276"/>
            <a:ext cx="1277874" cy="607962"/>
          </a:xfrm>
          <a:prstGeom prst="curved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C19A24-611E-414E-BAEC-D3FB94C39A8D}"/>
              </a:ext>
            </a:extLst>
          </p:cNvPr>
          <p:cNvSpPr txBox="1"/>
          <p:nvPr/>
        </p:nvSpPr>
        <p:spPr>
          <a:xfrm>
            <a:off x="2474637" y="5493531"/>
            <a:ext cx="8511356" cy="615553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7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KF and EKF can only be applied to </a:t>
            </a:r>
            <a:r>
              <a:rPr lang="en-US" sz="17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Gaussian System</a:t>
            </a:r>
            <a:r>
              <a:rPr lang="en-US" sz="17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states, parameters and measurements are assumed to follow Gaussian distributions, which may or may not be valid in practice</a:t>
            </a:r>
          </a:p>
        </p:txBody>
      </p:sp>
    </p:spTree>
    <p:extLst>
      <p:ext uri="{BB962C8B-B14F-4D97-AF65-F5344CB8AC3E}">
        <p14:creationId xmlns:p14="http://schemas.microsoft.com/office/powerpoint/2010/main" val="118127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2" grpId="0"/>
      <p:bldP spid="13" grpId="0"/>
      <p:bldP spid="14" grpId="0"/>
      <p:bldP spid="17" grpId="0" animBg="1"/>
      <p:bldP spid="19" grpId="0"/>
      <p:bldP spid="20" grpId="0"/>
      <p:bldP spid="21" grpId="0"/>
      <p:bldP spid="26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D2A5-406C-4958-A7FA-5DE036D53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18FFE60-EC86-4B60-98BE-3F3DB02A25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578515"/>
              </p:ext>
            </p:extLst>
          </p:nvPr>
        </p:nvGraphicFramePr>
        <p:xfrm>
          <a:off x="3686676" y="1399841"/>
          <a:ext cx="5716935" cy="2029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3" imgW="3086012" imgH="1095375" progId="Equation.DSMT4">
                  <p:embed/>
                </p:oleObj>
              </mc:Choice>
              <mc:Fallback>
                <p:oleObj name="Equation" r:id="rId3" imgW="3086012" imgH="109537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86676" y="1399841"/>
                        <a:ext cx="5716935" cy="20291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483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5D9A-F987-4018-8104-18C59798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085" y="190500"/>
            <a:ext cx="10018715" cy="619125"/>
          </a:xfrm>
        </p:spPr>
        <p:txBody>
          <a:bodyPr/>
          <a:lstStyle/>
          <a:p>
            <a:r>
              <a:rPr lang="en-US" dirty="0"/>
              <a:t>Prognostic Elements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513970-CD85-4FC9-91A8-4E616196B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464" y="1245060"/>
            <a:ext cx="2520280" cy="1440761"/>
          </a:xfrm>
          <a:prstGeom prst="rect">
            <a:avLst/>
          </a:prstGeom>
        </p:spPr>
      </p:pic>
      <p:sp>
        <p:nvSpPr>
          <p:cNvPr id="5" name="Can 5">
            <a:extLst>
              <a:ext uri="{FF2B5EF4-FFF2-40B4-BE49-F238E27FC236}">
                <a16:creationId xmlns:a16="http://schemas.microsoft.com/office/drawing/2014/main" id="{4E610025-21D4-493E-82CC-90D0580B5D49}"/>
              </a:ext>
            </a:extLst>
          </p:cNvPr>
          <p:cNvSpPr/>
          <p:nvPr/>
        </p:nvSpPr>
        <p:spPr bwMode="auto">
          <a:xfrm>
            <a:off x="6633592" y="1173052"/>
            <a:ext cx="136316" cy="157542"/>
          </a:xfrm>
          <a:prstGeom prst="can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Verdana" pitchFamily="34" charset="0"/>
            </a:endParaRPr>
          </a:p>
        </p:txBody>
      </p:sp>
      <p:sp>
        <p:nvSpPr>
          <p:cNvPr id="6" name="Can 6">
            <a:extLst>
              <a:ext uri="{FF2B5EF4-FFF2-40B4-BE49-F238E27FC236}">
                <a16:creationId xmlns:a16="http://schemas.microsoft.com/office/drawing/2014/main" id="{5868AF14-8961-45AF-A913-29B590D6E036}"/>
              </a:ext>
            </a:extLst>
          </p:cNvPr>
          <p:cNvSpPr/>
          <p:nvPr/>
        </p:nvSpPr>
        <p:spPr bwMode="auto">
          <a:xfrm>
            <a:off x="5625480" y="1677108"/>
            <a:ext cx="136316" cy="157542"/>
          </a:xfrm>
          <a:prstGeom prst="can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Verdana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D7D1E-A395-4DF6-8683-594C8001B7A0}"/>
              </a:ext>
            </a:extLst>
          </p:cNvPr>
          <p:cNvSpPr txBox="1"/>
          <p:nvPr/>
        </p:nvSpPr>
        <p:spPr>
          <a:xfrm>
            <a:off x="4833392" y="1605100"/>
            <a:ext cx="8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Arial Narrow" panose="020B0606020202030204" pitchFamily="34" charset="0"/>
              </a:rPr>
              <a:t>Vibration sensor #1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E47306F-5419-4CAA-B383-153210A7DA4B}"/>
              </a:ext>
            </a:extLst>
          </p:cNvPr>
          <p:cNvGrpSpPr/>
          <p:nvPr/>
        </p:nvGrpSpPr>
        <p:grpSpPr>
          <a:xfrm>
            <a:off x="2457128" y="3405300"/>
            <a:ext cx="1728192" cy="1188132"/>
            <a:chOff x="647564" y="3128967"/>
            <a:chExt cx="2322004" cy="151216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77B0894-214E-48CE-8467-F380E25C05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613" t="8196" r="7358" b="71630"/>
            <a:stretch/>
          </p:blipFill>
          <p:spPr>
            <a:xfrm>
              <a:off x="683567" y="3969061"/>
              <a:ext cx="2286001" cy="67207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26A5426-F1C2-47D7-AE1D-46BF36B2F9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613" t="28629" r="7358" b="54498"/>
            <a:stretch/>
          </p:blipFill>
          <p:spPr>
            <a:xfrm>
              <a:off x="683568" y="3284984"/>
              <a:ext cx="2286000" cy="619125"/>
            </a:xfrm>
            <a:prstGeom prst="rect">
              <a:avLst/>
            </a:prstGeom>
            <a:ln>
              <a:noFill/>
            </a:ln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207CCE-4F61-45E1-8A4E-D8C43FD29768}"/>
                </a:ext>
              </a:extLst>
            </p:cNvPr>
            <p:cNvSpPr/>
            <p:nvPr/>
          </p:nvSpPr>
          <p:spPr>
            <a:xfrm>
              <a:off x="647564" y="3212976"/>
              <a:ext cx="2304256" cy="138615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B818BAD-1E2A-4AA1-BC2C-A16888997F1B}"/>
                </a:ext>
              </a:extLst>
            </p:cNvPr>
            <p:cNvSpPr txBox="1"/>
            <p:nvPr/>
          </p:nvSpPr>
          <p:spPr>
            <a:xfrm>
              <a:off x="683567" y="3128967"/>
              <a:ext cx="1705500" cy="352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 Narrow" panose="020B0606020202030204" pitchFamily="34" charset="0"/>
                </a:rPr>
                <a:t>Vibration signal #1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1A09C3B-0FA7-4D89-BC66-696D9C473D43}"/>
                </a:ext>
              </a:extLst>
            </p:cNvPr>
            <p:cNvSpPr txBox="1"/>
            <p:nvPr/>
          </p:nvSpPr>
          <p:spPr>
            <a:xfrm>
              <a:off x="683567" y="3861048"/>
              <a:ext cx="1802250" cy="352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 Narrow" panose="020B0606020202030204" pitchFamily="34" charset="0"/>
                </a:rPr>
                <a:t>Vibration signal #2</a:t>
              </a:r>
            </a:p>
          </p:txBody>
        </p:sp>
      </p:grpSp>
      <p:sp>
        <p:nvSpPr>
          <p:cNvPr id="14" name="Freeform 61">
            <a:extLst>
              <a:ext uri="{FF2B5EF4-FFF2-40B4-BE49-F238E27FC236}">
                <a16:creationId xmlns:a16="http://schemas.microsoft.com/office/drawing/2014/main" id="{DC1C7AB8-D254-4A51-BE86-7A3CB786BBAB}"/>
              </a:ext>
            </a:extLst>
          </p:cNvPr>
          <p:cNvSpPr/>
          <p:nvPr/>
        </p:nvSpPr>
        <p:spPr>
          <a:xfrm>
            <a:off x="2809745" y="1758616"/>
            <a:ext cx="2836675" cy="1718692"/>
          </a:xfrm>
          <a:custGeom>
            <a:avLst/>
            <a:gdLst>
              <a:gd name="connsiteX0" fmla="*/ 2836675 w 2836675"/>
              <a:gd name="connsiteY0" fmla="*/ 0 h 1631463"/>
              <a:gd name="connsiteX1" fmla="*/ 238255 w 2836675"/>
              <a:gd name="connsiteY1" fmla="*/ 723900 h 1631463"/>
              <a:gd name="connsiteX2" fmla="*/ 93475 w 2836675"/>
              <a:gd name="connsiteY2" fmla="*/ 1630680 h 163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6675" h="1631463">
                <a:moveTo>
                  <a:pt x="2836675" y="0"/>
                </a:moveTo>
                <a:cubicBezTo>
                  <a:pt x="1766065" y="226060"/>
                  <a:pt x="695455" y="452120"/>
                  <a:pt x="238255" y="723900"/>
                </a:cubicBezTo>
                <a:cubicBezTo>
                  <a:pt x="-218945" y="995680"/>
                  <a:pt x="129035" y="1657350"/>
                  <a:pt x="93475" y="1630680"/>
                </a:cubicBezTo>
              </a:path>
            </a:pathLst>
          </a:custGeom>
          <a:noFill/>
          <a:ln w="9525" cap="flat" cmpd="sng" algn="ctr">
            <a:solidFill>
              <a:srgbClr val="33CC33"/>
            </a:solidFill>
            <a:prstDash val="dash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solidFill>
                <a:schemeClr val="tx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5" name="Freeform 228357">
            <a:extLst>
              <a:ext uri="{FF2B5EF4-FFF2-40B4-BE49-F238E27FC236}">
                <a16:creationId xmlns:a16="http://schemas.microsoft.com/office/drawing/2014/main" id="{8EAF6973-6346-46C7-B77E-BF493F505289}"/>
              </a:ext>
            </a:extLst>
          </p:cNvPr>
          <p:cNvSpPr/>
          <p:nvPr/>
        </p:nvSpPr>
        <p:spPr>
          <a:xfrm>
            <a:off x="2442986" y="1198123"/>
            <a:ext cx="4313015" cy="2808393"/>
          </a:xfrm>
          <a:custGeom>
            <a:avLst/>
            <a:gdLst>
              <a:gd name="connsiteX0" fmla="*/ 4194034 w 4313015"/>
              <a:gd name="connsiteY0" fmla="*/ 34713 h 2808393"/>
              <a:gd name="connsiteX1" fmla="*/ 4140694 w 4313015"/>
              <a:gd name="connsiteY1" fmla="*/ 34713 h 2808393"/>
              <a:gd name="connsiteX2" fmla="*/ 323074 w 4313015"/>
              <a:gd name="connsiteY2" fmla="*/ 971973 h 2808393"/>
              <a:gd name="connsiteX3" fmla="*/ 467854 w 4313015"/>
              <a:gd name="connsiteY3" fmla="*/ 2808393 h 280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3015" h="2808393">
                <a:moveTo>
                  <a:pt x="4194034" y="34713"/>
                </a:moveTo>
                <a:cubicBezTo>
                  <a:pt x="4489944" y="-43392"/>
                  <a:pt x="4140694" y="34713"/>
                  <a:pt x="4140694" y="34713"/>
                </a:cubicBezTo>
                <a:cubicBezTo>
                  <a:pt x="3495534" y="190923"/>
                  <a:pt x="935214" y="509693"/>
                  <a:pt x="323074" y="971973"/>
                </a:cubicBezTo>
                <a:cubicBezTo>
                  <a:pt x="-289066" y="1434253"/>
                  <a:pt x="89394" y="2121323"/>
                  <a:pt x="467854" y="2808393"/>
                </a:cubicBezTo>
              </a:path>
            </a:pathLst>
          </a:custGeom>
          <a:noFill/>
          <a:ln w="9525" cap="flat" cmpd="sng" algn="ctr">
            <a:solidFill>
              <a:srgbClr val="33CC33"/>
            </a:solidFill>
            <a:prstDash val="dash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solidFill>
                <a:schemeClr val="tx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D0D127-35F8-4A18-A15C-5F196EF14A61}"/>
              </a:ext>
            </a:extLst>
          </p:cNvPr>
          <p:cNvSpPr txBox="1"/>
          <p:nvPr/>
        </p:nvSpPr>
        <p:spPr>
          <a:xfrm>
            <a:off x="5733492" y="921024"/>
            <a:ext cx="8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Arial Narrow" panose="020B0606020202030204" pitchFamily="34" charset="0"/>
              </a:rPr>
              <a:t>Vibration sensor #2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815848-44FA-4366-9899-C8E42367E9C9}"/>
              </a:ext>
            </a:extLst>
          </p:cNvPr>
          <p:cNvSpPr txBox="1"/>
          <p:nvPr/>
        </p:nvSpPr>
        <p:spPr>
          <a:xfrm>
            <a:off x="2385120" y="4665440"/>
            <a:ext cx="18362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Sensor Measurement</a:t>
            </a:r>
          </a:p>
          <a:p>
            <a:pPr algn="ctr"/>
            <a:r>
              <a:rPr lang="en-US" altLang="zh-CN" b="1" dirty="0">
                <a:latin typeface="Arial Narrow" panose="020B0606020202030204" pitchFamily="34" charset="0"/>
              </a:rPr>
              <a:t>(</a:t>
            </a:r>
            <a:r>
              <a:rPr lang="en-US" altLang="zh-CN" b="1" i="1" dirty="0">
                <a:latin typeface="Arial Narrow" panose="020B0606020202030204" pitchFamily="34" charset="0"/>
              </a:rPr>
              <a:t>z</a:t>
            </a:r>
            <a:r>
              <a:rPr lang="en-US" b="1" baseline="-25000" dirty="0">
                <a:latin typeface="Arial Narrow" panose="020B0606020202030204" pitchFamily="34" charset="0"/>
              </a:rPr>
              <a:t>1:</a:t>
            </a:r>
            <a:r>
              <a:rPr lang="en-US" b="1" i="1" baseline="-25000" dirty="0">
                <a:latin typeface="Arial Narrow" panose="020B0606020202030204" pitchFamily="34" charset="0"/>
              </a:rPr>
              <a:t>k</a:t>
            </a:r>
            <a:r>
              <a:rPr lang="en-US" b="1" dirty="0"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B0D28-562D-4A46-A48E-4B363432900C}"/>
              </a:ext>
            </a:extLst>
          </p:cNvPr>
          <p:cNvSpPr txBox="1"/>
          <p:nvPr/>
        </p:nvSpPr>
        <p:spPr>
          <a:xfrm>
            <a:off x="4725380" y="4665440"/>
            <a:ext cx="17281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Current Part Status</a:t>
            </a:r>
          </a:p>
          <a:p>
            <a:pPr algn="ctr"/>
            <a:r>
              <a:rPr lang="en-US" altLang="zh-CN" b="1" dirty="0">
                <a:latin typeface="Arial Narrow" panose="020B0606020202030204" pitchFamily="34" charset="0"/>
              </a:rPr>
              <a:t>(</a:t>
            </a:r>
            <a:r>
              <a:rPr lang="en-US" altLang="zh-CN" b="1" i="1" dirty="0" err="1">
                <a:latin typeface="Arial Narrow" panose="020B0606020202030204" pitchFamily="34" charset="0"/>
              </a:rPr>
              <a:t>x</a:t>
            </a:r>
            <a:r>
              <a:rPr lang="en-US" b="1" i="1" baseline="-25000" dirty="0" err="1">
                <a:latin typeface="Arial Narrow" panose="020B0606020202030204" pitchFamily="34" charset="0"/>
              </a:rPr>
              <a:t>k</a:t>
            </a:r>
            <a:r>
              <a:rPr lang="en-US" b="1" dirty="0"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D197B2-C6A0-4EA3-858B-702576F62EDB}"/>
              </a:ext>
            </a:extLst>
          </p:cNvPr>
          <p:cNvSpPr txBox="1"/>
          <p:nvPr/>
        </p:nvSpPr>
        <p:spPr>
          <a:xfrm>
            <a:off x="9405900" y="4665440"/>
            <a:ext cx="15481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Future Part Status</a:t>
            </a:r>
          </a:p>
          <a:p>
            <a:pPr algn="ctr"/>
            <a:r>
              <a:rPr lang="en-US" altLang="zh-CN" b="1" dirty="0">
                <a:latin typeface="Arial Narrow" panose="020B0606020202030204" pitchFamily="34" charset="0"/>
              </a:rPr>
              <a:t>(</a:t>
            </a:r>
            <a:r>
              <a:rPr lang="en-US" altLang="zh-CN" b="1" i="1" dirty="0">
                <a:latin typeface="Arial Narrow" panose="020B0606020202030204" pitchFamily="34" charset="0"/>
              </a:rPr>
              <a:t>x</a:t>
            </a:r>
            <a:r>
              <a:rPr lang="en-US" b="1" i="1" baseline="-25000" dirty="0">
                <a:latin typeface="Arial Narrow" panose="020B0606020202030204" pitchFamily="34" charset="0"/>
              </a:rPr>
              <a:t>k</a:t>
            </a:r>
            <a:r>
              <a:rPr lang="en-US" b="1" baseline="-25000" dirty="0">
                <a:latin typeface="Arial Narrow" panose="020B0606020202030204" pitchFamily="34" charset="0"/>
              </a:rPr>
              <a:t>+1, </a:t>
            </a:r>
            <a:r>
              <a:rPr lang="en-US" b="1" i="1" baseline="-25000" dirty="0">
                <a:latin typeface="Arial Narrow" panose="020B0606020202030204" pitchFamily="34" charset="0"/>
              </a:rPr>
              <a:t>k</a:t>
            </a:r>
            <a:r>
              <a:rPr lang="en-US" b="1" baseline="-25000" dirty="0">
                <a:latin typeface="Arial Narrow" panose="020B0606020202030204" pitchFamily="34" charset="0"/>
              </a:rPr>
              <a:t>+2, …</a:t>
            </a:r>
            <a:r>
              <a:rPr lang="en-US" b="1" dirty="0">
                <a:latin typeface="Arial Narrow" panose="020B0606020202030204" pitchFamily="34" charset="0"/>
              </a:rPr>
              <a:t> )</a:t>
            </a:r>
            <a:endParaRPr lang="en-US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pic>
        <p:nvPicPr>
          <p:cNvPr id="20" name="Picture 403">
            <a:extLst>
              <a:ext uri="{FF2B5EF4-FFF2-40B4-BE49-F238E27FC236}">
                <a16:creationId xmlns:a16="http://schemas.microsoft.com/office/drawing/2014/main" id="{9E7221F6-7140-4334-95C1-102E13214AA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908" y="3621324"/>
            <a:ext cx="1408176" cy="89611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95">
            <a:extLst>
              <a:ext uri="{FF2B5EF4-FFF2-40B4-BE49-F238E27FC236}">
                <a16:creationId xmlns:a16="http://schemas.microsoft.com/office/drawing/2014/main" id="{5E1BF08F-5226-483A-BBBB-85C8466F8B75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400" y="3585320"/>
            <a:ext cx="1408176" cy="89611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23">
            <a:extLst>
              <a:ext uri="{FF2B5EF4-FFF2-40B4-BE49-F238E27FC236}">
                <a16:creationId xmlns:a16="http://schemas.microsoft.com/office/drawing/2014/main" id="{5115E20F-0DE6-453F-8262-CA1B34609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624" y="3297288"/>
            <a:ext cx="1404156" cy="891099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8252B3A-BAF8-4535-865C-837BAEB56ECF}"/>
              </a:ext>
            </a:extLst>
          </p:cNvPr>
          <p:cNvSpPr txBox="1"/>
          <p:nvPr/>
        </p:nvSpPr>
        <p:spPr>
          <a:xfrm>
            <a:off x="2241104" y="5373627"/>
            <a:ext cx="9181020" cy="948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system/part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state, based on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measurement </a:t>
            </a:r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propagation of state using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measurements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inference)</a:t>
            </a:r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Prognosis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 propagation in the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available measurement</a:t>
            </a:r>
          </a:p>
        </p:txBody>
      </p:sp>
      <p:sp>
        <p:nvSpPr>
          <p:cNvPr id="24" name="Curved Right Arrow 228365">
            <a:extLst>
              <a:ext uri="{FF2B5EF4-FFF2-40B4-BE49-F238E27FC236}">
                <a16:creationId xmlns:a16="http://schemas.microsoft.com/office/drawing/2014/main" id="{8ECDB57D-324E-4A0E-9D67-41882C08FAB4}"/>
              </a:ext>
            </a:extLst>
          </p:cNvPr>
          <p:cNvSpPr/>
          <p:nvPr/>
        </p:nvSpPr>
        <p:spPr>
          <a:xfrm rot="16200000" flipH="1">
            <a:off x="4419345" y="2811234"/>
            <a:ext cx="324037" cy="1152128"/>
          </a:xfrm>
          <a:prstGeom prst="curvedRightArrow">
            <a:avLst>
              <a:gd name="adj1" fmla="val 25000"/>
              <a:gd name="adj2" fmla="val 50000"/>
              <a:gd name="adj3" fmla="val 15079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C529F23-CA1A-4462-9FE0-7F5E765A0EAF}"/>
              </a:ext>
            </a:extLst>
          </p:cNvPr>
          <p:cNvSpPr/>
          <p:nvPr/>
        </p:nvSpPr>
        <p:spPr>
          <a:xfrm>
            <a:off x="6705600" y="1461084"/>
            <a:ext cx="324036" cy="720080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704D61-EA0A-41B3-9168-BC6EBC7B620C}"/>
              </a:ext>
            </a:extLst>
          </p:cNvPr>
          <p:cNvSpPr txBox="1"/>
          <p:nvPr/>
        </p:nvSpPr>
        <p:spPr>
          <a:xfrm>
            <a:off x="7137648" y="1425080"/>
            <a:ext cx="1044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C000"/>
                </a:solidFill>
                <a:latin typeface="Arial Narrow" panose="020B0606020202030204" pitchFamily="34" charset="0"/>
              </a:rPr>
              <a:t>Investigated part</a:t>
            </a:r>
          </a:p>
        </p:txBody>
      </p:sp>
      <p:pic>
        <p:nvPicPr>
          <p:cNvPr id="27" name="Picture 395">
            <a:extLst>
              <a:ext uri="{FF2B5EF4-FFF2-40B4-BE49-F238E27FC236}">
                <a16:creationId xmlns:a16="http://schemas.microsoft.com/office/drawing/2014/main" id="{B08A4BA9-E8A9-412E-BC6A-DFDE52B0681C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684" y="3729336"/>
            <a:ext cx="1408176" cy="89611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083D1DC-FEB5-42E2-9235-49FCF5362B4B}"/>
              </a:ext>
            </a:extLst>
          </p:cNvPr>
          <p:cNvSpPr/>
          <p:nvPr/>
        </p:nvSpPr>
        <p:spPr>
          <a:xfrm>
            <a:off x="3825280" y="3621324"/>
            <a:ext cx="324036" cy="25202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302ACB-12A7-4334-9FDC-1FB034017230}"/>
              </a:ext>
            </a:extLst>
          </p:cNvPr>
          <p:cNvSpPr/>
          <p:nvPr/>
        </p:nvSpPr>
        <p:spPr>
          <a:xfrm>
            <a:off x="3825280" y="4197388"/>
            <a:ext cx="324036" cy="25202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BC5BF7-CE8A-4E92-BAC4-D944B28340ED}"/>
              </a:ext>
            </a:extLst>
          </p:cNvPr>
          <p:cNvSpPr txBox="1"/>
          <p:nvPr/>
        </p:nvSpPr>
        <p:spPr>
          <a:xfrm>
            <a:off x="6561584" y="4665440"/>
            <a:ext cx="230374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Part State Propagation</a:t>
            </a:r>
          </a:p>
          <a:p>
            <a:pPr algn="ctr"/>
            <a:r>
              <a:rPr lang="en-US" altLang="zh-CN" b="1" dirty="0">
                <a:latin typeface="Arial Narrow" panose="020B0606020202030204" pitchFamily="34" charset="0"/>
              </a:rPr>
              <a:t>(</a:t>
            </a:r>
            <a:r>
              <a:rPr lang="en-US" altLang="zh-CN" b="1" i="1" dirty="0">
                <a:latin typeface="Arial Narrow" panose="020B0606020202030204" pitchFamily="34" charset="0"/>
              </a:rPr>
              <a:t>x</a:t>
            </a:r>
            <a:r>
              <a:rPr lang="en-US" b="1" baseline="-25000" dirty="0">
                <a:latin typeface="Arial Narrow" panose="020B0606020202030204" pitchFamily="34" charset="0"/>
              </a:rPr>
              <a:t>1:</a:t>
            </a:r>
            <a:r>
              <a:rPr lang="en-US" b="1" i="1" baseline="-25000" dirty="0">
                <a:latin typeface="Arial Narrow" panose="020B0606020202030204" pitchFamily="34" charset="0"/>
              </a:rPr>
              <a:t>k</a:t>
            </a:r>
            <a:r>
              <a:rPr lang="en-US" b="1" dirty="0"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8A83F7-67AC-4760-A667-60066FAB5822}"/>
              </a:ext>
            </a:extLst>
          </p:cNvPr>
          <p:cNvSpPr txBox="1"/>
          <p:nvPr/>
        </p:nvSpPr>
        <p:spPr>
          <a:xfrm>
            <a:off x="4113312" y="2937248"/>
            <a:ext cx="102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Inference</a:t>
            </a:r>
            <a:endParaRPr lang="en-US" sz="1600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2" name="Curved Right Arrow 41">
            <a:extLst>
              <a:ext uri="{FF2B5EF4-FFF2-40B4-BE49-F238E27FC236}">
                <a16:creationId xmlns:a16="http://schemas.microsoft.com/office/drawing/2014/main" id="{2E9B6DB8-978E-4682-9227-0DC2DCF88620}"/>
              </a:ext>
            </a:extLst>
          </p:cNvPr>
          <p:cNvSpPr/>
          <p:nvPr/>
        </p:nvSpPr>
        <p:spPr>
          <a:xfrm rot="16200000" flipH="1">
            <a:off x="4743382" y="1335070"/>
            <a:ext cx="612069" cy="3672409"/>
          </a:xfrm>
          <a:prstGeom prst="curvedRightArrow">
            <a:avLst>
              <a:gd name="adj1" fmla="val 25000"/>
              <a:gd name="adj2" fmla="val 50000"/>
              <a:gd name="adj3" fmla="val 15079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D06020-7140-4F93-953E-712688459016}"/>
              </a:ext>
            </a:extLst>
          </p:cNvPr>
          <p:cNvSpPr txBox="1"/>
          <p:nvPr/>
        </p:nvSpPr>
        <p:spPr>
          <a:xfrm>
            <a:off x="4833392" y="2541204"/>
            <a:ext cx="102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Tracking</a:t>
            </a:r>
            <a:endParaRPr lang="en-US" sz="1600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4" name="Curved Right Arrow 43">
            <a:extLst>
              <a:ext uri="{FF2B5EF4-FFF2-40B4-BE49-F238E27FC236}">
                <a16:creationId xmlns:a16="http://schemas.microsoft.com/office/drawing/2014/main" id="{8CF6A66C-DA8F-49CB-BD9E-D86322A438A4}"/>
              </a:ext>
            </a:extLst>
          </p:cNvPr>
          <p:cNvSpPr/>
          <p:nvPr/>
        </p:nvSpPr>
        <p:spPr>
          <a:xfrm rot="16200000" flipH="1">
            <a:off x="8883842" y="2811235"/>
            <a:ext cx="324037" cy="1152128"/>
          </a:xfrm>
          <a:prstGeom prst="curvedRightArrow">
            <a:avLst>
              <a:gd name="adj1" fmla="val 25000"/>
              <a:gd name="adj2" fmla="val 50000"/>
              <a:gd name="adj3" fmla="val 15079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F0BCD8-9E1A-42B0-BC01-51292C1FA91E}"/>
              </a:ext>
            </a:extLst>
          </p:cNvPr>
          <p:cNvSpPr txBox="1"/>
          <p:nvPr/>
        </p:nvSpPr>
        <p:spPr>
          <a:xfrm>
            <a:off x="8505800" y="2865240"/>
            <a:ext cx="102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Prognosis</a:t>
            </a:r>
            <a:endParaRPr lang="en-US" sz="1600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990A8DF-1ABE-4372-A838-770BFB7339CC}"/>
              </a:ext>
            </a:extLst>
          </p:cNvPr>
          <p:cNvSpPr/>
          <p:nvPr/>
        </p:nvSpPr>
        <p:spPr>
          <a:xfrm>
            <a:off x="3825280" y="3801344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>
                <a:latin typeface="Arial Narrow" panose="020B0606020202030204" pitchFamily="34" charset="0"/>
              </a:rPr>
              <a:t>z</a:t>
            </a:r>
            <a:r>
              <a:rPr lang="en-US" b="1" i="1" baseline="-25000" dirty="0" err="1">
                <a:latin typeface="Arial Narrow" panose="020B0606020202030204" pitchFamily="34" charset="0"/>
              </a:rPr>
              <a:t>k</a:t>
            </a:r>
            <a:endParaRPr lang="en-US" dirty="0"/>
          </a:p>
        </p:txBody>
      </p:sp>
      <p:sp>
        <p:nvSpPr>
          <p:cNvPr id="37" name="Freeform 4">
            <a:extLst>
              <a:ext uri="{FF2B5EF4-FFF2-40B4-BE49-F238E27FC236}">
                <a16:creationId xmlns:a16="http://schemas.microsoft.com/office/drawing/2014/main" id="{01171D96-6D21-40DB-839C-0857E700D313}"/>
              </a:ext>
            </a:extLst>
          </p:cNvPr>
          <p:cNvSpPr/>
          <p:nvPr/>
        </p:nvSpPr>
        <p:spPr>
          <a:xfrm>
            <a:off x="6076950" y="2168191"/>
            <a:ext cx="1082037" cy="1381125"/>
          </a:xfrm>
          <a:custGeom>
            <a:avLst/>
            <a:gdLst>
              <a:gd name="connsiteX0" fmla="*/ 790575 w 1082037"/>
              <a:gd name="connsiteY0" fmla="*/ 0 h 1381125"/>
              <a:gd name="connsiteX1" fmla="*/ 1038225 w 1082037"/>
              <a:gd name="connsiteY1" fmla="*/ 638175 h 1381125"/>
              <a:gd name="connsiteX2" fmla="*/ 0 w 1082037"/>
              <a:gd name="connsiteY2" fmla="*/ 1381125 h 138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2037" h="1381125">
                <a:moveTo>
                  <a:pt x="790575" y="0"/>
                </a:moveTo>
                <a:cubicBezTo>
                  <a:pt x="980281" y="203994"/>
                  <a:pt x="1169987" y="407988"/>
                  <a:pt x="1038225" y="638175"/>
                </a:cubicBezTo>
                <a:cubicBezTo>
                  <a:pt x="906463" y="868362"/>
                  <a:pt x="128587" y="1263650"/>
                  <a:pt x="0" y="1381125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dash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solidFill>
                <a:schemeClr val="tx1"/>
              </a:solidFill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861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/>
      <p:bldP spid="18" grpId="0"/>
      <p:bldP spid="19" grpId="0"/>
      <p:bldP spid="24" grpId="0" animBg="1"/>
      <p:bldP spid="25" grpId="0" animBg="1"/>
      <p:bldP spid="26" grpId="0"/>
      <p:bldP spid="28" grpId="0" animBg="1"/>
      <p:bldP spid="29" grpId="0" animBg="1"/>
      <p:bldP spid="30" grpId="0"/>
      <p:bldP spid="31" grpId="0"/>
      <p:bldP spid="32" grpId="0" animBg="1"/>
      <p:bldP spid="33" grpId="0"/>
      <p:bldP spid="34" grpId="0" animBg="1"/>
      <p:bldP spid="35" grpId="0"/>
      <p:bldP spid="36" grpId="0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46045-33EB-4463-ACCB-78718870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Prognostic Modeling: </a:t>
            </a:r>
            <a:r>
              <a:rPr lang="en-US" sz="3600" dirty="0">
                <a:solidFill>
                  <a:srgbClr val="C00000"/>
                </a:solidFill>
              </a:rPr>
              <a:t>Pattern Discovery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9C1A204-3BF3-48E8-9EFE-211DCDD6CD73}"/>
              </a:ext>
            </a:extLst>
          </p:cNvPr>
          <p:cNvGrpSpPr/>
          <p:nvPr/>
        </p:nvGrpSpPr>
        <p:grpSpPr>
          <a:xfrm>
            <a:off x="2433919" y="1065312"/>
            <a:ext cx="5565665" cy="2793071"/>
            <a:chOff x="231874" y="945953"/>
            <a:chExt cx="5565665" cy="2793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8BB14E6-8A74-4BEC-A7FA-D214C4D4630D}"/>
                </a:ext>
              </a:extLst>
            </p:cNvPr>
            <p:cNvSpPr/>
            <p:nvPr/>
          </p:nvSpPr>
          <p:spPr>
            <a:xfrm>
              <a:off x="231874" y="1009494"/>
              <a:ext cx="5441403" cy="2729530"/>
            </a:xfrm>
            <a:prstGeom prst="rect">
              <a:avLst/>
            </a:prstGeom>
            <a:solidFill>
              <a:srgbClr val="FFFFCC"/>
            </a:solidFill>
            <a:ln w="3175" cap="flat" cmpd="sng" algn="ctr">
              <a:solidFill>
                <a:srgbClr val="00CC99">
                  <a:shade val="50000"/>
                </a:srgbClr>
              </a:solidFill>
              <a:prstDash val="dash"/>
            </a:ln>
            <a:effectLst/>
          </p:spPr>
          <p:txBody>
            <a:bodyPr rtlCol="0" anchor="ctr"/>
            <a:lstStyle/>
            <a:p>
              <a:pPr algn="ctr" fontAlgn="auto">
                <a:spcAft>
                  <a:spcPts val="0"/>
                </a:spcAft>
                <a:defRPr/>
              </a:pPr>
              <a:endParaRPr lang="en-US" sz="1600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pic>
          <p:nvPicPr>
            <p:cNvPr id="6" name="Picture 2" descr="http://dpgeorge.net/cnc/images/cnc-plan.jpg">
              <a:extLst>
                <a:ext uri="{FF2B5EF4-FFF2-40B4-BE49-F238E27FC236}">
                  <a16:creationId xmlns:a16="http://schemas.microsoft.com/office/drawing/2014/main" id="{2BB826E9-3ADC-4C07-BF3F-56986BF399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  <a14:imgEffect>
                        <a14:brightnessContrast bright="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9229" y="1336136"/>
              <a:ext cx="2215599" cy="221559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32CE9C-0945-46EC-858F-7156FC6100EC}"/>
                </a:ext>
              </a:extLst>
            </p:cNvPr>
            <p:cNvCxnSpPr/>
            <p:nvPr/>
          </p:nvCxnSpPr>
          <p:spPr>
            <a:xfrm flipH="1">
              <a:off x="1526156" y="2816492"/>
              <a:ext cx="625601" cy="217841"/>
            </a:xfrm>
            <a:prstGeom prst="line">
              <a:avLst/>
            </a:prstGeom>
            <a:noFill/>
            <a:ln w="19050" cap="flat" cmpd="sng" algn="ctr">
              <a:solidFill>
                <a:srgbClr val="000099"/>
              </a:solidFill>
              <a:prstDash val="solid"/>
              <a:headEnd type="oval"/>
            </a:ln>
            <a:effectLst/>
          </p:spPr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A67B46-D877-4EB0-BC84-17B623A4275A}"/>
                </a:ext>
              </a:extLst>
            </p:cNvPr>
            <p:cNvSpPr txBox="1"/>
            <p:nvPr/>
          </p:nvSpPr>
          <p:spPr>
            <a:xfrm>
              <a:off x="261042" y="2694246"/>
              <a:ext cx="155257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en-US" sz="1400" u="sng" kern="0" dirty="0">
                  <a:solidFill>
                    <a:srgbClr val="000099"/>
                  </a:solidFill>
                  <a:latin typeface="Arial Narrow" pitchFamily="34" charset="0"/>
                </a:rPr>
                <a:t>Axis Drive</a:t>
              </a:r>
            </a:p>
            <a:p>
              <a:pPr marL="285750" indent="-285750" fontAlgn="auto"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400" kern="0" dirty="0">
                  <a:solidFill>
                    <a:srgbClr val="000099"/>
                  </a:solidFill>
                  <a:latin typeface="Arial Narrow" pitchFamily="34" charset="0"/>
                </a:rPr>
                <a:t>Current/power</a:t>
              </a:r>
            </a:p>
            <a:p>
              <a:pPr marL="285750" indent="-285750" fontAlgn="auto"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400" kern="0" dirty="0">
                  <a:solidFill>
                    <a:srgbClr val="000099"/>
                  </a:solidFill>
                  <a:latin typeface="Arial Narrow" pitchFamily="34" charset="0"/>
                </a:rPr>
                <a:t>Velocity</a:t>
              </a:r>
            </a:p>
            <a:p>
              <a:pPr marL="285750" indent="-285750" fontAlgn="auto"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400" kern="0" dirty="0">
                  <a:solidFill>
                    <a:srgbClr val="000099"/>
                  </a:solidFill>
                  <a:latin typeface="Arial Narrow" pitchFamily="34" charset="0"/>
                </a:rPr>
                <a:t>Position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355D50-D010-4815-B340-2F667C335F44}"/>
                </a:ext>
              </a:extLst>
            </p:cNvPr>
            <p:cNvSpPr txBox="1"/>
            <p:nvPr/>
          </p:nvSpPr>
          <p:spPr>
            <a:xfrm>
              <a:off x="4201028" y="2851787"/>
              <a:ext cx="11334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en-US" sz="1400" u="sng" kern="0" dirty="0">
                  <a:solidFill>
                    <a:srgbClr val="000099"/>
                  </a:solidFill>
                  <a:latin typeface="Arial Narrow" pitchFamily="34" charset="0"/>
                </a:rPr>
                <a:t>Ball Screw</a:t>
              </a:r>
            </a:p>
            <a:p>
              <a:pPr marL="285750" indent="-285750" fontAlgn="auto"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400" kern="0" dirty="0">
                  <a:solidFill>
                    <a:srgbClr val="000099"/>
                  </a:solidFill>
                  <a:latin typeface="Arial Narrow" pitchFamily="34" charset="0"/>
                </a:rPr>
                <a:t>Force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C06E828-2388-4FAF-A9DF-465B48F84EFE}"/>
                </a:ext>
              </a:extLst>
            </p:cNvPr>
            <p:cNvCxnSpPr>
              <a:cxnSpLocks/>
            </p:cNvCxnSpPr>
            <p:nvPr/>
          </p:nvCxnSpPr>
          <p:spPr>
            <a:xfrm>
              <a:off x="3164486" y="3004153"/>
              <a:ext cx="960225" cy="167146"/>
            </a:xfrm>
            <a:prstGeom prst="line">
              <a:avLst/>
            </a:prstGeom>
            <a:noFill/>
            <a:ln w="19050" cap="flat" cmpd="sng" algn="ctr">
              <a:solidFill>
                <a:srgbClr val="000099"/>
              </a:solidFill>
              <a:prstDash val="solid"/>
              <a:headEnd type="oval"/>
            </a:ln>
            <a:effectLst/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E62547-B252-4102-A64A-ABCC2ABC2529}"/>
                </a:ext>
              </a:extLst>
            </p:cNvPr>
            <p:cNvSpPr txBox="1"/>
            <p:nvPr/>
          </p:nvSpPr>
          <p:spPr>
            <a:xfrm>
              <a:off x="4124711" y="1476670"/>
              <a:ext cx="167282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en-US" sz="1400" u="sng" kern="0" dirty="0">
                  <a:solidFill>
                    <a:srgbClr val="000099"/>
                  </a:solidFill>
                  <a:latin typeface="Arial Narrow" pitchFamily="34" charset="0"/>
                </a:rPr>
                <a:t>Spindle Motor</a:t>
              </a:r>
            </a:p>
            <a:p>
              <a:pPr marL="285750" indent="-285750" fontAlgn="auto"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400" kern="0" dirty="0">
                  <a:solidFill>
                    <a:srgbClr val="000099"/>
                  </a:solidFill>
                  <a:latin typeface="Arial Narrow" pitchFamily="34" charset="0"/>
                </a:rPr>
                <a:t>Current/power</a:t>
              </a:r>
            </a:p>
            <a:p>
              <a:pPr marL="285750" indent="-285750" fontAlgn="auto"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400" kern="0" dirty="0">
                  <a:solidFill>
                    <a:srgbClr val="000099"/>
                  </a:solidFill>
                  <a:latin typeface="Arial Narrow" pitchFamily="34" charset="0"/>
                </a:rPr>
                <a:t>Speed</a:t>
              </a:r>
            </a:p>
            <a:p>
              <a:pPr marL="285750" indent="-285750" fontAlgn="auto"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400" kern="0" dirty="0">
                  <a:solidFill>
                    <a:srgbClr val="000099"/>
                  </a:solidFill>
                  <a:latin typeface="Arial Narrow" pitchFamily="34" charset="0"/>
                </a:rPr>
                <a:t>Position</a:t>
              </a:r>
            </a:p>
            <a:p>
              <a:pPr marL="285750" indent="-285750" fontAlgn="auto"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400" kern="0" dirty="0">
                  <a:solidFill>
                    <a:srgbClr val="000099"/>
                  </a:solidFill>
                  <a:latin typeface="Arial Narrow" pitchFamily="34" charset="0"/>
                </a:rPr>
                <a:t>Force/Torque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FBA51F4-D12D-4D02-B651-34464312814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2963333" y="1866521"/>
              <a:ext cx="1161378" cy="194925"/>
            </a:xfrm>
            <a:prstGeom prst="line">
              <a:avLst/>
            </a:prstGeom>
            <a:noFill/>
            <a:ln w="19050" cap="flat" cmpd="sng" algn="ctr">
              <a:solidFill>
                <a:srgbClr val="000099"/>
              </a:solidFill>
              <a:prstDash val="solid"/>
              <a:headEnd type="oval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3EA6A1-5EDB-4A50-8D9D-BB807271DBB0}"/>
                </a:ext>
              </a:extLst>
            </p:cNvPr>
            <p:cNvSpPr txBox="1"/>
            <p:nvPr/>
          </p:nvSpPr>
          <p:spPr>
            <a:xfrm>
              <a:off x="261042" y="1158739"/>
              <a:ext cx="189547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en-US" sz="1400" u="sng" kern="0" dirty="0">
                  <a:solidFill>
                    <a:srgbClr val="000099"/>
                  </a:solidFill>
                  <a:latin typeface="Arial Narrow" pitchFamily="34" charset="0"/>
                </a:rPr>
                <a:t>Machine Structure</a:t>
              </a:r>
            </a:p>
            <a:p>
              <a:pPr marL="285750" indent="-285750" fontAlgn="auto"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400" kern="0" dirty="0">
                  <a:solidFill>
                    <a:srgbClr val="000099"/>
                  </a:solidFill>
                  <a:latin typeface="Arial Narrow" pitchFamily="34" charset="0"/>
                </a:rPr>
                <a:t>Vibration</a:t>
              </a:r>
            </a:p>
            <a:p>
              <a:pPr marL="285750" indent="-285750" fontAlgn="auto"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400" kern="0" dirty="0">
                  <a:solidFill>
                    <a:srgbClr val="000099"/>
                  </a:solidFill>
                  <a:latin typeface="Arial Narrow" pitchFamily="34" charset="0"/>
                </a:rPr>
                <a:t>AE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A47F0C2-8917-4FC3-8938-2A98093BB2B5}"/>
                </a:ext>
              </a:extLst>
            </p:cNvPr>
            <p:cNvCxnSpPr/>
            <p:nvPr/>
          </p:nvCxnSpPr>
          <p:spPr>
            <a:xfrm flipH="1" flipV="1">
              <a:off x="1526351" y="1471831"/>
              <a:ext cx="1143001" cy="502503"/>
            </a:xfrm>
            <a:prstGeom prst="line">
              <a:avLst/>
            </a:prstGeom>
            <a:noFill/>
            <a:ln w="19050" cap="flat" cmpd="sng" algn="ctr">
              <a:solidFill>
                <a:srgbClr val="000099"/>
              </a:solidFill>
              <a:prstDash val="solid"/>
              <a:headEnd type="oval"/>
            </a:ln>
            <a:effectLst/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A0C2A6-2055-4C71-93B8-95FE7EA09586}"/>
                </a:ext>
              </a:extLst>
            </p:cNvPr>
            <p:cNvSpPr txBox="1"/>
            <p:nvPr/>
          </p:nvSpPr>
          <p:spPr>
            <a:xfrm>
              <a:off x="261042" y="1817070"/>
              <a:ext cx="18097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en-US" sz="1400" u="sng" kern="0" dirty="0">
                  <a:solidFill>
                    <a:srgbClr val="000099"/>
                  </a:solidFill>
                  <a:latin typeface="Arial Narrow" pitchFamily="34" charset="0"/>
                </a:rPr>
                <a:t>Cutting Process</a:t>
              </a:r>
            </a:p>
            <a:p>
              <a:pPr marL="285750" indent="-285750" fontAlgn="auto"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400" kern="0" dirty="0">
                  <a:solidFill>
                    <a:srgbClr val="000099"/>
                  </a:solidFill>
                  <a:latin typeface="Arial Narrow" pitchFamily="34" charset="0"/>
                </a:rPr>
                <a:t>Cutting force </a:t>
              </a:r>
            </a:p>
            <a:p>
              <a:pPr marL="285750" indent="-285750" fontAlgn="auto"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400" kern="0" dirty="0">
                  <a:solidFill>
                    <a:srgbClr val="000099"/>
                  </a:solidFill>
                  <a:latin typeface="Arial Narrow" pitchFamily="34" charset="0"/>
                </a:rPr>
                <a:t>AE</a:t>
              </a:r>
            </a:p>
            <a:p>
              <a:pPr marL="285750" indent="-285750" fontAlgn="auto"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400" kern="0" dirty="0">
                  <a:solidFill>
                    <a:srgbClr val="000099"/>
                  </a:solidFill>
                  <a:latin typeface="Arial Narrow" pitchFamily="34" charset="0"/>
                </a:rPr>
                <a:t>Vibration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A379DA-924E-460A-B281-EDE72B762B2A}"/>
                </a:ext>
              </a:extLst>
            </p:cNvPr>
            <p:cNvCxnSpPr/>
            <p:nvPr/>
          </p:nvCxnSpPr>
          <p:spPr>
            <a:xfrm flipH="1" flipV="1">
              <a:off x="1582787" y="2216151"/>
              <a:ext cx="1247342" cy="271963"/>
            </a:xfrm>
            <a:prstGeom prst="line">
              <a:avLst/>
            </a:prstGeom>
            <a:noFill/>
            <a:ln w="19050" cap="flat" cmpd="sng" algn="ctr">
              <a:solidFill>
                <a:srgbClr val="000099"/>
              </a:solidFill>
              <a:prstDash val="solid"/>
              <a:headEnd type="oval"/>
            </a:ln>
            <a:effectLst/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717EA9A-0380-4F1B-9C9C-701B68B2AEC9}"/>
                </a:ext>
              </a:extLst>
            </p:cNvPr>
            <p:cNvSpPr txBox="1"/>
            <p:nvPr/>
          </p:nvSpPr>
          <p:spPr>
            <a:xfrm>
              <a:off x="1677343" y="945953"/>
              <a:ext cx="2405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b="1" kern="0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>Online Measurement</a:t>
              </a:r>
              <a:endParaRPr lang="en-US" b="1" kern="0" baseline="300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55D2B8B-6B13-46A2-875C-26C29F5B5F79}"/>
              </a:ext>
            </a:extLst>
          </p:cNvPr>
          <p:cNvGrpSpPr/>
          <p:nvPr/>
        </p:nvGrpSpPr>
        <p:grpSpPr>
          <a:xfrm>
            <a:off x="8292566" y="1086829"/>
            <a:ext cx="2473938" cy="2771553"/>
            <a:chOff x="6389020" y="2776324"/>
            <a:chExt cx="2473938" cy="317182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856F5F-0019-4596-9D12-4745BA4D6683}"/>
                </a:ext>
              </a:extLst>
            </p:cNvPr>
            <p:cNvSpPr/>
            <p:nvPr/>
          </p:nvSpPr>
          <p:spPr>
            <a:xfrm>
              <a:off x="6389020" y="2830704"/>
              <a:ext cx="2362968" cy="311744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00CC99">
                  <a:shade val="50000"/>
                </a:srgbClr>
              </a:solidFill>
              <a:prstDash val="dash"/>
            </a:ln>
            <a:effectLst/>
          </p:spPr>
          <p:txBody>
            <a:bodyPr rtlCol="0" anchor="ctr"/>
            <a:lstStyle/>
            <a:p>
              <a:pPr algn="ctr" fontAlgn="auto">
                <a:spcAft>
                  <a:spcPts val="0"/>
                </a:spcAft>
                <a:defRPr/>
              </a:pPr>
              <a:endParaRPr lang="en-US" sz="1600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637CEE-E589-4175-AC74-5CBA1308C009}"/>
                </a:ext>
              </a:extLst>
            </p:cNvPr>
            <p:cNvSpPr txBox="1"/>
            <p:nvPr/>
          </p:nvSpPr>
          <p:spPr>
            <a:xfrm>
              <a:off x="6457895" y="2776324"/>
              <a:ext cx="2405063" cy="422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b="1" kern="0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>Offline Measurement</a:t>
              </a:r>
              <a:endParaRPr lang="en-US" b="1" kern="0" baseline="300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1923DE0-FE97-435D-8DD0-B0E80DAFA468}"/>
                </a:ext>
              </a:extLst>
            </p:cNvPr>
            <p:cNvGrpSpPr/>
            <p:nvPr/>
          </p:nvGrpSpPr>
          <p:grpSpPr>
            <a:xfrm>
              <a:off x="6445986" y="3185026"/>
              <a:ext cx="2107253" cy="1394778"/>
              <a:chOff x="6274536" y="3165976"/>
              <a:chExt cx="2107253" cy="1394778"/>
            </a:xfrm>
          </p:grpSpPr>
          <p:pic>
            <p:nvPicPr>
              <p:cNvPr id="24" name="Picture 7" descr="Tool Makers Microscope">
                <a:extLst>
                  <a:ext uri="{FF2B5EF4-FFF2-40B4-BE49-F238E27FC236}">
                    <a16:creationId xmlns:a16="http://schemas.microsoft.com/office/drawing/2014/main" id="{1AE5A683-3FE6-4F7A-B968-161F69663D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5499" y="3165976"/>
                <a:ext cx="1363308" cy="12870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B86022D-AD28-4558-9311-BD4E0DBEF072}"/>
                  </a:ext>
                </a:extLst>
              </p:cNvPr>
              <p:cNvSpPr txBox="1"/>
              <p:nvPr/>
            </p:nvSpPr>
            <p:spPr>
              <a:xfrm>
                <a:off x="6274536" y="3238064"/>
                <a:ext cx="11809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Aft>
                    <a:spcPts val="0"/>
                  </a:spcAft>
                  <a:defRPr/>
                </a:pPr>
                <a:r>
                  <a:rPr lang="en-US" sz="1400" kern="0" dirty="0">
                    <a:solidFill>
                      <a:srgbClr val="C00000"/>
                    </a:solidFill>
                    <a:latin typeface="Arial Narrow" pitchFamily="34" charset="0"/>
                  </a:rPr>
                  <a:t>Microscope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CF580BA-C781-43C4-B43A-D1546D282BCA}"/>
                  </a:ext>
                </a:extLst>
              </p:cNvPr>
              <p:cNvSpPr/>
              <p:nvPr/>
            </p:nvSpPr>
            <p:spPr>
              <a:xfrm flipV="1">
                <a:off x="7376502" y="3862037"/>
                <a:ext cx="100537" cy="85345"/>
              </a:xfrm>
              <a:prstGeom prst="ellipse">
                <a:avLst/>
              </a:prstGeom>
              <a:solidFill>
                <a:srgbClr val="00CC99"/>
              </a:solidFill>
              <a:ln w="25400" cap="flat" cmpd="sng" algn="ctr">
                <a:solidFill>
                  <a:srgbClr val="00CC9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fontAlgn="auto">
                  <a:spcAft>
                    <a:spcPts val="0"/>
                  </a:spcAft>
                  <a:defRPr/>
                </a:pPr>
                <a:endParaRPr lang="en-US" sz="1600" kern="0">
                  <a:solidFill>
                    <a:srgbClr val="FFFFFF"/>
                  </a:solidFill>
                  <a:latin typeface="Arial"/>
                  <a:ea typeface="宋体"/>
                </a:endParaRP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655430A-05CF-447A-9A6E-466BDE1EA75F}"/>
                  </a:ext>
                </a:extLst>
              </p:cNvPr>
              <p:cNvCxnSpPr/>
              <p:nvPr/>
            </p:nvCxnSpPr>
            <p:spPr>
              <a:xfrm flipH="1">
                <a:off x="6496615" y="3932460"/>
                <a:ext cx="945676" cy="597781"/>
              </a:xfrm>
              <a:prstGeom prst="line">
                <a:avLst/>
              </a:prstGeom>
              <a:noFill/>
              <a:ln w="9525" cap="flat" cmpd="sng" algn="ctr">
                <a:solidFill>
                  <a:srgbClr val="3366FF"/>
                </a:solidFill>
                <a:prstDash val="solid"/>
              </a:ln>
              <a:effectLst/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2362FE3-61C8-49D4-88CB-2B3C68EA7675}"/>
                  </a:ext>
                </a:extLst>
              </p:cNvPr>
              <p:cNvCxnSpPr/>
              <p:nvPr/>
            </p:nvCxnSpPr>
            <p:spPr>
              <a:xfrm>
                <a:off x="7474829" y="3947382"/>
                <a:ext cx="906960" cy="613372"/>
              </a:xfrm>
              <a:prstGeom prst="line">
                <a:avLst/>
              </a:prstGeom>
              <a:noFill/>
              <a:ln w="9525" cap="flat" cmpd="sng" algn="ctr">
                <a:solidFill>
                  <a:srgbClr val="3366FF"/>
                </a:solidFill>
                <a:prstDash val="solid"/>
              </a:ln>
              <a:effectLst/>
            </p:spPr>
          </p:cxnSp>
        </p:grp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444C0C9A-D4CE-4E30-AAC6-4E5BEA71E3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5464" y="2662718"/>
            <a:ext cx="1923645" cy="114379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1C4286D-46A9-43B1-9E16-A1637BFA3F0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417"/>
          <a:stretch/>
        </p:blipFill>
        <p:spPr>
          <a:xfrm>
            <a:off x="2516780" y="3871852"/>
            <a:ext cx="3675320" cy="185281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1D7061D-4E16-45D2-9623-BF9CD8729ED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833"/>
          <a:stretch/>
        </p:blipFill>
        <p:spPr>
          <a:xfrm>
            <a:off x="7053284" y="3900602"/>
            <a:ext cx="3744416" cy="1856232"/>
          </a:xfrm>
          <a:prstGeom prst="rect">
            <a:avLst/>
          </a:prstGeom>
        </p:spPr>
      </p:pic>
      <p:sp>
        <p:nvSpPr>
          <p:cNvPr id="32" name="Striped Right Arrow 125">
            <a:extLst>
              <a:ext uri="{FF2B5EF4-FFF2-40B4-BE49-F238E27FC236}">
                <a16:creationId xmlns:a16="http://schemas.microsoft.com/office/drawing/2014/main" id="{86A0475D-CF90-4BE2-A49D-15B30F61337A}"/>
              </a:ext>
            </a:extLst>
          </p:cNvPr>
          <p:cNvSpPr/>
          <p:nvPr/>
        </p:nvSpPr>
        <p:spPr>
          <a:xfrm rot="5400000">
            <a:off x="4406420" y="3624356"/>
            <a:ext cx="180020" cy="648072"/>
          </a:xfrm>
          <a:prstGeom prst="strip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riped Right Arrow 126">
            <a:extLst>
              <a:ext uri="{FF2B5EF4-FFF2-40B4-BE49-F238E27FC236}">
                <a16:creationId xmlns:a16="http://schemas.microsoft.com/office/drawing/2014/main" id="{26C3BC0B-2D0D-4E00-A14D-E25732542DBB}"/>
              </a:ext>
            </a:extLst>
          </p:cNvPr>
          <p:cNvSpPr/>
          <p:nvPr/>
        </p:nvSpPr>
        <p:spPr>
          <a:xfrm rot="5400000">
            <a:off x="9015502" y="3624356"/>
            <a:ext cx="180020" cy="648072"/>
          </a:xfrm>
          <a:prstGeom prst="strip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-Right Arrow 127">
            <a:extLst>
              <a:ext uri="{FF2B5EF4-FFF2-40B4-BE49-F238E27FC236}">
                <a16:creationId xmlns:a16="http://schemas.microsoft.com/office/drawing/2014/main" id="{281F033F-8129-40F9-9FAC-AA1989E55422}"/>
              </a:ext>
            </a:extLst>
          </p:cNvPr>
          <p:cNvSpPr/>
          <p:nvPr/>
        </p:nvSpPr>
        <p:spPr>
          <a:xfrm>
            <a:off x="6254427" y="4412187"/>
            <a:ext cx="736529" cy="416531"/>
          </a:xfrm>
          <a:prstGeom prst="left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7E6F52-AD49-4EBE-8F38-88A0CB955F1E}"/>
              </a:ext>
            </a:extLst>
          </p:cNvPr>
          <p:cNvSpPr/>
          <p:nvPr/>
        </p:nvSpPr>
        <p:spPr>
          <a:xfrm>
            <a:off x="2167665" y="5850310"/>
            <a:ext cx="8173523" cy="6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285750">
              <a:spcBef>
                <a:spcPts val="0"/>
              </a:spcBef>
              <a:spcAft>
                <a:spcPts val="3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sz="1700" dirty="0">
                <a:solidFill>
                  <a:srgbClr val="000000"/>
                </a:solidFill>
                <a:latin typeface="Times New Roman"/>
              </a:rPr>
              <a:t>From sensing data to system performance </a:t>
            </a:r>
          </a:p>
          <a:p>
            <a:pPr marL="685800" lvl="1" indent="-285750">
              <a:spcBef>
                <a:spcPts val="0"/>
              </a:spcBef>
              <a:spcAft>
                <a:spcPts val="3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sz="1700" dirty="0">
                <a:solidFill>
                  <a:srgbClr val="000000"/>
                </a:solidFill>
                <a:latin typeface="Times New Roman"/>
              </a:rPr>
              <a:t>From </a:t>
            </a:r>
            <a:r>
              <a:rPr lang="en-US" sz="1700" dirty="0">
                <a:solidFill>
                  <a:srgbClr val="0000CC"/>
                </a:solidFill>
                <a:latin typeface="Times New Roman"/>
              </a:rPr>
              <a:t>sensing data variation pattern </a:t>
            </a:r>
            <a:r>
              <a:rPr lang="en-US" sz="1700" dirty="0">
                <a:solidFill>
                  <a:srgbClr val="000000"/>
                </a:solidFill>
                <a:latin typeface="Times New Roman"/>
              </a:rPr>
              <a:t>to </a:t>
            </a:r>
            <a:r>
              <a:rPr lang="en-US" sz="1700" dirty="0">
                <a:solidFill>
                  <a:srgbClr val="C00000"/>
                </a:solidFill>
                <a:latin typeface="Times New Roman"/>
              </a:rPr>
              <a:t>system performance degradation pattern </a:t>
            </a:r>
            <a:endParaRPr lang="en-US" sz="1700" i="1" dirty="0">
              <a:solidFill>
                <a:srgbClr val="C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5913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D66A-D467-499D-9E38-96FB355D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Modeling: </a:t>
            </a:r>
            <a:r>
              <a:rPr lang="en-US" sz="3600" dirty="0">
                <a:solidFill>
                  <a:srgbClr val="C00000"/>
                </a:solidFill>
              </a:rPr>
              <a:t>Force vs. Wear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6CDD5-53C9-4275-853F-D2C2FFB49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191" y="2217217"/>
            <a:ext cx="4032448" cy="291145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454D4BE-824D-438F-93BC-838C5B35F562}"/>
              </a:ext>
            </a:extLst>
          </p:cNvPr>
          <p:cNvGrpSpPr/>
          <p:nvPr/>
        </p:nvGrpSpPr>
        <p:grpSpPr>
          <a:xfrm>
            <a:off x="2274900" y="2377307"/>
            <a:ext cx="3717853" cy="1299298"/>
            <a:chOff x="596415" y="1412776"/>
            <a:chExt cx="3717853" cy="12992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D6F4417-C371-4386-8587-7CB853C19CE6}"/>
                    </a:ext>
                  </a:extLst>
                </p:cNvPr>
                <p:cNvSpPr/>
                <p:nvPr/>
              </p:nvSpPr>
              <p:spPr>
                <a:xfrm>
                  <a:off x="992117" y="1412776"/>
                  <a:ext cx="2883225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𝐾h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d>
                          </m:e>
                          <m: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117" y="1412776"/>
                  <a:ext cx="2883225" cy="39074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61EFF82-395E-4ED0-8A97-8E324E1E116A}"/>
                </a:ext>
              </a:extLst>
            </p:cNvPr>
            <p:cNvCxnSpPr/>
            <p:nvPr/>
          </p:nvCxnSpPr>
          <p:spPr>
            <a:xfrm flipH="1" flipV="1">
              <a:off x="1486204" y="1809015"/>
              <a:ext cx="306" cy="228599"/>
            </a:xfrm>
            <a:prstGeom prst="straightConnector1">
              <a:avLst/>
            </a:prstGeom>
            <a:noFill/>
            <a:ln w="19050" cap="flat" cmpd="sng" algn="ctr">
              <a:solidFill>
                <a:srgbClr val="FFFFFF">
                  <a:lumMod val="75000"/>
                </a:srgbClr>
              </a:solidFill>
              <a:prstDash val="solid"/>
              <a:headEnd type="none" w="med" len="med"/>
              <a:tailEnd type="oval" w="med" len="med"/>
            </a:ln>
            <a:effectLst/>
          </p:spPr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6829EC2-09FB-49BD-AF29-C5E1ACD20E71}"/>
                </a:ext>
              </a:extLst>
            </p:cNvPr>
            <p:cNvSpPr txBox="1"/>
            <p:nvPr/>
          </p:nvSpPr>
          <p:spPr>
            <a:xfrm>
              <a:off x="596415" y="2035018"/>
              <a:ext cx="1234256" cy="369332"/>
            </a:xfrm>
            <a:prstGeom prst="rect">
              <a:avLst/>
            </a:prstGeom>
            <a:noFill/>
            <a:ln>
              <a:solidFill>
                <a:srgbClr val="0000CC"/>
              </a:solidFill>
              <a:prstDash val="sysDash"/>
            </a:ln>
          </p:spPr>
          <p:txBody>
            <a:bodyPr wrap="square" t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i="1" dirty="0">
                  <a:solidFill>
                    <a:srgbClr val="000000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Instantaneous angle of rotation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64BAAF-5E50-4CE4-A5C2-93BA0A800605}"/>
                </a:ext>
              </a:extLst>
            </p:cNvPr>
            <p:cNvSpPr txBox="1"/>
            <p:nvPr/>
          </p:nvSpPr>
          <p:spPr>
            <a:xfrm>
              <a:off x="813717" y="2523750"/>
              <a:ext cx="1344974" cy="184666"/>
            </a:xfrm>
            <a:prstGeom prst="rect">
              <a:avLst/>
            </a:prstGeom>
            <a:noFill/>
            <a:ln>
              <a:solidFill>
                <a:srgbClr val="0000CC"/>
              </a:solidFill>
              <a:prstDash val="sysDash"/>
            </a:ln>
          </p:spPr>
          <p:txBody>
            <a:bodyPr wrap="square" t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i="1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>Axial depth of cut</a:t>
              </a:r>
              <a:endParaRPr lang="en-US" sz="1200" i="1" dirty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A4541F8-F513-42D8-A3EF-D73F35BD59F7}"/>
                </a:ext>
              </a:extLst>
            </p:cNvPr>
            <p:cNvCxnSpPr/>
            <p:nvPr/>
          </p:nvCxnSpPr>
          <p:spPr>
            <a:xfrm flipV="1">
              <a:off x="2089355" y="1809016"/>
              <a:ext cx="0" cy="714734"/>
            </a:xfrm>
            <a:prstGeom prst="straightConnector1">
              <a:avLst/>
            </a:prstGeom>
            <a:noFill/>
            <a:ln w="19050" cap="flat" cmpd="sng" algn="ctr">
              <a:solidFill>
                <a:srgbClr val="FFFFFF">
                  <a:lumMod val="75000"/>
                </a:srgbClr>
              </a:solidFill>
              <a:prstDash val="solid"/>
              <a:headEnd type="none" w="med" len="med"/>
              <a:tailEnd type="oval" w="med" len="med"/>
            </a:ln>
            <a:effectLst/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C2BBCC-201B-43F8-9E5C-28E35EAC18F9}"/>
                </a:ext>
              </a:extLst>
            </p:cNvPr>
            <p:cNvSpPr txBox="1"/>
            <p:nvPr/>
          </p:nvSpPr>
          <p:spPr>
            <a:xfrm>
              <a:off x="2885625" y="2527408"/>
              <a:ext cx="1344974" cy="184666"/>
            </a:xfrm>
            <a:prstGeom prst="rect">
              <a:avLst/>
            </a:prstGeom>
            <a:noFill/>
            <a:ln>
              <a:solidFill>
                <a:srgbClr val="0000CC"/>
              </a:solidFill>
              <a:prstDash val="sysDash"/>
            </a:ln>
          </p:spPr>
          <p:txBody>
            <a:bodyPr wrap="square" t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i="1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>Feed rate</a:t>
              </a:r>
              <a:endParaRPr lang="en-US" sz="1200" i="1" dirty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9278E1E-3BF0-4B40-ACF2-0199DA26E93D}"/>
                </a:ext>
              </a:extLst>
            </p:cNvPr>
            <p:cNvCxnSpPr/>
            <p:nvPr/>
          </p:nvCxnSpPr>
          <p:spPr>
            <a:xfrm flipV="1">
              <a:off x="3140393" y="1809016"/>
              <a:ext cx="0" cy="714734"/>
            </a:xfrm>
            <a:prstGeom prst="straightConnector1">
              <a:avLst/>
            </a:prstGeom>
            <a:noFill/>
            <a:ln w="19050" cap="flat" cmpd="sng" algn="ctr">
              <a:solidFill>
                <a:srgbClr val="FFFFFF">
                  <a:lumMod val="75000"/>
                </a:srgbClr>
              </a:solidFill>
              <a:prstDash val="solid"/>
              <a:headEnd type="none" w="med" len="med"/>
              <a:tailEnd type="oval" w="med" len="med"/>
            </a:ln>
            <a:effectLst/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3C394C-EFFF-4E08-B7FA-45AC2D21D978}"/>
                </a:ext>
              </a:extLst>
            </p:cNvPr>
            <p:cNvSpPr txBox="1"/>
            <p:nvPr/>
          </p:nvSpPr>
          <p:spPr>
            <a:xfrm>
              <a:off x="2141210" y="2035018"/>
              <a:ext cx="929848" cy="369332"/>
            </a:xfrm>
            <a:prstGeom prst="rect">
              <a:avLst/>
            </a:prstGeom>
            <a:noFill/>
            <a:ln>
              <a:solidFill>
                <a:srgbClr val="0000CC"/>
              </a:solidFill>
              <a:prstDash val="sysDash"/>
            </a:ln>
          </p:spPr>
          <p:txBody>
            <a:bodyPr wrap="square" t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i="1" dirty="0">
                  <a:solidFill>
                    <a:srgbClr val="000000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Force and chip constant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1ED8D1B-2C1B-43FB-9F67-94A7DBB09325}"/>
                </a:ext>
              </a:extLst>
            </p:cNvPr>
            <p:cNvCxnSpPr/>
            <p:nvPr/>
          </p:nvCxnSpPr>
          <p:spPr>
            <a:xfrm flipV="1">
              <a:off x="2303748" y="1803524"/>
              <a:ext cx="0" cy="231494"/>
            </a:xfrm>
            <a:prstGeom prst="straightConnector1">
              <a:avLst/>
            </a:prstGeom>
            <a:noFill/>
            <a:ln w="19050" cap="flat" cmpd="sng" algn="ctr">
              <a:solidFill>
                <a:srgbClr val="FFFFFF">
                  <a:lumMod val="75000"/>
                </a:srgbClr>
              </a:solidFill>
              <a:prstDash val="solid"/>
              <a:headEnd type="none" w="med" len="med"/>
              <a:tailEnd type="oval" w="med" len="med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04E756B-BC8F-44E2-AE5F-D24C919A1597}"/>
                </a:ext>
              </a:extLst>
            </p:cNvPr>
            <p:cNvCxnSpPr/>
            <p:nvPr/>
          </p:nvCxnSpPr>
          <p:spPr>
            <a:xfrm flipV="1">
              <a:off x="2987824" y="1700808"/>
              <a:ext cx="0" cy="334210"/>
            </a:xfrm>
            <a:prstGeom prst="straightConnector1">
              <a:avLst/>
            </a:prstGeom>
            <a:noFill/>
            <a:ln w="19050" cap="flat" cmpd="sng" algn="ctr">
              <a:solidFill>
                <a:srgbClr val="FFFFFF">
                  <a:lumMod val="75000"/>
                </a:srgbClr>
              </a:solidFill>
              <a:prstDash val="solid"/>
              <a:headEnd type="none" w="med" len="med"/>
              <a:tailEnd type="oval" w="med" len="med"/>
            </a:ln>
            <a:effectLst/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2927FC-9278-4B87-B9DC-284C0554C501}"/>
                </a:ext>
              </a:extLst>
            </p:cNvPr>
            <p:cNvSpPr txBox="1"/>
            <p:nvPr/>
          </p:nvSpPr>
          <p:spPr>
            <a:xfrm>
              <a:off x="3384420" y="2031121"/>
              <a:ext cx="929848" cy="369332"/>
            </a:xfrm>
            <a:prstGeom prst="rect">
              <a:avLst/>
            </a:prstGeom>
            <a:noFill/>
            <a:ln>
              <a:solidFill>
                <a:srgbClr val="0000CC"/>
              </a:solidFill>
              <a:prstDash val="sysDash"/>
            </a:ln>
          </p:spPr>
          <p:txBody>
            <a:bodyPr wrap="square" t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i="1" dirty="0">
                  <a:solidFill>
                    <a:srgbClr val="000000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Chip thickness</a:t>
              </a:r>
            </a:p>
          </p:txBody>
        </p:sp>
        <p:cxnSp>
          <p:nvCxnSpPr>
            <p:cNvPr id="17" name="Elbow Connector 22">
              <a:extLst>
                <a:ext uri="{FF2B5EF4-FFF2-40B4-BE49-F238E27FC236}">
                  <a16:creationId xmlns:a16="http://schemas.microsoft.com/office/drawing/2014/main" id="{D574AC48-24FA-49B6-8CA6-27A9EC5E65BF}"/>
                </a:ext>
              </a:extLst>
            </p:cNvPr>
            <p:cNvCxnSpPr>
              <a:stCxn id="6" idx="2"/>
              <a:endCxn id="16" idx="0"/>
            </p:cNvCxnSpPr>
            <p:nvPr/>
          </p:nvCxnSpPr>
          <p:spPr>
            <a:xfrm rot="16200000" flipH="1">
              <a:off x="3027739" y="1209515"/>
              <a:ext cx="227597" cy="1415614"/>
            </a:xfrm>
            <a:prstGeom prst="bentConnector3">
              <a:avLst/>
            </a:prstGeom>
            <a:noFill/>
            <a:ln w="19050" cap="flat" cmpd="sng" algn="ctr">
              <a:solidFill>
                <a:srgbClr val="FFFFFF">
                  <a:lumMod val="75000"/>
                </a:srgbClr>
              </a:solidFill>
              <a:prstDash val="solid"/>
              <a:headEnd type="oval" w="med" len="med"/>
              <a:tailEnd type="none" w="med" len="med"/>
            </a:ln>
            <a:effectLst/>
          </p:spPr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57A217E-3B90-4A48-B4D0-1EC7585014CB}"/>
              </a:ext>
            </a:extLst>
          </p:cNvPr>
          <p:cNvSpPr/>
          <p:nvPr/>
        </p:nvSpPr>
        <p:spPr>
          <a:xfrm>
            <a:off x="1896772" y="1056466"/>
            <a:ext cx="7572938" cy="1195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lvl="1" indent="-292100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CC"/>
                </a:solidFill>
                <a:latin typeface="Times New Roman"/>
              </a:rPr>
              <a:t>Tangential cutting force vs. process parameters</a:t>
            </a:r>
            <a:r>
              <a:rPr lang="en-US" b="1" i="1" dirty="0">
                <a:solidFill>
                  <a:srgbClr val="0000CC"/>
                </a:solidFill>
                <a:latin typeface="Times New Roman"/>
              </a:rPr>
              <a:t> </a:t>
            </a:r>
            <a:r>
              <a:rPr lang="en-US" baseline="30000" dirty="0">
                <a:latin typeface="Times New Roman"/>
              </a:rPr>
              <a:t>[1]</a:t>
            </a:r>
          </a:p>
          <a:p>
            <a:pPr marL="685800" lvl="1" indent="-285750">
              <a:spcBef>
                <a:spcPts val="0"/>
              </a:spcBef>
              <a:spcAft>
                <a:spcPts val="3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00"/>
                </a:solidFill>
                <a:latin typeface="Times New Roman"/>
              </a:rPr>
              <a:t>Proportional to process parameters, </a:t>
            </a:r>
            <a:r>
              <a:rPr lang="en-US" sz="1600" i="1" dirty="0">
                <a:solidFill>
                  <a:srgbClr val="000000"/>
                </a:solidFill>
                <a:latin typeface="Times New Roman"/>
              </a:rPr>
              <a:t>i.e. </a:t>
            </a:r>
            <a:r>
              <a:rPr lang="en-US" sz="1600" dirty="0">
                <a:solidFill>
                  <a:srgbClr val="CC3300"/>
                </a:solidFill>
                <a:latin typeface="Times New Roman"/>
              </a:rPr>
              <a:t>depth of cut </a:t>
            </a:r>
            <a:r>
              <a:rPr lang="en-US" sz="1600" dirty="0">
                <a:solidFill>
                  <a:srgbClr val="000000"/>
                </a:solidFill>
                <a:latin typeface="Times New Roman"/>
              </a:rPr>
              <a:t>and </a:t>
            </a:r>
            <a:r>
              <a:rPr lang="en-US" sz="1600" dirty="0">
                <a:solidFill>
                  <a:srgbClr val="C00000"/>
                </a:solidFill>
                <a:latin typeface="Times New Roman"/>
              </a:rPr>
              <a:t>feed rate</a:t>
            </a:r>
          </a:p>
          <a:p>
            <a:pPr marL="685800" lvl="1" indent="-285750">
              <a:spcBef>
                <a:spcPts val="0"/>
              </a:spcBef>
              <a:spcAft>
                <a:spcPts val="3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00"/>
                </a:solidFill>
                <a:latin typeface="Times New Roman"/>
              </a:rPr>
              <a:t>Independent of </a:t>
            </a:r>
            <a:r>
              <a:rPr lang="en-US" sz="1600" dirty="0">
                <a:solidFill>
                  <a:srgbClr val="C00000"/>
                </a:solidFill>
                <a:latin typeface="Times New Roman"/>
              </a:rPr>
              <a:t>cutting speed</a:t>
            </a:r>
            <a:r>
              <a:rPr lang="en-US" sz="1600" dirty="0">
                <a:solidFill>
                  <a:srgbClr val="000000"/>
                </a:solidFill>
                <a:latin typeface="Times New Roman"/>
              </a:rPr>
              <a:t>, neglecting the effect of </a:t>
            </a:r>
            <a:r>
              <a:rPr lang="en-US" sz="1600" dirty="0">
                <a:solidFill>
                  <a:srgbClr val="C00000"/>
                </a:solidFill>
                <a:latin typeface="Times New Roman"/>
              </a:rPr>
              <a:t>strain rate </a:t>
            </a:r>
            <a:r>
              <a:rPr lang="en-US" sz="1600" dirty="0">
                <a:solidFill>
                  <a:srgbClr val="000000"/>
                </a:solidFill>
                <a:latin typeface="Times New Roman"/>
              </a:rPr>
              <a:t>on cutting force</a:t>
            </a:r>
          </a:p>
          <a:p>
            <a:pPr marL="685800" lvl="1" indent="-285750">
              <a:spcBef>
                <a:spcPts val="0"/>
              </a:spcBef>
              <a:spcAft>
                <a:spcPts val="3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00"/>
                </a:solidFill>
                <a:latin typeface="Times New Roman"/>
              </a:rPr>
              <a:t>Related to chip thickness</a:t>
            </a:r>
            <a:endParaRPr lang="en-US" dirty="0">
              <a:solidFill>
                <a:srgbClr val="0000CC"/>
              </a:solidFill>
              <a:latin typeface="Times New Roman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6CDE69-5D52-4285-BEBE-389356D7BD27}"/>
              </a:ext>
            </a:extLst>
          </p:cNvPr>
          <p:cNvSpPr/>
          <p:nvPr/>
        </p:nvSpPr>
        <p:spPr>
          <a:xfrm>
            <a:off x="1917733" y="4149421"/>
            <a:ext cx="4534562" cy="872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lvl="1" indent="-292100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CC"/>
                </a:solidFill>
                <a:latin typeface="Times New Roman"/>
              </a:rPr>
              <a:t>Tangential cutting force</a:t>
            </a:r>
            <a:r>
              <a:rPr lang="en-US" b="1" i="1" dirty="0">
                <a:solidFill>
                  <a:srgbClr val="0000CC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Times New Roman"/>
              </a:rPr>
              <a:t>vs. flank wear </a:t>
            </a:r>
            <a:r>
              <a:rPr lang="en-US" baseline="30000" dirty="0">
                <a:latin typeface="Times New Roman"/>
              </a:rPr>
              <a:t>[2]</a:t>
            </a:r>
          </a:p>
          <a:p>
            <a:pPr marL="685800" lvl="1" indent="-285750">
              <a:spcBef>
                <a:spcPts val="0"/>
              </a:spcBef>
              <a:spcAft>
                <a:spcPts val="3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00"/>
                </a:solidFill>
                <a:latin typeface="Times New Roman"/>
              </a:rPr>
              <a:t>Proportional to </a:t>
            </a:r>
            <a:r>
              <a:rPr lang="en-US" sz="1600" i="1" dirty="0">
                <a:solidFill>
                  <a:srgbClr val="C00000"/>
                </a:solidFill>
                <a:latin typeface="Times New Roman"/>
              </a:rPr>
              <a:t>sliding friction </a:t>
            </a:r>
            <a:r>
              <a:rPr lang="en-US" sz="1600" dirty="0">
                <a:solidFill>
                  <a:srgbClr val="000000"/>
                </a:solidFill>
                <a:latin typeface="Times New Roman"/>
              </a:rPr>
              <a:t>and width of flank wear </a:t>
            </a:r>
            <a:r>
              <a:rPr lang="en-US" sz="1600" i="1" dirty="0">
                <a:solidFill>
                  <a:srgbClr val="C00000"/>
                </a:solidFill>
                <a:latin typeface="Times New Roman"/>
              </a:rPr>
              <a:t>VB</a:t>
            </a:r>
            <a:endParaRPr lang="en-US" i="1" dirty="0">
              <a:solidFill>
                <a:srgbClr val="C00000"/>
              </a:solidFill>
              <a:latin typeface="Times New Roman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712909-E655-450E-AAB8-7469B641B86F}"/>
              </a:ext>
            </a:extLst>
          </p:cNvPr>
          <p:cNvCxnSpPr/>
          <p:nvPr/>
        </p:nvCxnSpPr>
        <p:spPr>
          <a:xfrm flipV="1">
            <a:off x="4321138" y="5344188"/>
            <a:ext cx="704" cy="228598"/>
          </a:xfrm>
          <a:prstGeom prst="straightConnector1">
            <a:avLst/>
          </a:prstGeom>
          <a:noFill/>
          <a:ln w="19050" cap="flat" cmpd="sng" algn="ctr">
            <a:solidFill>
              <a:srgbClr val="FFFFFF">
                <a:lumMod val="75000"/>
              </a:srgbClr>
            </a:solidFill>
            <a:prstDash val="solid"/>
            <a:headEnd type="none" w="med" len="med"/>
            <a:tailEnd type="oval" w="med" len="med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A4D54AE-C6A3-44DC-B950-82B9F4CE3FB6}"/>
              </a:ext>
            </a:extLst>
          </p:cNvPr>
          <p:cNvSpPr txBox="1"/>
          <p:nvPr/>
        </p:nvSpPr>
        <p:spPr>
          <a:xfrm>
            <a:off x="2916982" y="5579963"/>
            <a:ext cx="1467986" cy="369332"/>
          </a:xfrm>
          <a:prstGeom prst="rect">
            <a:avLst/>
          </a:prstGeom>
          <a:noFill/>
          <a:ln>
            <a:solidFill>
              <a:srgbClr val="0000CC"/>
            </a:solidFill>
            <a:prstDash val="sysDash"/>
          </a:ln>
        </p:spPr>
        <p:txBody>
          <a:bodyPr wrap="square" t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i="1" dirty="0">
                <a:solidFill>
                  <a:srgbClr val="000000"/>
                </a:solidFill>
                <a:latin typeface="Arial Narrow" panose="020B0606020202030204" pitchFamily="34" charset="0"/>
              </a:rPr>
              <a:t>Coefficient of sliding friction</a:t>
            </a:r>
            <a:endParaRPr lang="en-US" sz="1200" i="1" dirty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1BC88B-F4B9-4B4C-9A34-728E662C2FE1}"/>
              </a:ext>
            </a:extLst>
          </p:cNvPr>
          <p:cNvSpPr txBox="1"/>
          <p:nvPr/>
        </p:nvSpPr>
        <p:spPr>
          <a:xfrm>
            <a:off x="4465154" y="5579963"/>
            <a:ext cx="1692188" cy="369332"/>
          </a:xfrm>
          <a:prstGeom prst="rect">
            <a:avLst/>
          </a:prstGeom>
          <a:noFill/>
          <a:ln>
            <a:solidFill>
              <a:srgbClr val="0000CC"/>
            </a:solidFill>
            <a:prstDash val="sysDash"/>
          </a:ln>
        </p:spPr>
        <p:txBody>
          <a:bodyPr wrap="square" t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i="1" dirty="0">
                <a:solidFill>
                  <a:srgbClr val="000000"/>
                </a:solidFill>
                <a:latin typeface="Arial Narrow" panose="020B0606020202030204" pitchFamily="34" charset="0"/>
              </a:rPr>
              <a:t>Material hardness (e.g. </a:t>
            </a:r>
            <a:r>
              <a:rPr lang="en-US" sz="1200" i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Brinell</a:t>
            </a:r>
            <a:r>
              <a:rPr lang="en-US" sz="1200" i="1" dirty="0">
                <a:solidFill>
                  <a:srgbClr val="000000"/>
                </a:solidFill>
                <a:latin typeface="Arial Narrow" panose="020B0606020202030204" pitchFamily="34" charset="0"/>
              </a:rPr>
              <a:t> number)</a:t>
            </a:r>
            <a:endParaRPr lang="en-US" sz="1200" i="1" dirty="0">
              <a:solidFill>
                <a:srgbClr val="0000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6E76F5-43E4-4F4D-A6D2-FCE6BB96BC5A}"/>
              </a:ext>
            </a:extLst>
          </p:cNvPr>
          <p:cNvCxnSpPr/>
          <p:nvPr/>
        </p:nvCxnSpPr>
        <p:spPr>
          <a:xfrm flipH="1" flipV="1">
            <a:off x="4562173" y="5344187"/>
            <a:ext cx="306" cy="228599"/>
          </a:xfrm>
          <a:prstGeom prst="straightConnector1">
            <a:avLst/>
          </a:prstGeom>
          <a:noFill/>
          <a:ln w="19050" cap="flat" cmpd="sng" algn="ctr">
            <a:solidFill>
              <a:srgbClr val="FFFFFF">
                <a:lumMod val="75000"/>
              </a:srgbClr>
            </a:solidFill>
            <a:prstDash val="solid"/>
            <a:headEnd type="none" w="med" len="med"/>
            <a:tailEnd type="oval" w="med" len="med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A57ACE8-55C2-434B-B611-266BA7C71DD9}"/>
              </a:ext>
            </a:extLst>
          </p:cNvPr>
          <p:cNvSpPr txBox="1"/>
          <p:nvPr/>
        </p:nvSpPr>
        <p:spPr>
          <a:xfrm>
            <a:off x="6452295" y="5554243"/>
            <a:ext cx="5531568" cy="430887"/>
          </a:xfrm>
          <a:prstGeom prst="rect">
            <a:avLst/>
          </a:prstGeom>
          <a:solidFill>
            <a:srgbClr val="FFFFCC"/>
          </a:solidFill>
          <a:ln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None/>
            </a:pPr>
            <a:r>
              <a:rPr lang="en-US" sz="1100" dirty="0">
                <a:solidFill>
                  <a:srgbClr val="000066"/>
                </a:solidFill>
                <a:latin typeface="Arial Narrow" panose="020B0606020202030204" pitchFamily="34" charset="0"/>
              </a:rPr>
              <a:t>[1] </a:t>
            </a:r>
            <a:r>
              <a:rPr lang="en-US" sz="1100" dirty="0" err="1">
                <a:solidFill>
                  <a:srgbClr val="000066"/>
                </a:solidFill>
                <a:latin typeface="Arial Narrow" panose="020B0606020202030204" pitchFamily="34" charset="0"/>
              </a:rPr>
              <a:t>Altintas</a:t>
            </a:r>
            <a:r>
              <a:rPr lang="en-US" sz="1100" dirty="0">
                <a:solidFill>
                  <a:srgbClr val="000066"/>
                </a:solidFill>
                <a:latin typeface="Arial Narrow" panose="020B0606020202030204" pitchFamily="34" charset="0"/>
              </a:rPr>
              <a:t> and </a:t>
            </a:r>
            <a:r>
              <a:rPr lang="en-US" sz="1100" dirty="0" err="1">
                <a:solidFill>
                  <a:srgbClr val="000066"/>
                </a:solidFill>
                <a:latin typeface="Arial Narrow" panose="020B0606020202030204" pitchFamily="34" charset="0"/>
              </a:rPr>
              <a:t>Yellowley</a:t>
            </a:r>
            <a:r>
              <a:rPr lang="en-US" sz="1100" dirty="0">
                <a:solidFill>
                  <a:srgbClr val="000066"/>
                </a:solidFill>
                <a:latin typeface="Arial Narrow" panose="020B0606020202030204" pitchFamily="34" charset="0"/>
              </a:rPr>
              <a:t>, In-process detection of tool failure, J. Engr. Industry, 1989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None/>
            </a:pPr>
            <a:r>
              <a:rPr lang="en-US" sz="1100" dirty="0">
                <a:solidFill>
                  <a:srgbClr val="000066"/>
                </a:solidFill>
                <a:latin typeface="Arial Narrow" panose="020B0606020202030204" pitchFamily="34" charset="0"/>
              </a:rPr>
              <a:t>[2] Shao </a:t>
            </a:r>
            <a:r>
              <a:rPr lang="en-US" sz="1100" i="1" dirty="0">
                <a:solidFill>
                  <a:srgbClr val="000066"/>
                </a:solidFill>
                <a:latin typeface="Arial Narrow" panose="020B0606020202030204" pitchFamily="34" charset="0"/>
              </a:rPr>
              <a:t>et al.</a:t>
            </a:r>
            <a:r>
              <a:rPr lang="en-US" sz="1100" dirty="0">
                <a:solidFill>
                  <a:srgbClr val="000066"/>
                </a:solidFill>
                <a:latin typeface="Arial Narrow" panose="020B0606020202030204" pitchFamily="34" charset="0"/>
              </a:rPr>
              <a:t>, A cutting power model for tool wear monitoring, J. Machine Tools and Manufacture, 2004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3616163-242C-4838-9067-E5ED3D15B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100" y="5003500"/>
            <a:ext cx="1305110" cy="37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93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2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F945-E84B-486D-89C2-772F6556A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Modeling: </a:t>
            </a:r>
            <a:r>
              <a:rPr lang="en-US" sz="3600" dirty="0">
                <a:solidFill>
                  <a:srgbClr val="C00000"/>
                </a:solidFill>
              </a:rPr>
              <a:t>Crack Propagation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98A9952-4387-4477-A21D-B15C49708D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601376"/>
              </p:ext>
            </p:extLst>
          </p:nvPr>
        </p:nvGraphicFramePr>
        <p:xfrm>
          <a:off x="6250495" y="969294"/>
          <a:ext cx="4248472" cy="3307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3" imgW="2584388" imgH="2008625" progId="Visio.Drawing.11">
                  <p:embed/>
                </p:oleObj>
              </mc:Choice>
              <mc:Fallback>
                <p:oleObj name="Visio" r:id="rId3" imgW="2584388" imgH="2008625" progId="Visio.Drawing.11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0495" y="969294"/>
                        <a:ext cx="4248472" cy="33078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471C25-0372-4C03-9341-F71296C70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811520"/>
              </p:ext>
            </p:extLst>
          </p:nvPr>
        </p:nvGraphicFramePr>
        <p:xfrm>
          <a:off x="2621629" y="4353015"/>
          <a:ext cx="7257731" cy="17978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3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0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490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tabLst>
                          <a:tab pos="182880" algn="l"/>
                          <a:tab pos="182880" algn="l"/>
                          <a:tab pos="1485900" algn="ctr"/>
                          <a:tab pos="3086100" algn="r"/>
                        </a:tabLst>
                      </a:pPr>
                      <a:r>
                        <a:rPr lang="en-US" sz="1400" spc="-5" dirty="0">
                          <a:effectLst/>
                          <a:latin typeface="Arial Narrow" panose="020B0606020202030204" pitchFamily="34" charset="0"/>
                        </a:rPr>
                        <a:t>Variable</a:t>
                      </a:r>
                      <a:endParaRPr lang="en-US" sz="1600" spc="-5" dirty="0">
                        <a:effectLst/>
                        <a:latin typeface="Arial Narrow" panose="020B0606020202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tabLst>
                          <a:tab pos="182880" algn="l"/>
                          <a:tab pos="182880" algn="l"/>
                          <a:tab pos="1485900" algn="ctr"/>
                          <a:tab pos="3086100" algn="r"/>
                        </a:tabLst>
                      </a:pPr>
                      <a:r>
                        <a:rPr lang="en-US" sz="1400" spc="-5" dirty="0">
                          <a:effectLst/>
                          <a:latin typeface="Arial Narrow" panose="020B0606020202030204" pitchFamily="34" charset="0"/>
                        </a:rPr>
                        <a:t>Physical Meaning</a:t>
                      </a:r>
                      <a:endParaRPr lang="en-US" sz="1600" spc="-5" dirty="0">
                        <a:effectLst/>
                        <a:latin typeface="Arial Narrow" panose="020B0606020202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tabLst>
                          <a:tab pos="182880" algn="l"/>
                          <a:tab pos="182880" algn="l"/>
                          <a:tab pos="1485900" algn="ctr"/>
                          <a:tab pos="3086100" algn="r"/>
                        </a:tabLst>
                      </a:pPr>
                      <a:r>
                        <a:rPr lang="en-US" sz="1400" spc="-5" dirty="0">
                          <a:effectLst/>
                          <a:latin typeface="Arial Narrow" panose="020B0606020202030204" pitchFamily="34" charset="0"/>
                        </a:rPr>
                        <a:t>Value</a:t>
                      </a:r>
                      <a:endParaRPr lang="en-US" sz="1600" spc="-5" dirty="0">
                        <a:effectLst/>
                        <a:latin typeface="Arial Narrow" panose="020B0606020202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48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tabLst>
                          <a:tab pos="182880" algn="l"/>
                          <a:tab pos="182880" algn="l"/>
                          <a:tab pos="1485900" algn="ctr"/>
                          <a:tab pos="3086100" algn="r"/>
                        </a:tabLst>
                      </a:pPr>
                      <a:r>
                        <a:rPr lang="en-US" sz="1400" spc="-5" dirty="0">
                          <a:effectLst/>
                          <a:latin typeface="Arial Narrow" panose="020B0606020202030204" pitchFamily="34" charset="0"/>
                        </a:rPr>
                        <a:t>R</a:t>
                      </a:r>
                      <a:endParaRPr lang="en-US" sz="1600" spc="-5" dirty="0">
                        <a:effectLst/>
                        <a:latin typeface="Arial Narrow" panose="020B0606020202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tabLst>
                          <a:tab pos="182880" algn="l"/>
                          <a:tab pos="182880" algn="l"/>
                          <a:tab pos="1485900" algn="ctr"/>
                          <a:tab pos="3086100" algn="r"/>
                        </a:tabLst>
                      </a:pPr>
                      <a:r>
                        <a:rPr lang="en-US" sz="1400" spc="-5" dirty="0">
                          <a:effectLst/>
                          <a:latin typeface="Arial Narrow" panose="020B0606020202030204" pitchFamily="34" charset="0"/>
                        </a:rPr>
                        <a:t>Stress ratio</a:t>
                      </a:r>
                      <a:endParaRPr lang="en-US" sz="1600" spc="-5" dirty="0">
                        <a:effectLst/>
                        <a:latin typeface="Arial Narrow" panose="020B0606020202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tabLst>
                          <a:tab pos="182880" algn="l"/>
                          <a:tab pos="182880" algn="l"/>
                          <a:tab pos="1485900" algn="ctr"/>
                          <a:tab pos="3086100" algn="r"/>
                        </a:tabLst>
                      </a:pPr>
                      <a:r>
                        <a:rPr lang="en-US" sz="1400" spc="-5" dirty="0">
                          <a:effectLst/>
                          <a:latin typeface="Arial Narrow" panose="020B0606020202030204" pitchFamily="34" charset="0"/>
                        </a:rPr>
                        <a:t>0.7</a:t>
                      </a:r>
                      <a:endParaRPr lang="en-US" sz="1600" spc="-5" dirty="0">
                        <a:effectLst/>
                        <a:latin typeface="Arial Narrow" panose="020B0606020202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48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tabLst>
                          <a:tab pos="182880" algn="l"/>
                          <a:tab pos="182880" algn="l"/>
                          <a:tab pos="1485900" algn="ctr"/>
                          <a:tab pos="3086100" algn="r"/>
                        </a:tabLst>
                      </a:pPr>
                      <a:r>
                        <a:rPr lang="en-US" sz="1400" spc="-5" dirty="0">
                          <a:effectLst/>
                          <a:latin typeface="Arial Narrow" panose="020B0606020202030204" pitchFamily="34" charset="0"/>
                        </a:rPr>
                        <a:t>f</a:t>
                      </a:r>
                      <a:endParaRPr lang="en-US" sz="1600" spc="-5" dirty="0">
                        <a:effectLst/>
                        <a:latin typeface="Arial Narrow" panose="020B0606020202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tabLst>
                          <a:tab pos="182880" algn="l"/>
                          <a:tab pos="182880" algn="l"/>
                          <a:tab pos="1485900" algn="ctr"/>
                          <a:tab pos="3086100" algn="r"/>
                        </a:tabLst>
                      </a:pPr>
                      <a:r>
                        <a:rPr lang="en-US" sz="1400" spc="-5" dirty="0">
                          <a:effectLst/>
                          <a:latin typeface="Arial Narrow" panose="020B0606020202030204" pitchFamily="34" charset="0"/>
                        </a:rPr>
                        <a:t>Threshold stress intensity factor</a:t>
                      </a:r>
                      <a:endParaRPr lang="en-US" sz="1600" spc="-5" dirty="0">
                        <a:effectLst/>
                        <a:latin typeface="Arial Narrow" panose="020B0606020202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tabLst>
                          <a:tab pos="182880" algn="l"/>
                          <a:tab pos="182880" algn="l"/>
                          <a:tab pos="1485900" algn="ctr"/>
                          <a:tab pos="3086100" algn="r"/>
                        </a:tabLst>
                      </a:pPr>
                      <a:r>
                        <a:rPr lang="en-US" sz="1400" spc="-5" dirty="0">
                          <a:effectLst/>
                          <a:latin typeface="Arial Narrow" panose="020B0606020202030204" pitchFamily="34" charset="0"/>
                        </a:rPr>
                        <a:t>Approximated by crack function </a:t>
                      </a:r>
                      <a:r>
                        <a:rPr lang="en-US" sz="1400" spc="-5" baseline="30000" dirty="0">
                          <a:effectLst/>
                          <a:latin typeface="Arial Narrow" panose="020B0606020202030204" pitchFamily="34" charset="0"/>
                        </a:rPr>
                        <a:t>[2]</a:t>
                      </a:r>
                      <a:endParaRPr lang="en-US" sz="1600" spc="-5" baseline="30000" dirty="0">
                        <a:effectLst/>
                        <a:latin typeface="Arial Narrow" panose="020B0606020202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48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tabLst>
                          <a:tab pos="182880" algn="l"/>
                          <a:tab pos="182880" algn="l"/>
                          <a:tab pos="1485900" algn="ctr"/>
                          <a:tab pos="3086100" algn="r"/>
                        </a:tabLst>
                      </a:pPr>
                      <a:r>
                        <a:rPr lang="en-US" sz="1400" spc="-5" dirty="0">
                          <a:effectLst/>
                          <a:latin typeface="Arial Narrow" panose="020B0606020202030204" pitchFamily="34" charset="0"/>
                        </a:rPr>
                        <a:t>∆</a:t>
                      </a:r>
                      <a:r>
                        <a:rPr lang="en-US" sz="1400" spc="-5" dirty="0" err="1">
                          <a:effectLst/>
                          <a:latin typeface="Arial Narrow" panose="020B0606020202030204" pitchFamily="34" charset="0"/>
                        </a:rPr>
                        <a:t>K</a:t>
                      </a:r>
                      <a:r>
                        <a:rPr lang="en-US" sz="1400" spc="-5" baseline="-25000" dirty="0" err="1">
                          <a:effectLst/>
                          <a:latin typeface="Arial Narrow" panose="020B0606020202030204" pitchFamily="34" charset="0"/>
                        </a:rPr>
                        <a:t>th</a:t>
                      </a:r>
                      <a:endParaRPr lang="en-US" sz="1600" spc="-5" dirty="0">
                        <a:effectLst/>
                        <a:latin typeface="Arial Narrow" panose="020B0606020202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tabLst>
                          <a:tab pos="182880" algn="l"/>
                          <a:tab pos="182880" algn="l"/>
                          <a:tab pos="1485900" algn="ctr"/>
                          <a:tab pos="3086100" algn="r"/>
                        </a:tabLst>
                      </a:pPr>
                      <a:r>
                        <a:rPr lang="en-US" sz="1400" spc="-5">
                          <a:effectLst/>
                          <a:latin typeface="Arial Narrow" panose="020B0606020202030204" pitchFamily="34" charset="0"/>
                        </a:rPr>
                        <a:t>Critical stress intensity factor</a:t>
                      </a:r>
                      <a:endParaRPr lang="en-US" sz="1600" spc="-5">
                        <a:effectLst/>
                        <a:latin typeface="Arial Narrow" panose="020B0606020202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tabLst>
                          <a:tab pos="182880" algn="l"/>
                          <a:tab pos="182880" algn="l"/>
                          <a:tab pos="1485900" algn="ctr"/>
                          <a:tab pos="3086100" algn="r"/>
                        </a:tabLst>
                      </a:pPr>
                      <a:r>
                        <a:rPr lang="en-US" sz="1400" spc="-5" dirty="0">
                          <a:effectLst/>
                          <a:latin typeface="Arial Narrow" panose="020B0606020202030204" pitchFamily="34" charset="0"/>
                        </a:rPr>
                        <a:t>A function of </a:t>
                      </a:r>
                      <a:r>
                        <a:rPr lang="en-US" sz="1400" i="1" spc="-5" dirty="0">
                          <a:effectLst/>
                          <a:latin typeface="Arial Narrow" panose="020B0606020202030204" pitchFamily="34" charset="0"/>
                        </a:rPr>
                        <a:t>f </a:t>
                      </a:r>
                      <a:r>
                        <a:rPr lang="en-US" sz="1400" i="0" spc="-5" baseline="30000" dirty="0">
                          <a:effectLst/>
                          <a:latin typeface="Arial Narrow" panose="020B0606020202030204" pitchFamily="34" charset="0"/>
                        </a:rPr>
                        <a:t>[2]</a:t>
                      </a:r>
                      <a:endParaRPr lang="en-US" sz="1600" i="0" spc="-5" baseline="30000" dirty="0">
                        <a:effectLst/>
                        <a:latin typeface="Arial Narrow" panose="020B0606020202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48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tabLst>
                          <a:tab pos="182880" algn="l"/>
                          <a:tab pos="182880" algn="l"/>
                          <a:tab pos="1485900" algn="ctr"/>
                          <a:tab pos="3086100" algn="r"/>
                        </a:tabLst>
                      </a:pPr>
                      <a:r>
                        <a:rPr lang="en-US" sz="1400" spc="-5" dirty="0" err="1">
                          <a:effectLst/>
                          <a:latin typeface="Arial Narrow" panose="020B0606020202030204" pitchFamily="34" charset="0"/>
                        </a:rPr>
                        <a:t>K</a:t>
                      </a:r>
                      <a:r>
                        <a:rPr lang="en-US" sz="1400" spc="-5" baseline="-25000" dirty="0" err="1">
                          <a:effectLst/>
                          <a:latin typeface="Arial Narrow" panose="020B0606020202030204" pitchFamily="34" charset="0"/>
                        </a:rPr>
                        <a:t>max</a:t>
                      </a:r>
                      <a:endParaRPr lang="en-US" sz="1600" spc="-5" dirty="0">
                        <a:effectLst/>
                        <a:latin typeface="Arial Narrow" panose="020B0606020202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tabLst>
                          <a:tab pos="182880" algn="l"/>
                          <a:tab pos="182880" algn="l"/>
                          <a:tab pos="1485900" algn="ctr"/>
                          <a:tab pos="3086100" algn="r"/>
                        </a:tabLst>
                      </a:pPr>
                      <a:r>
                        <a:rPr lang="en-US" sz="1400" spc="-5">
                          <a:effectLst/>
                          <a:latin typeface="Arial Narrow" panose="020B0606020202030204" pitchFamily="34" charset="0"/>
                        </a:rPr>
                        <a:t>Maximum stress intensity factor</a:t>
                      </a:r>
                      <a:endParaRPr lang="en-US" sz="1600" spc="-5">
                        <a:effectLst/>
                        <a:latin typeface="Arial Narrow" panose="020B0606020202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tabLst>
                          <a:tab pos="182880" algn="l"/>
                          <a:tab pos="182880" algn="l"/>
                          <a:tab pos="1485900" algn="ctr"/>
                          <a:tab pos="3086100" algn="r"/>
                        </a:tabLst>
                      </a:pPr>
                      <a:r>
                        <a:rPr lang="en-US" sz="1400" spc="-5">
                          <a:effectLst/>
                          <a:latin typeface="Arial Narrow" panose="020B0606020202030204" pitchFamily="34" charset="0"/>
                        </a:rPr>
                        <a:t>∆K(1-R)</a:t>
                      </a:r>
                      <a:endParaRPr lang="en-US" sz="1600" spc="-5">
                        <a:effectLst/>
                        <a:latin typeface="Arial Narrow" panose="020B0606020202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48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tabLst>
                          <a:tab pos="182880" algn="l"/>
                          <a:tab pos="182880" algn="l"/>
                          <a:tab pos="1485900" algn="ctr"/>
                          <a:tab pos="3086100" algn="r"/>
                        </a:tabLst>
                      </a:pPr>
                      <a:r>
                        <a:rPr lang="en-US" sz="1400" spc="-5" dirty="0">
                          <a:effectLst/>
                          <a:latin typeface="Arial Narrow" panose="020B0606020202030204" pitchFamily="34" charset="0"/>
                        </a:rPr>
                        <a:t>K</a:t>
                      </a:r>
                      <a:r>
                        <a:rPr lang="en-US" sz="1400" spc="-5" baseline="-25000" dirty="0">
                          <a:effectLst/>
                          <a:latin typeface="Arial Narrow" panose="020B0606020202030204" pitchFamily="34" charset="0"/>
                        </a:rPr>
                        <a:t>C</a:t>
                      </a:r>
                      <a:endParaRPr lang="en-US" sz="1600" spc="-5" dirty="0">
                        <a:effectLst/>
                        <a:latin typeface="Arial Narrow" panose="020B0606020202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tabLst>
                          <a:tab pos="182880" algn="l"/>
                          <a:tab pos="182880" algn="l"/>
                          <a:tab pos="1485900" algn="ctr"/>
                          <a:tab pos="3086100" algn="r"/>
                        </a:tabLst>
                      </a:pPr>
                      <a:r>
                        <a:rPr lang="en-US" sz="1400" spc="-5">
                          <a:effectLst/>
                          <a:latin typeface="Arial Narrow" panose="020B0606020202030204" pitchFamily="34" charset="0"/>
                        </a:rPr>
                        <a:t>Fracture toughness</a:t>
                      </a:r>
                      <a:endParaRPr lang="en-US" sz="1600" spc="-5">
                        <a:effectLst/>
                        <a:latin typeface="Arial Narrow" panose="020B0606020202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tabLst>
                          <a:tab pos="182880" algn="l"/>
                          <a:tab pos="182880" algn="l"/>
                          <a:tab pos="1485900" algn="ctr"/>
                          <a:tab pos="3086100" algn="r"/>
                        </a:tabLst>
                      </a:pPr>
                      <a:r>
                        <a:rPr lang="en-US" sz="1400" spc="-5">
                          <a:effectLst/>
                          <a:latin typeface="Arial Narrow" panose="020B0606020202030204" pitchFamily="34" charset="0"/>
                        </a:rPr>
                        <a:t>27.7</a:t>
                      </a:r>
                      <a:endParaRPr lang="en-US" sz="1600" spc="-5">
                        <a:effectLst/>
                        <a:latin typeface="Arial Narrow" panose="020B0606020202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48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tabLst>
                          <a:tab pos="182880" algn="l"/>
                          <a:tab pos="182880" algn="l"/>
                          <a:tab pos="1485900" algn="ctr"/>
                          <a:tab pos="3086100" algn="r"/>
                        </a:tabLst>
                      </a:pPr>
                      <a:r>
                        <a:rPr lang="en-US" sz="1400" spc="-5" dirty="0">
                          <a:effectLst/>
                          <a:latin typeface="Arial Narrow" panose="020B0606020202030204" pitchFamily="34" charset="0"/>
                        </a:rPr>
                        <a:t>C; m; p; q</a:t>
                      </a:r>
                      <a:endParaRPr lang="en-US" sz="1600" spc="-5" dirty="0">
                        <a:effectLst/>
                        <a:latin typeface="Arial Narrow" panose="020B0606020202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tabLst>
                          <a:tab pos="182880" algn="l"/>
                          <a:tab pos="182880" algn="l"/>
                          <a:tab pos="1485900" algn="ctr"/>
                          <a:tab pos="3086100" algn="r"/>
                        </a:tabLst>
                      </a:pPr>
                      <a:r>
                        <a:rPr lang="en-US" sz="1400" spc="-5">
                          <a:effectLst/>
                          <a:latin typeface="Arial Narrow" panose="020B0606020202030204" pitchFamily="34" charset="0"/>
                        </a:rPr>
                        <a:t>Constant</a:t>
                      </a:r>
                      <a:endParaRPr lang="en-US" sz="1600" spc="-5">
                        <a:effectLst/>
                        <a:latin typeface="Arial Narrow" panose="020B0606020202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tabLst>
                          <a:tab pos="182880" algn="l"/>
                          <a:tab pos="182880" algn="l"/>
                          <a:tab pos="1485900" algn="ctr"/>
                          <a:tab pos="3086100" algn="r"/>
                        </a:tabLst>
                      </a:pPr>
                      <a:r>
                        <a:rPr lang="en-US" sz="1400" spc="-5" dirty="0">
                          <a:effectLst/>
                          <a:latin typeface="Arial Narrow" panose="020B0606020202030204" pitchFamily="34" charset="0"/>
                        </a:rPr>
                        <a:t>6.23e-9; 2.18; 0.5; 2</a:t>
                      </a:r>
                      <a:endParaRPr lang="en-US" sz="1600" spc="-5" dirty="0">
                        <a:effectLst/>
                        <a:latin typeface="Arial Narrow" panose="020B060602020203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0BC3043-4001-46BD-869A-B9199E6EBB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581750"/>
              </p:ext>
            </p:extLst>
          </p:nvPr>
        </p:nvGraphicFramePr>
        <p:xfrm>
          <a:off x="2752635" y="3014573"/>
          <a:ext cx="2523805" cy="1164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5" imgW="1752480" imgH="812520" progId="Equation.DSMT4">
                  <p:embed/>
                </p:oleObj>
              </mc:Choice>
              <mc:Fallback>
                <p:oleObj name="Equation" r:id="rId5" imgW="1752480" imgH="81252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635" y="3014573"/>
                        <a:ext cx="2523805" cy="11649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D9E12EB-2516-4077-B579-3785498320AB}"/>
              </a:ext>
            </a:extLst>
          </p:cNvPr>
          <p:cNvSpPr txBox="1"/>
          <p:nvPr/>
        </p:nvSpPr>
        <p:spPr>
          <a:xfrm>
            <a:off x="7049266" y="6226705"/>
            <a:ext cx="5126980" cy="617092"/>
          </a:xfrm>
          <a:prstGeom prst="rect">
            <a:avLst/>
          </a:prstGeom>
          <a:solidFill>
            <a:srgbClr val="FFFFCC"/>
          </a:solidFill>
          <a:ln>
            <a:solidFill>
              <a:srgbClr val="FFFF99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None/>
            </a:pPr>
            <a:r>
              <a:rPr lang="en-US" sz="1100" dirty="0">
                <a:solidFill>
                  <a:srgbClr val="000066"/>
                </a:solidFill>
                <a:latin typeface="Arial Narrow" panose="020B0606020202030204" pitchFamily="34" charset="0"/>
              </a:rPr>
              <a:t>[1] Paris and </a:t>
            </a:r>
            <a:r>
              <a:rPr lang="en-US" sz="1100" dirty="0" err="1">
                <a:solidFill>
                  <a:srgbClr val="000066"/>
                </a:solidFill>
                <a:latin typeface="Arial Narrow" panose="020B0606020202030204" pitchFamily="34" charset="0"/>
              </a:rPr>
              <a:t>Erdogen</a:t>
            </a:r>
            <a:r>
              <a:rPr lang="en-US" sz="1100" dirty="0">
                <a:solidFill>
                  <a:srgbClr val="000066"/>
                </a:solidFill>
                <a:latin typeface="Arial Narrow" panose="020B0606020202030204" pitchFamily="34" charset="0"/>
              </a:rPr>
              <a:t>, Critical analysis of crack propagation laws, J. Basic Engineering, 1963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None/>
            </a:pPr>
            <a:r>
              <a:rPr lang="en-US" sz="1100" dirty="0">
                <a:solidFill>
                  <a:srgbClr val="000066"/>
                </a:solidFill>
                <a:latin typeface="Arial Narrow" panose="020B0606020202030204" pitchFamily="34" charset="0"/>
              </a:rPr>
              <a:t>[2] </a:t>
            </a:r>
            <a:r>
              <a:rPr lang="en-US" sz="1100" dirty="0" err="1">
                <a:solidFill>
                  <a:srgbClr val="000066"/>
                </a:solidFill>
                <a:latin typeface="Arial Narrow" panose="020B0606020202030204" pitchFamily="34" charset="0"/>
              </a:rPr>
              <a:t>Mettu</a:t>
            </a:r>
            <a:r>
              <a:rPr lang="en-US" sz="1100" dirty="0">
                <a:solidFill>
                  <a:srgbClr val="000066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dirty="0">
                <a:solidFill>
                  <a:srgbClr val="000066"/>
                </a:solidFill>
                <a:latin typeface="Arial Narrow" panose="020B0606020202030204" pitchFamily="34" charset="0"/>
              </a:rPr>
              <a:t>et al.</a:t>
            </a:r>
            <a:r>
              <a:rPr lang="en-US" sz="1100" dirty="0">
                <a:solidFill>
                  <a:srgbClr val="000066"/>
                </a:solidFill>
                <a:latin typeface="Arial Narrow" panose="020B0606020202030204" pitchFamily="34" charset="0"/>
              </a:rPr>
              <a:t>, NASGRO, Technical Report, 1999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6600"/>
              </a:buClr>
              <a:buSzPct val="70000"/>
              <a:buFont typeface="Wingdings" panose="05000000000000000000" pitchFamily="2" charset="2"/>
              <a:buNone/>
            </a:pPr>
            <a:r>
              <a:rPr lang="en-US" sz="1100" dirty="0">
                <a:solidFill>
                  <a:srgbClr val="000066"/>
                </a:solidFill>
                <a:latin typeface="Arial Narrow" panose="020B0606020202030204" pitchFamily="34" charset="0"/>
              </a:rPr>
              <a:t>[3] </a:t>
            </a:r>
            <a:r>
              <a:rPr lang="en-US" sz="1100" dirty="0" err="1">
                <a:solidFill>
                  <a:srgbClr val="000066"/>
                </a:solidFill>
                <a:latin typeface="Arial Narrow" panose="020B0606020202030204" pitchFamily="34" charset="0"/>
              </a:rPr>
              <a:t>Maierhofer</a:t>
            </a:r>
            <a:r>
              <a:rPr lang="en-US" sz="1100" dirty="0">
                <a:solidFill>
                  <a:srgbClr val="000066"/>
                </a:solidFill>
                <a:latin typeface="Arial Narrow" panose="020B0606020202030204" pitchFamily="34" charset="0"/>
              </a:rPr>
              <a:t> et al., Modified NASGRO equation, Inter. J. Fatigue, 2014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C48D41-059A-4C1B-AD04-414B1E4267BE}"/>
              </a:ext>
            </a:extLst>
          </p:cNvPr>
          <p:cNvSpPr/>
          <p:nvPr/>
        </p:nvSpPr>
        <p:spPr>
          <a:xfrm>
            <a:off x="1953923" y="1094423"/>
            <a:ext cx="1834669" cy="684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CC"/>
                </a:solidFill>
                <a:latin typeface="Times New Roman"/>
              </a:rPr>
              <a:t>Paris’ Law </a:t>
            </a:r>
            <a:r>
              <a:rPr lang="en-US" baseline="30000" dirty="0">
                <a:latin typeface="Times New Roman"/>
              </a:rPr>
              <a:t>[1]</a:t>
            </a: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endParaRPr lang="en-US" dirty="0">
              <a:solidFill>
                <a:srgbClr val="0000CC"/>
              </a:solidFill>
              <a:latin typeface="Times New Roman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B3856C-21C0-4875-A88A-5B4350123AD2}"/>
              </a:ext>
            </a:extLst>
          </p:cNvPr>
          <p:cNvSpPr/>
          <p:nvPr/>
        </p:nvSpPr>
        <p:spPr>
          <a:xfrm>
            <a:off x="1963151" y="2423642"/>
            <a:ext cx="3900531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CC"/>
                </a:solidFill>
                <a:latin typeface="Times New Roman"/>
              </a:rPr>
              <a:t>Modeling of entire crack propagation </a:t>
            </a:r>
            <a:r>
              <a:rPr lang="en-US" baseline="30000" dirty="0">
                <a:latin typeface="Times New Roman"/>
              </a:rPr>
              <a:t>[2,3]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D7B1D4-6EDD-4D11-B3A2-05A2BCF6F212}"/>
              </a:ext>
            </a:extLst>
          </p:cNvPr>
          <p:cNvSpPr/>
          <p:nvPr/>
        </p:nvSpPr>
        <p:spPr>
          <a:xfrm>
            <a:off x="1864369" y="1436508"/>
            <a:ext cx="4098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285750">
              <a:spcBef>
                <a:spcPts val="0"/>
              </a:spcBef>
              <a:spcAft>
                <a:spcPts val="3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00"/>
                </a:solidFill>
                <a:latin typeface="Times New Roman"/>
              </a:rPr>
              <a:t>Describe crack propagation </a:t>
            </a:r>
            <a:r>
              <a:rPr lang="en-US" sz="1600" i="1" dirty="0">
                <a:solidFill>
                  <a:srgbClr val="C00000"/>
                </a:solidFill>
                <a:latin typeface="Times New Roman"/>
              </a:rPr>
              <a:t>da</a:t>
            </a:r>
            <a:r>
              <a:rPr lang="en-US" sz="1600" dirty="0">
                <a:solidFill>
                  <a:srgbClr val="C00000"/>
                </a:solidFill>
                <a:latin typeface="Times New Roman"/>
              </a:rPr>
              <a:t>/</a:t>
            </a:r>
            <a:r>
              <a:rPr lang="en-US" sz="1600" i="1" dirty="0" err="1">
                <a:solidFill>
                  <a:srgbClr val="C00000"/>
                </a:solidFill>
                <a:latin typeface="Times New Roman"/>
              </a:rPr>
              <a:t>dN</a:t>
            </a:r>
            <a:r>
              <a:rPr lang="en-US" sz="1600" dirty="0">
                <a:solidFill>
                  <a:srgbClr val="000000"/>
                </a:solidFill>
                <a:latin typeface="Times New Roman"/>
              </a:rPr>
              <a:t> as a function of stress intensity </a:t>
            </a:r>
            <a:r>
              <a:rPr lang="en-US" sz="1600" dirty="0">
                <a:solidFill>
                  <a:srgbClr val="C00000"/>
                </a:solidFill>
                <a:latin typeface="Times New Roman"/>
              </a:rPr>
              <a:t>∆</a:t>
            </a:r>
            <a:r>
              <a:rPr lang="en-US" sz="1600" i="1" dirty="0">
                <a:solidFill>
                  <a:srgbClr val="C00000"/>
                </a:solidFill>
                <a:latin typeface="Times New Roman"/>
              </a:rPr>
              <a:t>K</a:t>
            </a:r>
            <a:r>
              <a:rPr lang="en-US" sz="1600" dirty="0">
                <a:solidFill>
                  <a:srgbClr val="000000"/>
                </a:solidFill>
                <a:latin typeface="Times New Roman"/>
              </a:rPr>
              <a:t> and material-dependent parameters, </a:t>
            </a:r>
            <a:r>
              <a:rPr lang="en-US" sz="1600" i="1" dirty="0">
                <a:solidFill>
                  <a:srgbClr val="C00000"/>
                </a:solidFill>
                <a:latin typeface="Times New Roman"/>
              </a:rPr>
              <a:t>C</a:t>
            </a:r>
            <a:r>
              <a:rPr lang="en-US" sz="1600" dirty="0">
                <a:solidFill>
                  <a:srgbClr val="000000"/>
                </a:solidFill>
                <a:latin typeface="Times New Roman"/>
              </a:rPr>
              <a:t> &amp; </a:t>
            </a:r>
            <a:r>
              <a:rPr lang="en-US" sz="1600" i="1" dirty="0">
                <a:solidFill>
                  <a:srgbClr val="C00000"/>
                </a:solidFill>
                <a:latin typeface="Times New Roman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99227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087" y="190500"/>
            <a:ext cx="10018713" cy="619125"/>
          </a:xfrm>
        </p:spPr>
        <p:txBody>
          <a:bodyPr/>
          <a:lstStyle/>
          <a:p>
            <a:r>
              <a:rPr lang="en-US" dirty="0"/>
              <a:t>Challenges in Prognostic Modeling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3063" y="5117711"/>
            <a:ext cx="8580771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SzPct val="70000"/>
              <a:defRPr/>
            </a:pP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rPr>
              <a:t>Machine performance degradation, subjected to: </a:t>
            </a:r>
          </a:p>
          <a:p>
            <a:pPr marL="514350" indent="-288925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Gradual deterioration 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with </a:t>
            </a:r>
            <a:r>
              <a:rPr lang="en-US" sz="17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time-varying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degradation rates or modes</a:t>
            </a:r>
          </a:p>
          <a:p>
            <a:pPr marL="514350" indent="-288925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Abrupt fault, 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leading to </a:t>
            </a:r>
            <a:r>
              <a:rPr lang="en-US" sz="1700" i="1" dirty="0">
                <a:solidFill>
                  <a:srgbClr val="0000CC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transient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performance changes</a:t>
            </a:r>
          </a:p>
          <a:p>
            <a:pPr marL="514350" indent="-288925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sz="17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Process-to-process variation, 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non-Gaussian distributions of  machines’ status under same operating condition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268" y="1444182"/>
            <a:ext cx="4068452" cy="3291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171292" y="4747124"/>
            <a:ext cx="378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 Narrow" panose="020B0606020202030204" pitchFamily="34" charset="0"/>
                <a:ea typeface="宋体" pitchFamily="2" charset="-122"/>
              </a:rPr>
              <a:t>(Ortiz and </a:t>
            </a:r>
            <a:r>
              <a:rPr lang="en-US" sz="1200" dirty="0" err="1">
                <a:solidFill>
                  <a:srgbClr val="000000"/>
                </a:solidFill>
                <a:latin typeface="Arial Narrow" panose="020B0606020202030204" pitchFamily="34" charset="0"/>
                <a:ea typeface="宋体" pitchFamily="2" charset="-122"/>
              </a:rPr>
              <a:t>Kiremidjian</a:t>
            </a:r>
            <a:r>
              <a:rPr lang="en-US" sz="1200" dirty="0">
                <a:solidFill>
                  <a:srgbClr val="000000"/>
                </a:solidFill>
                <a:latin typeface="Arial Narrow" panose="020B0606020202030204" pitchFamily="34" charset="0"/>
                <a:ea typeface="宋体" pitchFamily="2" charset="-122"/>
              </a:rPr>
              <a:t>, Engineering Fracture Mechanics, 1988)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72062" y="4736091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 Narrow" panose="020B0606020202030204" pitchFamily="34" charset="0"/>
                <a:ea typeface="宋体" pitchFamily="2" charset="-122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FEMTO-ST bearing dataset</a:t>
            </a:r>
            <a:r>
              <a:rPr lang="en-US" sz="1200" dirty="0">
                <a:solidFill>
                  <a:srgbClr val="000000"/>
                </a:solidFill>
                <a:latin typeface="Arial Narrow" panose="020B0606020202030204" pitchFamily="34" charset="0"/>
                <a:ea typeface="宋体" pitchFamily="2" charset="-122"/>
              </a:rPr>
              <a:t>, 2012)</a:t>
            </a:r>
          </a:p>
        </p:txBody>
      </p:sp>
      <p:sp>
        <p:nvSpPr>
          <p:cNvPr id="9" name="Rectangle 8"/>
          <p:cNvSpPr/>
          <p:nvPr/>
        </p:nvSpPr>
        <p:spPr>
          <a:xfrm>
            <a:off x="7207296" y="1084141"/>
            <a:ext cx="36792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66"/>
                </a:solidFill>
                <a:latin typeface="Arial Narrow" panose="020B0606020202030204" pitchFamily="34" charset="0"/>
                <a:ea typeface="宋体" pitchFamily="2" charset="-122"/>
              </a:rPr>
              <a:t>Machine tool performance degradation</a:t>
            </a:r>
            <a:endParaRPr lang="en-US" b="1" dirty="0">
              <a:solidFill>
                <a:srgbClr val="000000"/>
              </a:solidFill>
              <a:latin typeface="Arial Narrow" panose="020B0606020202030204" pitchFamily="34" charset="0"/>
              <a:ea typeface="宋体" pitchFamily="2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00055" y="1099686"/>
            <a:ext cx="322716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66"/>
                </a:solidFill>
                <a:latin typeface="Arial Narrow" panose="020B0606020202030204" pitchFamily="34" charset="0"/>
                <a:ea typeface="宋体" pitchFamily="2" charset="-122"/>
              </a:rPr>
              <a:t>Bearing performance degradation</a:t>
            </a:r>
            <a:endParaRPr lang="en-US" b="1" dirty="0">
              <a:solidFill>
                <a:srgbClr val="000000"/>
              </a:solidFill>
              <a:latin typeface="Arial Narrow" panose="020B0606020202030204" pitchFamily="34" charset="0"/>
              <a:ea typeface="宋体" pitchFamily="2" charset="-122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006" y="1279706"/>
            <a:ext cx="4068452" cy="3502826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2708066" y="2683862"/>
            <a:ext cx="3168352" cy="0"/>
          </a:xfrm>
          <a:prstGeom prst="line">
            <a:avLst/>
          </a:prstGeom>
          <a:ln w="190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52082" y="2863883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F4B10A"/>
                </a:solidFill>
                <a:latin typeface="Arial Narrow" panose="020B0606020202030204" pitchFamily="34" charset="0"/>
                <a:ea typeface="宋体" pitchFamily="2" charset="-122"/>
              </a:rPr>
              <a:t>Failure threshold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464150" y="2719866"/>
            <a:ext cx="144016" cy="21602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00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 txBox="1">
            <a:spLocks/>
          </p:cNvSpPr>
          <p:nvPr/>
        </p:nvSpPr>
        <p:spPr bwMode="auto">
          <a:xfrm>
            <a:off x="1908684" y="340334"/>
            <a:ext cx="9344853" cy="4603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3800" b="1" cap="none">
                <a:ln w="3175" cmpd="sng"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Uncertainties with Prognostic Modeling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853171" y="1170342"/>
            <a:ext cx="7632848" cy="384679"/>
          </a:xfrm>
          <a:prstGeom prst="roundRect">
            <a:avLst/>
          </a:prstGeom>
          <a:solidFill>
            <a:schemeClr val="bg1">
              <a:lumMod val="75000"/>
              <a:alpha val="69804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2D2DB9">
                    <a:lumMod val="50000"/>
                  </a:srgbClr>
                </a:solidFill>
                <a:latin typeface="Arial Narrow" panose="020B0606020202030204" pitchFamily="34" charset="0"/>
                <a:ea typeface="宋体"/>
              </a:rPr>
              <a:t>Uncertainty 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2961184" y="1555019"/>
            <a:ext cx="2275768" cy="2453268"/>
            <a:chOff x="827584" y="1340767"/>
            <a:chExt cx="2275768" cy="2453268"/>
          </a:xfrm>
        </p:grpSpPr>
        <p:sp>
          <p:nvSpPr>
            <p:cNvPr id="49" name="Rounded Rectangle 48"/>
            <p:cNvSpPr/>
            <p:nvPr/>
          </p:nvSpPr>
          <p:spPr>
            <a:xfrm>
              <a:off x="935595" y="1521172"/>
              <a:ext cx="2160241" cy="357006"/>
            </a:xfrm>
            <a:prstGeom prst="roundRect">
              <a:avLst/>
            </a:prstGeom>
            <a:solidFill>
              <a:schemeClr val="bg1">
                <a:lumMod val="85000"/>
                <a:alpha val="69804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2D2DB9">
                      <a:lumMod val="50000"/>
                    </a:srgbClr>
                  </a:solidFill>
                  <a:latin typeface="Arial Narrow" panose="020B0606020202030204" pitchFamily="34" charset="0"/>
                  <a:ea typeface="宋体"/>
                </a:rPr>
                <a:t>Process</a:t>
              </a:r>
            </a:p>
          </p:txBody>
        </p:sp>
        <p:cxnSp>
          <p:nvCxnSpPr>
            <p:cNvPr id="15" name="Elbow Connector 14"/>
            <p:cNvCxnSpPr>
              <a:endCxn id="49" idx="1"/>
            </p:cNvCxnSpPr>
            <p:nvPr/>
          </p:nvCxnSpPr>
          <p:spPr>
            <a:xfrm rot="16200000" flipH="1">
              <a:off x="702136" y="1466215"/>
              <a:ext cx="358907" cy="108011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1146629" y="2028666"/>
              <a:ext cx="1956723" cy="500234"/>
            </a:xfrm>
            <a:prstGeom prst="roundRect">
              <a:avLst/>
            </a:prstGeom>
            <a:solidFill>
              <a:schemeClr val="bg1">
                <a:lumMod val="95000"/>
                <a:alpha val="69804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2D2DB9">
                      <a:lumMod val="50000"/>
                    </a:srgbClr>
                  </a:solidFill>
                  <a:latin typeface="Arial Narrow" panose="020B0606020202030204" pitchFamily="34" charset="0"/>
                  <a:ea typeface="宋体"/>
                </a:rPr>
                <a:t> Varying </a:t>
              </a:r>
              <a:r>
                <a:rPr lang="en-US" sz="1600" i="1" dirty="0">
                  <a:solidFill>
                    <a:srgbClr val="0000CC"/>
                  </a:solidFill>
                  <a:latin typeface="Arial Narrow" panose="020B0606020202030204" pitchFamily="34" charset="0"/>
                  <a:ea typeface="宋体"/>
                </a:rPr>
                <a:t>operating</a:t>
              </a:r>
              <a:r>
                <a:rPr lang="en-US" sz="1600" dirty="0">
                  <a:solidFill>
                    <a:srgbClr val="2D2DB9">
                      <a:lumMod val="50000"/>
                    </a:srgbClr>
                  </a:solidFill>
                  <a:latin typeface="Arial Narrow" panose="020B0606020202030204" pitchFamily="34" charset="0"/>
                  <a:ea typeface="宋体"/>
                </a:rPr>
                <a:t> &amp; </a:t>
              </a:r>
              <a:r>
                <a:rPr lang="en-US" sz="1600" i="1" dirty="0">
                  <a:solidFill>
                    <a:srgbClr val="0000CC"/>
                  </a:solidFill>
                  <a:latin typeface="Arial Narrow" panose="020B0606020202030204" pitchFamily="34" charset="0"/>
                  <a:ea typeface="宋体"/>
                </a:rPr>
                <a:t>environmental</a:t>
              </a:r>
              <a:r>
                <a:rPr lang="en-US" sz="1600" dirty="0">
                  <a:solidFill>
                    <a:srgbClr val="2D2DB9">
                      <a:lumMod val="50000"/>
                    </a:srgbClr>
                  </a:solidFill>
                  <a:latin typeface="Arial Narrow" panose="020B0606020202030204" pitchFamily="34" charset="0"/>
                  <a:ea typeface="宋体"/>
                </a:rPr>
                <a:t> condition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146629" y="2638750"/>
              <a:ext cx="1956723" cy="500234"/>
            </a:xfrm>
            <a:prstGeom prst="roundRect">
              <a:avLst/>
            </a:prstGeom>
            <a:solidFill>
              <a:schemeClr val="bg1">
                <a:lumMod val="95000"/>
                <a:alpha val="69804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2D2DB9">
                      <a:lumMod val="50000"/>
                    </a:srgbClr>
                  </a:solidFill>
                  <a:latin typeface="Arial Narrow" panose="020B0606020202030204" pitchFamily="34" charset="0"/>
                  <a:ea typeface="宋体"/>
                </a:rPr>
                <a:t>Joint </a:t>
              </a:r>
              <a:r>
                <a:rPr lang="en-US" sz="1600" i="1" dirty="0">
                  <a:solidFill>
                    <a:srgbClr val="0000CC"/>
                  </a:solidFill>
                  <a:latin typeface="Arial Narrow" panose="020B0606020202030204" pitchFamily="34" charset="0"/>
                  <a:ea typeface="宋体"/>
                </a:rPr>
                <a:t>nonlinear</a:t>
              </a:r>
              <a:r>
                <a:rPr lang="en-US" sz="1600" dirty="0">
                  <a:solidFill>
                    <a:srgbClr val="2D2DB9">
                      <a:lumMod val="50000"/>
                    </a:srgbClr>
                  </a:solidFill>
                  <a:latin typeface="Arial Narrow" panose="020B0606020202030204" pitchFamily="34" charset="0"/>
                  <a:ea typeface="宋体"/>
                </a:rPr>
                <a:t> effect of process parameters</a:t>
              </a: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146629" y="3293801"/>
              <a:ext cx="1956723" cy="500234"/>
            </a:xfrm>
            <a:prstGeom prst="roundRect">
              <a:avLst/>
            </a:prstGeom>
            <a:solidFill>
              <a:schemeClr val="bg1">
                <a:lumMod val="95000"/>
                <a:alpha val="69804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i="1" dirty="0">
                  <a:solidFill>
                    <a:srgbClr val="0000CC"/>
                  </a:solidFill>
                  <a:latin typeface="Arial Narrow" panose="020B0606020202030204" pitchFamily="34" charset="0"/>
                  <a:ea typeface="宋体"/>
                </a:rPr>
                <a:t>Process-to-process</a:t>
              </a:r>
              <a:r>
                <a:rPr lang="en-US" sz="1600" dirty="0">
                  <a:solidFill>
                    <a:srgbClr val="2D2DB9">
                      <a:lumMod val="50000"/>
                    </a:srgbClr>
                  </a:solidFill>
                  <a:latin typeface="Arial Narrow" panose="020B0606020202030204" pitchFamily="34" charset="0"/>
                  <a:ea typeface="宋体"/>
                </a:rPr>
                <a:t> variation</a:t>
              </a:r>
            </a:p>
          </p:txBody>
        </p:sp>
        <p:cxnSp>
          <p:nvCxnSpPr>
            <p:cNvPr id="24" name="Elbow Connector 23"/>
            <p:cNvCxnSpPr>
              <a:endCxn id="52" idx="1"/>
            </p:cNvCxnSpPr>
            <p:nvPr/>
          </p:nvCxnSpPr>
          <p:spPr>
            <a:xfrm rot="16200000" flipH="1">
              <a:off x="876814" y="2008967"/>
              <a:ext cx="400605" cy="139025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endCxn id="53" idx="1"/>
            </p:cNvCxnSpPr>
            <p:nvPr/>
          </p:nvCxnSpPr>
          <p:spPr>
            <a:xfrm rot="16200000" flipH="1">
              <a:off x="772074" y="2514311"/>
              <a:ext cx="610085" cy="139025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endCxn id="54" idx="1"/>
            </p:cNvCxnSpPr>
            <p:nvPr/>
          </p:nvCxnSpPr>
          <p:spPr>
            <a:xfrm rot="16200000" flipH="1">
              <a:off x="749589" y="3146878"/>
              <a:ext cx="655052" cy="139027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5553473" y="1555018"/>
            <a:ext cx="2304254" cy="2052665"/>
            <a:chOff x="3419873" y="1340765"/>
            <a:chExt cx="2304254" cy="2052665"/>
          </a:xfrm>
        </p:grpSpPr>
        <p:sp>
          <p:nvSpPr>
            <p:cNvPr id="50" name="Rounded Rectangle 49"/>
            <p:cNvSpPr/>
            <p:nvPr/>
          </p:nvSpPr>
          <p:spPr>
            <a:xfrm>
              <a:off x="3563886" y="1521172"/>
              <a:ext cx="2160241" cy="357006"/>
            </a:xfrm>
            <a:prstGeom prst="roundRect">
              <a:avLst/>
            </a:prstGeom>
            <a:solidFill>
              <a:schemeClr val="bg1">
                <a:lumMod val="85000"/>
                <a:alpha val="69804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2D2DB9">
                      <a:lumMod val="50000"/>
                    </a:srgbClr>
                  </a:solidFill>
                  <a:latin typeface="Arial Narrow" panose="020B0606020202030204" pitchFamily="34" charset="0"/>
                  <a:ea typeface="宋体"/>
                </a:rPr>
                <a:t>Measurement</a:t>
              </a:r>
            </a:p>
          </p:txBody>
        </p:sp>
        <p:cxnSp>
          <p:nvCxnSpPr>
            <p:cNvPr id="20" name="Elbow Connector 19"/>
            <p:cNvCxnSpPr>
              <a:endCxn id="50" idx="1"/>
            </p:cNvCxnSpPr>
            <p:nvPr/>
          </p:nvCxnSpPr>
          <p:spPr>
            <a:xfrm rot="16200000" flipH="1">
              <a:off x="3312425" y="1448213"/>
              <a:ext cx="358909" cy="144014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ounded Rectangle 59"/>
            <p:cNvSpPr/>
            <p:nvPr/>
          </p:nvSpPr>
          <p:spPr>
            <a:xfrm>
              <a:off x="3767404" y="2028666"/>
              <a:ext cx="1956723" cy="500234"/>
            </a:xfrm>
            <a:prstGeom prst="roundRect">
              <a:avLst/>
            </a:prstGeom>
            <a:solidFill>
              <a:schemeClr val="bg1">
                <a:lumMod val="95000"/>
                <a:alpha val="69804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2D2DB9">
                      <a:lumMod val="50000"/>
                    </a:srgbClr>
                  </a:solidFill>
                  <a:latin typeface="Arial Narrow" panose="020B0606020202030204" pitchFamily="34" charset="0"/>
                  <a:ea typeface="宋体"/>
                </a:rPr>
                <a:t> Measurement </a:t>
              </a:r>
              <a:r>
                <a:rPr lang="en-US" sz="1600" i="1" dirty="0">
                  <a:solidFill>
                    <a:srgbClr val="0000CC"/>
                  </a:solidFill>
                  <a:latin typeface="Arial Narrow" panose="020B0606020202030204" pitchFamily="34" charset="0"/>
                  <a:ea typeface="宋体"/>
                </a:rPr>
                <a:t>noise</a:t>
              </a:r>
              <a:r>
                <a:rPr lang="en-US" sz="1600" dirty="0">
                  <a:solidFill>
                    <a:srgbClr val="2D2DB9">
                      <a:lumMod val="50000"/>
                    </a:srgbClr>
                  </a:solidFill>
                  <a:latin typeface="Arial Narrow" panose="020B0606020202030204" pitchFamily="34" charset="0"/>
                  <a:ea typeface="宋体"/>
                </a:rPr>
                <a:t> &amp; sensor failure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3767404" y="2638749"/>
              <a:ext cx="1956723" cy="754681"/>
            </a:xfrm>
            <a:prstGeom prst="roundRect">
              <a:avLst/>
            </a:prstGeom>
            <a:solidFill>
              <a:schemeClr val="bg1">
                <a:lumMod val="95000"/>
                <a:alpha val="69804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i="1" dirty="0">
                  <a:solidFill>
                    <a:srgbClr val="0000CC"/>
                  </a:solidFill>
                  <a:latin typeface="Arial Narrow" panose="020B0606020202030204" pitchFamily="34" charset="0"/>
                  <a:ea typeface="宋体"/>
                </a:rPr>
                <a:t>Nonlinear</a:t>
              </a:r>
              <a:r>
                <a:rPr lang="en-US" sz="1600" dirty="0">
                  <a:solidFill>
                    <a:srgbClr val="2D2DB9">
                      <a:lumMod val="50000"/>
                    </a:srgbClr>
                  </a:solidFill>
                  <a:latin typeface="Arial Narrow" panose="020B0606020202030204" pitchFamily="34" charset="0"/>
                  <a:ea typeface="宋体"/>
                </a:rPr>
                <a:t> relationship between system state and measurement</a:t>
              </a:r>
            </a:p>
          </p:txBody>
        </p:sp>
        <p:cxnSp>
          <p:nvCxnSpPr>
            <p:cNvPr id="62" name="Elbow Connector 61"/>
            <p:cNvCxnSpPr>
              <a:endCxn id="60" idx="1"/>
            </p:cNvCxnSpPr>
            <p:nvPr/>
          </p:nvCxnSpPr>
          <p:spPr>
            <a:xfrm rot="16200000" flipH="1">
              <a:off x="3497589" y="2008967"/>
              <a:ext cx="400605" cy="139025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>
              <a:endCxn id="61" idx="1"/>
            </p:cNvCxnSpPr>
            <p:nvPr/>
          </p:nvCxnSpPr>
          <p:spPr>
            <a:xfrm rot="16200000" flipH="1">
              <a:off x="3329236" y="2577922"/>
              <a:ext cx="737310" cy="139025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8181765" y="1555018"/>
            <a:ext cx="2304255" cy="2304259"/>
            <a:chOff x="6048164" y="1340765"/>
            <a:chExt cx="2304255" cy="2304259"/>
          </a:xfrm>
        </p:grpSpPr>
        <p:sp>
          <p:nvSpPr>
            <p:cNvPr id="51" name="Rounded Rectangle 50"/>
            <p:cNvSpPr/>
            <p:nvPr/>
          </p:nvSpPr>
          <p:spPr>
            <a:xfrm>
              <a:off x="6192178" y="1521172"/>
              <a:ext cx="2160241" cy="357006"/>
            </a:xfrm>
            <a:prstGeom prst="roundRect">
              <a:avLst/>
            </a:prstGeom>
            <a:solidFill>
              <a:schemeClr val="bg1">
                <a:lumMod val="85000"/>
                <a:alpha val="69804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2D2DB9">
                      <a:lumMod val="50000"/>
                    </a:srgbClr>
                  </a:solidFill>
                  <a:latin typeface="Arial Narrow" panose="020B0606020202030204" pitchFamily="34" charset="0"/>
                  <a:ea typeface="宋体"/>
                </a:rPr>
                <a:t>Modeling</a:t>
              </a:r>
            </a:p>
          </p:txBody>
        </p:sp>
        <p:cxnSp>
          <p:nvCxnSpPr>
            <p:cNvPr id="22" name="Elbow Connector 21"/>
            <p:cNvCxnSpPr>
              <a:endCxn id="51" idx="1"/>
            </p:cNvCxnSpPr>
            <p:nvPr/>
          </p:nvCxnSpPr>
          <p:spPr>
            <a:xfrm rot="16200000" flipH="1">
              <a:off x="5940716" y="1448213"/>
              <a:ext cx="358910" cy="144014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ounded Rectangle 64"/>
            <p:cNvSpPr/>
            <p:nvPr/>
          </p:nvSpPr>
          <p:spPr>
            <a:xfrm>
              <a:off x="6395696" y="2028666"/>
              <a:ext cx="1956723" cy="401414"/>
            </a:xfrm>
            <a:prstGeom prst="roundRect">
              <a:avLst/>
            </a:prstGeom>
            <a:solidFill>
              <a:schemeClr val="bg1">
                <a:lumMod val="95000"/>
                <a:alpha val="69804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2D2DB9">
                      <a:lumMod val="50000"/>
                    </a:srgbClr>
                  </a:solidFill>
                  <a:latin typeface="Arial Narrow" panose="020B0606020202030204" pitchFamily="34" charset="0"/>
                  <a:ea typeface="宋体"/>
                </a:rPr>
                <a:t>Linear vs. nonlinear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6395696" y="2549818"/>
              <a:ext cx="1956723" cy="500235"/>
            </a:xfrm>
            <a:prstGeom prst="roundRect">
              <a:avLst/>
            </a:prstGeom>
            <a:solidFill>
              <a:schemeClr val="bg1">
                <a:lumMod val="95000"/>
                <a:alpha val="69804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2D2DB9">
                      <a:lumMod val="50000"/>
                    </a:srgbClr>
                  </a:solidFill>
                  <a:latin typeface="Arial Narrow" panose="020B0606020202030204" pitchFamily="34" charset="0"/>
                  <a:ea typeface="宋体"/>
                </a:rPr>
                <a:t>Simplification and </a:t>
              </a:r>
              <a:r>
                <a:rPr lang="en-US" sz="1600" i="1" dirty="0">
                  <a:solidFill>
                    <a:srgbClr val="0000CC"/>
                  </a:solidFill>
                  <a:latin typeface="Arial Narrow" panose="020B0606020202030204" pitchFamily="34" charset="0"/>
                  <a:ea typeface="宋体"/>
                </a:rPr>
                <a:t>assumptions</a:t>
              </a:r>
            </a:p>
          </p:txBody>
        </p:sp>
        <p:cxnSp>
          <p:nvCxnSpPr>
            <p:cNvPr id="67" name="Elbow Connector 66"/>
            <p:cNvCxnSpPr>
              <a:endCxn id="65" idx="1"/>
            </p:cNvCxnSpPr>
            <p:nvPr/>
          </p:nvCxnSpPr>
          <p:spPr>
            <a:xfrm rot="16200000" flipH="1">
              <a:off x="6150585" y="1984262"/>
              <a:ext cx="351196" cy="139026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>
              <a:endCxn id="66" idx="1"/>
            </p:cNvCxnSpPr>
            <p:nvPr/>
          </p:nvCxnSpPr>
          <p:spPr>
            <a:xfrm rot="16200000" flipH="1">
              <a:off x="6021139" y="2425379"/>
              <a:ext cx="610088" cy="139025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ounded Rectangle 90"/>
            <p:cNvSpPr/>
            <p:nvPr/>
          </p:nvSpPr>
          <p:spPr>
            <a:xfrm>
              <a:off x="6395696" y="3144789"/>
              <a:ext cx="1956723" cy="500235"/>
            </a:xfrm>
            <a:prstGeom prst="roundRect">
              <a:avLst/>
            </a:prstGeom>
            <a:solidFill>
              <a:schemeClr val="bg1">
                <a:lumMod val="95000"/>
                <a:alpha val="69804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2D2DB9">
                      <a:lumMod val="50000"/>
                    </a:srgbClr>
                  </a:solidFill>
                  <a:latin typeface="Arial Narrow" panose="020B0606020202030204" pitchFamily="34" charset="0"/>
                  <a:ea typeface="宋体"/>
                </a:rPr>
                <a:t>Gaussian vs. non-Gaussian</a:t>
              </a:r>
              <a:endParaRPr lang="en-US" sz="1600" i="1" dirty="0">
                <a:solidFill>
                  <a:srgbClr val="0000CC"/>
                </a:solidFill>
                <a:latin typeface="Arial Narrow" panose="020B0606020202030204" pitchFamily="34" charset="0"/>
                <a:ea typeface="宋体"/>
              </a:endParaRPr>
            </a:p>
          </p:txBody>
        </p:sp>
        <p:cxnSp>
          <p:nvCxnSpPr>
            <p:cNvPr id="93" name="Elbow Connector 92"/>
            <p:cNvCxnSpPr/>
            <p:nvPr/>
          </p:nvCxnSpPr>
          <p:spPr>
            <a:xfrm rot="16200000" flipH="1">
              <a:off x="6021139" y="3019167"/>
              <a:ext cx="610088" cy="139025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411053" y="4642672"/>
            <a:ext cx="2139575" cy="1822296"/>
            <a:chOff x="3295847" y="1340768"/>
            <a:chExt cx="2139575" cy="1822296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11859" y="1340768"/>
              <a:ext cx="2107553" cy="1568380"/>
            </a:xfrm>
            <a:prstGeom prst="rect">
              <a:avLst/>
            </a:prstGeom>
          </p:spPr>
        </p:pic>
        <p:sp>
          <p:nvSpPr>
            <p:cNvPr id="72" name="Rectangle 71"/>
            <p:cNvSpPr/>
            <p:nvPr/>
          </p:nvSpPr>
          <p:spPr>
            <a:xfrm>
              <a:off x="3295847" y="2909148"/>
              <a:ext cx="2139575" cy="253916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50" dirty="0">
                  <a:solidFill>
                    <a:srgbClr val="000000"/>
                  </a:solidFill>
                  <a:latin typeface="Arial Narrow" pitchFamily="34" charset="0"/>
                  <a:ea typeface="宋体" pitchFamily="2" charset="-122"/>
                </a:rPr>
                <a:t>(</a:t>
              </a:r>
              <a:r>
                <a:rPr lang="en-US" sz="1050" dirty="0" err="1">
                  <a:solidFill>
                    <a:srgbClr val="000000"/>
                  </a:solidFill>
                  <a:latin typeface="Arial Narrow" pitchFamily="34" charset="0"/>
                  <a:ea typeface="宋体" pitchFamily="2" charset="-122"/>
                </a:rPr>
                <a:t>Astakhov</a:t>
              </a:r>
              <a:r>
                <a:rPr lang="en-US" sz="1050" dirty="0">
                  <a:solidFill>
                    <a:srgbClr val="000000"/>
                  </a:solidFill>
                  <a:latin typeface="Arial Narrow" pitchFamily="34" charset="0"/>
                  <a:ea typeface="宋体" pitchFamily="2" charset="-122"/>
                </a:rPr>
                <a:t>, J. Adv. Manuf. Tech., 2007)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575679" y="4385614"/>
            <a:ext cx="2166456" cy="1952396"/>
            <a:chOff x="467544" y="2816932"/>
            <a:chExt cx="2166456" cy="1952396"/>
          </a:xfrm>
        </p:grpSpPr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2816932"/>
              <a:ext cx="2124236" cy="1718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Rectangle 75"/>
            <p:cNvSpPr/>
            <p:nvPr/>
          </p:nvSpPr>
          <p:spPr>
            <a:xfrm>
              <a:off x="497351" y="4515412"/>
              <a:ext cx="2136649" cy="253916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50" dirty="0">
                  <a:solidFill>
                    <a:srgbClr val="000000"/>
                  </a:solidFill>
                  <a:latin typeface="Arial Narrow" pitchFamily="34" charset="0"/>
                  <a:ea typeface="宋体" pitchFamily="2" charset="-122"/>
                </a:rPr>
                <a:t>(Ortiz, Engr. Fracture Mechanics, 1988)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777608" y="4240706"/>
            <a:ext cx="2172552" cy="1669567"/>
            <a:chOff x="4932040" y="5307594"/>
            <a:chExt cx="2339457" cy="1669567"/>
          </a:xfrm>
        </p:grpSpPr>
        <p:sp>
          <p:nvSpPr>
            <p:cNvPr id="81" name="Rectangle 80"/>
            <p:cNvSpPr/>
            <p:nvPr/>
          </p:nvSpPr>
          <p:spPr>
            <a:xfrm>
              <a:off x="4932040" y="6723245"/>
              <a:ext cx="2339457" cy="253916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50" dirty="0">
                  <a:solidFill>
                    <a:srgbClr val="000000"/>
                  </a:solidFill>
                  <a:latin typeface="Arial Narrow" pitchFamily="34" charset="0"/>
                  <a:ea typeface="宋体" pitchFamily="2" charset="-122"/>
                </a:rPr>
                <a:t>(</a:t>
              </a:r>
              <a:r>
                <a:rPr lang="en-US" sz="1050" dirty="0" err="1">
                  <a:solidFill>
                    <a:srgbClr val="000000"/>
                  </a:solidFill>
                  <a:latin typeface="Arial Narrow" pitchFamily="34" charset="0"/>
                  <a:ea typeface="宋体" pitchFamily="2" charset="-122"/>
                </a:rPr>
                <a:t>Chinchanikar</a:t>
              </a:r>
              <a:r>
                <a:rPr lang="en-US" sz="1050" dirty="0">
                  <a:solidFill>
                    <a:srgbClr val="000000"/>
                  </a:solidFill>
                  <a:latin typeface="Arial Narrow" pitchFamily="34" charset="0"/>
                  <a:ea typeface="宋体" pitchFamily="2" charset="-122"/>
                </a:rPr>
                <a:t>, Materials Science, 2014)</a:t>
              </a:r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32040" y="5307594"/>
              <a:ext cx="2339457" cy="1417756"/>
            </a:xfrm>
            <a:prstGeom prst="rect">
              <a:avLst/>
            </a:prstGeom>
          </p:spPr>
        </p:pic>
      </p:grpSp>
      <p:grpSp>
        <p:nvGrpSpPr>
          <p:cNvPr id="82" name="Group 81"/>
          <p:cNvGrpSpPr/>
          <p:nvPr/>
        </p:nvGrpSpPr>
        <p:grpSpPr>
          <a:xfrm>
            <a:off x="9010845" y="4016841"/>
            <a:ext cx="2052228" cy="1549634"/>
            <a:chOff x="1619672" y="5265204"/>
            <a:chExt cx="2052228" cy="1549634"/>
          </a:xfrm>
        </p:grpSpPr>
        <p:sp>
          <p:nvSpPr>
            <p:cNvPr id="85" name="Rectangle 84"/>
            <p:cNvSpPr/>
            <p:nvPr/>
          </p:nvSpPr>
          <p:spPr>
            <a:xfrm>
              <a:off x="1944004" y="6560922"/>
              <a:ext cx="1440589" cy="253916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50" dirty="0">
                  <a:solidFill>
                    <a:srgbClr val="000000"/>
                  </a:solidFill>
                  <a:latin typeface="Arial Narrow" pitchFamily="34" charset="0"/>
                  <a:ea typeface="宋体" pitchFamily="2" charset="-122"/>
                </a:rPr>
                <a:t>(</a:t>
              </a:r>
              <a:r>
                <a:rPr lang="en-US" sz="1050" dirty="0" err="1">
                  <a:solidFill>
                    <a:srgbClr val="000000"/>
                  </a:solidFill>
                  <a:latin typeface="Arial Narrow" pitchFamily="34" charset="0"/>
                  <a:ea typeface="宋体" pitchFamily="2" charset="-122"/>
                </a:rPr>
                <a:t>Saxena</a:t>
              </a:r>
              <a:r>
                <a:rPr lang="en-US" sz="1050" dirty="0">
                  <a:solidFill>
                    <a:srgbClr val="000000"/>
                  </a:solidFill>
                  <a:latin typeface="Arial Narrow" pitchFamily="34" charset="0"/>
                  <a:ea typeface="宋体" pitchFamily="2" charset="-122"/>
                </a:rPr>
                <a:t>,  IJPHM, 2016)</a:t>
              </a:r>
            </a:p>
          </p:txBody>
        </p: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19672" y="5265204"/>
              <a:ext cx="2052228" cy="1295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681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367" y="95170"/>
            <a:ext cx="9144000" cy="73025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cs typeface="Arial" pitchFamily="34" charset="0"/>
              </a:rPr>
              <a:t>Stochastic and Probabilistic Modeling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777285" y="1210884"/>
            <a:ext cx="154766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Sensor Measurement</a:t>
            </a:r>
          </a:p>
          <a:p>
            <a:pPr algn="ctr"/>
            <a:endParaRPr lang="en-US" sz="3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(</a:t>
            </a:r>
            <a:r>
              <a:rPr lang="en-US" b="1" i="1" dirty="0">
                <a:latin typeface="Arial Narrow" panose="020B0606020202030204" pitchFamily="34" charset="0"/>
              </a:rPr>
              <a:t>z</a:t>
            </a:r>
            <a:r>
              <a:rPr lang="en-US" b="1" baseline="-25000" dirty="0">
                <a:latin typeface="Arial Narrow" panose="020B0606020202030204" pitchFamily="34" charset="0"/>
              </a:rPr>
              <a:t>1:</a:t>
            </a:r>
            <a:r>
              <a:rPr lang="en-US" b="1" i="1" baseline="-25000" dirty="0">
                <a:latin typeface="Arial Narrow" panose="020B0606020202030204" pitchFamily="34" charset="0"/>
              </a:rPr>
              <a:t>k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909347" y="932687"/>
            <a:ext cx="5096210" cy="93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0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</a:p>
          <a:p>
            <a:pPr marL="461963" indent="-346075">
              <a:spcAft>
                <a:spcPts val="300"/>
              </a:spcAft>
              <a:buSzPct val="80000"/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the current system state through a  </a:t>
            </a:r>
            <a:r>
              <a:rPr lang="en-US" sz="16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posterior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 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realized via Bayes’ Rule 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60144" y="2633123"/>
            <a:ext cx="155832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Current Part Status</a:t>
            </a:r>
          </a:p>
          <a:p>
            <a:pPr algn="ctr"/>
            <a:endParaRPr lang="en-US" sz="2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(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x</a:t>
            </a:r>
            <a:r>
              <a:rPr lang="en-US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k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)</a:t>
            </a:r>
            <a:endParaRPr lang="en-US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4" name="Curved Right Arrow 3"/>
          <p:cNvSpPr/>
          <p:nvPr/>
        </p:nvSpPr>
        <p:spPr>
          <a:xfrm flipH="1">
            <a:off x="5009248" y="1507147"/>
            <a:ext cx="468052" cy="1368152"/>
          </a:xfrm>
          <a:prstGeom prst="curved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897897" y="2968618"/>
            <a:ext cx="4931109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0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Tracking</a:t>
            </a:r>
          </a:p>
          <a:p>
            <a:pPr marL="461963" indent="-346075">
              <a:spcAft>
                <a:spcPts val="300"/>
              </a:spcAft>
              <a:buSzPct val="80000"/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state propagation model (or recursively update the </a:t>
            </a:r>
            <a:r>
              <a:rPr lang="en-US" sz="16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PDF) through </a:t>
            </a:r>
            <a:r>
              <a:rPr lang="en-US" sz="16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series of posterior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PDF, following a Markov process 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470477" y="4190216"/>
                <a:ext cx="3703659" cy="5507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5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50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50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5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5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5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50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sz="15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50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5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50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5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5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500">
                                <a:latin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50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50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5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477" y="4190216"/>
                <a:ext cx="3703659" cy="550728"/>
              </a:xfrm>
              <a:prstGeom prst="rect">
                <a:avLst/>
              </a:prstGeom>
              <a:blipFill>
                <a:blip r:embed="rId2"/>
                <a:stretch>
                  <a:fillRect b="-6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5897898" y="4847974"/>
            <a:ext cx="4931109" cy="93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0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Prognosis</a:t>
            </a:r>
          </a:p>
          <a:p>
            <a:pPr marL="461963" indent="-346075">
              <a:spcAft>
                <a:spcPts val="300"/>
              </a:spcAft>
              <a:buSzPct val="80000"/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future state using the identified state propagation model (</a:t>
            </a:r>
            <a:r>
              <a:rPr lang="en-US" sz="16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series of prior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942015" y="5836488"/>
                <a:ext cx="276058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015" y="5836488"/>
                <a:ext cx="2760585" cy="338554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Curved Right Arrow 49"/>
          <p:cNvSpPr/>
          <p:nvPr/>
        </p:nvSpPr>
        <p:spPr>
          <a:xfrm flipH="1">
            <a:off x="5137481" y="4600241"/>
            <a:ext cx="468052" cy="1368152"/>
          </a:xfrm>
          <a:prstGeom prst="curved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urved Right Arrow 50"/>
          <p:cNvSpPr/>
          <p:nvPr/>
        </p:nvSpPr>
        <p:spPr>
          <a:xfrm flipH="1">
            <a:off x="5045252" y="1219115"/>
            <a:ext cx="792088" cy="3204356"/>
          </a:xfrm>
          <a:prstGeom prst="curved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245052" y="967087"/>
            <a:ext cx="1728192" cy="1188132"/>
            <a:chOff x="647564" y="3128967"/>
            <a:chExt cx="2322004" cy="1512169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4"/>
            <a:srcRect l="10613" t="8196" r="7358" b="71630"/>
            <a:stretch/>
          </p:blipFill>
          <p:spPr>
            <a:xfrm>
              <a:off x="683567" y="3969061"/>
              <a:ext cx="2286001" cy="67207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4"/>
            <a:srcRect l="10613" t="28629" r="7358" b="54498"/>
            <a:stretch/>
          </p:blipFill>
          <p:spPr>
            <a:xfrm>
              <a:off x="683568" y="3284984"/>
              <a:ext cx="2286000" cy="619125"/>
            </a:xfrm>
            <a:prstGeom prst="rect">
              <a:avLst/>
            </a:prstGeom>
            <a:ln>
              <a:noFill/>
            </a:ln>
          </p:spPr>
        </p:pic>
        <p:sp>
          <p:nvSpPr>
            <p:cNvPr id="44" name="Rectangle 43"/>
            <p:cNvSpPr/>
            <p:nvPr/>
          </p:nvSpPr>
          <p:spPr>
            <a:xfrm>
              <a:off x="647564" y="3212976"/>
              <a:ext cx="2304256" cy="138615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3567" y="3128967"/>
              <a:ext cx="1705500" cy="352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 Narrow" panose="020B0606020202030204" pitchFamily="34" charset="0"/>
                </a:rPr>
                <a:t>Force signal #1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83567" y="3861048"/>
              <a:ext cx="1802250" cy="352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 Narrow" panose="020B0606020202030204" pitchFamily="34" charset="0"/>
                </a:rPr>
                <a:t>Force signal #2</a:t>
              </a:r>
            </a:p>
          </p:txBody>
        </p:sp>
      </p:grpSp>
      <p:sp>
        <p:nvSpPr>
          <p:cNvPr id="52" name="Rectangle 51"/>
          <p:cNvSpPr/>
          <p:nvPr/>
        </p:nvSpPr>
        <p:spPr>
          <a:xfrm>
            <a:off x="4613204" y="1183111"/>
            <a:ext cx="324036" cy="25202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613204" y="1759175"/>
            <a:ext cx="324036" cy="25202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613204" y="1363131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>
                <a:latin typeface="Arial Narrow" panose="020B0606020202030204" pitchFamily="34" charset="0"/>
              </a:rPr>
              <a:t>z</a:t>
            </a:r>
            <a:r>
              <a:rPr lang="en-US" b="1" i="1" baseline="-25000" dirty="0" err="1">
                <a:latin typeface="Arial Narrow" panose="020B0606020202030204" pitchFamily="34" charset="0"/>
              </a:rPr>
              <a:t>k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675209" y="3969944"/>
            <a:ext cx="17281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Part State Propagation</a:t>
            </a:r>
          </a:p>
          <a:p>
            <a:pPr algn="ctr"/>
            <a:r>
              <a:rPr lang="en-US" altLang="zh-CN" b="1" dirty="0">
                <a:latin typeface="Arial Narrow" panose="020B0606020202030204" pitchFamily="34" charset="0"/>
              </a:rPr>
              <a:t>(</a:t>
            </a:r>
            <a:r>
              <a:rPr lang="en-US" altLang="zh-CN" b="1" i="1" dirty="0">
                <a:latin typeface="Arial Narrow" panose="020B0606020202030204" pitchFamily="34" charset="0"/>
              </a:rPr>
              <a:t>x</a:t>
            </a:r>
            <a:r>
              <a:rPr lang="en-US" b="1" baseline="-25000" dirty="0">
                <a:latin typeface="Arial Narrow" panose="020B0606020202030204" pitchFamily="34" charset="0"/>
              </a:rPr>
              <a:t>1:</a:t>
            </a:r>
            <a:r>
              <a:rPr lang="en-US" b="1" i="1" baseline="-25000" dirty="0">
                <a:latin typeface="Arial Narrow" panose="020B0606020202030204" pitchFamily="34" charset="0"/>
              </a:rPr>
              <a:t>k</a:t>
            </a:r>
            <a:r>
              <a:rPr lang="en-US" b="1" dirty="0"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978713" y="5442610"/>
            <a:ext cx="12482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Future Part Status</a:t>
            </a:r>
          </a:p>
          <a:p>
            <a:pPr algn="ctr"/>
            <a:r>
              <a:rPr lang="en-US" altLang="zh-CN" b="1" dirty="0">
                <a:latin typeface="Arial Narrow" panose="020B0606020202030204" pitchFamily="34" charset="0"/>
              </a:rPr>
              <a:t>(</a:t>
            </a:r>
            <a:r>
              <a:rPr lang="en-US" altLang="zh-CN" b="1" i="1" dirty="0">
                <a:latin typeface="Arial Narrow" panose="020B0606020202030204" pitchFamily="34" charset="0"/>
              </a:rPr>
              <a:t>x</a:t>
            </a:r>
            <a:r>
              <a:rPr lang="en-US" b="1" i="1" baseline="-25000" dirty="0">
                <a:latin typeface="Arial Narrow" panose="020B0606020202030204" pitchFamily="34" charset="0"/>
              </a:rPr>
              <a:t>k</a:t>
            </a:r>
            <a:r>
              <a:rPr lang="en-US" b="1" baseline="-25000" dirty="0">
                <a:latin typeface="Arial Narrow" panose="020B0606020202030204" pitchFamily="34" charset="0"/>
              </a:rPr>
              <a:t>+1, </a:t>
            </a:r>
            <a:r>
              <a:rPr lang="en-US" b="1" i="1" baseline="-25000" dirty="0">
                <a:latin typeface="Arial Narrow" panose="020B0606020202030204" pitchFamily="34" charset="0"/>
              </a:rPr>
              <a:t>k</a:t>
            </a:r>
            <a:r>
              <a:rPr lang="en-US" b="1" baseline="-25000" dirty="0">
                <a:latin typeface="Arial Narrow" panose="020B0606020202030204" pitchFamily="34" charset="0"/>
              </a:rPr>
              <a:t>+2, …</a:t>
            </a:r>
            <a:r>
              <a:rPr lang="en-US" b="1" dirty="0">
                <a:latin typeface="Arial Narrow" panose="020B0606020202030204" pitchFamily="34" charset="0"/>
              </a:rPr>
              <a:t> )</a:t>
            </a:r>
            <a:endParaRPr lang="en-US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54183" y="6175042"/>
            <a:ext cx="4696835" cy="646331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(1) PDF: Probability Density Function</a:t>
            </a:r>
          </a:p>
          <a:p>
            <a:pPr lvl="0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(2) Bayes’ Rule: posterior PDF can be estimated through prior pdf and likelihood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(3) Markov process: current state </a:t>
            </a:r>
            <a:r>
              <a:rPr lang="en-US" sz="1200" i="1" dirty="0" err="1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x</a:t>
            </a:r>
            <a:r>
              <a:rPr lang="en-US" sz="1200" i="1" baseline="-25000" dirty="0" err="1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only dependent on preceding state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x</a:t>
            </a:r>
            <a:r>
              <a:rPr lang="en-US" sz="1200" i="1" baseline="-250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-1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0155" y="5252015"/>
            <a:ext cx="1700031" cy="10609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5203" y="2328371"/>
            <a:ext cx="1714983" cy="10718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/>
          <a:srcRect l="36529"/>
          <a:stretch/>
        </p:blipFill>
        <p:spPr>
          <a:xfrm>
            <a:off x="3240749" y="3569267"/>
            <a:ext cx="1080952" cy="105589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6"/>
          <a:srcRect l="36518"/>
          <a:stretch/>
        </p:blipFill>
        <p:spPr>
          <a:xfrm>
            <a:off x="3965133" y="3879920"/>
            <a:ext cx="1088701" cy="1071864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6305138" y="1884455"/>
            <a:ext cx="4194112" cy="935524"/>
            <a:chOff x="4716016" y="1844824"/>
            <a:chExt cx="3980544" cy="9355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Rectangle 47"/>
                <p:cNvSpPr/>
                <p:nvPr/>
              </p:nvSpPr>
              <p:spPr>
                <a:xfrm>
                  <a:off x="5148064" y="1844824"/>
                  <a:ext cx="3456386" cy="6117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8064" y="1844824"/>
                  <a:ext cx="3456386" cy="61177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TextBox 57"/>
            <p:cNvSpPr txBox="1"/>
            <p:nvPr/>
          </p:nvSpPr>
          <p:spPr>
            <a:xfrm>
              <a:off x="4716016" y="2564904"/>
              <a:ext cx="1008112" cy="21544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lIns="45720" tIns="0" rIns="0" bIns="0" rtlCol="0">
              <a:spAutoFit/>
            </a:bodyPr>
            <a:lstStyle/>
            <a:p>
              <a:pPr>
                <a:spcBef>
                  <a:spcPts val="600"/>
                </a:spcBef>
                <a:buClr>
                  <a:srgbClr val="C00000"/>
                </a:buClr>
                <a:buSzPct val="120000"/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Posterior PDF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>
              <a:off x="5328084" y="2348880"/>
              <a:ext cx="0" cy="21602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6286393" y="2549999"/>
              <a:ext cx="756084" cy="21544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lIns="45720" tIns="0" rIns="0" bIns="0" rtlCol="0">
              <a:spAutoFit/>
            </a:bodyPr>
            <a:lstStyle/>
            <a:p>
              <a:pPr>
                <a:spcBef>
                  <a:spcPts val="600"/>
                </a:spcBef>
                <a:buClr>
                  <a:srgbClr val="C00000"/>
                </a:buClr>
                <a:buSzPct val="120000"/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Prior PDF</a:t>
              </a: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6876257" y="2117951"/>
              <a:ext cx="0" cy="43204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7940476" y="2549999"/>
              <a:ext cx="756084" cy="21544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lIns="45720" tIns="0" rIns="0" bIns="0" rtlCol="0">
              <a:spAutoFit/>
            </a:bodyPr>
            <a:lstStyle/>
            <a:p>
              <a:pPr>
                <a:spcBef>
                  <a:spcPts val="600"/>
                </a:spcBef>
                <a:buClr>
                  <a:srgbClr val="C00000"/>
                </a:buClr>
                <a:buSzPct val="120000"/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Likelihood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184392" y="2549999"/>
              <a:ext cx="72008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lIns="45720" tIns="0" rIns="0" bIns="0" rtlCol="0">
              <a:spAutoFit/>
            </a:bodyPr>
            <a:lstStyle/>
            <a:p>
              <a:pPr>
                <a:spcBef>
                  <a:spcPts val="600"/>
                </a:spcBef>
                <a:buClr>
                  <a:srgbClr val="C00000"/>
                </a:buClr>
                <a:buSzPct val="120000"/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Constant</a:t>
              </a: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7459744" y="2384587"/>
              <a:ext cx="0" cy="14401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/>
            <p:nvPr/>
          </p:nvCxnSpPr>
          <p:spPr>
            <a:xfrm rot="16200000" flipH="1">
              <a:off x="7706450" y="2186418"/>
              <a:ext cx="468052" cy="288032"/>
            </a:xfrm>
            <a:prstGeom prst="bentConnector3">
              <a:avLst>
                <a:gd name="adj1" fmla="val 25580"/>
              </a:avLst>
            </a:prstGeom>
            <a:ln>
              <a:solidFill>
                <a:schemeClr val="bg1">
                  <a:lumMod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349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4" grpId="0" animBg="1"/>
      <p:bldP spid="4" grpId="1" animBg="1"/>
      <p:bldP spid="39" grpId="0"/>
      <p:bldP spid="8" grpId="0"/>
      <p:bldP spid="41" grpId="0"/>
      <p:bldP spid="12" grpId="0"/>
      <p:bldP spid="50" grpId="0" animBg="1"/>
      <p:bldP spid="51" grpId="0" animBg="1"/>
      <p:bldP spid="5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cs typeface="Arial" pitchFamily="34" charset="0"/>
              </a:rPr>
              <a:t>Realization: Bayesian Inference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F7B39E-36EE-4B1B-82F4-C866DBF4E543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25" name="TextBox 24"/>
          <p:cNvSpPr txBox="1"/>
          <p:nvPr/>
        </p:nvSpPr>
        <p:spPr>
          <a:xfrm>
            <a:off x="1847528" y="1124745"/>
            <a:ext cx="42124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starting with state </a:t>
            </a:r>
            <a:r>
              <a:rPr lang="en-US" sz="17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7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7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time </a:t>
            </a:r>
            <a:r>
              <a:rPr lang="en-US" sz="17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7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47528" y="1661320"/>
            <a:ext cx="44644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C00000"/>
              </a:buClr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Subsequent state </a:t>
            </a:r>
            <a:r>
              <a:rPr lang="en-US" sz="17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7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time </a:t>
            </a:r>
            <a:r>
              <a:rPr lang="en-US" sz="17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initially predicted using 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 PDF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variance ↑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387589" y="2390982"/>
                <a:ext cx="2868221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7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7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17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7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7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7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17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7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7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7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70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7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7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70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7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589" y="2390982"/>
                <a:ext cx="2868221" cy="353943"/>
              </a:xfrm>
              <a:prstGeom prst="rect">
                <a:avLst/>
              </a:prstGeom>
              <a:blipFill>
                <a:blip r:embed="rId3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6204012" y="1124745"/>
            <a:ext cx="4212468" cy="1135869"/>
            <a:chOff x="4680012" y="1124744"/>
            <a:chExt cx="4212468" cy="1135869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5076056" y="1376772"/>
              <a:ext cx="0" cy="864096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5076056" y="2240868"/>
              <a:ext cx="3600400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336235" y="1952836"/>
              <a:ext cx="556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Arial Narrow" panose="020B0606020202030204" pitchFamily="34" charset="0"/>
                </a:rPr>
                <a:t>state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80012" y="1124744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Arial Narrow" panose="020B0606020202030204" pitchFamily="34" charset="0"/>
                </a:rPr>
                <a:t>probability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5292080" y="1520788"/>
              <a:ext cx="733586" cy="653298"/>
            </a:xfrm>
            <a:custGeom>
              <a:avLst/>
              <a:gdLst>
                <a:gd name="connsiteX0" fmla="*/ 0 w 523875"/>
                <a:gd name="connsiteY0" fmla="*/ 471526 h 471816"/>
                <a:gd name="connsiteX1" fmla="*/ 166688 w 523875"/>
                <a:gd name="connsiteY1" fmla="*/ 371514 h 471816"/>
                <a:gd name="connsiteX2" fmla="*/ 252413 w 523875"/>
                <a:gd name="connsiteY2" fmla="*/ 39 h 471816"/>
                <a:gd name="connsiteX3" fmla="*/ 342900 w 523875"/>
                <a:gd name="connsiteY3" fmla="*/ 395326 h 471816"/>
                <a:gd name="connsiteX4" fmla="*/ 523875 w 523875"/>
                <a:gd name="connsiteY4" fmla="*/ 471526 h 471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875" h="471816">
                  <a:moveTo>
                    <a:pt x="0" y="471526"/>
                  </a:moveTo>
                  <a:cubicBezTo>
                    <a:pt x="62309" y="460810"/>
                    <a:pt x="124619" y="450095"/>
                    <a:pt x="166688" y="371514"/>
                  </a:cubicBezTo>
                  <a:cubicBezTo>
                    <a:pt x="208757" y="292933"/>
                    <a:pt x="223044" y="-3930"/>
                    <a:pt x="252413" y="39"/>
                  </a:cubicBezTo>
                  <a:cubicBezTo>
                    <a:pt x="281782" y="4008"/>
                    <a:pt x="297656" y="316745"/>
                    <a:pt x="342900" y="395326"/>
                  </a:cubicBezTo>
                  <a:cubicBezTo>
                    <a:pt x="388144" y="473907"/>
                    <a:pt x="456009" y="472716"/>
                    <a:pt x="523875" y="47152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5760132" y="1376772"/>
                  <a:ext cx="1046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0132" y="1376772"/>
                  <a:ext cx="104656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6240016" y="2492896"/>
            <a:ext cx="4176464" cy="1152128"/>
            <a:chOff x="4716016" y="2492896"/>
            <a:chExt cx="4176464" cy="1152128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5076056" y="2744924"/>
              <a:ext cx="0" cy="864096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076056" y="3609020"/>
              <a:ext cx="3600400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8336235" y="3337247"/>
              <a:ext cx="556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Arial Narrow" panose="020B0606020202030204" pitchFamily="34" charset="0"/>
                </a:rPr>
                <a:t>state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716016" y="2492896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Arial Narrow" panose="020B0606020202030204" pitchFamily="34" charset="0"/>
                </a:rPr>
                <a:t>probability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6516216" y="3176972"/>
              <a:ext cx="1109663" cy="381001"/>
            </a:xfrm>
            <a:custGeom>
              <a:avLst/>
              <a:gdLst>
                <a:gd name="connsiteX0" fmla="*/ 0 w 1109663"/>
                <a:gd name="connsiteY0" fmla="*/ 381001 h 381001"/>
                <a:gd name="connsiteX1" fmla="*/ 290513 w 1109663"/>
                <a:gd name="connsiteY1" fmla="*/ 304801 h 381001"/>
                <a:gd name="connsiteX2" fmla="*/ 542925 w 1109663"/>
                <a:gd name="connsiteY2" fmla="*/ 1 h 381001"/>
                <a:gd name="connsiteX3" fmla="*/ 795338 w 1109663"/>
                <a:gd name="connsiteY3" fmla="*/ 309564 h 381001"/>
                <a:gd name="connsiteX4" fmla="*/ 1109663 w 1109663"/>
                <a:gd name="connsiteY4" fmla="*/ 366714 h 381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9663" h="381001">
                  <a:moveTo>
                    <a:pt x="0" y="381001"/>
                  </a:moveTo>
                  <a:cubicBezTo>
                    <a:pt x="100013" y="374651"/>
                    <a:pt x="200026" y="368301"/>
                    <a:pt x="290513" y="304801"/>
                  </a:cubicBezTo>
                  <a:cubicBezTo>
                    <a:pt x="381000" y="241301"/>
                    <a:pt x="458788" y="-793"/>
                    <a:pt x="542925" y="1"/>
                  </a:cubicBezTo>
                  <a:cubicBezTo>
                    <a:pt x="627062" y="795"/>
                    <a:pt x="700882" y="248445"/>
                    <a:pt x="795338" y="309564"/>
                  </a:cubicBezTo>
                  <a:cubicBezTo>
                    <a:pt x="889794" y="370683"/>
                    <a:pt x="1060450" y="357189"/>
                    <a:pt x="1109663" y="36671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6192180" y="2852936"/>
                  <a:ext cx="8269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2180" y="2852936"/>
                  <a:ext cx="82695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6240016" y="3825045"/>
            <a:ext cx="4176464" cy="1161653"/>
            <a:chOff x="4716016" y="3825044"/>
            <a:chExt cx="4176464" cy="1161653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5076056" y="4077072"/>
              <a:ext cx="0" cy="864096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076056" y="4941168"/>
              <a:ext cx="3600400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8336235" y="4678920"/>
              <a:ext cx="556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Arial Narrow" panose="020B0606020202030204" pitchFamily="34" charset="0"/>
                </a:rPr>
                <a:t>state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716016" y="3825044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Arial Narrow" panose="020B0606020202030204" pitchFamily="34" charset="0"/>
                </a:rPr>
                <a:t>probability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6516216" y="4473116"/>
              <a:ext cx="1109663" cy="381001"/>
            </a:xfrm>
            <a:custGeom>
              <a:avLst/>
              <a:gdLst>
                <a:gd name="connsiteX0" fmla="*/ 0 w 1109663"/>
                <a:gd name="connsiteY0" fmla="*/ 381001 h 381001"/>
                <a:gd name="connsiteX1" fmla="*/ 290513 w 1109663"/>
                <a:gd name="connsiteY1" fmla="*/ 304801 h 381001"/>
                <a:gd name="connsiteX2" fmla="*/ 542925 w 1109663"/>
                <a:gd name="connsiteY2" fmla="*/ 1 h 381001"/>
                <a:gd name="connsiteX3" fmla="*/ 795338 w 1109663"/>
                <a:gd name="connsiteY3" fmla="*/ 309564 h 381001"/>
                <a:gd name="connsiteX4" fmla="*/ 1109663 w 1109663"/>
                <a:gd name="connsiteY4" fmla="*/ 366714 h 381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9663" h="381001">
                  <a:moveTo>
                    <a:pt x="0" y="381001"/>
                  </a:moveTo>
                  <a:cubicBezTo>
                    <a:pt x="100013" y="374651"/>
                    <a:pt x="200026" y="368301"/>
                    <a:pt x="290513" y="304801"/>
                  </a:cubicBezTo>
                  <a:cubicBezTo>
                    <a:pt x="381000" y="241301"/>
                    <a:pt x="458788" y="-793"/>
                    <a:pt x="542925" y="1"/>
                  </a:cubicBezTo>
                  <a:cubicBezTo>
                    <a:pt x="627062" y="795"/>
                    <a:pt x="700882" y="248445"/>
                    <a:pt x="795338" y="309564"/>
                  </a:cubicBezTo>
                  <a:cubicBezTo>
                    <a:pt x="889794" y="370683"/>
                    <a:pt x="1060450" y="357189"/>
                    <a:pt x="1109663" y="36671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8028384" y="4401108"/>
              <a:ext cx="108012" cy="108012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172400" y="4149080"/>
              <a:ext cx="343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0000"/>
                </a:buClr>
              </a:pPr>
              <a:r>
                <a:rPr lang="en-US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6156176" y="4257092"/>
                  <a:ext cx="8269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6176" y="4257092"/>
                  <a:ext cx="826957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TextBox 36"/>
          <p:cNvSpPr txBox="1"/>
          <p:nvPr/>
        </p:nvSpPr>
        <p:spPr>
          <a:xfrm>
            <a:off x="2135560" y="2888941"/>
            <a:ext cx="41044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rgbClr val="0000CC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a Markov process</a:t>
            </a:r>
          </a:p>
          <a:p>
            <a:pPr marL="285750" indent="-285750">
              <a:spcAft>
                <a:spcPts val="600"/>
              </a:spcAft>
              <a:buClr>
                <a:srgbClr val="0000CC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</a:t>
            </a:r>
            <a:r>
              <a:rPr lang="en-US" sz="1600" i="1" dirty="0">
                <a:solidFill>
                  <a:srgbClr val="F4B1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increases</a:t>
            </a:r>
            <a:r>
              <a:rPr lang="en-US" sz="1600" dirty="0">
                <a:solidFill>
                  <a:srgbClr val="F4B1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prediction is directly based on assumed 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 PDF,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guidance from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observation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847528" y="4149080"/>
            <a:ext cx="4248472" cy="734598"/>
            <a:chOff x="323528" y="4149080"/>
            <a:chExt cx="4248472" cy="734598"/>
          </a:xfrm>
        </p:grpSpPr>
        <p:sp>
          <p:nvSpPr>
            <p:cNvPr id="26" name="TextBox 25"/>
            <p:cNvSpPr txBox="1"/>
            <p:nvPr/>
          </p:nvSpPr>
          <p:spPr>
            <a:xfrm>
              <a:off x="323528" y="4149080"/>
              <a:ext cx="424847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C00000"/>
                </a:buClr>
              </a:pPr>
              <a:r>
                <a:rPr lang="en-US" sz="17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3.</a:t>
              </a:r>
              <a:r>
                <a:rPr lang="en-US" sz="1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With updated measurement (observation) </a:t>
              </a:r>
              <a:r>
                <a:rPr lang="en-US" sz="17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17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17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11560" y="4545124"/>
                  <a:ext cx="381642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spcAft>
                      <a:spcPts val="600"/>
                    </a:spcAft>
                    <a:buClr>
                      <a:srgbClr val="0000CC"/>
                    </a:buClr>
                    <a:buSzPct val="70000"/>
                    <a:buFont typeface="Wingdings" panose="05000000000000000000" pitchFamily="2" charset="2"/>
                    <a:buChar char="ü"/>
                  </a:pPr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Predicted state 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will be corrected </a:t>
                  </a: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60" y="4545124"/>
                  <a:ext cx="3816424" cy="33855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545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80074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4" grpId="0"/>
      <p:bldP spid="3" grpId="0"/>
      <p:bldP spid="3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30ACEC"/>
    </a:accent1>
    <a:accent2>
      <a:srgbClr val="80C34F"/>
    </a:accent2>
    <a:accent3>
      <a:srgbClr val="E29D3E"/>
    </a:accent3>
    <a:accent4>
      <a:srgbClr val="D64A3B"/>
    </a:accent4>
    <a:accent5>
      <a:srgbClr val="D64787"/>
    </a:accent5>
    <a:accent6>
      <a:srgbClr val="A666E1"/>
    </a:accent6>
    <a:hlink>
      <a:srgbClr val="3085ED"/>
    </a:hlink>
    <a:folHlink>
      <a:srgbClr val="82B6F4"/>
    </a:folHlink>
  </a:clrScheme>
</a:themeOverride>
</file>

<file path=ppt/theme/themeOverride2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30ACEC"/>
    </a:accent1>
    <a:accent2>
      <a:srgbClr val="80C34F"/>
    </a:accent2>
    <a:accent3>
      <a:srgbClr val="E29D3E"/>
    </a:accent3>
    <a:accent4>
      <a:srgbClr val="D64A3B"/>
    </a:accent4>
    <a:accent5>
      <a:srgbClr val="D64787"/>
    </a:accent5>
    <a:accent6>
      <a:srgbClr val="A666E1"/>
    </a:accent6>
    <a:hlink>
      <a:srgbClr val="3085ED"/>
    </a:hlink>
    <a:folHlink>
      <a:srgbClr val="82B6F4"/>
    </a:folHlink>
  </a:clrScheme>
</a:themeOverride>
</file>

<file path=ppt/theme/themeOverride3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30ACEC"/>
    </a:accent1>
    <a:accent2>
      <a:srgbClr val="80C34F"/>
    </a:accent2>
    <a:accent3>
      <a:srgbClr val="E29D3E"/>
    </a:accent3>
    <a:accent4>
      <a:srgbClr val="D64A3B"/>
    </a:accent4>
    <a:accent5>
      <a:srgbClr val="D64787"/>
    </a:accent5>
    <a:accent6>
      <a:srgbClr val="A666E1"/>
    </a:accent6>
    <a:hlink>
      <a:srgbClr val="3085ED"/>
    </a:hlink>
    <a:folHlink>
      <a:srgbClr val="82B6F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1619</Words>
  <Application>Microsoft Office PowerPoint</Application>
  <PresentationFormat>Widescreen</PresentationFormat>
  <Paragraphs>297</Paragraphs>
  <Slides>18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Arial Narrow</vt:lpstr>
      <vt:lpstr>Calibri</vt:lpstr>
      <vt:lpstr>Cambria Math</vt:lpstr>
      <vt:lpstr>Corbel</vt:lpstr>
      <vt:lpstr>Times New Roman</vt:lpstr>
      <vt:lpstr>Verdana</vt:lpstr>
      <vt:lpstr>Wingdings</vt:lpstr>
      <vt:lpstr>Parallax</vt:lpstr>
      <vt:lpstr>Equation</vt:lpstr>
      <vt:lpstr>Visio</vt:lpstr>
      <vt:lpstr>Bayesian Inference and Kalman Filtering</vt:lpstr>
      <vt:lpstr>Prognostic Elements</vt:lpstr>
      <vt:lpstr>Prognostic Modeling: Pattern Discovery</vt:lpstr>
      <vt:lpstr>Physical Modeling: Force vs. Wear</vt:lpstr>
      <vt:lpstr>Physical Modeling: Crack Propagation</vt:lpstr>
      <vt:lpstr>Challenges in Prognostic Modeling</vt:lpstr>
      <vt:lpstr>PowerPoint Presentation</vt:lpstr>
      <vt:lpstr>Stochastic and Probabilistic Modeling</vt:lpstr>
      <vt:lpstr>Realization: Bayesian Inference</vt:lpstr>
      <vt:lpstr>Realization: Bayesian Inference</vt:lpstr>
      <vt:lpstr>Bayesian for State and Parameter Estimation</vt:lpstr>
      <vt:lpstr>Determine Prior PDF and Likelihood Function</vt:lpstr>
      <vt:lpstr>Gaussian vs. Non-Gaussian Inference </vt:lpstr>
      <vt:lpstr>Linear vs. Non-Linear Inference</vt:lpstr>
      <vt:lpstr>Bayesian Probabilistic Modeling Methods</vt:lpstr>
      <vt:lpstr>Kalman Filter (KF)</vt:lpstr>
      <vt:lpstr>Extended Kalman Filter (EKF)</vt:lpstr>
      <vt:lpstr>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Overview</dc:title>
  <dc:creator>Wang, Peng</dc:creator>
  <cp:lastModifiedBy>Wang, Peng</cp:lastModifiedBy>
  <cp:revision>14</cp:revision>
  <cp:lastPrinted>2020-02-11T14:28:38Z</cp:lastPrinted>
  <dcterms:created xsi:type="dcterms:W3CDTF">2019-12-10T19:48:06Z</dcterms:created>
  <dcterms:modified xsi:type="dcterms:W3CDTF">2020-02-11T15:46:51Z</dcterms:modified>
</cp:coreProperties>
</file>