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2" r:id="rId1"/>
  </p:sldMasterIdLst>
  <p:sldIdLst>
    <p:sldId id="256" r:id="rId2"/>
    <p:sldId id="257" r:id="rId3"/>
    <p:sldId id="258" r:id="rId4"/>
    <p:sldId id="259" r:id="rId5"/>
    <p:sldId id="260" r:id="rId6"/>
    <p:sldId id="261" r:id="rId7"/>
    <p:sldId id="262" r:id="rId8"/>
    <p:sldId id="263" r:id="rId9"/>
    <p:sldId id="264" r:id="rId10"/>
    <p:sldId id="268" r:id="rId11"/>
    <p:sldId id="266" r:id="rId12"/>
    <p:sldId id="270" r:id="rId13"/>
    <p:sldId id="267" r:id="rId14"/>
    <p:sldId id="271" r:id="rId15"/>
    <p:sldId id="281" r:id="rId16"/>
    <p:sldId id="274" r:id="rId17"/>
    <p:sldId id="280" r:id="rId18"/>
    <p:sldId id="275" r:id="rId19"/>
    <p:sldId id="269" r:id="rId20"/>
    <p:sldId id="276" r:id="rId21"/>
    <p:sldId id="277" r:id="rId22"/>
    <p:sldId id="278" r:id="rId23"/>
    <p:sldId id="279" r:id="rId24"/>
    <p:sldId id="282" r:id="rId25"/>
    <p:sldId id="283" r:id="rId26"/>
    <p:sldId id="286" r:id="rId27"/>
    <p:sldId id="288" r:id="rId28"/>
    <p:sldId id="284" r:id="rId29"/>
    <p:sldId id="285"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B1D771-A34E-441B-B50E-3DF8C245A43B}">
          <p14:sldIdLst>
            <p14:sldId id="256"/>
            <p14:sldId id="257"/>
            <p14:sldId id="258"/>
            <p14:sldId id="259"/>
            <p14:sldId id="260"/>
            <p14:sldId id="261"/>
            <p14:sldId id="262"/>
            <p14:sldId id="263"/>
            <p14:sldId id="264"/>
            <p14:sldId id="268"/>
            <p14:sldId id="266"/>
            <p14:sldId id="270"/>
            <p14:sldId id="267"/>
            <p14:sldId id="271"/>
            <p14:sldId id="281"/>
            <p14:sldId id="274"/>
            <p14:sldId id="280"/>
            <p14:sldId id="275"/>
            <p14:sldId id="269"/>
            <p14:sldId id="276"/>
            <p14:sldId id="277"/>
            <p14:sldId id="278"/>
            <p14:sldId id="279"/>
            <p14:sldId id="282"/>
            <p14:sldId id="283"/>
            <p14:sldId id="286"/>
            <p14:sldId id="288"/>
            <p14:sldId id="284"/>
            <p14:sldId id="285"/>
            <p14:sldId id="287"/>
            <p14:sldId id="289"/>
            <p14:sldId id="290"/>
            <p14:sldId id="291"/>
            <p14:sldId id="292"/>
            <p14:sldId id="293"/>
            <p14:sldId id="294"/>
            <p14:sldId id="295"/>
            <p14:sldId id="296"/>
            <p14:sldId id="297"/>
            <p14:sldId id="298"/>
            <p14:sldId id="299"/>
          </p14:sldIdLst>
        </p14:section>
        <p14:section name="Untitled Section" id="{0F61592F-F60F-4637-8890-5A5DFABD80BB}">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teza Ebrahimi" initials="ME" lastIdx="1" clrIdx="0">
    <p:extLst>
      <p:ext uri="{19B8F6BF-5375-455C-9EA6-DF929625EA0E}">
        <p15:presenceInfo xmlns:p15="http://schemas.microsoft.com/office/powerpoint/2012/main" userId="Morteza Ebrahi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76722A2-1162-41A0-8053-05972667546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EE03342E-1D16-4349-9E3F-D3540E731ED3}">
      <dgm:prSet custT="1"/>
      <dgm:spPr/>
      <dgm:t>
        <a:bodyPr/>
        <a:lstStyle/>
        <a:p>
          <a:pPr>
            <a:defRPr b="1"/>
          </a:pPr>
          <a:r>
            <a:rPr lang="en-US" sz="2000" b="1" dirty="0"/>
            <a:t>Introduction</a:t>
          </a:r>
          <a:endParaRPr lang="en-US" sz="2000" dirty="0"/>
        </a:p>
      </dgm:t>
    </dgm:pt>
    <dgm:pt modelId="{1AB0EECC-0FFE-420F-86C9-7DEC6C2A7345}" type="parTrans" cxnId="{DA8777DA-D4C0-4EC7-B94F-B57F303C2257}">
      <dgm:prSet/>
      <dgm:spPr/>
      <dgm:t>
        <a:bodyPr/>
        <a:lstStyle/>
        <a:p>
          <a:endParaRPr lang="en-US"/>
        </a:p>
      </dgm:t>
    </dgm:pt>
    <dgm:pt modelId="{D86365BE-1438-40C4-8966-CCFBF9F006BD}" type="sibTrans" cxnId="{DA8777DA-D4C0-4EC7-B94F-B57F303C2257}">
      <dgm:prSet/>
      <dgm:spPr/>
      <dgm:t>
        <a:bodyPr/>
        <a:lstStyle/>
        <a:p>
          <a:endParaRPr lang="en-US"/>
        </a:p>
      </dgm:t>
    </dgm:pt>
    <dgm:pt modelId="{F126DC0B-A28A-4817-A71C-A51198C46946}">
      <dgm:prSet custT="1"/>
      <dgm:spPr/>
      <dgm:t>
        <a:bodyPr/>
        <a:lstStyle/>
        <a:p>
          <a:pPr>
            <a:defRPr b="1"/>
          </a:pPr>
          <a:r>
            <a:rPr lang="en-US" sz="2000" b="1" dirty="0">
              <a:latin typeface="+mn-lt"/>
            </a:rPr>
            <a:t>Objective</a:t>
          </a:r>
          <a:endParaRPr lang="en-US" sz="2000" dirty="0">
            <a:latin typeface="+mn-lt"/>
          </a:endParaRPr>
        </a:p>
      </dgm:t>
    </dgm:pt>
    <dgm:pt modelId="{463DFEB5-5DD3-4674-82BE-B127A608C346}" type="parTrans" cxnId="{93CF1F3B-7CBE-471B-96F2-2F7B033061B6}">
      <dgm:prSet/>
      <dgm:spPr/>
      <dgm:t>
        <a:bodyPr/>
        <a:lstStyle/>
        <a:p>
          <a:endParaRPr lang="en-US"/>
        </a:p>
      </dgm:t>
    </dgm:pt>
    <dgm:pt modelId="{74C97E89-9731-4F9D-82AC-34180459CF96}" type="sibTrans" cxnId="{93CF1F3B-7CBE-471B-96F2-2F7B033061B6}">
      <dgm:prSet/>
      <dgm:spPr/>
      <dgm:t>
        <a:bodyPr/>
        <a:lstStyle/>
        <a:p>
          <a:endParaRPr lang="en-US"/>
        </a:p>
      </dgm:t>
    </dgm:pt>
    <dgm:pt modelId="{8CE2E091-D852-4032-A9AB-8AB0EC5C4913}">
      <dgm:prSet custT="1"/>
      <dgm:spPr/>
      <dgm:t>
        <a:bodyPr/>
        <a:lstStyle/>
        <a:p>
          <a:pPr>
            <a:defRPr b="1"/>
          </a:pPr>
          <a:r>
            <a:rPr lang="en-US" sz="2000" b="1" dirty="0"/>
            <a:t>EDA</a:t>
          </a:r>
          <a:endParaRPr lang="en-US" sz="2000" dirty="0"/>
        </a:p>
      </dgm:t>
    </dgm:pt>
    <dgm:pt modelId="{02420645-ACF1-4BC1-8F35-C1588E294E86}" type="parTrans" cxnId="{AF6E8760-5D07-43C0-8F6B-FA9C71A4DBC8}">
      <dgm:prSet/>
      <dgm:spPr/>
      <dgm:t>
        <a:bodyPr/>
        <a:lstStyle/>
        <a:p>
          <a:endParaRPr lang="en-US"/>
        </a:p>
      </dgm:t>
    </dgm:pt>
    <dgm:pt modelId="{4EC4ADA1-705F-48D7-ACCD-3731E4E33FE8}" type="sibTrans" cxnId="{AF6E8760-5D07-43C0-8F6B-FA9C71A4DBC8}">
      <dgm:prSet/>
      <dgm:spPr/>
      <dgm:t>
        <a:bodyPr/>
        <a:lstStyle/>
        <a:p>
          <a:endParaRPr lang="en-US"/>
        </a:p>
      </dgm:t>
    </dgm:pt>
    <dgm:pt modelId="{A6EB1BF9-011E-42C1-BD3E-840FF5DE7111}">
      <dgm:prSet custT="1"/>
      <dgm:spPr/>
      <dgm:t>
        <a:bodyPr/>
        <a:lstStyle/>
        <a:p>
          <a:pPr>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Cleaning Dataset</a:t>
          </a:r>
        </a:p>
      </dgm:t>
    </dgm:pt>
    <dgm:pt modelId="{18059532-1AB2-4B82-8D90-3886CED16E62}" type="parTrans" cxnId="{88FC881C-1600-43AE-8E21-538662EF207F}">
      <dgm:prSet/>
      <dgm:spPr/>
      <dgm:t>
        <a:bodyPr/>
        <a:lstStyle/>
        <a:p>
          <a:endParaRPr lang="en-US"/>
        </a:p>
      </dgm:t>
    </dgm:pt>
    <dgm:pt modelId="{92385D9E-81EB-4232-866D-D31310689A28}" type="sibTrans" cxnId="{88FC881C-1600-43AE-8E21-538662EF207F}">
      <dgm:prSet/>
      <dgm:spPr/>
      <dgm:t>
        <a:bodyPr/>
        <a:lstStyle/>
        <a:p>
          <a:endParaRPr lang="en-US"/>
        </a:p>
      </dgm:t>
    </dgm:pt>
    <dgm:pt modelId="{83990679-5D48-42C4-9728-5864AF340614}">
      <dgm:prSet custT="1"/>
      <dgm:spPr/>
      <dgm:t>
        <a:bodyPr/>
        <a:lstStyle/>
        <a:p>
          <a:pPr>
            <a:buNone/>
          </a:pPr>
          <a:r>
            <a:rPr lang="en-US" sz="1600" kern="1200" dirty="0">
              <a:solidFill>
                <a:prstClr val="black">
                  <a:hueOff val="0"/>
                  <a:satOff val="0"/>
                  <a:lumOff val="0"/>
                  <a:alphaOff val="0"/>
                </a:prstClr>
              </a:solidFill>
              <a:latin typeface="Calibri" panose="020F0502020204030204"/>
              <a:ea typeface="+mn-ea"/>
              <a:cs typeface="+mn-cs"/>
            </a:rPr>
            <a:t>Analyze Features</a:t>
          </a:r>
        </a:p>
      </dgm:t>
    </dgm:pt>
    <dgm:pt modelId="{D93A2A2E-2891-4F41-B261-E7A8E39830E9}" type="parTrans" cxnId="{FA08AF43-C667-4C53-AB67-CA49B42B5B33}">
      <dgm:prSet/>
      <dgm:spPr/>
      <dgm:t>
        <a:bodyPr/>
        <a:lstStyle/>
        <a:p>
          <a:endParaRPr lang="en-US"/>
        </a:p>
      </dgm:t>
    </dgm:pt>
    <dgm:pt modelId="{B9F55D53-FF2A-402F-AFEB-B247DE7017CC}" type="sibTrans" cxnId="{FA08AF43-C667-4C53-AB67-CA49B42B5B33}">
      <dgm:prSet/>
      <dgm:spPr/>
      <dgm:t>
        <a:bodyPr/>
        <a:lstStyle/>
        <a:p>
          <a:endParaRPr lang="en-US"/>
        </a:p>
      </dgm:t>
    </dgm:pt>
    <dgm:pt modelId="{2E365A32-4D2E-4517-984C-0099E4454FC9}">
      <dgm:prSet custT="1"/>
      <dgm:spPr/>
      <dgm:t>
        <a:bodyPr/>
        <a:lstStyle/>
        <a:p>
          <a:pPr>
            <a:defRPr b="1"/>
          </a:pPr>
          <a:r>
            <a:rPr lang="en-US" sz="2000" b="1" dirty="0"/>
            <a:t>Feature Engineering</a:t>
          </a:r>
          <a:endParaRPr lang="en-US" sz="2000" dirty="0"/>
        </a:p>
      </dgm:t>
    </dgm:pt>
    <dgm:pt modelId="{A81DC192-C3C7-404E-A61B-A088147EB22A}" type="parTrans" cxnId="{561B573B-C3A1-40EF-8AAA-42EFD3546D44}">
      <dgm:prSet/>
      <dgm:spPr/>
      <dgm:t>
        <a:bodyPr/>
        <a:lstStyle/>
        <a:p>
          <a:endParaRPr lang="en-US"/>
        </a:p>
      </dgm:t>
    </dgm:pt>
    <dgm:pt modelId="{9BE3D810-05E9-43E6-BC94-50CBF13B7C01}" type="sibTrans" cxnId="{561B573B-C3A1-40EF-8AAA-42EFD3546D44}">
      <dgm:prSet/>
      <dgm:spPr/>
      <dgm:t>
        <a:bodyPr/>
        <a:lstStyle/>
        <a:p>
          <a:endParaRPr lang="en-US"/>
        </a:p>
      </dgm:t>
    </dgm:pt>
    <dgm:pt modelId="{F1AF1635-2BEB-47B5-887D-30E0A78BE0CC}">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Applying Dimensional Reduction</a:t>
          </a:r>
        </a:p>
      </dgm:t>
    </dgm:pt>
    <dgm:pt modelId="{BB274139-D94F-425A-A169-6B908E304BEB}" type="parTrans" cxnId="{F45C0D0C-BAB2-42F2-844C-DAFD1500B1F2}">
      <dgm:prSet/>
      <dgm:spPr/>
      <dgm:t>
        <a:bodyPr/>
        <a:lstStyle/>
        <a:p>
          <a:endParaRPr lang="en-US"/>
        </a:p>
      </dgm:t>
    </dgm:pt>
    <dgm:pt modelId="{4A9FC46F-EE37-4623-B247-4D71992BB4A4}" type="sibTrans" cxnId="{F45C0D0C-BAB2-42F2-844C-DAFD1500B1F2}">
      <dgm:prSet/>
      <dgm:spPr/>
      <dgm:t>
        <a:bodyPr/>
        <a:lstStyle/>
        <a:p>
          <a:endParaRPr lang="en-US"/>
        </a:p>
      </dgm:t>
    </dgm:pt>
    <dgm:pt modelId="{3D554C99-06BA-4E51-83AD-E69EABF65B37}">
      <dgm:prSet custT="1"/>
      <dgm:spPr/>
      <dgm:t>
        <a:bodyPr/>
        <a:lstStyle/>
        <a:p>
          <a:pPr>
            <a:defRPr b="1"/>
          </a:pPr>
          <a:r>
            <a:rPr lang="en-US" sz="2000" b="1" dirty="0"/>
            <a:t>Clustering Methods</a:t>
          </a:r>
          <a:endParaRPr lang="en-US" sz="2000" dirty="0"/>
        </a:p>
      </dgm:t>
    </dgm:pt>
    <dgm:pt modelId="{5180E111-6120-4F38-9380-9F4E1099C1E9}" type="parTrans" cxnId="{8E06A358-D24F-48DC-B1D2-B0712EE52382}">
      <dgm:prSet/>
      <dgm:spPr/>
      <dgm:t>
        <a:bodyPr/>
        <a:lstStyle/>
        <a:p>
          <a:endParaRPr lang="en-US"/>
        </a:p>
      </dgm:t>
    </dgm:pt>
    <dgm:pt modelId="{4E3C1808-4418-4377-8837-FBDC533FFFC7}" type="sibTrans" cxnId="{8E06A358-D24F-48DC-B1D2-B0712EE52382}">
      <dgm:prSet/>
      <dgm:spPr/>
      <dgm:t>
        <a:bodyPr/>
        <a:lstStyle/>
        <a:p>
          <a:endParaRPr lang="en-US"/>
        </a:p>
      </dgm:t>
    </dgm:pt>
    <dgm:pt modelId="{975294BB-D10C-419E-9907-90F368E2A17B}">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err="1">
              <a:solidFill>
                <a:prstClr val="black">
                  <a:hueOff val="0"/>
                  <a:satOff val="0"/>
                  <a:lumOff val="0"/>
                  <a:alphaOff val="0"/>
                </a:prstClr>
              </a:solidFill>
              <a:latin typeface="Calibri" panose="020F0502020204030204"/>
              <a:ea typeface="+mn-ea"/>
              <a:cs typeface="+mn-cs"/>
            </a:rPr>
            <a:t>Kmeans</a:t>
          </a:r>
          <a:r>
            <a:rPr lang="en-US" sz="1600" kern="1200" dirty="0">
              <a:solidFill>
                <a:prstClr val="black">
                  <a:hueOff val="0"/>
                  <a:satOff val="0"/>
                  <a:lumOff val="0"/>
                  <a:alphaOff val="0"/>
                </a:prstClr>
              </a:solidFill>
              <a:latin typeface="Calibri" panose="020F0502020204030204"/>
              <a:ea typeface="+mn-ea"/>
              <a:cs typeface="+mn-cs"/>
            </a:rPr>
            <a:t> Clustering</a:t>
          </a:r>
        </a:p>
      </dgm:t>
    </dgm:pt>
    <dgm:pt modelId="{6652BB8E-914E-439F-B9E9-5FA55778A674}" type="parTrans" cxnId="{63F4E9AF-3CEF-4F06-B7BA-76499DE13C5C}">
      <dgm:prSet/>
      <dgm:spPr/>
      <dgm:t>
        <a:bodyPr/>
        <a:lstStyle/>
        <a:p>
          <a:endParaRPr lang="en-US"/>
        </a:p>
      </dgm:t>
    </dgm:pt>
    <dgm:pt modelId="{6B72E7E1-5805-40A7-BC01-DE3BA05C8A78}" type="sibTrans" cxnId="{63F4E9AF-3CEF-4F06-B7BA-76499DE13C5C}">
      <dgm:prSet/>
      <dgm:spPr/>
      <dgm:t>
        <a:bodyPr/>
        <a:lstStyle/>
        <a:p>
          <a:endParaRPr lang="en-US"/>
        </a:p>
      </dgm:t>
    </dgm:pt>
    <dgm:pt modelId="{1518E444-8962-4DA0-9F98-B9C6EF7C492F}">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Hierarchical Clustering</a:t>
          </a:r>
        </a:p>
      </dgm:t>
    </dgm:pt>
    <dgm:pt modelId="{8BEA5A26-7ECB-4893-ADBB-5FDE9179B7DD}" type="parTrans" cxnId="{A78CFE2C-48D3-4BD4-9182-ACEF8E0D60B7}">
      <dgm:prSet/>
      <dgm:spPr/>
      <dgm:t>
        <a:bodyPr/>
        <a:lstStyle/>
        <a:p>
          <a:endParaRPr lang="en-US"/>
        </a:p>
      </dgm:t>
    </dgm:pt>
    <dgm:pt modelId="{CF5F8A4D-9CF5-4066-A35A-2F2378C1ACDE}" type="sibTrans" cxnId="{A78CFE2C-48D3-4BD4-9182-ACEF8E0D60B7}">
      <dgm:prSet/>
      <dgm:spPr/>
      <dgm:t>
        <a:bodyPr/>
        <a:lstStyle/>
        <a:p>
          <a:endParaRPr lang="en-US"/>
        </a:p>
      </dgm:t>
    </dgm:pt>
    <dgm:pt modelId="{3F500E83-DB60-4CF2-A586-ECD425354D17}">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Clustering with Gaussian Mixture Models (GMM)</a:t>
          </a:r>
        </a:p>
      </dgm:t>
    </dgm:pt>
    <dgm:pt modelId="{C60AE967-3C68-4D83-BEC4-C60F950DE952}" type="parTrans" cxnId="{0664A349-24DB-4BAC-961E-FED648493F60}">
      <dgm:prSet/>
      <dgm:spPr/>
      <dgm:t>
        <a:bodyPr/>
        <a:lstStyle/>
        <a:p>
          <a:endParaRPr lang="en-US"/>
        </a:p>
      </dgm:t>
    </dgm:pt>
    <dgm:pt modelId="{654234CD-2BA8-43C0-8C1E-003710858687}" type="sibTrans" cxnId="{0664A349-24DB-4BAC-961E-FED648493F60}">
      <dgm:prSet/>
      <dgm:spPr/>
      <dgm:t>
        <a:bodyPr/>
        <a:lstStyle/>
        <a:p>
          <a:endParaRPr lang="en-US"/>
        </a:p>
      </dgm:t>
    </dgm:pt>
    <dgm:pt modelId="{EB0C8910-B724-4642-B63A-230601DA1FBA}">
      <dgm:prSet custT="1"/>
      <dgm:spPr/>
      <dgm:t>
        <a:bodyPr/>
        <a:lstStyle/>
        <a:p>
          <a:pPr>
            <a:defRPr b="1"/>
          </a:pPr>
          <a:r>
            <a:rPr lang="en-US" sz="2000" b="1" dirty="0"/>
            <a:t>Conclusion</a:t>
          </a:r>
          <a:endParaRPr lang="en-US" sz="2000" dirty="0"/>
        </a:p>
      </dgm:t>
    </dgm:pt>
    <dgm:pt modelId="{FFA94F34-8371-4DF1-9B02-7C0CFDE70C23}" type="parTrans" cxnId="{5DC177E4-1537-453E-B7FB-29BE500BE372}">
      <dgm:prSet/>
      <dgm:spPr/>
      <dgm:t>
        <a:bodyPr/>
        <a:lstStyle/>
        <a:p>
          <a:endParaRPr lang="en-US"/>
        </a:p>
      </dgm:t>
    </dgm:pt>
    <dgm:pt modelId="{42AABD72-653B-4681-8ED8-84B81CEF2DDA}" type="sibTrans" cxnId="{5DC177E4-1537-453E-B7FB-29BE500BE372}">
      <dgm:prSet/>
      <dgm:spPr/>
      <dgm:t>
        <a:bodyPr/>
        <a:lstStyle/>
        <a:p>
          <a:endParaRPr lang="en-US"/>
        </a:p>
      </dgm:t>
    </dgm:pt>
    <dgm:pt modelId="{B2DC0A7A-5458-4642-8361-B6B7F1A5F059}">
      <dgm:prSet custT="1"/>
      <dgm:spPr/>
      <dgm:t>
        <a:bodyPr/>
        <a:lstStyle/>
        <a:p>
          <a:pPr>
            <a:defRPr b="1"/>
          </a:pPr>
          <a:r>
            <a:rPr lang="en-US" sz="2000" b="1" dirty="0"/>
            <a:t>Future</a:t>
          </a:r>
          <a:r>
            <a:rPr lang="en-US" sz="2000" dirty="0"/>
            <a:t> </a:t>
          </a:r>
          <a:r>
            <a:rPr lang="en-US" sz="2000" b="1" dirty="0"/>
            <a:t>Work</a:t>
          </a:r>
          <a:endParaRPr lang="en-US" sz="2000" dirty="0"/>
        </a:p>
      </dgm:t>
    </dgm:pt>
    <dgm:pt modelId="{848D99A8-2086-488F-8C6B-566A21E9C072}" type="parTrans" cxnId="{0765EDBF-FDBE-44B1-B37D-E9E63B0AFBD2}">
      <dgm:prSet/>
      <dgm:spPr/>
      <dgm:t>
        <a:bodyPr/>
        <a:lstStyle/>
        <a:p>
          <a:endParaRPr lang="en-US"/>
        </a:p>
      </dgm:t>
    </dgm:pt>
    <dgm:pt modelId="{C42A80EF-8BA6-4D67-9276-BFF40D592D3B}" type="sibTrans" cxnId="{0765EDBF-FDBE-44B1-B37D-E9E63B0AFBD2}">
      <dgm:prSet/>
      <dgm:spPr/>
      <dgm:t>
        <a:bodyPr/>
        <a:lstStyle/>
        <a:p>
          <a:endParaRPr lang="en-US"/>
        </a:p>
      </dgm:t>
    </dgm:pt>
    <dgm:pt modelId="{E0FC0D21-9743-4F10-B431-F60C7C218F94}">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Density-Based Spatial Clustering of Applications with Noise (DBSCAN)</a:t>
          </a:r>
        </a:p>
      </dgm:t>
    </dgm:pt>
    <dgm:pt modelId="{27C83DD4-EF7E-4B15-B0A5-D03FB2018209}" type="sibTrans" cxnId="{492954FA-5FD5-4A60-80A0-1791989EA044}">
      <dgm:prSet/>
      <dgm:spPr/>
      <dgm:t>
        <a:bodyPr/>
        <a:lstStyle/>
        <a:p>
          <a:endParaRPr lang="en-US"/>
        </a:p>
      </dgm:t>
    </dgm:pt>
    <dgm:pt modelId="{C4764A6F-A20A-4F1C-B46C-A7A9F693257C}" type="parTrans" cxnId="{492954FA-5FD5-4A60-80A0-1791989EA044}">
      <dgm:prSet/>
      <dgm:spPr/>
      <dgm:t>
        <a:bodyPr/>
        <a:lstStyle/>
        <a:p>
          <a:endParaRPr lang="en-US"/>
        </a:p>
      </dgm:t>
    </dgm:pt>
    <dgm:pt modelId="{37993465-AC26-4D58-A73B-CF069D36D0AC}" type="pres">
      <dgm:prSet presAssocID="{C76722A2-1162-41A0-8053-05972667546C}" presName="linear" presStyleCnt="0">
        <dgm:presLayoutVars>
          <dgm:dir/>
          <dgm:animLvl val="lvl"/>
          <dgm:resizeHandles val="exact"/>
        </dgm:presLayoutVars>
      </dgm:prSet>
      <dgm:spPr/>
    </dgm:pt>
    <dgm:pt modelId="{3B555A99-6130-41A2-9BDC-1ED28340A21B}" type="pres">
      <dgm:prSet presAssocID="{EE03342E-1D16-4349-9E3F-D3540E731ED3}" presName="parentLin" presStyleCnt="0"/>
      <dgm:spPr/>
    </dgm:pt>
    <dgm:pt modelId="{6DA5F442-E656-4BF0-AC97-FC1B89B549BC}" type="pres">
      <dgm:prSet presAssocID="{EE03342E-1D16-4349-9E3F-D3540E731ED3}" presName="parentLeftMargin" presStyleLbl="node1" presStyleIdx="0" presStyleCnt="7"/>
      <dgm:spPr/>
    </dgm:pt>
    <dgm:pt modelId="{41DE0CAE-408D-45F6-BF38-EB2ECB518013}" type="pres">
      <dgm:prSet presAssocID="{EE03342E-1D16-4349-9E3F-D3540E731ED3}" presName="parentText" presStyleLbl="node1" presStyleIdx="0" presStyleCnt="7" custLinFactNeighborX="2577" custLinFactNeighborY="2294">
        <dgm:presLayoutVars>
          <dgm:chMax val="0"/>
          <dgm:bulletEnabled val="1"/>
        </dgm:presLayoutVars>
      </dgm:prSet>
      <dgm:spPr/>
    </dgm:pt>
    <dgm:pt modelId="{517BB713-332D-4D0C-9224-B8B6C92AF9C3}" type="pres">
      <dgm:prSet presAssocID="{EE03342E-1D16-4349-9E3F-D3540E731ED3}" presName="negativeSpace" presStyleCnt="0"/>
      <dgm:spPr/>
    </dgm:pt>
    <dgm:pt modelId="{2B6F5A20-DE9C-4223-ACD4-52B9D5B07870}" type="pres">
      <dgm:prSet presAssocID="{EE03342E-1D16-4349-9E3F-D3540E731ED3}" presName="childText" presStyleLbl="conFgAcc1" presStyleIdx="0" presStyleCnt="7">
        <dgm:presLayoutVars>
          <dgm:bulletEnabled val="1"/>
        </dgm:presLayoutVars>
      </dgm:prSet>
      <dgm:spPr/>
    </dgm:pt>
    <dgm:pt modelId="{837D3492-1970-41C1-A0DD-E1EF79024D43}" type="pres">
      <dgm:prSet presAssocID="{D86365BE-1438-40C4-8966-CCFBF9F006BD}" presName="spaceBetweenRectangles" presStyleCnt="0"/>
      <dgm:spPr/>
    </dgm:pt>
    <dgm:pt modelId="{80F30187-29E9-4C67-A073-FBDC813BCF86}" type="pres">
      <dgm:prSet presAssocID="{F126DC0B-A28A-4817-A71C-A51198C46946}" presName="parentLin" presStyleCnt="0"/>
      <dgm:spPr/>
    </dgm:pt>
    <dgm:pt modelId="{758ED3E7-ECFE-4C34-A85B-E00322B86339}" type="pres">
      <dgm:prSet presAssocID="{F126DC0B-A28A-4817-A71C-A51198C46946}" presName="parentLeftMargin" presStyleLbl="node1" presStyleIdx="0" presStyleCnt="7"/>
      <dgm:spPr/>
    </dgm:pt>
    <dgm:pt modelId="{12622876-FAFC-4CFF-A36F-6985DDF3EBFF}" type="pres">
      <dgm:prSet presAssocID="{F126DC0B-A28A-4817-A71C-A51198C46946}" presName="parentText" presStyleLbl="node1" presStyleIdx="1" presStyleCnt="7">
        <dgm:presLayoutVars>
          <dgm:chMax val="0"/>
          <dgm:bulletEnabled val="1"/>
        </dgm:presLayoutVars>
      </dgm:prSet>
      <dgm:spPr/>
    </dgm:pt>
    <dgm:pt modelId="{003C92C6-7E1B-46F4-BD46-266B6F4EEA8F}" type="pres">
      <dgm:prSet presAssocID="{F126DC0B-A28A-4817-A71C-A51198C46946}" presName="negativeSpace" presStyleCnt="0"/>
      <dgm:spPr/>
    </dgm:pt>
    <dgm:pt modelId="{4748613F-56EA-4744-816A-1259F1C531FB}" type="pres">
      <dgm:prSet presAssocID="{F126DC0B-A28A-4817-A71C-A51198C46946}" presName="childText" presStyleLbl="conFgAcc1" presStyleIdx="1" presStyleCnt="7">
        <dgm:presLayoutVars>
          <dgm:bulletEnabled val="1"/>
        </dgm:presLayoutVars>
      </dgm:prSet>
      <dgm:spPr/>
    </dgm:pt>
    <dgm:pt modelId="{CDF1BB6D-8C97-4CD7-8EF3-F2E8D46EB273}" type="pres">
      <dgm:prSet presAssocID="{74C97E89-9731-4F9D-82AC-34180459CF96}" presName="spaceBetweenRectangles" presStyleCnt="0"/>
      <dgm:spPr/>
    </dgm:pt>
    <dgm:pt modelId="{236BFAB0-DE20-4E84-AA12-4C0A6AFDC1CF}" type="pres">
      <dgm:prSet presAssocID="{8CE2E091-D852-4032-A9AB-8AB0EC5C4913}" presName="parentLin" presStyleCnt="0"/>
      <dgm:spPr/>
    </dgm:pt>
    <dgm:pt modelId="{F6A7CBC3-0ED3-4599-ABA7-2ABD5AC34D2E}" type="pres">
      <dgm:prSet presAssocID="{8CE2E091-D852-4032-A9AB-8AB0EC5C4913}" presName="parentLeftMargin" presStyleLbl="node1" presStyleIdx="1" presStyleCnt="7"/>
      <dgm:spPr/>
    </dgm:pt>
    <dgm:pt modelId="{074C2FCA-41E2-4696-8134-2CC5B0933AC0}" type="pres">
      <dgm:prSet presAssocID="{8CE2E091-D852-4032-A9AB-8AB0EC5C4913}" presName="parentText" presStyleLbl="node1" presStyleIdx="2" presStyleCnt="7" custLinFactNeighborX="-1288" custLinFactNeighborY="4589">
        <dgm:presLayoutVars>
          <dgm:chMax val="0"/>
          <dgm:bulletEnabled val="1"/>
        </dgm:presLayoutVars>
      </dgm:prSet>
      <dgm:spPr/>
    </dgm:pt>
    <dgm:pt modelId="{8F53FC88-5A0A-4A6F-B538-0124F07D1A1F}" type="pres">
      <dgm:prSet presAssocID="{8CE2E091-D852-4032-A9AB-8AB0EC5C4913}" presName="negativeSpace" presStyleCnt="0"/>
      <dgm:spPr/>
    </dgm:pt>
    <dgm:pt modelId="{EF050480-A4CC-4508-89B0-DD174B97A488}" type="pres">
      <dgm:prSet presAssocID="{8CE2E091-D852-4032-A9AB-8AB0EC5C4913}" presName="childText" presStyleLbl="conFgAcc1" presStyleIdx="2" presStyleCnt="7">
        <dgm:presLayoutVars>
          <dgm:bulletEnabled val="1"/>
        </dgm:presLayoutVars>
      </dgm:prSet>
      <dgm:spPr/>
    </dgm:pt>
    <dgm:pt modelId="{0F054D28-A57A-48DF-B267-051DF05123AB}" type="pres">
      <dgm:prSet presAssocID="{4EC4ADA1-705F-48D7-ACCD-3731E4E33FE8}" presName="spaceBetweenRectangles" presStyleCnt="0"/>
      <dgm:spPr/>
    </dgm:pt>
    <dgm:pt modelId="{48799273-0FD8-4979-A7C8-F2BB0AB7D6AD}" type="pres">
      <dgm:prSet presAssocID="{2E365A32-4D2E-4517-984C-0099E4454FC9}" presName="parentLin" presStyleCnt="0"/>
      <dgm:spPr/>
    </dgm:pt>
    <dgm:pt modelId="{8B24CD7A-DCA5-4ADF-97DE-299F6898B4AF}" type="pres">
      <dgm:prSet presAssocID="{2E365A32-4D2E-4517-984C-0099E4454FC9}" presName="parentLeftMargin" presStyleLbl="node1" presStyleIdx="2" presStyleCnt="7"/>
      <dgm:spPr/>
    </dgm:pt>
    <dgm:pt modelId="{9C3CE641-5BBE-4C4A-8F97-4A60E161B45E}" type="pres">
      <dgm:prSet presAssocID="{2E365A32-4D2E-4517-984C-0099E4454FC9}" presName="parentText" presStyleLbl="node1" presStyleIdx="3" presStyleCnt="7">
        <dgm:presLayoutVars>
          <dgm:chMax val="0"/>
          <dgm:bulletEnabled val="1"/>
        </dgm:presLayoutVars>
      </dgm:prSet>
      <dgm:spPr/>
    </dgm:pt>
    <dgm:pt modelId="{6824BC28-AD3F-4DE5-A85F-56BE5118E24D}" type="pres">
      <dgm:prSet presAssocID="{2E365A32-4D2E-4517-984C-0099E4454FC9}" presName="negativeSpace" presStyleCnt="0"/>
      <dgm:spPr/>
    </dgm:pt>
    <dgm:pt modelId="{16C5D1BC-125D-4707-AD50-B107B3E8AB0E}" type="pres">
      <dgm:prSet presAssocID="{2E365A32-4D2E-4517-984C-0099E4454FC9}" presName="childText" presStyleLbl="conFgAcc1" presStyleIdx="3" presStyleCnt="7">
        <dgm:presLayoutVars>
          <dgm:bulletEnabled val="1"/>
        </dgm:presLayoutVars>
      </dgm:prSet>
      <dgm:spPr/>
    </dgm:pt>
    <dgm:pt modelId="{8676BFDE-F6CA-4F86-8EB1-2A2B14FF3839}" type="pres">
      <dgm:prSet presAssocID="{9BE3D810-05E9-43E6-BC94-50CBF13B7C01}" presName="spaceBetweenRectangles" presStyleCnt="0"/>
      <dgm:spPr/>
    </dgm:pt>
    <dgm:pt modelId="{D509426C-4841-4A4D-9599-59C2E1B4B525}" type="pres">
      <dgm:prSet presAssocID="{3D554C99-06BA-4E51-83AD-E69EABF65B37}" presName="parentLin" presStyleCnt="0"/>
      <dgm:spPr/>
    </dgm:pt>
    <dgm:pt modelId="{D180665A-EF4A-43EF-BE68-01AC266431D6}" type="pres">
      <dgm:prSet presAssocID="{3D554C99-06BA-4E51-83AD-E69EABF65B37}" presName="parentLeftMargin" presStyleLbl="node1" presStyleIdx="3" presStyleCnt="7"/>
      <dgm:spPr/>
    </dgm:pt>
    <dgm:pt modelId="{01637EB4-2CB2-4A00-B4B0-16D3B5713525}" type="pres">
      <dgm:prSet presAssocID="{3D554C99-06BA-4E51-83AD-E69EABF65B37}" presName="parentText" presStyleLbl="node1" presStyleIdx="4" presStyleCnt="7">
        <dgm:presLayoutVars>
          <dgm:chMax val="0"/>
          <dgm:bulletEnabled val="1"/>
        </dgm:presLayoutVars>
      </dgm:prSet>
      <dgm:spPr/>
    </dgm:pt>
    <dgm:pt modelId="{AC09937C-2622-464A-8124-A15E31B78EE3}" type="pres">
      <dgm:prSet presAssocID="{3D554C99-06BA-4E51-83AD-E69EABF65B37}" presName="negativeSpace" presStyleCnt="0"/>
      <dgm:spPr/>
    </dgm:pt>
    <dgm:pt modelId="{835CCA1A-133E-4413-8DBD-14FB7F2839D5}" type="pres">
      <dgm:prSet presAssocID="{3D554C99-06BA-4E51-83AD-E69EABF65B37}" presName="childText" presStyleLbl="conFgAcc1" presStyleIdx="4" presStyleCnt="7">
        <dgm:presLayoutVars>
          <dgm:bulletEnabled val="1"/>
        </dgm:presLayoutVars>
      </dgm:prSet>
      <dgm:spPr/>
    </dgm:pt>
    <dgm:pt modelId="{40B5F934-8295-49E1-A885-CCCB0E917E10}" type="pres">
      <dgm:prSet presAssocID="{4E3C1808-4418-4377-8837-FBDC533FFFC7}" presName="spaceBetweenRectangles" presStyleCnt="0"/>
      <dgm:spPr/>
    </dgm:pt>
    <dgm:pt modelId="{6795788D-A83A-4458-9499-8583ED358DEF}" type="pres">
      <dgm:prSet presAssocID="{EB0C8910-B724-4642-B63A-230601DA1FBA}" presName="parentLin" presStyleCnt="0"/>
      <dgm:spPr/>
    </dgm:pt>
    <dgm:pt modelId="{26F9ACBD-4FE4-4D61-9259-A12C6DD9D00D}" type="pres">
      <dgm:prSet presAssocID="{EB0C8910-B724-4642-B63A-230601DA1FBA}" presName="parentLeftMargin" presStyleLbl="node1" presStyleIdx="4" presStyleCnt="7"/>
      <dgm:spPr/>
    </dgm:pt>
    <dgm:pt modelId="{16DE88C6-2DD8-47A8-8AC4-992840298B2B}" type="pres">
      <dgm:prSet presAssocID="{EB0C8910-B724-4642-B63A-230601DA1FBA}" presName="parentText" presStyleLbl="node1" presStyleIdx="5" presStyleCnt="7">
        <dgm:presLayoutVars>
          <dgm:chMax val="0"/>
          <dgm:bulletEnabled val="1"/>
        </dgm:presLayoutVars>
      </dgm:prSet>
      <dgm:spPr/>
    </dgm:pt>
    <dgm:pt modelId="{DB9E0A93-CF66-4C11-862B-DAF5C1D88720}" type="pres">
      <dgm:prSet presAssocID="{EB0C8910-B724-4642-B63A-230601DA1FBA}" presName="negativeSpace" presStyleCnt="0"/>
      <dgm:spPr/>
    </dgm:pt>
    <dgm:pt modelId="{9FD45C96-2053-46FB-840F-D0D9B4F3817E}" type="pres">
      <dgm:prSet presAssocID="{EB0C8910-B724-4642-B63A-230601DA1FBA}" presName="childText" presStyleLbl="conFgAcc1" presStyleIdx="5" presStyleCnt="7">
        <dgm:presLayoutVars>
          <dgm:bulletEnabled val="1"/>
        </dgm:presLayoutVars>
      </dgm:prSet>
      <dgm:spPr/>
    </dgm:pt>
    <dgm:pt modelId="{DE8DDF29-47F7-43D7-B09A-69E575F5824A}" type="pres">
      <dgm:prSet presAssocID="{42AABD72-653B-4681-8ED8-84B81CEF2DDA}" presName="spaceBetweenRectangles" presStyleCnt="0"/>
      <dgm:spPr/>
    </dgm:pt>
    <dgm:pt modelId="{0F49C2B9-7749-419E-982D-7009567A901B}" type="pres">
      <dgm:prSet presAssocID="{B2DC0A7A-5458-4642-8361-B6B7F1A5F059}" presName="parentLin" presStyleCnt="0"/>
      <dgm:spPr/>
    </dgm:pt>
    <dgm:pt modelId="{1E00B1D6-68D9-4CFA-9B29-457E18E00ADF}" type="pres">
      <dgm:prSet presAssocID="{B2DC0A7A-5458-4642-8361-B6B7F1A5F059}" presName="parentLeftMargin" presStyleLbl="node1" presStyleIdx="5" presStyleCnt="7"/>
      <dgm:spPr/>
    </dgm:pt>
    <dgm:pt modelId="{154968A2-83E2-46D2-BA6A-8BF3AB00AEC4}" type="pres">
      <dgm:prSet presAssocID="{B2DC0A7A-5458-4642-8361-B6B7F1A5F059}" presName="parentText" presStyleLbl="node1" presStyleIdx="6" presStyleCnt="7" custLinFactNeighborX="-12882" custLinFactNeighborY="-9178">
        <dgm:presLayoutVars>
          <dgm:chMax val="0"/>
          <dgm:bulletEnabled val="1"/>
        </dgm:presLayoutVars>
      </dgm:prSet>
      <dgm:spPr/>
    </dgm:pt>
    <dgm:pt modelId="{CB8545B2-DFA3-447D-BF6D-BC497D8DBAD7}" type="pres">
      <dgm:prSet presAssocID="{B2DC0A7A-5458-4642-8361-B6B7F1A5F059}" presName="negativeSpace" presStyleCnt="0"/>
      <dgm:spPr/>
    </dgm:pt>
    <dgm:pt modelId="{C2BF878E-6FAA-4F71-BA39-0577FDB4C2B5}" type="pres">
      <dgm:prSet presAssocID="{B2DC0A7A-5458-4642-8361-B6B7F1A5F059}" presName="childText" presStyleLbl="conFgAcc1" presStyleIdx="6" presStyleCnt="7">
        <dgm:presLayoutVars>
          <dgm:bulletEnabled val="1"/>
        </dgm:presLayoutVars>
      </dgm:prSet>
      <dgm:spPr/>
    </dgm:pt>
  </dgm:ptLst>
  <dgm:cxnLst>
    <dgm:cxn modelId="{CD8E0E00-8039-4A0D-81B2-200DDAB581AB}" type="presOf" srcId="{83990679-5D48-42C4-9728-5864AF340614}" destId="{EF050480-A4CC-4508-89B0-DD174B97A488}" srcOrd="0" destOrd="1" presId="urn:microsoft.com/office/officeart/2005/8/layout/list1"/>
    <dgm:cxn modelId="{F45C0D0C-BAB2-42F2-844C-DAFD1500B1F2}" srcId="{2E365A32-4D2E-4517-984C-0099E4454FC9}" destId="{F1AF1635-2BEB-47B5-887D-30E0A78BE0CC}" srcOrd="0" destOrd="0" parTransId="{BB274139-D94F-425A-A169-6B908E304BEB}" sibTransId="{4A9FC46F-EE37-4623-B247-4D71992BB4A4}"/>
    <dgm:cxn modelId="{88FC881C-1600-43AE-8E21-538662EF207F}" srcId="{8CE2E091-D852-4032-A9AB-8AB0EC5C4913}" destId="{A6EB1BF9-011E-42C1-BD3E-840FF5DE7111}" srcOrd="0" destOrd="0" parTransId="{18059532-1AB2-4B82-8D90-3886CED16E62}" sibTransId="{92385D9E-81EB-4232-866D-D31310689A28}"/>
    <dgm:cxn modelId="{0B0E2F25-84EE-4901-A983-0DD1B2515078}" type="presOf" srcId="{3D554C99-06BA-4E51-83AD-E69EABF65B37}" destId="{01637EB4-2CB2-4A00-B4B0-16D3B5713525}" srcOrd="1" destOrd="0" presId="urn:microsoft.com/office/officeart/2005/8/layout/list1"/>
    <dgm:cxn modelId="{A78CFE2C-48D3-4BD4-9182-ACEF8E0D60B7}" srcId="{3D554C99-06BA-4E51-83AD-E69EABF65B37}" destId="{1518E444-8962-4DA0-9F98-B9C6EF7C492F}" srcOrd="1" destOrd="0" parTransId="{8BEA5A26-7ECB-4893-ADBB-5FDE9179B7DD}" sibTransId="{CF5F8A4D-9CF5-4066-A35A-2F2378C1ACDE}"/>
    <dgm:cxn modelId="{93CF1F3B-7CBE-471B-96F2-2F7B033061B6}" srcId="{C76722A2-1162-41A0-8053-05972667546C}" destId="{F126DC0B-A28A-4817-A71C-A51198C46946}" srcOrd="1" destOrd="0" parTransId="{463DFEB5-5DD3-4674-82BE-B127A608C346}" sibTransId="{74C97E89-9731-4F9D-82AC-34180459CF96}"/>
    <dgm:cxn modelId="{561B573B-C3A1-40EF-8AAA-42EFD3546D44}" srcId="{C76722A2-1162-41A0-8053-05972667546C}" destId="{2E365A32-4D2E-4517-984C-0099E4454FC9}" srcOrd="3" destOrd="0" parTransId="{A81DC192-C3C7-404E-A61B-A088147EB22A}" sibTransId="{9BE3D810-05E9-43E6-BC94-50CBF13B7C01}"/>
    <dgm:cxn modelId="{98D4A55F-375B-401B-96CF-DC1D51EA18B3}" type="presOf" srcId="{8CE2E091-D852-4032-A9AB-8AB0EC5C4913}" destId="{074C2FCA-41E2-4696-8134-2CC5B0933AC0}" srcOrd="1" destOrd="0" presId="urn:microsoft.com/office/officeart/2005/8/layout/list1"/>
    <dgm:cxn modelId="{AF6E8760-5D07-43C0-8F6B-FA9C71A4DBC8}" srcId="{C76722A2-1162-41A0-8053-05972667546C}" destId="{8CE2E091-D852-4032-A9AB-8AB0EC5C4913}" srcOrd="2" destOrd="0" parTransId="{02420645-ACF1-4BC1-8F35-C1588E294E86}" sibTransId="{4EC4ADA1-705F-48D7-ACCD-3731E4E33FE8}"/>
    <dgm:cxn modelId="{FA08AF43-C667-4C53-AB67-CA49B42B5B33}" srcId="{8CE2E091-D852-4032-A9AB-8AB0EC5C4913}" destId="{83990679-5D48-42C4-9728-5864AF340614}" srcOrd="1" destOrd="0" parTransId="{D93A2A2E-2891-4F41-B261-E7A8E39830E9}" sibTransId="{B9F55D53-FF2A-402F-AFEB-B247DE7017CC}"/>
    <dgm:cxn modelId="{19DEF047-CF04-4AF7-B422-5379364B5C38}" type="presOf" srcId="{EB0C8910-B724-4642-B63A-230601DA1FBA}" destId="{16DE88C6-2DD8-47A8-8AC4-992840298B2B}" srcOrd="1" destOrd="0" presId="urn:microsoft.com/office/officeart/2005/8/layout/list1"/>
    <dgm:cxn modelId="{0664A349-24DB-4BAC-961E-FED648493F60}" srcId="{3D554C99-06BA-4E51-83AD-E69EABF65B37}" destId="{3F500E83-DB60-4CF2-A586-ECD425354D17}" srcOrd="3" destOrd="0" parTransId="{C60AE967-3C68-4D83-BEC4-C60F950DE952}" sibTransId="{654234CD-2BA8-43C0-8C1E-003710858687}"/>
    <dgm:cxn modelId="{62AA2F6D-BF2A-4797-8E51-84A62018CE29}" type="presOf" srcId="{2E365A32-4D2E-4517-984C-0099E4454FC9}" destId="{8B24CD7A-DCA5-4ADF-97DE-299F6898B4AF}" srcOrd="0" destOrd="0" presId="urn:microsoft.com/office/officeart/2005/8/layout/list1"/>
    <dgm:cxn modelId="{7FB3FF75-594E-40AB-A863-724742772A0F}" type="presOf" srcId="{A6EB1BF9-011E-42C1-BD3E-840FF5DE7111}" destId="{EF050480-A4CC-4508-89B0-DD174B97A488}" srcOrd="0" destOrd="0" presId="urn:microsoft.com/office/officeart/2005/8/layout/list1"/>
    <dgm:cxn modelId="{8E06A358-D24F-48DC-B1D2-B0712EE52382}" srcId="{C76722A2-1162-41A0-8053-05972667546C}" destId="{3D554C99-06BA-4E51-83AD-E69EABF65B37}" srcOrd="4" destOrd="0" parTransId="{5180E111-6120-4F38-9380-9F4E1099C1E9}" sibTransId="{4E3C1808-4418-4377-8837-FBDC533FFFC7}"/>
    <dgm:cxn modelId="{A9B9C359-7329-4D1E-8938-445DE59C1A3F}" type="presOf" srcId="{F126DC0B-A28A-4817-A71C-A51198C46946}" destId="{758ED3E7-ECFE-4C34-A85B-E00322B86339}" srcOrd="0" destOrd="0" presId="urn:microsoft.com/office/officeart/2005/8/layout/list1"/>
    <dgm:cxn modelId="{0E930C7A-2D19-4F14-A463-886D3BBC7520}" type="presOf" srcId="{F126DC0B-A28A-4817-A71C-A51198C46946}" destId="{12622876-FAFC-4CFF-A36F-6985DDF3EBFF}" srcOrd="1" destOrd="0" presId="urn:microsoft.com/office/officeart/2005/8/layout/list1"/>
    <dgm:cxn modelId="{7758E07F-E981-4FD8-9DBA-49D9181D7073}" type="presOf" srcId="{1518E444-8962-4DA0-9F98-B9C6EF7C492F}" destId="{835CCA1A-133E-4413-8DBD-14FB7F2839D5}" srcOrd="0" destOrd="1" presId="urn:microsoft.com/office/officeart/2005/8/layout/list1"/>
    <dgm:cxn modelId="{1B96CA8D-7606-4FC9-9D02-7134D812933A}" type="presOf" srcId="{EE03342E-1D16-4349-9E3F-D3540E731ED3}" destId="{41DE0CAE-408D-45F6-BF38-EB2ECB518013}" srcOrd="1" destOrd="0" presId="urn:microsoft.com/office/officeart/2005/8/layout/list1"/>
    <dgm:cxn modelId="{3E444D95-DA3C-4731-A20C-A6ABB3FBB31D}" type="presOf" srcId="{EB0C8910-B724-4642-B63A-230601DA1FBA}" destId="{26F9ACBD-4FE4-4D61-9259-A12C6DD9D00D}" srcOrd="0" destOrd="0" presId="urn:microsoft.com/office/officeart/2005/8/layout/list1"/>
    <dgm:cxn modelId="{ACB1329D-22F0-48F0-BF3A-B937291FBF62}" type="presOf" srcId="{975294BB-D10C-419E-9907-90F368E2A17B}" destId="{835CCA1A-133E-4413-8DBD-14FB7F2839D5}" srcOrd="0" destOrd="0" presId="urn:microsoft.com/office/officeart/2005/8/layout/list1"/>
    <dgm:cxn modelId="{AAC66DA4-3657-4C17-BB96-C611D99B011C}" type="presOf" srcId="{EE03342E-1D16-4349-9E3F-D3540E731ED3}" destId="{6DA5F442-E656-4BF0-AC97-FC1B89B549BC}" srcOrd="0" destOrd="0" presId="urn:microsoft.com/office/officeart/2005/8/layout/list1"/>
    <dgm:cxn modelId="{B621F4A9-CA90-40CE-80A1-69EBCFF6E247}" type="presOf" srcId="{F1AF1635-2BEB-47B5-887D-30E0A78BE0CC}" destId="{16C5D1BC-125D-4707-AD50-B107B3E8AB0E}" srcOrd="0" destOrd="0" presId="urn:microsoft.com/office/officeart/2005/8/layout/list1"/>
    <dgm:cxn modelId="{63F4E9AF-3CEF-4F06-B7BA-76499DE13C5C}" srcId="{3D554C99-06BA-4E51-83AD-E69EABF65B37}" destId="{975294BB-D10C-419E-9907-90F368E2A17B}" srcOrd="0" destOrd="0" parTransId="{6652BB8E-914E-439F-B9E9-5FA55778A674}" sibTransId="{6B72E7E1-5805-40A7-BC01-DE3BA05C8A78}"/>
    <dgm:cxn modelId="{0765EDBF-FDBE-44B1-B37D-E9E63B0AFBD2}" srcId="{C76722A2-1162-41A0-8053-05972667546C}" destId="{B2DC0A7A-5458-4642-8361-B6B7F1A5F059}" srcOrd="6" destOrd="0" parTransId="{848D99A8-2086-488F-8C6B-566A21E9C072}" sibTransId="{C42A80EF-8BA6-4D67-9276-BFF40D592D3B}"/>
    <dgm:cxn modelId="{18DF26CB-EC59-441A-B4F4-710AB1DD0CC0}" type="presOf" srcId="{3F500E83-DB60-4CF2-A586-ECD425354D17}" destId="{835CCA1A-133E-4413-8DBD-14FB7F2839D5}" srcOrd="0" destOrd="3" presId="urn:microsoft.com/office/officeart/2005/8/layout/list1"/>
    <dgm:cxn modelId="{DA8777DA-D4C0-4EC7-B94F-B57F303C2257}" srcId="{C76722A2-1162-41A0-8053-05972667546C}" destId="{EE03342E-1D16-4349-9E3F-D3540E731ED3}" srcOrd="0" destOrd="0" parTransId="{1AB0EECC-0FFE-420F-86C9-7DEC6C2A7345}" sibTransId="{D86365BE-1438-40C4-8966-CCFBF9F006BD}"/>
    <dgm:cxn modelId="{7B3803E3-3A8C-40F3-907B-D0CFA6579A45}" type="presOf" srcId="{B2DC0A7A-5458-4642-8361-B6B7F1A5F059}" destId="{1E00B1D6-68D9-4CFA-9B29-457E18E00ADF}" srcOrd="0" destOrd="0" presId="urn:microsoft.com/office/officeart/2005/8/layout/list1"/>
    <dgm:cxn modelId="{5DC177E4-1537-453E-B7FB-29BE500BE372}" srcId="{C76722A2-1162-41A0-8053-05972667546C}" destId="{EB0C8910-B724-4642-B63A-230601DA1FBA}" srcOrd="5" destOrd="0" parTransId="{FFA94F34-8371-4DF1-9B02-7C0CFDE70C23}" sibTransId="{42AABD72-653B-4681-8ED8-84B81CEF2DDA}"/>
    <dgm:cxn modelId="{9DE34FE9-970E-4137-AFA5-B7686F909945}" type="presOf" srcId="{B2DC0A7A-5458-4642-8361-B6B7F1A5F059}" destId="{154968A2-83E2-46D2-BA6A-8BF3AB00AEC4}" srcOrd="1" destOrd="0" presId="urn:microsoft.com/office/officeart/2005/8/layout/list1"/>
    <dgm:cxn modelId="{00677BE9-91C2-4A6F-B637-4A327CD431CE}" type="presOf" srcId="{2E365A32-4D2E-4517-984C-0099E4454FC9}" destId="{9C3CE641-5BBE-4C4A-8F97-4A60E161B45E}" srcOrd="1" destOrd="0" presId="urn:microsoft.com/office/officeart/2005/8/layout/list1"/>
    <dgm:cxn modelId="{2FC4A6EB-08B6-4E14-B427-4E720C0C5F92}" type="presOf" srcId="{C76722A2-1162-41A0-8053-05972667546C}" destId="{37993465-AC26-4D58-A73B-CF069D36D0AC}" srcOrd="0" destOrd="0" presId="urn:microsoft.com/office/officeart/2005/8/layout/list1"/>
    <dgm:cxn modelId="{550C28EE-F391-4855-9CBF-69626522DC5B}" type="presOf" srcId="{3D554C99-06BA-4E51-83AD-E69EABF65B37}" destId="{D180665A-EF4A-43EF-BE68-01AC266431D6}" srcOrd="0" destOrd="0" presId="urn:microsoft.com/office/officeart/2005/8/layout/list1"/>
    <dgm:cxn modelId="{F9201AF3-E352-45BC-818B-1BE19C536809}" type="presOf" srcId="{8CE2E091-D852-4032-A9AB-8AB0EC5C4913}" destId="{F6A7CBC3-0ED3-4599-ABA7-2ABD5AC34D2E}" srcOrd="0" destOrd="0" presId="urn:microsoft.com/office/officeart/2005/8/layout/list1"/>
    <dgm:cxn modelId="{492954FA-5FD5-4A60-80A0-1791989EA044}" srcId="{3D554C99-06BA-4E51-83AD-E69EABF65B37}" destId="{E0FC0D21-9743-4F10-B431-F60C7C218F94}" srcOrd="2" destOrd="0" parTransId="{C4764A6F-A20A-4F1C-B46C-A7A9F693257C}" sibTransId="{27C83DD4-EF7E-4B15-B0A5-D03FB2018209}"/>
    <dgm:cxn modelId="{F709C6FB-7BB5-4942-AEE8-0A50711C1067}" type="presOf" srcId="{E0FC0D21-9743-4F10-B431-F60C7C218F94}" destId="{835CCA1A-133E-4413-8DBD-14FB7F2839D5}" srcOrd="0" destOrd="2" presId="urn:microsoft.com/office/officeart/2005/8/layout/list1"/>
    <dgm:cxn modelId="{502CAC92-EF89-46AF-93AC-40C0038247BF}" type="presParOf" srcId="{37993465-AC26-4D58-A73B-CF069D36D0AC}" destId="{3B555A99-6130-41A2-9BDC-1ED28340A21B}" srcOrd="0" destOrd="0" presId="urn:microsoft.com/office/officeart/2005/8/layout/list1"/>
    <dgm:cxn modelId="{B8228618-A1C5-4CF1-BA39-F5A6D295C8D5}" type="presParOf" srcId="{3B555A99-6130-41A2-9BDC-1ED28340A21B}" destId="{6DA5F442-E656-4BF0-AC97-FC1B89B549BC}" srcOrd="0" destOrd="0" presId="urn:microsoft.com/office/officeart/2005/8/layout/list1"/>
    <dgm:cxn modelId="{ED42CB6E-DD34-4AF2-9071-CBAADD9DB51E}" type="presParOf" srcId="{3B555A99-6130-41A2-9BDC-1ED28340A21B}" destId="{41DE0CAE-408D-45F6-BF38-EB2ECB518013}" srcOrd="1" destOrd="0" presId="urn:microsoft.com/office/officeart/2005/8/layout/list1"/>
    <dgm:cxn modelId="{7C0FFA74-28EB-467E-AAB0-B34E41BAF2C5}" type="presParOf" srcId="{37993465-AC26-4D58-A73B-CF069D36D0AC}" destId="{517BB713-332D-4D0C-9224-B8B6C92AF9C3}" srcOrd="1" destOrd="0" presId="urn:microsoft.com/office/officeart/2005/8/layout/list1"/>
    <dgm:cxn modelId="{50484F2F-B21F-470A-BEF8-4C7335E163DC}" type="presParOf" srcId="{37993465-AC26-4D58-A73B-CF069D36D0AC}" destId="{2B6F5A20-DE9C-4223-ACD4-52B9D5B07870}" srcOrd="2" destOrd="0" presId="urn:microsoft.com/office/officeart/2005/8/layout/list1"/>
    <dgm:cxn modelId="{9A095814-3E54-4406-81C9-949D5910769C}" type="presParOf" srcId="{37993465-AC26-4D58-A73B-CF069D36D0AC}" destId="{837D3492-1970-41C1-A0DD-E1EF79024D43}" srcOrd="3" destOrd="0" presId="urn:microsoft.com/office/officeart/2005/8/layout/list1"/>
    <dgm:cxn modelId="{022E0DF0-294A-4BDA-941B-55CC073C97D7}" type="presParOf" srcId="{37993465-AC26-4D58-A73B-CF069D36D0AC}" destId="{80F30187-29E9-4C67-A073-FBDC813BCF86}" srcOrd="4" destOrd="0" presId="urn:microsoft.com/office/officeart/2005/8/layout/list1"/>
    <dgm:cxn modelId="{E7FEC416-4877-46CC-8E8B-399012585FD8}" type="presParOf" srcId="{80F30187-29E9-4C67-A073-FBDC813BCF86}" destId="{758ED3E7-ECFE-4C34-A85B-E00322B86339}" srcOrd="0" destOrd="0" presId="urn:microsoft.com/office/officeart/2005/8/layout/list1"/>
    <dgm:cxn modelId="{A117BDE0-D3FC-40DE-8204-E0FA6E7DD73A}" type="presParOf" srcId="{80F30187-29E9-4C67-A073-FBDC813BCF86}" destId="{12622876-FAFC-4CFF-A36F-6985DDF3EBFF}" srcOrd="1" destOrd="0" presId="urn:microsoft.com/office/officeart/2005/8/layout/list1"/>
    <dgm:cxn modelId="{88C9E039-A0BF-4553-BBB0-F7C220C4ED1E}" type="presParOf" srcId="{37993465-AC26-4D58-A73B-CF069D36D0AC}" destId="{003C92C6-7E1B-46F4-BD46-266B6F4EEA8F}" srcOrd="5" destOrd="0" presId="urn:microsoft.com/office/officeart/2005/8/layout/list1"/>
    <dgm:cxn modelId="{B1C4A143-5CC2-49DE-96B1-DD3519E914C0}" type="presParOf" srcId="{37993465-AC26-4D58-A73B-CF069D36D0AC}" destId="{4748613F-56EA-4744-816A-1259F1C531FB}" srcOrd="6" destOrd="0" presId="urn:microsoft.com/office/officeart/2005/8/layout/list1"/>
    <dgm:cxn modelId="{9D54FA30-D0A5-4260-AAA6-C027156F02C5}" type="presParOf" srcId="{37993465-AC26-4D58-A73B-CF069D36D0AC}" destId="{CDF1BB6D-8C97-4CD7-8EF3-F2E8D46EB273}" srcOrd="7" destOrd="0" presId="urn:microsoft.com/office/officeart/2005/8/layout/list1"/>
    <dgm:cxn modelId="{3276443E-D6DD-482A-9C05-811BDB9F59F3}" type="presParOf" srcId="{37993465-AC26-4D58-A73B-CF069D36D0AC}" destId="{236BFAB0-DE20-4E84-AA12-4C0A6AFDC1CF}" srcOrd="8" destOrd="0" presId="urn:microsoft.com/office/officeart/2005/8/layout/list1"/>
    <dgm:cxn modelId="{A0D1BD4A-3010-47C8-8F20-5809C2108CB0}" type="presParOf" srcId="{236BFAB0-DE20-4E84-AA12-4C0A6AFDC1CF}" destId="{F6A7CBC3-0ED3-4599-ABA7-2ABD5AC34D2E}" srcOrd="0" destOrd="0" presId="urn:microsoft.com/office/officeart/2005/8/layout/list1"/>
    <dgm:cxn modelId="{3C82C402-3438-4439-92D1-233B177028A0}" type="presParOf" srcId="{236BFAB0-DE20-4E84-AA12-4C0A6AFDC1CF}" destId="{074C2FCA-41E2-4696-8134-2CC5B0933AC0}" srcOrd="1" destOrd="0" presId="urn:microsoft.com/office/officeart/2005/8/layout/list1"/>
    <dgm:cxn modelId="{1E02182F-6AEC-40A4-A0C5-497770A8DD02}" type="presParOf" srcId="{37993465-AC26-4D58-A73B-CF069D36D0AC}" destId="{8F53FC88-5A0A-4A6F-B538-0124F07D1A1F}" srcOrd="9" destOrd="0" presId="urn:microsoft.com/office/officeart/2005/8/layout/list1"/>
    <dgm:cxn modelId="{328677D7-A21E-48AC-AC61-F742F02310E7}" type="presParOf" srcId="{37993465-AC26-4D58-A73B-CF069D36D0AC}" destId="{EF050480-A4CC-4508-89B0-DD174B97A488}" srcOrd="10" destOrd="0" presId="urn:microsoft.com/office/officeart/2005/8/layout/list1"/>
    <dgm:cxn modelId="{13AFACD0-8A98-4737-937C-EFDA9C83E74D}" type="presParOf" srcId="{37993465-AC26-4D58-A73B-CF069D36D0AC}" destId="{0F054D28-A57A-48DF-B267-051DF05123AB}" srcOrd="11" destOrd="0" presId="urn:microsoft.com/office/officeart/2005/8/layout/list1"/>
    <dgm:cxn modelId="{275041E3-C23A-42A3-8569-5E45F7607DED}" type="presParOf" srcId="{37993465-AC26-4D58-A73B-CF069D36D0AC}" destId="{48799273-0FD8-4979-A7C8-F2BB0AB7D6AD}" srcOrd="12" destOrd="0" presId="urn:microsoft.com/office/officeart/2005/8/layout/list1"/>
    <dgm:cxn modelId="{2CADAA75-FFAC-4094-8D7A-796069BA1D99}" type="presParOf" srcId="{48799273-0FD8-4979-A7C8-F2BB0AB7D6AD}" destId="{8B24CD7A-DCA5-4ADF-97DE-299F6898B4AF}" srcOrd="0" destOrd="0" presId="urn:microsoft.com/office/officeart/2005/8/layout/list1"/>
    <dgm:cxn modelId="{677E1DAD-9B5D-4829-90D1-074D9EA0A64E}" type="presParOf" srcId="{48799273-0FD8-4979-A7C8-F2BB0AB7D6AD}" destId="{9C3CE641-5BBE-4C4A-8F97-4A60E161B45E}" srcOrd="1" destOrd="0" presId="urn:microsoft.com/office/officeart/2005/8/layout/list1"/>
    <dgm:cxn modelId="{7D6C4980-F2EA-49E1-9028-3A3F0E3C5358}" type="presParOf" srcId="{37993465-AC26-4D58-A73B-CF069D36D0AC}" destId="{6824BC28-AD3F-4DE5-A85F-56BE5118E24D}" srcOrd="13" destOrd="0" presId="urn:microsoft.com/office/officeart/2005/8/layout/list1"/>
    <dgm:cxn modelId="{B96C5E99-B677-4E2D-99D0-663FE06AA140}" type="presParOf" srcId="{37993465-AC26-4D58-A73B-CF069D36D0AC}" destId="{16C5D1BC-125D-4707-AD50-B107B3E8AB0E}" srcOrd="14" destOrd="0" presId="urn:microsoft.com/office/officeart/2005/8/layout/list1"/>
    <dgm:cxn modelId="{7FE7EFE1-8701-41B6-9172-D76D69EEF46A}" type="presParOf" srcId="{37993465-AC26-4D58-A73B-CF069D36D0AC}" destId="{8676BFDE-F6CA-4F86-8EB1-2A2B14FF3839}" srcOrd="15" destOrd="0" presId="urn:microsoft.com/office/officeart/2005/8/layout/list1"/>
    <dgm:cxn modelId="{7FD0AD4D-B102-40FF-A603-8B51D4D7B7BE}" type="presParOf" srcId="{37993465-AC26-4D58-A73B-CF069D36D0AC}" destId="{D509426C-4841-4A4D-9599-59C2E1B4B525}" srcOrd="16" destOrd="0" presId="urn:microsoft.com/office/officeart/2005/8/layout/list1"/>
    <dgm:cxn modelId="{4FF34860-449D-4FDC-8738-C923E1D09397}" type="presParOf" srcId="{D509426C-4841-4A4D-9599-59C2E1B4B525}" destId="{D180665A-EF4A-43EF-BE68-01AC266431D6}" srcOrd="0" destOrd="0" presId="urn:microsoft.com/office/officeart/2005/8/layout/list1"/>
    <dgm:cxn modelId="{1EF6F630-FBA7-4261-A614-6EBF66C5B8FD}" type="presParOf" srcId="{D509426C-4841-4A4D-9599-59C2E1B4B525}" destId="{01637EB4-2CB2-4A00-B4B0-16D3B5713525}" srcOrd="1" destOrd="0" presId="urn:microsoft.com/office/officeart/2005/8/layout/list1"/>
    <dgm:cxn modelId="{A50F3D50-F742-4193-A3CB-C2E48423E0FB}" type="presParOf" srcId="{37993465-AC26-4D58-A73B-CF069D36D0AC}" destId="{AC09937C-2622-464A-8124-A15E31B78EE3}" srcOrd="17" destOrd="0" presId="urn:microsoft.com/office/officeart/2005/8/layout/list1"/>
    <dgm:cxn modelId="{F5FA2398-A892-41DD-A5D8-F71B011C421F}" type="presParOf" srcId="{37993465-AC26-4D58-A73B-CF069D36D0AC}" destId="{835CCA1A-133E-4413-8DBD-14FB7F2839D5}" srcOrd="18" destOrd="0" presId="urn:microsoft.com/office/officeart/2005/8/layout/list1"/>
    <dgm:cxn modelId="{9C3AF093-E4D3-4C94-92E6-A8E99A64F906}" type="presParOf" srcId="{37993465-AC26-4D58-A73B-CF069D36D0AC}" destId="{40B5F934-8295-49E1-A885-CCCB0E917E10}" srcOrd="19" destOrd="0" presId="urn:microsoft.com/office/officeart/2005/8/layout/list1"/>
    <dgm:cxn modelId="{5D310905-FB02-49BF-95F2-AFE5BADE5089}" type="presParOf" srcId="{37993465-AC26-4D58-A73B-CF069D36D0AC}" destId="{6795788D-A83A-4458-9499-8583ED358DEF}" srcOrd="20" destOrd="0" presId="urn:microsoft.com/office/officeart/2005/8/layout/list1"/>
    <dgm:cxn modelId="{2AD4C0C7-2478-48C2-A60B-1775D40F5EAC}" type="presParOf" srcId="{6795788D-A83A-4458-9499-8583ED358DEF}" destId="{26F9ACBD-4FE4-4D61-9259-A12C6DD9D00D}" srcOrd="0" destOrd="0" presId="urn:microsoft.com/office/officeart/2005/8/layout/list1"/>
    <dgm:cxn modelId="{03859306-A8FC-4BA5-B069-BD70A6C46056}" type="presParOf" srcId="{6795788D-A83A-4458-9499-8583ED358DEF}" destId="{16DE88C6-2DD8-47A8-8AC4-992840298B2B}" srcOrd="1" destOrd="0" presId="urn:microsoft.com/office/officeart/2005/8/layout/list1"/>
    <dgm:cxn modelId="{42074BFE-6C3D-4DD2-A5D0-1DEB9430DD67}" type="presParOf" srcId="{37993465-AC26-4D58-A73B-CF069D36D0AC}" destId="{DB9E0A93-CF66-4C11-862B-DAF5C1D88720}" srcOrd="21" destOrd="0" presId="urn:microsoft.com/office/officeart/2005/8/layout/list1"/>
    <dgm:cxn modelId="{90D9C4B5-7279-4C77-9D57-DC0178BB5992}" type="presParOf" srcId="{37993465-AC26-4D58-A73B-CF069D36D0AC}" destId="{9FD45C96-2053-46FB-840F-D0D9B4F3817E}" srcOrd="22" destOrd="0" presId="urn:microsoft.com/office/officeart/2005/8/layout/list1"/>
    <dgm:cxn modelId="{2339B2E1-D35D-486C-8908-D6B2C1DAEF93}" type="presParOf" srcId="{37993465-AC26-4D58-A73B-CF069D36D0AC}" destId="{DE8DDF29-47F7-43D7-B09A-69E575F5824A}" srcOrd="23" destOrd="0" presId="urn:microsoft.com/office/officeart/2005/8/layout/list1"/>
    <dgm:cxn modelId="{D38CA6B0-B508-499B-BB35-42CFD51BF90F}" type="presParOf" srcId="{37993465-AC26-4D58-A73B-CF069D36D0AC}" destId="{0F49C2B9-7749-419E-982D-7009567A901B}" srcOrd="24" destOrd="0" presId="urn:microsoft.com/office/officeart/2005/8/layout/list1"/>
    <dgm:cxn modelId="{5443289B-D88C-4FE5-BCC4-7ED5EEDD1904}" type="presParOf" srcId="{0F49C2B9-7749-419E-982D-7009567A901B}" destId="{1E00B1D6-68D9-4CFA-9B29-457E18E00ADF}" srcOrd="0" destOrd="0" presId="urn:microsoft.com/office/officeart/2005/8/layout/list1"/>
    <dgm:cxn modelId="{521EB0BC-F217-46D2-8030-D3BA51012326}" type="presParOf" srcId="{0F49C2B9-7749-419E-982D-7009567A901B}" destId="{154968A2-83E2-46D2-BA6A-8BF3AB00AEC4}" srcOrd="1" destOrd="0" presId="urn:microsoft.com/office/officeart/2005/8/layout/list1"/>
    <dgm:cxn modelId="{8185930C-A9C3-40DE-8309-909AD6B97DFE}" type="presParOf" srcId="{37993465-AC26-4D58-A73B-CF069D36D0AC}" destId="{CB8545B2-DFA3-447D-BF6D-BC497D8DBAD7}" srcOrd="25" destOrd="0" presId="urn:microsoft.com/office/officeart/2005/8/layout/list1"/>
    <dgm:cxn modelId="{4D50A034-4D03-417A-85FF-0FF6F54F665C}" type="presParOf" srcId="{37993465-AC26-4D58-A73B-CF069D36D0AC}" destId="{C2BF878E-6FAA-4F71-BA39-0577FDB4C2B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C050A-CCA7-4B21-81DC-C89549788B4A}"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C50E9461-AA9B-4168-8B40-7395C27BB86D}">
      <dgm:prSet custT="1"/>
      <dgm:spPr/>
      <dgm:t>
        <a:bodyPr/>
        <a:lstStyle/>
        <a:p>
          <a:pPr>
            <a:lnSpc>
              <a:spcPct val="100000"/>
            </a:lnSpc>
          </a:pPr>
          <a:r>
            <a:rPr lang="en-US" sz="3200" dirty="0">
              <a:latin typeface="+mn-lt"/>
            </a:rPr>
            <a:t>Filling Missing Values</a:t>
          </a:r>
        </a:p>
      </dgm:t>
    </dgm:pt>
    <dgm:pt modelId="{ADACB280-7281-418D-92D7-62C595690718}" type="parTrans" cxnId="{F2B2E41E-0B8A-49C5-ABCE-7257ACC53200}">
      <dgm:prSet/>
      <dgm:spPr/>
      <dgm:t>
        <a:bodyPr/>
        <a:lstStyle/>
        <a:p>
          <a:endParaRPr lang="en-US"/>
        </a:p>
      </dgm:t>
    </dgm:pt>
    <dgm:pt modelId="{D74ABAD2-1A93-4569-A1F3-B49A8BC312B3}" type="sibTrans" cxnId="{F2B2E41E-0B8A-49C5-ABCE-7257ACC53200}">
      <dgm:prSet phldrT="1" phldr="0"/>
      <dgm:spPr/>
      <dgm:t>
        <a:bodyPr/>
        <a:lstStyle/>
        <a:p>
          <a:r>
            <a:rPr lang="en-US"/>
            <a:t>1</a:t>
          </a:r>
        </a:p>
      </dgm:t>
    </dgm:pt>
    <dgm:pt modelId="{41DC9033-C086-4ED7-A395-D96F036A78A8}">
      <dgm:prSet custT="1"/>
      <dgm:spPr/>
      <dgm:t>
        <a:bodyPr/>
        <a:lstStyle/>
        <a:p>
          <a:pPr>
            <a:lnSpc>
              <a:spcPct val="100000"/>
            </a:lnSpc>
          </a:pPr>
          <a:r>
            <a:rPr lang="en-US" sz="2800" dirty="0">
              <a:latin typeface="+mn-lt"/>
            </a:rPr>
            <a:t>Removing Outlier By </a:t>
          </a:r>
          <a:r>
            <a:rPr lang="en-US" sz="2800" dirty="0" err="1">
              <a:latin typeface="+mn-lt"/>
            </a:rPr>
            <a:t>Zscore</a:t>
          </a:r>
          <a:endParaRPr lang="en-US" sz="2800" dirty="0">
            <a:latin typeface="+mn-lt"/>
          </a:endParaRPr>
        </a:p>
      </dgm:t>
    </dgm:pt>
    <dgm:pt modelId="{BE59608C-29BE-4FE5-A9B8-14FF8AE08D97}" type="parTrans" cxnId="{4C28DFC1-BF45-4580-9A34-A0DF9335AA6C}">
      <dgm:prSet/>
      <dgm:spPr/>
      <dgm:t>
        <a:bodyPr/>
        <a:lstStyle/>
        <a:p>
          <a:endParaRPr lang="en-US"/>
        </a:p>
      </dgm:t>
    </dgm:pt>
    <dgm:pt modelId="{37362113-F446-42D9-BB24-76E905B53465}" type="sibTrans" cxnId="{4C28DFC1-BF45-4580-9A34-A0DF9335AA6C}">
      <dgm:prSet phldrT="2" phldr="0"/>
      <dgm:spPr/>
      <dgm:t>
        <a:bodyPr/>
        <a:lstStyle/>
        <a:p>
          <a:r>
            <a:rPr lang="en-US"/>
            <a:t>2</a:t>
          </a:r>
        </a:p>
      </dgm:t>
    </dgm:pt>
    <dgm:pt modelId="{19DAC9D4-9036-458A-AED3-6B6397148B41}">
      <dgm:prSet/>
      <dgm:spPr/>
      <dgm:t>
        <a:bodyPr/>
        <a:lstStyle/>
        <a:p>
          <a:pPr>
            <a:lnSpc>
              <a:spcPct val="100000"/>
            </a:lnSpc>
          </a:pPr>
          <a:r>
            <a:rPr lang="en-US" dirty="0"/>
            <a:t>Preparing Dataset by using Standardize </a:t>
          </a:r>
        </a:p>
      </dgm:t>
    </dgm:pt>
    <dgm:pt modelId="{D12A520E-C1EA-4175-A733-87F7F8AAE5DA}" type="parTrans" cxnId="{0B67713C-D0F6-4949-B17E-DD8949B01A91}">
      <dgm:prSet/>
      <dgm:spPr/>
      <dgm:t>
        <a:bodyPr/>
        <a:lstStyle/>
        <a:p>
          <a:endParaRPr lang="en-US"/>
        </a:p>
      </dgm:t>
    </dgm:pt>
    <dgm:pt modelId="{4A69C2F5-5B76-4D2B-906A-875410C48A97}" type="sibTrans" cxnId="{0B67713C-D0F6-4949-B17E-DD8949B01A91}">
      <dgm:prSet phldrT="3" phldr="0"/>
      <dgm:spPr/>
      <dgm:t>
        <a:bodyPr/>
        <a:lstStyle/>
        <a:p>
          <a:r>
            <a:rPr lang="en-US"/>
            <a:t>3</a:t>
          </a:r>
        </a:p>
      </dgm:t>
    </dgm:pt>
    <dgm:pt modelId="{C0F679AD-FD1A-4C16-B29C-A6689EA1B7BE}" type="pres">
      <dgm:prSet presAssocID="{222C050A-CCA7-4B21-81DC-C89549788B4A}" presName="Name0" presStyleCnt="0">
        <dgm:presLayoutVars>
          <dgm:animLvl val="lvl"/>
          <dgm:resizeHandles val="exact"/>
        </dgm:presLayoutVars>
      </dgm:prSet>
      <dgm:spPr/>
    </dgm:pt>
    <dgm:pt modelId="{7FDCDEB8-E1F8-484E-B0E6-AC0D80B7EA78}" type="pres">
      <dgm:prSet presAssocID="{C50E9461-AA9B-4168-8B40-7395C27BB86D}" presName="compositeNode" presStyleCnt="0">
        <dgm:presLayoutVars>
          <dgm:bulletEnabled val="1"/>
        </dgm:presLayoutVars>
      </dgm:prSet>
      <dgm:spPr/>
    </dgm:pt>
    <dgm:pt modelId="{634475A7-2C6B-4BE1-897E-37620B470C34}" type="pres">
      <dgm:prSet presAssocID="{C50E9461-AA9B-4168-8B40-7395C27BB86D}" presName="bgRect" presStyleLbl="bgAccFollowNode1" presStyleIdx="0" presStyleCnt="3"/>
      <dgm:spPr/>
    </dgm:pt>
    <dgm:pt modelId="{AF064F45-D58B-4B7B-B897-6E1B07D69334}" type="pres">
      <dgm:prSet presAssocID="{D74ABAD2-1A93-4569-A1F3-B49A8BC312B3}" presName="sibTransNodeCircle" presStyleLbl="alignNode1" presStyleIdx="0" presStyleCnt="6">
        <dgm:presLayoutVars>
          <dgm:chMax val="0"/>
          <dgm:bulletEnabled/>
        </dgm:presLayoutVars>
      </dgm:prSet>
      <dgm:spPr/>
    </dgm:pt>
    <dgm:pt modelId="{30CA70BE-7216-4004-88A3-1770D697C48B}" type="pres">
      <dgm:prSet presAssocID="{C50E9461-AA9B-4168-8B40-7395C27BB86D}" presName="bottomLine" presStyleLbl="alignNode1" presStyleIdx="1" presStyleCnt="6">
        <dgm:presLayoutVars/>
      </dgm:prSet>
      <dgm:spPr/>
    </dgm:pt>
    <dgm:pt modelId="{AECD780C-538C-4E43-940D-886D57D451FD}" type="pres">
      <dgm:prSet presAssocID="{C50E9461-AA9B-4168-8B40-7395C27BB86D}" presName="nodeText" presStyleLbl="bgAccFollowNode1" presStyleIdx="0" presStyleCnt="3">
        <dgm:presLayoutVars>
          <dgm:bulletEnabled val="1"/>
        </dgm:presLayoutVars>
      </dgm:prSet>
      <dgm:spPr/>
    </dgm:pt>
    <dgm:pt modelId="{ED46F0B4-E07B-489F-9104-14BBFB33CEC4}" type="pres">
      <dgm:prSet presAssocID="{D74ABAD2-1A93-4569-A1F3-B49A8BC312B3}" presName="sibTrans" presStyleCnt="0"/>
      <dgm:spPr/>
    </dgm:pt>
    <dgm:pt modelId="{26281D44-D9CF-434C-AB00-6817BDB79C07}" type="pres">
      <dgm:prSet presAssocID="{41DC9033-C086-4ED7-A395-D96F036A78A8}" presName="compositeNode" presStyleCnt="0">
        <dgm:presLayoutVars>
          <dgm:bulletEnabled val="1"/>
        </dgm:presLayoutVars>
      </dgm:prSet>
      <dgm:spPr/>
    </dgm:pt>
    <dgm:pt modelId="{B67439A4-AB30-48D0-AA3B-646AF581F9E4}" type="pres">
      <dgm:prSet presAssocID="{41DC9033-C086-4ED7-A395-D96F036A78A8}" presName="bgRect" presStyleLbl="bgAccFollowNode1" presStyleIdx="1" presStyleCnt="3"/>
      <dgm:spPr/>
    </dgm:pt>
    <dgm:pt modelId="{645C587E-781B-4C32-A284-41B200182CB3}" type="pres">
      <dgm:prSet presAssocID="{37362113-F446-42D9-BB24-76E905B53465}" presName="sibTransNodeCircle" presStyleLbl="alignNode1" presStyleIdx="2" presStyleCnt="6">
        <dgm:presLayoutVars>
          <dgm:chMax val="0"/>
          <dgm:bulletEnabled/>
        </dgm:presLayoutVars>
      </dgm:prSet>
      <dgm:spPr/>
    </dgm:pt>
    <dgm:pt modelId="{5290FB0E-9D2D-4660-8AD0-4DACE6F6D773}" type="pres">
      <dgm:prSet presAssocID="{41DC9033-C086-4ED7-A395-D96F036A78A8}" presName="bottomLine" presStyleLbl="alignNode1" presStyleIdx="3" presStyleCnt="6">
        <dgm:presLayoutVars/>
      </dgm:prSet>
      <dgm:spPr/>
    </dgm:pt>
    <dgm:pt modelId="{D4FEAAE9-3543-43A8-8D98-417CB4E5F2FD}" type="pres">
      <dgm:prSet presAssocID="{41DC9033-C086-4ED7-A395-D96F036A78A8}" presName="nodeText" presStyleLbl="bgAccFollowNode1" presStyleIdx="1" presStyleCnt="3">
        <dgm:presLayoutVars>
          <dgm:bulletEnabled val="1"/>
        </dgm:presLayoutVars>
      </dgm:prSet>
      <dgm:spPr/>
    </dgm:pt>
    <dgm:pt modelId="{10E8B3ED-D4BD-4302-8D68-4091D850BF87}" type="pres">
      <dgm:prSet presAssocID="{37362113-F446-42D9-BB24-76E905B53465}" presName="sibTrans" presStyleCnt="0"/>
      <dgm:spPr/>
    </dgm:pt>
    <dgm:pt modelId="{ACE62EC6-7D75-4164-B7BB-B299BDDBF198}" type="pres">
      <dgm:prSet presAssocID="{19DAC9D4-9036-458A-AED3-6B6397148B41}" presName="compositeNode" presStyleCnt="0">
        <dgm:presLayoutVars>
          <dgm:bulletEnabled val="1"/>
        </dgm:presLayoutVars>
      </dgm:prSet>
      <dgm:spPr/>
    </dgm:pt>
    <dgm:pt modelId="{C5A62649-E627-4F07-9A97-D484D79EE91D}" type="pres">
      <dgm:prSet presAssocID="{19DAC9D4-9036-458A-AED3-6B6397148B41}" presName="bgRect" presStyleLbl="bgAccFollowNode1" presStyleIdx="2" presStyleCnt="3"/>
      <dgm:spPr/>
    </dgm:pt>
    <dgm:pt modelId="{8E9589BA-427B-4063-A2EC-91452F24D022}" type="pres">
      <dgm:prSet presAssocID="{4A69C2F5-5B76-4D2B-906A-875410C48A97}" presName="sibTransNodeCircle" presStyleLbl="alignNode1" presStyleIdx="4" presStyleCnt="6">
        <dgm:presLayoutVars>
          <dgm:chMax val="0"/>
          <dgm:bulletEnabled/>
        </dgm:presLayoutVars>
      </dgm:prSet>
      <dgm:spPr/>
    </dgm:pt>
    <dgm:pt modelId="{FEB267FC-AFB1-4DC6-847A-0DE25C81C6D8}" type="pres">
      <dgm:prSet presAssocID="{19DAC9D4-9036-458A-AED3-6B6397148B41}" presName="bottomLine" presStyleLbl="alignNode1" presStyleIdx="5" presStyleCnt="6">
        <dgm:presLayoutVars/>
      </dgm:prSet>
      <dgm:spPr/>
    </dgm:pt>
    <dgm:pt modelId="{8BA33FAD-9C82-440E-9E66-703D65BC190A}" type="pres">
      <dgm:prSet presAssocID="{19DAC9D4-9036-458A-AED3-6B6397148B41}" presName="nodeText" presStyleLbl="bgAccFollowNode1" presStyleIdx="2" presStyleCnt="3">
        <dgm:presLayoutVars>
          <dgm:bulletEnabled val="1"/>
        </dgm:presLayoutVars>
      </dgm:prSet>
      <dgm:spPr/>
    </dgm:pt>
  </dgm:ptLst>
  <dgm:cxnLst>
    <dgm:cxn modelId="{F2B2E41E-0B8A-49C5-ABCE-7257ACC53200}" srcId="{222C050A-CCA7-4B21-81DC-C89549788B4A}" destId="{C50E9461-AA9B-4168-8B40-7395C27BB86D}" srcOrd="0" destOrd="0" parTransId="{ADACB280-7281-418D-92D7-62C595690718}" sibTransId="{D74ABAD2-1A93-4569-A1F3-B49A8BC312B3}"/>
    <dgm:cxn modelId="{ACBF7C33-5BDA-4E01-BE91-95A9DF4AA62E}" type="presOf" srcId="{41DC9033-C086-4ED7-A395-D96F036A78A8}" destId="{B67439A4-AB30-48D0-AA3B-646AF581F9E4}" srcOrd="0" destOrd="0" presId="urn:microsoft.com/office/officeart/2016/7/layout/BasicLinearProcessNumbered"/>
    <dgm:cxn modelId="{0B67713C-D0F6-4949-B17E-DD8949B01A91}" srcId="{222C050A-CCA7-4B21-81DC-C89549788B4A}" destId="{19DAC9D4-9036-458A-AED3-6B6397148B41}" srcOrd="2" destOrd="0" parTransId="{D12A520E-C1EA-4175-A733-87F7F8AAE5DA}" sibTransId="{4A69C2F5-5B76-4D2B-906A-875410C48A97}"/>
    <dgm:cxn modelId="{DFBBBC3C-17E0-4FBC-9797-609E6C435B71}" type="presOf" srcId="{37362113-F446-42D9-BB24-76E905B53465}" destId="{645C587E-781B-4C32-A284-41B200182CB3}" srcOrd="0" destOrd="0" presId="urn:microsoft.com/office/officeart/2016/7/layout/BasicLinearProcessNumbered"/>
    <dgm:cxn modelId="{8A914E6B-DDA9-44EF-B459-D6D95FDB9D82}" type="presOf" srcId="{C50E9461-AA9B-4168-8B40-7395C27BB86D}" destId="{634475A7-2C6B-4BE1-897E-37620B470C34}" srcOrd="0" destOrd="0" presId="urn:microsoft.com/office/officeart/2016/7/layout/BasicLinearProcessNumbered"/>
    <dgm:cxn modelId="{40D08E6C-5C88-4526-96D4-165B7DECC244}" type="presOf" srcId="{C50E9461-AA9B-4168-8B40-7395C27BB86D}" destId="{AECD780C-538C-4E43-940D-886D57D451FD}" srcOrd="1" destOrd="0" presId="urn:microsoft.com/office/officeart/2016/7/layout/BasicLinearProcessNumbered"/>
    <dgm:cxn modelId="{F8552D74-5CF9-4B82-9F1E-A8BD90A866C9}" type="presOf" srcId="{19DAC9D4-9036-458A-AED3-6B6397148B41}" destId="{C5A62649-E627-4F07-9A97-D484D79EE91D}" srcOrd="0" destOrd="0" presId="urn:microsoft.com/office/officeart/2016/7/layout/BasicLinearProcessNumbered"/>
    <dgm:cxn modelId="{D412597E-E42F-4EB7-AED7-AB6A1C3267BC}" type="presOf" srcId="{D74ABAD2-1A93-4569-A1F3-B49A8BC312B3}" destId="{AF064F45-D58B-4B7B-B897-6E1B07D69334}" srcOrd="0" destOrd="0" presId="urn:microsoft.com/office/officeart/2016/7/layout/BasicLinearProcessNumbered"/>
    <dgm:cxn modelId="{21485CBF-C4EA-47EF-AD19-38A42D287F08}" type="presOf" srcId="{41DC9033-C086-4ED7-A395-D96F036A78A8}" destId="{D4FEAAE9-3543-43A8-8D98-417CB4E5F2FD}" srcOrd="1" destOrd="0" presId="urn:microsoft.com/office/officeart/2016/7/layout/BasicLinearProcessNumbered"/>
    <dgm:cxn modelId="{4C28DFC1-BF45-4580-9A34-A0DF9335AA6C}" srcId="{222C050A-CCA7-4B21-81DC-C89549788B4A}" destId="{41DC9033-C086-4ED7-A395-D96F036A78A8}" srcOrd="1" destOrd="0" parTransId="{BE59608C-29BE-4FE5-A9B8-14FF8AE08D97}" sibTransId="{37362113-F446-42D9-BB24-76E905B53465}"/>
    <dgm:cxn modelId="{144B14D8-F33E-4161-B7CA-80542E57CB96}" type="presOf" srcId="{19DAC9D4-9036-458A-AED3-6B6397148B41}" destId="{8BA33FAD-9C82-440E-9E66-703D65BC190A}" srcOrd="1" destOrd="0" presId="urn:microsoft.com/office/officeart/2016/7/layout/BasicLinearProcessNumbered"/>
    <dgm:cxn modelId="{5C239FFB-7F6B-405E-860F-F23EF01A9B8C}" type="presOf" srcId="{4A69C2F5-5B76-4D2B-906A-875410C48A97}" destId="{8E9589BA-427B-4063-A2EC-91452F24D022}" srcOrd="0" destOrd="0" presId="urn:microsoft.com/office/officeart/2016/7/layout/BasicLinearProcessNumbered"/>
    <dgm:cxn modelId="{E0C574FE-D4FD-4831-8AAB-38A1F99DE89B}" type="presOf" srcId="{222C050A-CCA7-4B21-81DC-C89549788B4A}" destId="{C0F679AD-FD1A-4C16-B29C-A6689EA1B7BE}" srcOrd="0" destOrd="0" presId="urn:microsoft.com/office/officeart/2016/7/layout/BasicLinearProcessNumbered"/>
    <dgm:cxn modelId="{F33D7C52-8AA9-4739-93EE-31DD57BE82F7}" type="presParOf" srcId="{C0F679AD-FD1A-4C16-B29C-A6689EA1B7BE}" destId="{7FDCDEB8-E1F8-484E-B0E6-AC0D80B7EA78}" srcOrd="0" destOrd="0" presId="urn:microsoft.com/office/officeart/2016/7/layout/BasicLinearProcessNumbered"/>
    <dgm:cxn modelId="{086B8A28-0977-4A46-B878-D49D0A113F4D}" type="presParOf" srcId="{7FDCDEB8-E1F8-484E-B0E6-AC0D80B7EA78}" destId="{634475A7-2C6B-4BE1-897E-37620B470C34}" srcOrd="0" destOrd="0" presId="urn:microsoft.com/office/officeart/2016/7/layout/BasicLinearProcessNumbered"/>
    <dgm:cxn modelId="{1ED0D097-D69F-4784-9051-00C34EDEB061}" type="presParOf" srcId="{7FDCDEB8-E1F8-484E-B0E6-AC0D80B7EA78}" destId="{AF064F45-D58B-4B7B-B897-6E1B07D69334}" srcOrd="1" destOrd="0" presId="urn:microsoft.com/office/officeart/2016/7/layout/BasicLinearProcessNumbered"/>
    <dgm:cxn modelId="{D7B6DF75-AE37-41E8-90B0-BA98493E41C2}" type="presParOf" srcId="{7FDCDEB8-E1F8-484E-B0E6-AC0D80B7EA78}" destId="{30CA70BE-7216-4004-88A3-1770D697C48B}" srcOrd="2" destOrd="0" presId="urn:microsoft.com/office/officeart/2016/7/layout/BasicLinearProcessNumbered"/>
    <dgm:cxn modelId="{9C4D5840-1508-4223-B421-373DCE4107DC}" type="presParOf" srcId="{7FDCDEB8-E1F8-484E-B0E6-AC0D80B7EA78}" destId="{AECD780C-538C-4E43-940D-886D57D451FD}" srcOrd="3" destOrd="0" presId="urn:microsoft.com/office/officeart/2016/7/layout/BasicLinearProcessNumbered"/>
    <dgm:cxn modelId="{F5DDDBAE-1265-48C7-A911-DF4224AFD6FA}" type="presParOf" srcId="{C0F679AD-FD1A-4C16-B29C-A6689EA1B7BE}" destId="{ED46F0B4-E07B-489F-9104-14BBFB33CEC4}" srcOrd="1" destOrd="0" presId="urn:microsoft.com/office/officeart/2016/7/layout/BasicLinearProcessNumbered"/>
    <dgm:cxn modelId="{7D668F87-A4A3-4615-995D-FE16268FF2CD}" type="presParOf" srcId="{C0F679AD-FD1A-4C16-B29C-A6689EA1B7BE}" destId="{26281D44-D9CF-434C-AB00-6817BDB79C07}" srcOrd="2" destOrd="0" presId="urn:microsoft.com/office/officeart/2016/7/layout/BasicLinearProcessNumbered"/>
    <dgm:cxn modelId="{70C6ED7A-BC0D-4FB6-972E-6FECF05E9C3F}" type="presParOf" srcId="{26281D44-D9CF-434C-AB00-6817BDB79C07}" destId="{B67439A4-AB30-48D0-AA3B-646AF581F9E4}" srcOrd="0" destOrd="0" presId="urn:microsoft.com/office/officeart/2016/7/layout/BasicLinearProcessNumbered"/>
    <dgm:cxn modelId="{125E8857-715A-42C5-9B42-66D1EE8370B1}" type="presParOf" srcId="{26281D44-D9CF-434C-AB00-6817BDB79C07}" destId="{645C587E-781B-4C32-A284-41B200182CB3}" srcOrd="1" destOrd="0" presId="urn:microsoft.com/office/officeart/2016/7/layout/BasicLinearProcessNumbered"/>
    <dgm:cxn modelId="{9AF4A28B-6F4D-4FEE-8EEA-F6503D7A9B53}" type="presParOf" srcId="{26281D44-D9CF-434C-AB00-6817BDB79C07}" destId="{5290FB0E-9D2D-4660-8AD0-4DACE6F6D773}" srcOrd="2" destOrd="0" presId="urn:microsoft.com/office/officeart/2016/7/layout/BasicLinearProcessNumbered"/>
    <dgm:cxn modelId="{09E54E29-17A7-4CDC-94DA-8E26D85ECE8F}" type="presParOf" srcId="{26281D44-D9CF-434C-AB00-6817BDB79C07}" destId="{D4FEAAE9-3543-43A8-8D98-417CB4E5F2FD}" srcOrd="3" destOrd="0" presId="urn:microsoft.com/office/officeart/2016/7/layout/BasicLinearProcessNumbered"/>
    <dgm:cxn modelId="{0861D14C-959D-4901-A605-F53A5BF48FD8}" type="presParOf" srcId="{C0F679AD-FD1A-4C16-B29C-A6689EA1B7BE}" destId="{10E8B3ED-D4BD-4302-8D68-4091D850BF87}" srcOrd="3" destOrd="0" presId="urn:microsoft.com/office/officeart/2016/7/layout/BasicLinearProcessNumbered"/>
    <dgm:cxn modelId="{8322633E-5D99-4C86-A835-CA11C915916F}" type="presParOf" srcId="{C0F679AD-FD1A-4C16-B29C-A6689EA1B7BE}" destId="{ACE62EC6-7D75-4164-B7BB-B299BDDBF198}" srcOrd="4" destOrd="0" presId="urn:microsoft.com/office/officeart/2016/7/layout/BasicLinearProcessNumbered"/>
    <dgm:cxn modelId="{65A93C1C-B8B2-49BA-8D47-02DE3D5EB8A9}" type="presParOf" srcId="{ACE62EC6-7D75-4164-B7BB-B299BDDBF198}" destId="{C5A62649-E627-4F07-9A97-D484D79EE91D}" srcOrd="0" destOrd="0" presId="urn:microsoft.com/office/officeart/2016/7/layout/BasicLinearProcessNumbered"/>
    <dgm:cxn modelId="{CE75C8C0-ED92-49CC-9D1F-5E08FB3D5059}" type="presParOf" srcId="{ACE62EC6-7D75-4164-B7BB-B299BDDBF198}" destId="{8E9589BA-427B-4063-A2EC-91452F24D022}" srcOrd="1" destOrd="0" presId="urn:microsoft.com/office/officeart/2016/7/layout/BasicLinearProcessNumbered"/>
    <dgm:cxn modelId="{50D415BE-D78F-423E-B585-751C2EF62128}" type="presParOf" srcId="{ACE62EC6-7D75-4164-B7BB-B299BDDBF198}" destId="{FEB267FC-AFB1-4DC6-847A-0DE25C81C6D8}" srcOrd="2" destOrd="0" presId="urn:microsoft.com/office/officeart/2016/7/layout/BasicLinearProcessNumbered"/>
    <dgm:cxn modelId="{0F7C60C7-4083-4258-BD08-DE0BA11B9198}" type="presParOf" srcId="{ACE62EC6-7D75-4164-B7BB-B299BDDBF198}" destId="{8BA33FAD-9C82-440E-9E66-703D65BC190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DE1E21-51DD-40CF-88A8-40D28598B3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225A28-FC28-4732-BD73-BACCB292B699}">
      <dgm:prSet custT="1"/>
      <dgm:spPr/>
      <dgm:t>
        <a:bodyPr/>
        <a:lstStyle/>
        <a:p>
          <a:r>
            <a:rPr lang="en-US" sz="2400" dirty="0">
              <a:latin typeface="+mn-lt"/>
            </a:rPr>
            <a:t>The percentage of total variance in the dataset explained by each component from PCA is around 0.47.</a:t>
          </a:r>
        </a:p>
      </dgm:t>
    </dgm:pt>
    <dgm:pt modelId="{C21CD672-98F9-4340-B97C-3EC4208048CF}" type="parTrans" cxnId="{FE9C710E-4E57-4FE0-8B78-0E535ECD16BF}">
      <dgm:prSet/>
      <dgm:spPr/>
      <dgm:t>
        <a:bodyPr/>
        <a:lstStyle/>
        <a:p>
          <a:endParaRPr lang="en-US"/>
        </a:p>
      </dgm:t>
    </dgm:pt>
    <dgm:pt modelId="{6A707646-EF78-4B73-90B6-00521F960F17}" type="sibTrans" cxnId="{FE9C710E-4E57-4FE0-8B78-0E535ECD16BF}">
      <dgm:prSet/>
      <dgm:spPr/>
      <dgm:t>
        <a:bodyPr/>
        <a:lstStyle/>
        <a:p>
          <a:endParaRPr lang="en-US"/>
        </a:p>
      </dgm:t>
    </dgm:pt>
    <dgm:pt modelId="{C81A447A-F490-4EBB-8E49-79DB11418C7E}">
      <dgm:prSet custT="1"/>
      <dgm:spPr/>
      <dgm:t>
        <a:bodyPr/>
        <a:lstStyle/>
        <a:p>
          <a:r>
            <a:rPr lang="en-US" sz="2400" dirty="0">
              <a:latin typeface="+mn-lt"/>
            </a:rPr>
            <a:t>In PCA time elapsed is much less than TSNE and UMAP. Also, UMAP time elapsed is much less than TSNE.</a:t>
          </a:r>
        </a:p>
      </dgm:t>
    </dgm:pt>
    <dgm:pt modelId="{69F8D2ED-D36B-4E8F-B804-4400E81A5EA6}" type="parTrans" cxnId="{EEB4AE30-1C12-4BF2-8049-E953D11F5635}">
      <dgm:prSet/>
      <dgm:spPr/>
      <dgm:t>
        <a:bodyPr/>
        <a:lstStyle/>
        <a:p>
          <a:endParaRPr lang="en-US"/>
        </a:p>
      </dgm:t>
    </dgm:pt>
    <dgm:pt modelId="{C98FA8ED-EAB7-457B-83F9-F3CD7DD0652C}" type="sibTrans" cxnId="{EEB4AE30-1C12-4BF2-8049-E953D11F5635}">
      <dgm:prSet/>
      <dgm:spPr/>
      <dgm:t>
        <a:bodyPr/>
        <a:lstStyle/>
        <a:p>
          <a:endParaRPr lang="en-US"/>
        </a:p>
      </dgm:t>
    </dgm:pt>
    <dgm:pt modelId="{5B1745F3-1E32-4E7D-9908-C17C7266963E}">
      <dgm:prSet/>
      <dgm:spPr/>
      <dgm:t>
        <a:bodyPr/>
        <a:lstStyle/>
        <a:p>
          <a:r>
            <a:rPr lang="en-US" dirty="0">
              <a:latin typeface="+mn-lt"/>
            </a:rPr>
            <a:t>In UMAP we can identify classes quite well in contrast to TSNE and PCA representation.</a:t>
          </a:r>
        </a:p>
      </dgm:t>
    </dgm:pt>
    <dgm:pt modelId="{D64F7E0D-A4CC-4739-B647-360A92BE205B}" type="parTrans" cxnId="{FB8E77D6-1F8C-467B-A4F0-9D8E3043ABDB}">
      <dgm:prSet/>
      <dgm:spPr/>
      <dgm:t>
        <a:bodyPr/>
        <a:lstStyle/>
        <a:p>
          <a:endParaRPr lang="en-US"/>
        </a:p>
      </dgm:t>
    </dgm:pt>
    <dgm:pt modelId="{E3D34031-EF2C-4833-9EA7-C1925AC47CCD}" type="sibTrans" cxnId="{FB8E77D6-1F8C-467B-A4F0-9D8E3043ABDB}">
      <dgm:prSet/>
      <dgm:spPr/>
      <dgm:t>
        <a:bodyPr/>
        <a:lstStyle/>
        <a:p>
          <a:endParaRPr lang="en-US"/>
        </a:p>
      </dgm:t>
    </dgm:pt>
    <dgm:pt modelId="{0E683860-DE9A-4720-BEAC-CDFB1489A5F3}" type="pres">
      <dgm:prSet presAssocID="{E3DE1E21-51DD-40CF-88A8-40D28598B375}" presName="root" presStyleCnt="0">
        <dgm:presLayoutVars>
          <dgm:dir/>
          <dgm:resizeHandles val="exact"/>
        </dgm:presLayoutVars>
      </dgm:prSet>
      <dgm:spPr/>
    </dgm:pt>
    <dgm:pt modelId="{DCEF0CCD-41F6-45BB-8BC2-B05A6F89CE3E}" type="pres">
      <dgm:prSet presAssocID="{8F225A28-FC28-4732-BD73-BACCB292B699}" presName="compNode" presStyleCnt="0"/>
      <dgm:spPr/>
    </dgm:pt>
    <dgm:pt modelId="{5166DEC3-076D-48AA-B61E-2B92C5544109}" type="pres">
      <dgm:prSet presAssocID="{8F225A28-FC28-4732-BD73-BACCB292B699}" presName="bgRect" presStyleLbl="bgShp" presStyleIdx="0" presStyleCnt="3"/>
      <dgm:spPr/>
    </dgm:pt>
    <dgm:pt modelId="{6F2A99B4-B9AF-414A-AB72-3A2E1B153804}" type="pres">
      <dgm:prSet presAssocID="{8F225A28-FC28-4732-BD73-BACCB292B6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4F52722-1B08-49D5-BE79-8B1FDB25B13B}" type="pres">
      <dgm:prSet presAssocID="{8F225A28-FC28-4732-BD73-BACCB292B699}" presName="spaceRect" presStyleCnt="0"/>
      <dgm:spPr/>
    </dgm:pt>
    <dgm:pt modelId="{253342EB-3127-49C3-88EE-F8C7BC0FCE7B}" type="pres">
      <dgm:prSet presAssocID="{8F225A28-FC28-4732-BD73-BACCB292B699}" presName="parTx" presStyleLbl="revTx" presStyleIdx="0" presStyleCnt="3">
        <dgm:presLayoutVars>
          <dgm:chMax val="0"/>
          <dgm:chPref val="0"/>
        </dgm:presLayoutVars>
      </dgm:prSet>
      <dgm:spPr/>
    </dgm:pt>
    <dgm:pt modelId="{6B726C0E-8315-490B-B266-F59BBB25CA68}" type="pres">
      <dgm:prSet presAssocID="{6A707646-EF78-4B73-90B6-00521F960F17}" presName="sibTrans" presStyleCnt="0"/>
      <dgm:spPr/>
    </dgm:pt>
    <dgm:pt modelId="{A7EC05B5-C8D6-4C3D-A5EA-B02568D82524}" type="pres">
      <dgm:prSet presAssocID="{C81A447A-F490-4EBB-8E49-79DB11418C7E}" presName="compNode" presStyleCnt="0"/>
      <dgm:spPr/>
    </dgm:pt>
    <dgm:pt modelId="{CEDC2499-7390-4C61-A432-B4157A2A34F0}" type="pres">
      <dgm:prSet presAssocID="{C81A447A-F490-4EBB-8E49-79DB11418C7E}" presName="bgRect" presStyleLbl="bgShp" presStyleIdx="1" presStyleCnt="3"/>
      <dgm:spPr/>
    </dgm:pt>
    <dgm:pt modelId="{1AE7309D-8B6E-496E-AF23-DA43037F3567}" type="pres">
      <dgm:prSet presAssocID="{C81A447A-F490-4EBB-8E49-79DB11418C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BB64B746-ACEB-420B-A9CC-2067E6CF27F4}" type="pres">
      <dgm:prSet presAssocID="{C81A447A-F490-4EBB-8E49-79DB11418C7E}" presName="spaceRect" presStyleCnt="0"/>
      <dgm:spPr/>
    </dgm:pt>
    <dgm:pt modelId="{FC3997A4-5280-4978-A4BC-4A59024EF2CC}" type="pres">
      <dgm:prSet presAssocID="{C81A447A-F490-4EBB-8E49-79DB11418C7E}" presName="parTx" presStyleLbl="revTx" presStyleIdx="1" presStyleCnt="3">
        <dgm:presLayoutVars>
          <dgm:chMax val="0"/>
          <dgm:chPref val="0"/>
        </dgm:presLayoutVars>
      </dgm:prSet>
      <dgm:spPr/>
    </dgm:pt>
    <dgm:pt modelId="{12430B74-32B7-42C2-84A6-379B42B7E7E3}" type="pres">
      <dgm:prSet presAssocID="{C98FA8ED-EAB7-457B-83F9-F3CD7DD0652C}" presName="sibTrans" presStyleCnt="0"/>
      <dgm:spPr/>
    </dgm:pt>
    <dgm:pt modelId="{BB79A389-69A6-4A28-8BB2-690D44995B0C}" type="pres">
      <dgm:prSet presAssocID="{5B1745F3-1E32-4E7D-9908-C17C7266963E}" presName="compNode" presStyleCnt="0"/>
      <dgm:spPr/>
    </dgm:pt>
    <dgm:pt modelId="{65C9ADB2-E0EB-4CB3-983E-82174C638255}" type="pres">
      <dgm:prSet presAssocID="{5B1745F3-1E32-4E7D-9908-C17C7266963E}" presName="bgRect" presStyleLbl="bgShp" presStyleIdx="2" presStyleCnt="3"/>
      <dgm:spPr/>
    </dgm:pt>
    <dgm:pt modelId="{71CB0FEC-BA33-4D1D-99A2-EB0F816B7DB5}" type="pres">
      <dgm:prSet presAssocID="{5B1745F3-1E32-4E7D-9908-C17C726696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B250689-6574-4E35-9B34-34ECFAD099A5}" type="pres">
      <dgm:prSet presAssocID="{5B1745F3-1E32-4E7D-9908-C17C7266963E}" presName="spaceRect" presStyleCnt="0"/>
      <dgm:spPr/>
    </dgm:pt>
    <dgm:pt modelId="{9F2552FB-3786-4433-BA1A-A11D767FE737}" type="pres">
      <dgm:prSet presAssocID="{5B1745F3-1E32-4E7D-9908-C17C7266963E}" presName="parTx" presStyleLbl="revTx" presStyleIdx="2" presStyleCnt="3">
        <dgm:presLayoutVars>
          <dgm:chMax val="0"/>
          <dgm:chPref val="0"/>
        </dgm:presLayoutVars>
      </dgm:prSet>
      <dgm:spPr/>
    </dgm:pt>
  </dgm:ptLst>
  <dgm:cxnLst>
    <dgm:cxn modelId="{D3B31000-6A76-4069-9FB0-C4951822AF54}" type="presOf" srcId="{5B1745F3-1E32-4E7D-9908-C17C7266963E}" destId="{9F2552FB-3786-4433-BA1A-A11D767FE737}" srcOrd="0" destOrd="0" presId="urn:microsoft.com/office/officeart/2018/2/layout/IconVerticalSolidList"/>
    <dgm:cxn modelId="{FE9C710E-4E57-4FE0-8B78-0E535ECD16BF}" srcId="{E3DE1E21-51DD-40CF-88A8-40D28598B375}" destId="{8F225A28-FC28-4732-BD73-BACCB292B699}" srcOrd="0" destOrd="0" parTransId="{C21CD672-98F9-4340-B97C-3EC4208048CF}" sibTransId="{6A707646-EF78-4B73-90B6-00521F960F17}"/>
    <dgm:cxn modelId="{7A05EC13-E9B7-4F48-A58F-DD3B751F9155}" type="presOf" srcId="{E3DE1E21-51DD-40CF-88A8-40D28598B375}" destId="{0E683860-DE9A-4720-BEAC-CDFB1489A5F3}" srcOrd="0" destOrd="0" presId="urn:microsoft.com/office/officeart/2018/2/layout/IconVerticalSolidList"/>
    <dgm:cxn modelId="{EEB4AE30-1C12-4BF2-8049-E953D11F5635}" srcId="{E3DE1E21-51DD-40CF-88A8-40D28598B375}" destId="{C81A447A-F490-4EBB-8E49-79DB11418C7E}" srcOrd="1" destOrd="0" parTransId="{69F8D2ED-D36B-4E8F-B804-4400E81A5EA6}" sibTransId="{C98FA8ED-EAB7-457B-83F9-F3CD7DD0652C}"/>
    <dgm:cxn modelId="{E32A0E46-AD3C-4295-8A12-C4045F16E496}" type="presOf" srcId="{C81A447A-F490-4EBB-8E49-79DB11418C7E}" destId="{FC3997A4-5280-4978-A4BC-4A59024EF2CC}" srcOrd="0" destOrd="0" presId="urn:microsoft.com/office/officeart/2018/2/layout/IconVerticalSolidList"/>
    <dgm:cxn modelId="{4594B095-8F57-4315-89CE-C7C77ADCE67C}" type="presOf" srcId="{8F225A28-FC28-4732-BD73-BACCB292B699}" destId="{253342EB-3127-49C3-88EE-F8C7BC0FCE7B}" srcOrd="0" destOrd="0" presId="urn:microsoft.com/office/officeart/2018/2/layout/IconVerticalSolidList"/>
    <dgm:cxn modelId="{FB8E77D6-1F8C-467B-A4F0-9D8E3043ABDB}" srcId="{E3DE1E21-51DD-40CF-88A8-40D28598B375}" destId="{5B1745F3-1E32-4E7D-9908-C17C7266963E}" srcOrd="2" destOrd="0" parTransId="{D64F7E0D-A4CC-4739-B647-360A92BE205B}" sibTransId="{E3D34031-EF2C-4833-9EA7-C1925AC47CCD}"/>
    <dgm:cxn modelId="{15AD5694-EA03-4FC5-BDDE-4B53F3FFCCA8}" type="presParOf" srcId="{0E683860-DE9A-4720-BEAC-CDFB1489A5F3}" destId="{DCEF0CCD-41F6-45BB-8BC2-B05A6F89CE3E}" srcOrd="0" destOrd="0" presId="urn:microsoft.com/office/officeart/2018/2/layout/IconVerticalSolidList"/>
    <dgm:cxn modelId="{B02FE0E4-7533-4589-AEAB-634BA5BA2C13}" type="presParOf" srcId="{DCEF0CCD-41F6-45BB-8BC2-B05A6F89CE3E}" destId="{5166DEC3-076D-48AA-B61E-2B92C5544109}" srcOrd="0" destOrd="0" presId="urn:microsoft.com/office/officeart/2018/2/layout/IconVerticalSolidList"/>
    <dgm:cxn modelId="{6E5D9538-820B-47CE-B5BA-8BEBC0A6AA57}" type="presParOf" srcId="{DCEF0CCD-41F6-45BB-8BC2-B05A6F89CE3E}" destId="{6F2A99B4-B9AF-414A-AB72-3A2E1B153804}" srcOrd="1" destOrd="0" presId="urn:microsoft.com/office/officeart/2018/2/layout/IconVerticalSolidList"/>
    <dgm:cxn modelId="{47995DAB-703B-4D43-87CE-78DB158590F0}" type="presParOf" srcId="{DCEF0CCD-41F6-45BB-8BC2-B05A6F89CE3E}" destId="{74F52722-1B08-49D5-BE79-8B1FDB25B13B}" srcOrd="2" destOrd="0" presId="urn:microsoft.com/office/officeart/2018/2/layout/IconVerticalSolidList"/>
    <dgm:cxn modelId="{725DD24B-E227-48AE-9AAA-52DF0F1AB77A}" type="presParOf" srcId="{DCEF0CCD-41F6-45BB-8BC2-B05A6F89CE3E}" destId="{253342EB-3127-49C3-88EE-F8C7BC0FCE7B}" srcOrd="3" destOrd="0" presId="urn:microsoft.com/office/officeart/2018/2/layout/IconVerticalSolidList"/>
    <dgm:cxn modelId="{F56922B3-19AF-45FB-AF51-765DDCC4B545}" type="presParOf" srcId="{0E683860-DE9A-4720-BEAC-CDFB1489A5F3}" destId="{6B726C0E-8315-490B-B266-F59BBB25CA68}" srcOrd="1" destOrd="0" presId="urn:microsoft.com/office/officeart/2018/2/layout/IconVerticalSolidList"/>
    <dgm:cxn modelId="{6166D9B6-A7A2-43F5-AA4B-8A2525DF0D97}" type="presParOf" srcId="{0E683860-DE9A-4720-BEAC-CDFB1489A5F3}" destId="{A7EC05B5-C8D6-4C3D-A5EA-B02568D82524}" srcOrd="2" destOrd="0" presId="urn:microsoft.com/office/officeart/2018/2/layout/IconVerticalSolidList"/>
    <dgm:cxn modelId="{496F41D5-5B3D-4976-AF6F-B12FD952835D}" type="presParOf" srcId="{A7EC05B5-C8D6-4C3D-A5EA-B02568D82524}" destId="{CEDC2499-7390-4C61-A432-B4157A2A34F0}" srcOrd="0" destOrd="0" presId="urn:microsoft.com/office/officeart/2018/2/layout/IconVerticalSolidList"/>
    <dgm:cxn modelId="{7953AAB0-E995-4CB7-A62F-64CB89F088E3}" type="presParOf" srcId="{A7EC05B5-C8D6-4C3D-A5EA-B02568D82524}" destId="{1AE7309D-8B6E-496E-AF23-DA43037F3567}" srcOrd="1" destOrd="0" presId="urn:microsoft.com/office/officeart/2018/2/layout/IconVerticalSolidList"/>
    <dgm:cxn modelId="{7FF9ADC6-7352-4CE5-96D6-0F2DBB7EF87F}" type="presParOf" srcId="{A7EC05B5-C8D6-4C3D-A5EA-B02568D82524}" destId="{BB64B746-ACEB-420B-A9CC-2067E6CF27F4}" srcOrd="2" destOrd="0" presId="urn:microsoft.com/office/officeart/2018/2/layout/IconVerticalSolidList"/>
    <dgm:cxn modelId="{2866CF57-FBC2-4F72-828B-3D4431031FFE}" type="presParOf" srcId="{A7EC05B5-C8D6-4C3D-A5EA-B02568D82524}" destId="{FC3997A4-5280-4978-A4BC-4A59024EF2CC}" srcOrd="3" destOrd="0" presId="urn:microsoft.com/office/officeart/2018/2/layout/IconVerticalSolidList"/>
    <dgm:cxn modelId="{932DB7A9-B7A2-4E50-9E1A-9C16EC8781F3}" type="presParOf" srcId="{0E683860-DE9A-4720-BEAC-CDFB1489A5F3}" destId="{12430B74-32B7-42C2-84A6-379B42B7E7E3}" srcOrd="3" destOrd="0" presId="urn:microsoft.com/office/officeart/2018/2/layout/IconVerticalSolidList"/>
    <dgm:cxn modelId="{10576955-53B2-4BD4-982D-40BB32D89E43}" type="presParOf" srcId="{0E683860-DE9A-4720-BEAC-CDFB1489A5F3}" destId="{BB79A389-69A6-4A28-8BB2-690D44995B0C}" srcOrd="4" destOrd="0" presId="urn:microsoft.com/office/officeart/2018/2/layout/IconVerticalSolidList"/>
    <dgm:cxn modelId="{C2BE1D9E-946C-4E6E-A786-C2204DBFE75B}" type="presParOf" srcId="{BB79A389-69A6-4A28-8BB2-690D44995B0C}" destId="{65C9ADB2-E0EB-4CB3-983E-82174C638255}" srcOrd="0" destOrd="0" presId="urn:microsoft.com/office/officeart/2018/2/layout/IconVerticalSolidList"/>
    <dgm:cxn modelId="{7851E80D-D6D9-4166-BC30-2CCEDD87D0E3}" type="presParOf" srcId="{BB79A389-69A6-4A28-8BB2-690D44995B0C}" destId="{71CB0FEC-BA33-4D1D-99A2-EB0F816B7DB5}" srcOrd="1" destOrd="0" presId="urn:microsoft.com/office/officeart/2018/2/layout/IconVerticalSolidList"/>
    <dgm:cxn modelId="{4A2DDA20-E640-442C-9551-6AEA4F45F4CE}" type="presParOf" srcId="{BB79A389-69A6-4A28-8BB2-690D44995B0C}" destId="{EB250689-6574-4E35-9B34-34ECFAD099A5}" srcOrd="2" destOrd="0" presId="urn:microsoft.com/office/officeart/2018/2/layout/IconVerticalSolidList"/>
    <dgm:cxn modelId="{28C80988-6863-46BB-88FE-AC535FEE99AE}" type="presParOf" srcId="{BB79A389-69A6-4A28-8BB2-690D44995B0C}" destId="{9F2552FB-3786-4433-BA1A-A11D767FE7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F5A20-DE9C-4223-ACD4-52B9D5B07870}">
      <dsp:nvSpPr>
        <dsp:cNvPr id="0" name=""/>
        <dsp:cNvSpPr/>
      </dsp:nvSpPr>
      <dsp:spPr>
        <a:xfrm>
          <a:off x="0" y="194921"/>
          <a:ext cx="10515600" cy="176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DE0CAE-408D-45F6-BF38-EB2ECB518013}">
      <dsp:nvSpPr>
        <dsp:cNvPr id="0" name=""/>
        <dsp:cNvSpPr/>
      </dsp:nvSpPr>
      <dsp:spPr>
        <a:xfrm>
          <a:off x="539329" y="96342"/>
          <a:ext cx="7360920" cy="206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Introduction</a:t>
          </a:r>
          <a:endParaRPr lang="en-US" sz="2000" kern="1200" dirty="0"/>
        </a:p>
      </dsp:txBody>
      <dsp:txXfrm>
        <a:off x="549416" y="106429"/>
        <a:ext cx="7340746" cy="186466"/>
      </dsp:txXfrm>
    </dsp:sp>
    <dsp:sp modelId="{4748613F-56EA-4744-816A-1259F1C531FB}">
      <dsp:nvSpPr>
        <dsp:cNvPr id="0" name=""/>
        <dsp:cNvSpPr/>
      </dsp:nvSpPr>
      <dsp:spPr>
        <a:xfrm>
          <a:off x="0" y="512442"/>
          <a:ext cx="10515600" cy="176400"/>
        </a:xfrm>
        <a:prstGeom prst="rect">
          <a:avLst/>
        </a:prstGeom>
        <a:solidFill>
          <a:schemeClr val="lt1">
            <a:alpha val="90000"/>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622876-FAFC-4CFF-A36F-6985DDF3EBFF}">
      <dsp:nvSpPr>
        <dsp:cNvPr id="0" name=""/>
        <dsp:cNvSpPr/>
      </dsp:nvSpPr>
      <dsp:spPr>
        <a:xfrm>
          <a:off x="525780" y="409122"/>
          <a:ext cx="7360920" cy="206640"/>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latin typeface="+mn-lt"/>
            </a:rPr>
            <a:t>Objective</a:t>
          </a:r>
          <a:endParaRPr lang="en-US" sz="2000" kern="1200" dirty="0">
            <a:latin typeface="+mn-lt"/>
          </a:endParaRPr>
        </a:p>
      </dsp:txBody>
      <dsp:txXfrm>
        <a:off x="535867" y="419209"/>
        <a:ext cx="7340746" cy="186466"/>
      </dsp:txXfrm>
    </dsp:sp>
    <dsp:sp modelId="{EF050480-A4CC-4508-89B0-DD174B97A488}">
      <dsp:nvSpPr>
        <dsp:cNvPr id="0" name=""/>
        <dsp:cNvSpPr/>
      </dsp:nvSpPr>
      <dsp:spPr>
        <a:xfrm>
          <a:off x="0" y="829962"/>
          <a:ext cx="10515600" cy="7497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45796" rIns="81612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Cleaning Dataset</a:t>
          </a:r>
        </a:p>
        <a:p>
          <a:pPr marL="171450" lvl="1" indent="-171450" algn="l" defTabSz="711200">
            <a:lnSpc>
              <a:spcPct val="90000"/>
            </a:lnSpc>
            <a:spcBef>
              <a:spcPct val="0"/>
            </a:spcBef>
            <a:spcAft>
              <a:spcPct val="15000"/>
            </a:spcAft>
            <a:buNone/>
          </a:pPr>
          <a:r>
            <a:rPr lang="en-US" sz="1600" kern="1200" dirty="0">
              <a:solidFill>
                <a:prstClr val="black">
                  <a:hueOff val="0"/>
                  <a:satOff val="0"/>
                  <a:lumOff val="0"/>
                  <a:alphaOff val="0"/>
                </a:prstClr>
              </a:solidFill>
              <a:latin typeface="Calibri" panose="020F0502020204030204"/>
              <a:ea typeface="+mn-ea"/>
              <a:cs typeface="+mn-cs"/>
            </a:rPr>
            <a:t>Analyze Features</a:t>
          </a:r>
        </a:p>
      </dsp:txBody>
      <dsp:txXfrm>
        <a:off x="0" y="829962"/>
        <a:ext cx="10515600" cy="749700"/>
      </dsp:txXfrm>
    </dsp:sp>
    <dsp:sp modelId="{074C2FCA-41E2-4696-8134-2CC5B0933AC0}">
      <dsp:nvSpPr>
        <dsp:cNvPr id="0" name=""/>
        <dsp:cNvSpPr/>
      </dsp:nvSpPr>
      <dsp:spPr>
        <a:xfrm>
          <a:off x="519007" y="736124"/>
          <a:ext cx="7360920" cy="2066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EDA</a:t>
          </a:r>
          <a:endParaRPr lang="en-US" sz="2000" kern="1200" dirty="0"/>
        </a:p>
      </dsp:txBody>
      <dsp:txXfrm>
        <a:off x="529094" y="746211"/>
        <a:ext cx="7340746" cy="186466"/>
      </dsp:txXfrm>
    </dsp:sp>
    <dsp:sp modelId="{16C5D1BC-125D-4707-AD50-B107B3E8AB0E}">
      <dsp:nvSpPr>
        <dsp:cNvPr id="0" name=""/>
        <dsp:cNvSpPr/>
      </dsp:nvSpPr>
      <dsp:spPr>
        <a:xfrm>
          <a:off x="0" y="1720782"/>
          <a:ext cx="10515600" cy="4851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45796" rIns="81612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Applying Dimensional Reduction</a:t>
          </a:r>
        </a:p>
      </dsp:txBody>
      <dsp:txXfrm>
        <a:off x="0" y="1720782"/>
        <a:ext cx="10515600" cy="485100"/>
      </dsp:txXfrm>
    </dsp:sp>
    <dsp:sp modelId="{9C3CE641-5BBE-4C4A-8F97-4A60E161B45E}">
      <dsp:nvSpPr>
        <dsp:cNvPr id="0" name=""/>
        <dsp:cNvSpPr/>
      </dsp:nvSpPr>
      <dsp:spPr>
        <a:xfrm>
          <a:off x="525780" y="1617461"/>
          <a:ext cx="7360920" cy="2066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Feature Engineering</a:t>
          </a:r>
          <a:endParaRPr lang="en-US" sz="2000" kern="1200" dirty="0"/>
        </a:p>
      </dsp:txBody>
      <dsp:txXfrm>
        <a:off x="535867" y="1627548"/>
        <a:ext cx="7340746" cy="186466"/>
      </dsp:txXfrm>
    </dsp:sp>
    <dsp:sp modelId="{835CCA1A-133E-4413-8DBD-14FB7F2839D5}">
      <dsp:nvSpPr>
        <dsp:cNvPr id="0" name=""/>
        <dsp:cNvSpPr/>
      </dsp:nvSpPr>
      <dsp:spPr>
        <a:xfrm>
          <a:off x="0" y="2347002"/>
          <a:ext cx="10515600" cy="12789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45796" rIns="81612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err="1">
              <a:solidFill>
                <a:prstClr val="black">
                  <a:hueOff val="0"/>
                  <a:satOff val="0"/>
                  <a:lumOff val="0"/>
                  <a:alphaOff val="0"/>
                </a:prstClr>
              </a:solidFill>
              <a:latin typeface="Calibri" panose="020F0502020204030204"/>
              <a:ea typeface="+mn-ea"/>
              <a:cs typeface="+mn-cs"/>
            </a:rPr>
            <a:t>Kmeans</a:t>
          </a:r>
          <a:r>
            <a:rPr lang="en-US" sz="1600" kern="1200" dirty="0">
              <a:solidFill>
                <a:prstClr val="black">
                  <a:hueOff val="0"/>
                  <a:satOff val="0"/>
                  <a:lumOff val="0"/>
                  <a:alphaOff val="0"/>
                </a:prstClr>
              </a:solidFill>
              <a:latin typeface="Calibri" panose="020F0502020204030204"/>
              <a:ea typeface="+mn-ea"/>
              <a:cs typeface="+mn-cs"/>
            </a:rPr>
            <a:t> Clustering</a:t>
          </a:r>
        </a:p>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Hierarchical Clustering</a:t>
          </a:r>
        </a:p>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Density-Based Spatial Clustering of Applications with Noise (DBSCAN)</a:t>
          </a:r>
        </a:p>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Clustering with Gaussian Mixture Models (GMM)</a:t>
          </a:r>
        </a:p>
      </dsp:txBody>
      <dsp:txXfrm>
        <a:off x="0" y="2347002"/>
        <a:ext cx="10515600" cy="1278900"/>
      </dsp:txXfrm>
    </dsp:sp>
    <dsp:sp modelId="{01637EB4-2CB2-4A00-B4B0-16D3B5713525}">
      <dsp:nvSpPr>
        <dsp:cNvPr id="0" name=""/>
        <dsp:cNvSpPr/>
      </dsp:nvSpPr>
      <dsp:spPr>
        <a:xfrm>
          <a:off x="525780" y="2243682"/>
          <a:ext cx="7360920" cy="2066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Clustering Methods</a:t>
          </a:r>
          <a:endParaRPr lang="en-US" sz="2000" kern="1200" dirty="0"/>
        </a:p>
      </dsp:txBody>
      <dsp:txXfrm>
        <a:off x="535867" y="2253769"/>
        <a:ext cx="7340746" cy="186466"/>
      </dsp:txXfrm>
    </dsp:sp>
    <dsp:sp modelId="{9FD45C96-2053-46FB-840F-D0D9B4F3817E}">
      <dsp:nvSpPr>
        <dsp:cNvPr id="0" name=""/>
        <dsp:cNvSpPr/>
      </dsp:nvSpPr>
      <dsp:spPr>
        <a:xfrm>
          <a:off x="0" y="3767022"/>
          <a:ext cx="10515600" cy="176400"/>
        </a:xfrm>
        <a:prstGeom prst="rect">
          <a:avLst/>
        </a:prstGeom>
        <a:solidFill>
          <a:schemeClr val="lt1">
            <a:alpha val="90000"/>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DE88C6-2DD8-47A8-8AC4-992840298B2B}">
      <dsp:nvSpPr>
        <dsp:cNvPr id="0" name=""/>
        <dsp:cNvSpPr/>
      </dsp:nvSpPr>
      <dsp:spPr>
        <a:xfrm>
          <a:off x="525780" y="3663702"/>
          <a:ext cx="7360920" cy="206640"/>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Conclusion</a:t>
          </a:r>
          <a:endParaRPr lang="en-US" sz="2000" kern="1200" dirty="0"/>
        </a:p>
      </dsp:txBody>
      <dsp:txXfrm>
        <a:off x="535867" y="3673789"/>
        <a:ext cx="7340746" cy="186466"/>
      </dsp:txXfrm>
    </dsp:sp>
    <dsp:sp modelId="{C2BF878E-6FAA-4F71-BA39-0577FDB4C2B5}">
      <dsp:nvSpPr>
        <dsp:cNvPr id="0" name=""/>
        <dsp:cNvSpPr/>
      </dsp:nvSpPr>
      <dsp:spPr>
        <a:xfrm>
          <a:off x="0" y="4084542"/>
          <a:ext cx="10515600" cy="176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968A2-83E2-46D2-BA6A-8BF3AB00AEC4}">
      <dsp:nvSpPr>
        <dsp:cNvPr id="0" name=""/>
        <dsp:cNvSpPr/>
      </dsp:nvSpPr>
      <dsp:spPr>
        <a:xfrm>
          <a:off x="458049" y="3962256"/>
          <a:ext cx="7360920" cy="2066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Future</a:t>
          </a:r>
          <a:r>
            <a:rPr lang="en-US" sz="2000" kern="1200" dirty="0"/>
            <a:t> </a:t>
          </a:r>
          <a:r>
            <a:rPr lang="en-US" sz="2000" b="1" kern="1200" dirty="0"/>
            <a:t>Work</a:t>
          </a:r>
          <a:endParaRPr lang="en-US" sz="2000" kern="1200" dirty="0"/>
        </a:p>
      </dsp:txBody>
      <dsp:txXfrm>
        <a:off x="468136" y="3972343"/>
        <a:ext cx="7340746" cy="186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475A7-2C6B-4BE1-897E-37620B470C34}">
      <dsp:nvSpPr>
        <dsp:cNvPr id="0" name=""/>
        <dsp:cNvSpPr/>
      </dsp:nvSpPr>
      <dsp:spPr>
        <a:xfrm>
          <a:off x="0" y="0"/>
          <a:ext cx="3286125" cy="43525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422400">
            <a:lnSpc>
              <a:spcPct val="100000"/>
            </a:lnSpc>
            <a:spcBef>
              <a:spcPct val="0"/>
            </a:spcBef>
            <a:spcAft>
              <a:spcPct val="35000"/>
            </a:spcAft>
            <a:buNone/>
          </a:pPr>
          <a:r>
            <a:rPr lang="en-US" sz="3200" kern="1200" dirty="0">
              <a:latin typeface="+mn-lt"/>
            </a:rPr>
            <a:t>Filling Missing Values</a:t>
          </a:r>
        </a:p>
      </dsp:txBody>
      <dsp:txXfrm>
        <a:off x="0" y="1653966"/>
        <a:ext cx="3286125" cy="2611526"/>
      </dsp:txXfrm>
    </dsp:sp>
    <dsp:sp modelId="{AF064F45-D58B-4B7B-B897-6E1B07D69334}">
      <dsp:nvSpPr>
        <dsp:cNvPr id="0" name=""/>
        <dsp:cNvSpPr/>
      </dsp:nvSpPr>
      <dsp:spPr>
        <a:xfrm>
          <a:off x="990180" y="435254"/>
          <a:ext cx="1305763" cy="13057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405" y="626479"/>
        <a:ext cx="923313" cy="923313"/>
      </dsp:txXfrm>
    </dsp:sp>
    <dsp:sp modelId="{30CA70BE-7216-4004-88A3-1770D697C48B}">
      <dsp:nvSpPr>
        <dsp:cNvPr id="0" name=""/>
        <dsp:cNvSpPr/>
      </dsp:nvSpPr>
      <dsp:spPr>
        <a:xfrm>
          <a:off x="0"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7439A4-AB30-48D0-AA3B-646AF581F9E4}">
      <dsp:nvSpPr>
        <dsp:cNvPr id="0" name=""/>
        <dsp:cNvSpPr/>
      </dsp:nvSpPr>
      <dsp:spPr>
        <a:xfrm>
          <a:off x="3614737" y="0"/>
          <a:ext cx="3286125" cy="435254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244600">
            <a:lnSpc>
              <a:spcPct val="100000"/>
            </a:lnSpc>
            <a:spcBef>
              <a:spcPct val="0"/>
            </a:spcBef>
            <a:spcAft>
              <a:spcPct val="35000"/>
            </a:spcAft>
            <a:buNone/>
          </a:pPr>
          <a:r>
            <a:rPr lang="en-US" sz="2800" kern="1200" dirty="0">
              <a:latin typeface="+mn-lt"/>
            </a:rPr>
            <a:t>Removing Outlier By </a:t>
          </a:r>
          <a:r>
            <a:rPr lang="en-US" sz="2800" kern="1200" dirty="0" err="1">
              <a:latin typeface="+mn-lt"/>
            </a:rPr>
            <a:t>Zscore</a:t>
          </a:r>
          <a:endParaRPr lang="en-US" sz="2800" kern="1200" dirty="0">
            <a:latin typeface="+mn-lt"/>
          </a:endParaRPr>
        </a:p>
      </dsp:txBody>
      <dsp:txXfrm>
        <a:off x="3614737" y="1653966"/>
        <a:ext cx="3286125" cy="2611526"/>
      </dsp:txXfrm>
    </dsp:sp>
    <dsp:sp modelId="{645C587E-781B-4C32-A284-41B200182CB3}">
      <dsp:nvSpPr>
        <dsp:cNvPr id="0" name=""/>
        <dsp:cNvSpPr/>
      </dsp:nvSpPr>
      <dsp:spPr>
        <a:xfrm>
          <a:off x="4604918" y="435254"/>
          <a:ext cx="1305763" cy="130576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143" y="626479"/>
        <a:ext cx="923313" cy="923313"/>
      </dsp:txXfrm>
    </dsp:sp>
    <dsp:sp modelId="{5290FB0E-9D2D-4660-8AD0-4DACE6F6D773}">
      <dsp:nvSpPr>
        <dsp:cNvPr id="0" name=""/>
        <dsp:cNvSpPr/>
      </dsp:nvSpPr>
      <dsp:spPr>
        <a:xfrm>
          <a:off x="3614737" y="4352472"/>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62649-E627-4F07-9A97-D484D79EE91D}">
      <dsp:nvSpPr>
        <dsp:cNvPr id="0" name=""/>
        <dsp:cNvSpPr/>
      </dsp:nvSpPr>
      <dsp:spPr>
        <a:xfrm>
          <a:off x="7229475" y="0"/>
          <a:ext cx="3286125" cy="435254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100000"/>
            </a:lnSpc>
            <a:spcBef>
              <a:spcPct val="0"/>
            </a:spcBef>
            <a:spcAft>
              <a:spcPct val="35000"/>
            </a:spcAft>
            <a:buNone/>
          </a:pPr>
          <a:r>
            <a:rPr lang="en-US" sz="2600" kern="1200" dirty="0"/>
            <a:t>Preparing Dataset by using Standardize </a:t>
          </a:r>
        </a:p>
      </dsp:txBody>
      <dsp:txXfrm>
        <a:off x="7229475" y="1653966"/>
        <a:ext cx="3286125" cy="2611526"/>
      </dsp:txXfrm>
    </dsp:sp>
    <dsp:sp modelId="{8E9589BA-427B-4063-A2EC-91452F24D022}">
      <dsp:nvSpPr>
        <dsp:cNvPr id="0" name=""/>
        <dsp:cNvSpPr/>
      </dsp:nvSpPr>
      <dsp:spPr>
        <a:xfrm>
          <a:off x="8219655" y="435254"/>
          <a:ext cx="1305763" cy="130576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0880" y="626479"/>
        <a:ext cx="923313" cy="923313"/>
      </dsp:txXfrm>
    </dsp:sp>
    <dsp:sp modelId="{FEB267FC-AFB1-4DC6-847A-0DE25C81C6D8}">
      <dsp:nvSpPr>
        <dsp:cNvPr id="0" name=""/>
        <dsp:cNvSpPr/>
      </dsp:nvSpPr>
      <dsp:spPr>
        <a:xfrm>
          <a:off x="7229475" y="4352472"/>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6DEC3-076D-48AA-B61E-2B92C5544109}">
      <dsp:nvSpPr>
        <dsp:cNvPr id="0" name=""/>
        <dsp:cNvSpPr/>
      </dsp:nvSpPr>
      <dsp:spPr>
        <a:xfrm>
          <a:off x="0" y="5071"/>
          <a:ext cx="6572250" cy="15990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A99B4-B9AF-414A-AB72-3A2E1B153804}">
      <dsp:nvSpPr>
        <dsp:cNvPr id="0" name=""/>
        <dsp:cNvSpPr/>
      </dsp:nvSpPr>
      <dsp:spPr>
        <a:xfrm>
          <a:off x="483709" y="364854"/>
          <a:ext cx="880331" cy="879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342EB-3127-49C3-88EE-F8C7BC0FCE7B}">
      <dsp:nvSpPr>
        <dsp:cNvPr id="0" name=""/>
        <dsp:cNvSpPr/>
      </dsp:nvSpPr>
      <dsp:spPr>
        <a:xfrm>
          <a:off x="1847750" y="5071"/>
          <a:ext cx="4652105" cy="160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97" tIns="169397" rIns="169397" bIns="169397"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mn-lt"/>
            </a:rPr>
            <a:t>The percentage of total variance in the dataset explained by each component from PCA is around 0.47.</a:t>
          </a:r>
        </a:p>
      </dsp:txBody>
      <dsp:txXfrm>
        <a:off x="1847750" y="5071"/>
        <a:ext cx="4652105" cy="1600602"/>
      </dsp:txXfrm>
    </dsp:sp>
    <dsp:sp modelId="{CEDC2499-7390-4C61-A432-B4157A2A34F0}">
      <dsp:nvSpPr>
        <dsp:cNvPr id="0" name=""/>
        <dsp:cNvSpPr/>
      </dsp:nvSpPr>
      <dsp:spPr>
        <a:xfrm>
          <a:off x="0" y="1993698"/>
          <a:ext cx="6572250" cy="15990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7309D-8B6E-496E-AF23-DA43037F3567}">
      <dsp:nvSpPr>
        <dsp:cNvPr id="0" name=""/>
        <dsp:cNvSpPr/>
      </dsp:nvSpPr>
      <dsp:spPr>
        <a:xfrm>
          <a:off x="483709" y="2353482"/>
          <a:ext cx="880331" cy="879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3997A4-5280-4978-A4BC-4A59024EF2CC}">
      <dsp:nvSpPr>
        <dsp:cNvPr id="0" name=""/>
        <dsp:cNvSpPr/>
      </dsp:nvSpPr>
      <dsp:spPr>
        <a:xfrm>
          <a:off x="1847750" y="1993698"/>
          <a:ext cx="4652105" cy="160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97" tIns="169397" rIns="169397" bIns="169397"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mn-lt"/>
            </a:rPr>
            <a:t>In PCA time elapsed is much less than TSNE and UMAP. Also, UMAP time elapsed is much less than TSNE.</a:t>
          </a:r>
        </a:p>
      </dsp:txBody>
      <dsp:txXfrm>
        <a:off x="1847750" y="1993698"/>
        <a:ext cx="4652105" cy="1600602"/>
      </dsp:txXfrm>
    </dsp:sp>
    <dsp:sp modelId="{65C9ADB2-E0EB-4CB3-983E-82174C638255}">
      <dsp:nvSpPr>
        <dsp:cNvPr id="0" name=""/>
        <dsp:cNvSpPr/>
      </dsp:nvSpPr>
      <dsp:spPr>
        <a:xfrm>
          <a:off x="0" y="3982326"/>
          <a:ext cx="6572250" cy="15990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B0FEC-BA33-4D1D-99A2-EB0F816B7DB5}">
      <dsp:nvSpPr>
        <dsp:cNvPr id="0" name=""/>
        <dsp:cNvSpPr/>
      </dsp:nvSpPr>
      <dsp:spPr>
        <a:xfrm>
          <a:off x="483709" y="4342110"/>
          <a:ext cx="880331" cy="879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2552FB-3786-4433-BA1A-A11D767FE737}">
      <dsp:nvSpPr>
        <dsp:cNvPr id="0" name=""/>
        <dsp:cNvSpPr/>
      </dsp:nvSpPr>
      <dsp:spPr>
        <a:xfrm>
          <a:off x="1847750" y="3982326"/>
          <a:ext cx="4652105" cy="160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97" tIns="169397" rIns="169397" bIns="169397"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n-lt"/>
            </a:rPr>
            <a:t>In UMAP we can identify classes quite well in contrast to TSNE and PCA representation.</a:t>
          </a:r>
        </a:p>
      </dsp:txBody>
      <dsp:txXfrm>
        <a:off x="1847750" y="3982326"/>
        <a:ext cx="4652105" cy="16006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3492965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36113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345398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133936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11556574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7A7D4-8267-46D1-9E2A-C2F1B4608699}"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411256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7A7D4-8267-46D1-9E2A-C2F1B4608699}" type="datetimeFigureOut">
              <a:rPr lang="en-US" smtClean="0"/>
              <a:t>3/17/2020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395629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C7A7D4-8267-46D1-9E2A-C2F1B4608699}" type="datetimeFigureOut">
              <a:rPr lang="en-US" smtClean="0"/>
              <a:t>3/17/2020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358502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7A7D4-8267-46D1-9E2A-C2F1B4608699}" type="datetimeFigureOut">
              <a:rPr lang="en-US" smtClean="0"/>
              <a:t>3/17/2020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363079431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7A7D4-8267-46D1-9E2A-C2F1B4608699}"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27155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7A7D4-8267-46D1-9E2A-C2F1B4608699}" type="datetimeFigureOut">
              <a:rPr lang="en-US" smtClean="0"/>
              <a:t>3/17/2020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A2677-B43F-49D5-8216-9B2B1EF9CF1E}" type="slidenum">
              <a:rPr lang="en-US" smtClean="0"/>
              <a:t>‹#›</a:t>
            </a:fld>
            <a:endParaRPr lang="en-US"/>
          </a:p>
        </p:txBody>
      </p:sp>
    </p:spTree>
    <p:extLst>
      <p:ext uri="{BB962C8B-B14F-4D97-AF65-F5344CB8AC3E}">
        <p14:creationId xmlns:p14="http://schemas.microsoft.com/office/powerpoint/2010/main" val="373199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7A7D4-8267-46D1-9E2A-C2F1B4608699}" type="datetimeFigureOut">
              <a:rPr lang="en-US" smtClean="0"/>
              <a:t>3/17/2020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A2677-B43F-49D5-8216-9B2B1EF9CF1E}" type="slidenum">
              <a:rPr lang="en-US" smtClean="0"/>
              <a:t>‹#›</a:t>
            </a:fld>
            <a:endParaRPr lang="en-US"/>
          </a:p>
        </p:txBody>
      </p:sp>
    </p:spTree>
    <p:extLst>
      <p:ext uri="{BB962C8B-B14F-4D97-AF65-F5344CB8AC3E}">
        <p14:creationId xmlns:p14="http://schemas.microsoft.com/office/powerpoint/2010/main" val="3953699202"/>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BD35C3-6472-47A3-B46E-80A76D7474A2}"/>
              </a:ext>
            </a:extLst>
          </p:cNvPr>
          <p:cNvSpPr>
            <a:spLocks noGrp="1"/>
          </p:cNvSpPr>
          <p:nvPr>
            <p:ph type="ctrTitle"/>
          </p:nvPr>
        </p:nvSpPr>
        <p:spPr>
          <a:xfrm>
            <a:off x="1094095" y="851517"/>
            <a:ext cx="5238466" cy="2991416"/>
          </a:xfrm>
        </p:spPr>
        <p:txBody>
          <a:bodyPr anchor="b">
            <a:normAutofit/>
          </a:bodyPr>
          <a:lstStyle/>
          <a:p>
            <a:pPr algn="l"/>
            <a:r>
              <a:rPr lang="en-US" sz="4000" b="1" dirty="0">
                <a:latin typeface="+mn-lt"/>
              </a:rPr>
              <a:t>Customers Segmentation based on their Credit Card usage behavior:</a:t>
            </a:r>
            <a:endParaRPr lang="en-US" sz="4000" dirty="0">
              <a:latin typeface="+mn-lt"/>
            </a:endParaRPr>
          </a:p>
        </p:txBody>
      </p:sp>
      <p:sp>
        <p:nvSpPr>
          <p:cNvPr id="7" name="Subtitle 6">
            <a:extLst>
              <a:ext uri="{FF2B5EF4-FFF2-40B4-BE49-F238E27FC236}">
                <a16:creationId xmlns:a16="http://schemas.microsoft.com/office/drawing/2014/main" id="{84A26403-8DE7-4C76-8E2E-11B84ACFA121}"/>
              </a:ext>
            </a:extLst>
          </p:cNvPr>
          <p:cNvSpPr>
            <a:spLocks noGrp="1"/>
          </p:cNvSpPr>
          <p:nvPr>
            <p:ph type="subTitle" idx="1"/>
          </p:nvPr>
        </p:nvSpPr>
        <p:spPr>
          <a:xfrm>
            <a:off x="1094096" y="3842932"/>
            <a:ext cx="4167115" cy="2163551"/>
          </a:xfrm>
        </p:spPr>
        <p:txBody>
          <a:bodyPr anchor="t">
            <a:normAutofit/>
          </a:bodyPr>
          <a:lstStyle/>
          <a:p>
            <a:pPr algn="l"/>
            <a:r>
              <a:rPr lang="en-US" b="1" dirty="0"/>
              <a:t>Pari </a:t>
            </a:r>
            <a:r>
              <a:rPr lang="en-US" b="1" dirty="0" err="1"/>
              <a:t>Manouchehri</a:t>
            </a:r>
            <a:endParaRPr lang="en-US" b="1" dirty="0"/>
          </a:p>
        </p:txBody>
      </p:sp>
      <p:pic>
        <p:nvPicPr>
          <p:cNvPr id="11" name="Graphic 10" descr="Credit card">
            <a:extLst>
              <a:ext uri="{FF2B5EF4-FFF2-40B4-BE49-F238E27FC236}">
                <a16:creationId xmlns:a16="http://schemas.microsoft.com/office/drawing/2014/main" id="{CD865B7E-5B79-4A07-817F-F987519749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31991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FCBD-A7DE-4AF2-841C-FFAFD5CC31FC}"/>
              </a:ext>
            </a:extLst>
          </p:cNvPr>
          <p:cNvSpPr>
            <a:spLocks noGrp="1"/>
          </p:cNvSpPr>
          <p:nvPr>
            <p:ph type="title"/>
          </p:nvPr>
        </p:nvSpPr>
        <p:spPr>
          <a:xfrm>
            <a:off x="8479777" y="639763"/>
            <a:ext cx="3046073" cy="5177377"/>
          </a:xfrm>
          <a:ln>
            <a:noFill/>
          </a:ln>
        </p:spPr>
        <p:txBody>
          <a:bodyPr>
            <a:normAutofit/>
          </a:bodyPr>
          <a:lstStyle/>
          <a:p>
            <a:r>
              <a:rPr lang="en-US" sz="4000" b="1" dirty="0">
                <a:latin typeface="+mn-lt"/>
              </a:rPr>
              <a:t>Dimensional Reduction Results:</a:t>
            </a:r>
          </a:p>
        </p:txBody>
      </p:sp>
      <p:graphicFrame>
        <p:nvGraphicFramePr>
          <p:cNvPr id="5" name="Content Placeholder 2">
            <a:extLst>
              <a:ext uri="{FF2B5EF4-FFF2-40B4-BE49-F238E27FC236}">
                <a16:creationId xmlns:a16="http://schemas.microsoft.com/office/drawing/2014/main" id="{E8BDC5C6-7AED-4E54-9464-6103D414DBD7}"/>
              </a:ext>
            </a:extLst>
          </p:cNvPr>
          <p:cNvGraphicFramePr>
            <a:graphicFrameLocks noGrp="1"/>
          </p:cNvGraphicFramePr>
          <p:nvPr>
            <p:ph idx="1"/>
            <p:extLst>
              <p:ext uri="{D42A27DB-BD31-4B8C-83A1-F6EECF244321}">
                <p14:modId xmlns:p14="http://schemas.microsoft.com/office/powerpoint/2010/main" val="4217340572"/>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64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C8836-F1A9-4CB3-926B-C30256BB9B91}"/>
              </a:ext>
            </a:extLst>
          </p:cNvPr>
          <p:cNvSpPr>
            <a:spLocks noGrp="1"/>
          </p:cNvSpPr>
          <p:nvPr>
            <p:ph type="title"/>
          </p:nvPr>
        </p:nvSpPr>
        <p:spPr>
          <a:xfrm>
            <a:off x="1366160" y="1660121"/>
            <a:ext cx="9623404" cy="3305493"/>
          </a:xfrm>
        </p:spPr>
        <p:txBody>
          <a:bodyPr vert="horz" lIns="91440" tIns="45720" rIns="91440" bIns="45720" rtlCol="0" anchor="b">
            <a:normAutofit/>
          </a:bodyPr>
          <a:lstStyle/>
          <a:p>
            <a:r>
              <a:rPr lang="en-US" sz="8800" b="1" kern="1200" cap="all">
                <a:solidFill>
                  <a:schemeClr val="tx1"/>
                </a:solidFill>
                <a:latin typeface="+mj-lt"/>
                <a:ea typeface="+mj-ea"/>
                <a:cs typeface="+mj-cs"/>
              </a:rPr>
              <a:t>Clustering Methods</a:t>
            </a:r>
          </a:p>
        </p:txBody>
      </p:sp>
    </p:spTree>
    <p:extLst>
      <p:ext uri="{BB962C8B-B14F-4D97-AF65-F5344CB8AC3E}">
        <p14:creationId xmlns:p14="http://schemas.microsoft.com/office/powerpoint/2010/main" val="160559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DCC3808-D6E0-4E66-B2A8-A1DDD6A36D5D}"/>
              </a:ext>
            </a:extLst>
          </p:cNvPr>
          <p:cNvSpPr>
            <a:spLocks noGrp="1"/>
          </p:cNvSpPr>
          <p:nvPr>
            <p:ph type="title"/>
          </p:nvPr>
        </p:nvSpPr>
        <p:spPr>
          <a:xfrm>
            <a:off x="879620" y="1471351"/>
            <a:ext cx="7108911" cy="4016621"/>
          </a:xfrm>
        </p:spPr>
        <p:txBody>
          <a:bodyPr vert="horz" lIns="91440" tIns="45720" rIns="91440" bIns="45720" rtlCol="0" anchor="ctr">
            <a:normAutofit/>
          </a:bodyPr>
          <a:lstStyle/>
          <a:p>
            <a:r>
              <a:rPr lang="en-US" sz="4000" b="1" kern="1200" cap="all" dirty="0" err="1">
                <a:solidFill>
                  <a:schemeClr val="tx1"/>
                </a:solidFill>
                <a:latin typeface="+mn-lt"/>
                <a:ea typeface="+mj-ea"/>
                <a:cs typeface="+mj-cs"/>
              </a:rPr>
              <a:t>Kmeans</a:t>
            </a:r>
            <a:r>
              <a:rPr lang="en-US" sz="4000" b="1" kern="1200" cap="all" dirty="0">
                <a:solidFill>
                  <a:schemeClr val="tx1"/>
                </a:solidFill>
                <a:latin typeface="+mn-lt"/>
                <a:ea typeface="+mj-ea"/>
                <a:cs typeface="+mj-cs"/>
              </a:rPr>
              <a:t> Clustering</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386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08E3E2E4-501C-4348-9840-415D3AEA2E55}"/>
              </a:ext>
            </a:extLst>
          </p:cNvPr>
          <p:cNvSpPr>
            <a:spLocks noGrp="1"/>
          </p:cNvSpPr>
          <p:nvPr>
            <p:ph type="title"/>
          </p:nvPr>
        </p:nvSpPr>
        <p:spPr>
          <a:xfrm>
            <a:off x="524256" y="4767072"/>
            <a:ext cx="6594189" cy="1625210"/>
          </a:xfrm>
        </p:spPr>
        <p:txBody>
          <a:bodyPr>
            <a:normAutofit/>
          </a:bodyPr>
          <a:lstStyle/>
          <a:p>
            <a:pPr algn="r"/>
            <a:r>
              <a:rPr lang="en-US" sz="4000" b="1" dirty="0">
                <a:solidFill>
                  <a:srgbClr val="FFFFFF"/>
                </a:solidFill>
                <a:latin typeface="+mn-lt"/>
              </a:rPr>
              <a:t>Elbow Method</a:t>
            </a:r>
            <a:r>
              <a:rPr lang="en-US" dirty="0">
                <a:solidFill>
                  <a:srgbClr val="FFFFFF"/>
                </a:solidFill>
              </a:rPr>
              <a:t>:</a:t>
            </a:r>
          </a:p>
        </p:txBody>
      </p:sp>
      <p:pic>
        <p:nvPicPr>
          <p:cNvPr id="6" name="Picture 5">
            <a:extLst>
              <a:ext uri="{FF2B5EF4-FFF2-40B4-BE49-F238E27FC236}">
                <a16:creationId xmlns:a16="http://schemas.microsoft.com/office/drawing/2014/main" id="{ED913222-D5C8-4626-9CA7-0A9357108621}"/>
              </a:ext>
            </a:extLst>
          </p:cNvPr>
          <p:cNvPicPr>
            <a:picLocks noChangeAspect="1"/>
          </p:cNvPicPr>
          <p:nvPr/>
        </p:nvPicPr>
        <p:blipFill rotWithShape="1">
          <a:blip r:embed="rId2"/>
          <a:srcRect t="13146" r="1" b="1"/>
          <a:stretch/>
        </p:blipFill>
        <p:spPr>
          <a:xfrm>
            <a:off x="327547" y="321733"/>
            <a:ext cx="7058306" cy="4107392"/>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59FF88F9-AE54-4D88-B676-DB35C555CAA9}"/>
              </a:ext>
            </a:extLst>
          </p:cNvPr>
          <p:cNvSpPr>
            <a:spLocks noGrp="1"/>
          </p:cNvSpPr>
          <p:nvPr>
            <p:ph idx="1"/>
          </p:nvPr>
        </p:nvSpPr>
        <p:spPr>
          <a:xfrm>
            <a:off x="8029319" y="917725"/>
            <a:ext cx="3424739" cy="4852362"/>
          </a:xfrm>
        </p:spPr>
        <p:txBody>
          <a:bodyPr anchor="ctr">
            <a:normAutofit/>
          </a:bodyPr>
          <a:lstStyle/>
          <a:p>
            <a:pPr marL="0" indent="0">
              <a:buNone/>
            </a:pPr>
            <a:r>
              <a:rPr lang="en-US" sz="3200" b="1" dirty="0">
                <a:solidFill>
                  <a:srgbClr val="FFFFFF"/>
                </a:solidFill>
              </a:rPr>
              <a:t>Finding the Best Number of Clusters with Elbow Method: </a:t>
            </a:r>
          </a:p>
          <a:p>
            <a:endParaRPr lang="en-US" sz="2000" dirty="0">
              <a:solidFill>
                <a:srgbClr val="FFFFFF"/>
              </a:solidFill>
            </a:endParaRPr>
          </a:p>
        </p:txBody>
      </p:sp>
      <p:sp>
        <p:nvSpPr>
          <p:cNvPr id="7" name="Arrow: Down 6">
            <a:extLst>
              <a:ext uri="{FF2B5EF4-FFF2-40B4-BE49-F238E27FC236}">
                <a16:creationId xmlns:a16="http://schemas.microsoft.com/office/drawing/2014/main" id="{B7D8B8CE-5A2E-474C-9AC2-C4B24505FC26}"/>
              </a:ext>
            </a:extLst>
          </p:cNvPr>
          <p:cNvSpPr/>
          <p:nvPr/>
        </p:nvSpPr>
        <p:spPr>
          <a:xfrm>
            <a:off x="2443163" y="2300288"/>
            <a:ext cx="204575" cy="1191035"/>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9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D45AA-A04D-4136-A277-B7F7818295F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rPr>
              <a:t>Distribution of Customers</a:t>
            </a:r>
            <a:br>
              <a:rPr lang="en-US" sz="3600" b="1" dirty="0">
                <a:solidFill>
                  <a:srgbClr val="FFFFFF"/>
                </a:solidFill>
              </a:rPr>
            </a:br>
            <a:r>
              <a:rPr lang="en-US" sz="3600" b="1" dirty="0">
                <a:solidFill>
                  <a:srgbClr val="FFFFFF"/>
                </a:solidFill>
              </a:rPr>
              <a:t>per cluster</a:t>
            </a:r>
          </a:p>
        </p:txBody>
      </p:sp>
      <p:sp>
        <p:nvSpPr>
          <p:cNvPr id="5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114677DF-99DE-4205-8A28-10520C3E816B}"/>
              </a:ext>
            </a:extLst>
          </p:cNvPr>
          <p:cNvPicPr>
            <a:picLocks noGrp="1" noChangeAspect="1"/>
          </p:cNvPicPr>
          <p:nvPr>
            <p:ph idx="1"/>
          </p:nvPr>
        </p:nvPicPr>
        <p:blipFill rotWithShape="1">
          <a:blip r:embed="rId2"/>
          <a:srcRect t="901" b="385"/>
          <a:stretch/>
        </p:blipFill>
        <p:spPr>
          <a:xfrm>
            <a:off x="976251" y="942538"/>
            <a:ext cx="7163222" cy="4808332"/>
          </a:xfrm>
          <a:prstGeom prst="rect">
            <a:avLst/>
          </a:prstGeom>
          <a:effectLst/>
        </p:spPr>
      </p:pic>
    </p:spTree>
    <p:extLst>
      <p:ext uri="{BB962C8B-B14F-4D97-AF65-F5344CB8AC3E}">
        <p14:creationId xmlns:p14="http://schemas.microsoft.com/office/powerpoint/2010/main" val="188472991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D45AA-A04D-4136-A277-B7F7818295FF}"/>
              </a:ext>
            </a:extLst>
          </p:cNvPr>
          <p:cNvSpPr>
            <a:spLocks noGrp="1"/>
          </p:cNvSpPr>
          <p:nvPr>
            <p:ph type="title"/>
          </p:nvPr>
        </p:nvSpPr>
        <p:spPr>
          <a:xfrm>
            <a:off x="8622371" y="618681"/>
            <a:ext cx="3411974" cy="4794567"/>
          </a:xfrm>
        </p:spPr>
        <p:txBody>
          <a:bodyPr vert="horz" lIns="91440" tIns="45720" rIns="91440" bIns="45720" rtlCol="0" anchor="ctr">
            <a:normAutofit/>
          </a:bodyPr>
          <a:lstStyle/>
          <a:p>
            <a:r>
              <a:rPr lang="en-US" sz="4000" b="1" dirty="0">
                <a:latin typeface="+mn-lt"/>
              </a:rPr>
              <a:t>Plot </a:t>
            </a:r>
            <a:r>
              <a:rPr lang="en-US" sz="4000" b="1" dirty="0" err="1">
                <a:latin typeface="+mn-lt"/>
              </a:rPr>
              <a:t>Kmeans</a:t>
            </a:r>
            <a:r>
              <a:rPr lang="en-US" sz="4000" b="1" dirty="0">
                <a:latin typeface="+mn-lt"/>
              </a:rPr>
              <a:t> with 4 Clusters</a:t>
            </a:r>
            <a:br>
              <a:rPr lang="en-US" sz="4000" b="1" dirty="0">
                <a:latin typeface="+mn-lt"/>
              </a:rPr>
            </a:br>
            <a:r>
              <a:rPr lang="en-US" sz="4000" b="1" dirty="0">
                <a:latin typeface="+mn-lt"/>
              </a:rPr>
              <a:t> by PCA</a:t>
            </a:r>
            <a:endParaRPr lang="en-US" sz="4000" b="1" dirty="0">
              <a:solidFill>
                <a:srgbClr val="FFFFFF"/>
              </a:solidFill>
              <a:latin typeface="+mn-lt"/>
            </a:endParaRPr>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3">
            <a:extLst>
              <a:ext uri="{FF2B5EF4-FFF2-40B4-BE49-F238E27FC236}">
                <a16:creationId xmlns:a16="http://schemas.microsoft.com/office/drawing/2014/main" id="{DD81C56E-33B4-4D71-B44F-C0AA9EEE027D}"/>
              </a:ext>
            </a:extLst>
          </p:cNvPr>
          <p:cNvPicPr>
            <a:picLocks noGrp="1" noChangeAspect="1"/>
          </p:cNvPicPr>
          <p:nvPr>
            <p:ph idx="1"/>
          </p:nvPr>
        </p:nvPicPr>
        <p:blipFill>
          <a:blip r:embed="rId2"/>
          <a:stretch>
            <a:fillRect/>
          </a:stretch>
        </p:blipFill>
        <p:spPr>
          <a:xfrm>
            <a:off x="1760765" y="1827466"/>
            <a:ext cx="4838700" cy="3038475"/>
          </a:xfrm>
          <a:prstGeom prst="rect">
            <a:avLst/>
          </a:prstGeom>
        </p:spPr>
      </p:pic>
    </p:spTree>
    <p:extLst>
      <p:ext uri="{BB962C8B-B14F-4D97-AF65-F5344CB8AC3E}">
        <p14:creationId xmlns:p14="http://schemas.microsoft.com/office/powerpoint/2010/main" val="64565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9E82C-956A-4F47-9D70-F1C67DF937B1}"/>
              </a:ext>
            </a:extLst>
          </p:cNvPr>
          <p:cNvSpPr>
            <a:spLocks noGrp="1"/>
          </p:cNvSpPr>
          <p:nvPr>
            <p:ph type="title"/>
          </p:nvPr>
        </p:nvSpPr>
        <p:spPr>
          <a:xfrm>
            <a:off x="8932498" y="1685926"/>
            <a:ext cx="3114359" cy="3248932"/>
          </a:xfrm>
        </p:spPr>
        <p:txBody>
          <a:bodyPr vert="horz" lIns="91440" tIns="45720" rIns="91440" bIns="45720" rtlCol="0" anchor="ctr">
            <a:noAutofit/>
          </a:bodyPr>
          <a:lstStyle/>
          <a:p>
            <a:pPr algn="ctr"/>
            <a:r>
              <a:rPr lang="en-US" sz="4000" b="1" dirty="0"/>
              <a:t>Observe Consistency across </a:t>
            </a:r>
            <a:br>
              <a:rPr lang="en-US" sz="4000" b="1" dirty="0"/>
            </a:br>
            <a:r>
              <a:rPr lang="en-US" sz="4000" b="1" dirty="0"/>
              <a:t>Subsamples </a:t>
            </a:r>
            <a:br>
              <a:rPr lang="en-US" sz="4000" b="1" dirty="0"/>
            </a:br>
            <a:r>
              <a:rPr lang="en-US" sz="4000" b="1" dirty="0"/>
              <a:t>of </a:t>
            </a:r>
            <a:r>
              <a:rPr lang="en-US" sz="4000" b="1" dirty="0" err="1"/>
              <a:t>Kmeans</a:t>
            </a:r>
            <a:r>
              <a:rPr lang="en-US" sz="4000" b="1" dirty="0"/>
              <a:t> Clustering</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a:extLst>
              <a:ext uri="{FF2B5EF4-FFF2-40B4-BE49-F238E27FC236}">
                <a16:creationId xmlns:a16="http://schemas.microsoft.com/office/drawing/2014/main" id="{21CDC6C7-9E26-410A-AD12-97DB9B5A075A}"/>
              </a:ext>
            </a:extLst>
          </p:cNvPr>
          <p:cNvPicPr>
            <a:picLocks noChangeAspect="1"/>
          </p:cNvPicPr>
          <p:nvPr/>
        </p:nvPicPr>
        <p:blipFill>
          <a:blip r:embed="rId2"/>
          <a:stretch>
            <a:fillRect/>
          </a:stretch>
        </p:blipFill>
        <p:spPr>
          <a:xfrm>
            <a:off x="986972" y="306259"/>
            <a:ext cx="6270171" cy="5688418"/>
          </a:xfrm>
          <a:prstGeom prst="rect">
            <a:avLst/>
          </a:prstGeom>
        </p:spPr>
      </p:pic>
      <p:sp>
        <p:nvSpPr>
          <p:cNvPr id="6" name="Content Placeholder 5">
            <a:extLst>
              <a:ext uri="{FF2B5EF4-FFF2-40B4-BE49-F238E27FC236}">
                <a16:creationId xmlns:a16="http://schemas.microsoft.com/office/drawing/2014/main" id="{CAE10DE6-5619-4325-A179-8446E0A24A75}"/>
              </a:ext>
            </a:extLst>
          </p:cNvPr>
          <p:cNvSpPr>
            <a:spLocks noGrp="1"/>
          </p:cNvSpPr>
          <p:nvPr>
            <p:ph idx="1"/>
          </p:nvPr>
        </p:nvSpPr>
        <p:spPr>
          <a:xfrm flipV="1">
            <a:off x="838200" y="8543289"/>
            <a:ext cx="10515600" cy="328095"/>
          </a:xfrm>
        </p:spPr>
        <p:txBody>
          <a:bodyPr>
            <a:normAutofit fontScale="70000" lnSpcReduction="20000"/>
          </a:bodyPr>
          <a:lstStyle/>
          <a:p>
            <a:endParaRPr lang="en-US" dirty="0"/>
          </a:p>
        </p:txBody>
      </p:sp>
    </p:spTree>
    <p:extLst>
      <p:ext uri="{BB962C8B-B14F-4D97-AF65-F5344CB8AC3E}">
        <p14:creationId xmlns:p14="http://schemas.microsoft.com/office/powerpoint/2010/main" val="167561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9E82C-956A-4F47-9D70-F1C67DF937B1}"/>
              </a:ext>
            </a:extLst>
          </p:cNvPr>
          <p:cNvSpPr>
            <a:spLocks noGrp="1"/>
          </p:cNvSpPr>
          <p:nvPr>
            <p:ph type="title"/>
          </p:nvPr>
        </p:nvSpPr>
        <p:spPr>
          <a:xfrm>
            <a:off x="841247" y="474146"/>
            <a:ext cx="10515593" cy="1197864"/>
          </a:xfrm>
        </p:spPr>
        <p:txBody>
          <a:bodyPr vert="horz" lIns="91440" tIns="45720" rIns="91440" bIns="45720" rtlCol="0">
            <a:normAutofit/>
          </a:bodyPr>
          <a:lstStyle/>
          <a:p>
            <a:r>
              <a:rPr lang="en-US" sz="3700" b="1"/>
              <a:t>Finding best number of Clusters by Calculating Silhouette Score</a:t>
            </a:r>
          </a:p>
        </p:txBody>
      </p:sp>
      <p:cxnSp>
        <p:nvCxnSpPr>
          <p:cNvPr id="24" name="Straight Connector 23">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EF26D272-FD55-4607-BD33-482C5824BFC4}"/>
              </a:ext>
            </a:extLst>
          </p:cNvPr>
          <p:cNvPicPr>
            <a:picLocks noChangeAspect="1"/>
          </p:cNvPicPr>
          <p:nvPr/>
        </p:nvPicPr>
        <p:blipFill rotWithShape="1">
          <a:blip r:embed="rId2"/>
          <a:srcRect l="1285" r="1" b="1"/>
          <a:stretch/>
        </p:blipFill>
        <p:spPr>
          <a:xfrm>
            <a:off x="835153" y="2002117"/>
            <a:ext cx="6215794" cy="4171569"/>
          </a:xfrm>
          <a:prstGeom prst="rect">
            <a:avLst/>
          </a:prstGeom>
        </p:spPr>
      </p:pic>
      <p:sp>
        <p:nvSpPr>
          <p:cNvPr id="17" name="Content Placeholder 18">
            <a:extLst>
              <a:ext uri="{FF2B5EF4-FFF2-40B4-BE49-F238E27FC236}">
                <a16:creationId xmlns:a16="http://schemas.microsoft.com/office/drawing/2014/main" id="{333E5D2D-6D0D-4F88-A5A0-5B0CFF8322B0}"/>
              </a:ext>
            </a:extLst>
          </p:cNvPr>
          <p:cNvSpPr>
            <a:spLocks noGrp="1"/>
          </p:cNvSpPr>
          <p:nvPr>
            <p:ph idx="1"/>
          </p:nvPr>
        </p:nvSpPr>
        <p:spPr>
          <a:xfrm>
            <a:off x="7533314" y="1999578"/>
            <a:ext cx="3823525" cy="4171568"/>
          </a:xfrm>
        </p:spPr>
        <p:txBody>
          <a:bodyPr anchor="ctr">
            <a:normAutofit/>
          </a:bodyPr>
          <a:lstStyle/>
          <a:p>
            <a:pPr marL="0" indent="0">
              <a:buNone/>
            </a:pPr>
            <a:r>
              <a:rPr lang="en-US" sz="3200" b="1" dirty="0">
                <a:latin typeface="+mj-lt"/>
              </a:rPr>
              <a:t>The best solution is for the 2 clusters as its silhouette score is the highest.</a:t>
            </a:r>
          </a:p>
          <a:p>
            <a:pPr marL="0" indent="0">
              <a:buNone/>
            </a:pPr>
            <a:endParaRPr lang="en-US" sz="2000" dirty="0"/>
          </a:p>
        </p:txBody>
      </p:sp>
    </p:spTree>
    <p:extLst>
      <p:ext uri="{BB962C8B-B14F-4D97-AF65-F5344CB8AC3E}">
        <p14:creationId xmlns:p14="http://schemas.microsoft.com/office/powerpoint/2010/main" val="277323965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1580C-77ED-4BE3-AF6F-8001B5EA585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4000" b="1" dirty="0" err="1">
                <a:solidFill>
                  <a:srgbClr val="FFFFFF"/>
                </a:solidFill>
              </a:rPr>
              <a:t>Kmeans</a:t>
            </a:r>
            <a:r>
              <a:rPr lang="en-US" sz="4000" b="1" dirty="0">
                <a:solidFill>
                  <a:srgbClr val="FFFFFF"/>
                </a:solidFill>
              </a:rPr>
              <a:t> Clustering</a:t>
            </a:r>
            <a:br>
              <a:rPr lang="en-US" sz="4000" b="1" dirty="0">
                <a:solidFill>
                  <a:srgbClr val="FFFFFF"/>
                </a:solidFill>
              </a:rPr>
            </a:br>
            <a:r>
              <a:rPr lang="en-US" sz="4000" b="1" dirty="0">
                <a:solidFill>
                  <a:srgbClr val="FFFFFF"/>
                </a:solidFill>
              </a:rPr>
              <a:t>with High </a:t>
            </a:r>
            <a:br>
              <a:rPr lang="en-US" sz="4000" b="1" dirty="0">
                <a:solidFill>
                  <a:srgbClr val="FFFFFF"/>
                </a:solidFill>
              </a:rPr>
            </a:br>
            <a:r>
              <a:rPr lang="en-US" sz="4000" b="1" dirty="0">
                <a:solidFill>
                  <a:srgbClr val="FFFFFF"/>
                </a:solidFill>
              </a:rPr>
              <a:t>Silhouette Score </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F00B06E-D01F-4BC2-B5B4-F0E7E49A836C}"/>
              </a:ext>
            </a:extLst>
          </p:cNvPr>
          <p:cNvPicPr>
            <a:picLocks noGrp="1" noChangeAspect="1"/>
          </p:cNvPicPr>
          <p:nvPr>
            <p:ph idx="1"/>
          </p:nvPr>
        </p:nvPicPr>
        <p:blipFill rotWithShape="1">
          <a:blip r:embed="rId2"/>
          <a:srcRect l="187" r="3" b="3"/>
          <a:stretch/>
        </p:blipFill>
        <p:spPr>
          <a:xfrm>
            <a:off x="976251" y="942538"/>
            <a:ext cx="7163222" cy="4808332"/>
          </a:xfrm>
          <a:prstGeom prst="rect">
            <a:avLst/>
          </a:prstGeom>
          <a:effectLst/>
        </p:spPr>
      </p:pic>
    </p:spTree>
    <p:extLst>
      <p:ext uri="{BB962C8B-B14F-4D97-AF65-F5344CB8AC3E}">
        <p14:creationId xmlns:p14="http://schemas.microsoft.com/office/powerpoint/2010/main" val="320307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86CF4C-4C47-40EA-82C2-15D6D45D2B3C}"/>
              </a:ext>
            </a:extLst>
          </p:cNvPr>
          <p:cNvSpPr>
            <a:spLocks noGrp="1"/>
          </p:cNvSpPr>
          <p:nvPr>
            <p:ph type="title"/>
          </p:nvPr>
        </p:nvSpPr>
        <p:spPr>
          <a:xfrm>
            <a:off x="496825" y="851517"/>
            <a:ext cx="5426898" cy="2991416"/>
          </a:xfrm>
        </p:spPr>
        <p:txBody>
          <a:bodyPr vert="horz" lIns="91440" tIns="45720" rIns="91440" bIns="45720" rtlCol="0" anchor="b">
            <a:normAutofit/>
          </a:bodyPr>
          <a:lstStyle/>
          <a:p>
            <a:r>
              <a:rPr lang="en-US" sz="6000" b="1" kern="1200" cap="none" baseline="0" dirty="0">
                <a:solidFill>
                  <a:schemeClr val="tx1"/>
                </a:solidFill>
                <a:latin typeface="+mj-lt"/>
                <a:ea typeface="+mj-ea"/>
                <a:cs typeface="+mj-cs"/>
              </a:rPr>
              <a:t> </a:t>
            </a:r>
            <a:r>
              <a:rPr lang="en-US" sz="4000" b="1" kern="1200" cap="none" baseline="0" dirty="0">
                <a:solidFill>
                  <a:schemeClr val="tx1"/>
                </a:solidFill>
                <a:latin typeface="+mn-lt"/>
                <a:ea typeface="+mj-ea"/>
                <a:cs typeface="+mj-cs"/>
              </a:rPr>
              <a:t>Hierarchical Clustering</a:t>
            </a:r>
          </a:p>
        </p:txBody>
      </p:sp>
      <p:sp>
        <p:nvSpPr>
          <p:cNvPr id="15" name="Freeform: Shape 14">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Hierarchy">
            <a:extLst>
              <a:ext uri="{FF2B5EF4-FFF2-40B4-BE49-F238E27FC236}">
                <a16:creationId xmlns:a16="http://schemas.microsoft.com/office/drawing/2014/main" id="{D6235E57-54F2-49AE-B603-9E289DCBB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61030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96D475-3278-46D1-909A-3E75999BFCEB}"/>
              </a:ext>
            </a:extLst>
          </p:cNvPr>
          <p:cNvSpPr>
            <a:spLocks noGrp="1"/>
          </p:cNvSpPr>
          <p:nvPr>
            <p:ph type="title"/>
          </p:nvPr>
        </p:nvSpPr>
        <p:spPr>
          <a:xfrm>
            <a:off x="838200" y="365125"/>
            <a:ext cx="10515600" cy="1325563"/>
          </a:xfrm>
        </p:spPr>
        <p:txBody>
          <a:bodyPr>
            <a:normAutofit/>
          </a:bodyPr>
          <a:lstStyle/>
          <a:p>
            <a:pPr algn="ctr"/>
            <a:r>
              <a:rPr lang="en-US" sz="4000" b="1" dirty="0">
                <a:latin typeface="+mn-lt"/>
              </a:rPr>
              <a:t>Project Outline</a:t>
            </a:r>
            <a:r>
              <a:rPr lang="en-US" b="1" dirty="0"/>
              <a:t>:</a:t>
            </a:r>
          </a:p>
        </p:txBody>
      </p:sp>
      <p:graphicFrame>
        <p:nvGraphicFramePr>
          <p:cNvPr id="7" name="Content Placeholder 4">
            <a:extLst>
              <a:ext uri="{FF2B5EF4-FFF2-40B4-BE49-F238E27FC236}">
                <a16:creationId xmlns:a16="http://schemas.microsoft.com/office/drawing/2014/main" id="{208A3373-F3E2-4E91-B0A1-123E4693DD52}"/>
              </a:ext>
            </a:extLst>
          </p:cNvPr>
          <p:cNvGraphicFramePr>
            <a:graphicFrameLocks noGrp="1"/>
          </p:cNvGraphicFramePr>
          <p:nvPr>
            <p:ph idx="1"/>
            <p:extLst>
              <p:ext uri="{D42A27DB-BD31-4B8C-83A1-F6EECF244321}">
                <p14:modId xmlns:p14="http://schemas.microsoft.com/office/powerpoint/2010/main" val="73323186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86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80BBEE-44DA-4C9E-84F8-394DEDC33BBF}"/>
              </a:ext>
            </a:extLst>
          </p:cNvPr>
          <p:cNvSpPr>
            <a:spLocks noGrp="1"/>
          </p:cNvSpPr>
          <p:nvPr>
            <p:ph type="title"/>
          </p:nvPr>
        </p:nvSpPr>
        <p:spPr>
          <a:xfrm>
            <a:off x="261257" y="484632"/>
            <a:ext cx="11756572" cy="676511"/>
          </a:xfrm>
        </p:spPr>
        <p:txBody>
          <a:bodyPr>
            <a:normAutofit/>
          </a:bodyPr>
          <a:lstStyle/>
          <a:p>
            <a:pPr algn="ctr"/>
            <a:r>
              <a:rPr lang="en-US" sz="3600" b="1"/>
              <a:t>Sketch the dendrogram using the different linkage method</a:t>
            </a:r>
            <a:endParaRPr lang="en-US" sz="3600" b="1" dirty="0"/>
          </a:p>
        </p:txBody>
      </p:sp>
      <p:pic>
        <p:nvPicPr>
          <p:cNvPr id="5" name="Content Placeholder 4">
            <a:extLst>
              <a:ext uri="{FF2B5EF4-FFF2-40B4-BE49-F238E27FC236}">
                <a16:creationId xmlns:a16="http://schemas.microsoft.com/office/drawing/2014/main" id="{F5BAD0FE-348B-4AAF-893D-C6004BAFA9BE}"/>
              </a:ext>
            </a:extLst>
          </p:cNvPr>
          <p:cNvPicPr>
            <a:picLocks noGrp="1" noChangeAspect="1"/>
          </p:cNvPicPr>
          <p:nvPr>
            <p:ph idx="1"/>
          </p:nvPr>
        </p:nvPicPr>
        <p:blipFill>
          <a:blip r:embed="rId2"/>
          <a:stretch>
            <a:fillRect/>
          </a:stretch>
        </p:blipFill>
        <p:spPr>
          <a:xfrm>
            <a:off x="1521617" y="1553029"/>
            <a:ext cx="9148766" cy="5123542"/>
          </a:xfrm>
          <a:prstGeom prst="rect">
            <a:avLst/>
          </a:prstGeom>
        </p:spPr>
      </p:pic>
    </p:spTree>
    <p:extLst>
      <p:ext uri="{BB962C8B-B14F-4D97-AF65-F5344CB8AC3E}">
        <p14:creationId xmlns:p14="http://schemas.microsoft.com/office/powerpoint/2010/main" val="316486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15441">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53F261-1BAE-461C-81EC-6C4B4136947E}"/>
              </a:ext>
            </a:extLst>
          </p:cNvPr>
          <p:cNvSpPr>
            <a:spLocks noGrp="1"/>
          </p:cNvSpPr>
          <p:nvPr>
            <p:ph type="title"/>
          </p:nvPr>
        </p:nvSpPr>
        <p:spPr>
          <a:xfrm>
            <a:off x="524256" y="491260"/>
            <a:ext cx="6594189" cy="1625210"/>
          </a:xfrm>
        </p:spPr>
        <p:txBody>
          <a:bodyPr>
            <a:normAutofit/>
          </a:bodyPr>
          <a:lstStyle/>
          <a:p>
            <a:br>
              <a:rPr lang="en-US" sz="3700" b="1">
                <a:solidFill>
                  <a:srgbClr val="FFFFFF"/>
                </a:solidFill>
              </a:rPr>
            </a:br>
            <a:r>
              <a:rPr lang="en-US" sz="3700" b="1">
                <a:solidFill>
                  <a:srgbClr val="FFFFFF"/>
                </a:solidFill>
              </a:rPr>
              <a:t>Finding best number of Clusters by Calculating Silhouette Score</a:t>
            </a:r>
          </a:p>
        </p:txBody>
      </p:sp>
      <p:pic>
        <p:nvPicPr>
          <p:cNvPr id="4" name="Content Placeholder 3">
            <a:extLst>
              <a:ext uri="{FF2B5EF4-FFF2-40B4-BE49-F238E27FC236}">
                <a16:creationId xmlns:a16="http://schemas.microsoft.com/office/drawing/2014/main" id="{B83EA391-B697-4E31-AEB3-EA935578A01F}"/>
              </a:ext>
            </a:extLst>
          </p:cNvPr>
          <p:cNvPicPr>
            <a:picLocks noChangeAspect="1"/>
          </p:cNvPicPr>
          <p:nvPr/>
        </p:nvPicPr>
        <p:blipFill rotWithShape="1">
          <a:blip r:embed="rId2"/>
          <a:srcRect r="3559" b="-1"/>
          <a:stretch/>
        </p:blipFill>
        <p:spPr>
          <a:xfrm>
            <a:off x="327547" y="2454903"/>
            <a:ext cx="7058306" cy="4080254"/>
          </a:xfrm>
          <a:prstGeom prst="rect">
            <a:avLst/>
          </a:prstGeom>
        </p:spPr>
      </p:pic>
      <p:sp>
        <p:nvSpPr>
          <p:cNvPr id="30" name="Rectangle 2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E946BE42-C4EB-4FAC-A595-485D848A4F73}"/>
              </a:ext>
            </a:extLst>
          </p:cNvPr>
          <p:cNvSpPr>
            <a:spLocks noGrp="1"/>
          </p:cNvSpPr>
          <p:nvPr>
            <p:ph idx="1"/>
          </p:nvPr>
        </p:nvSpPr>
        <p:spPr>
          <a:xfrm>
            <a:off x="8029319" y="917725"/>
            <a:ext cx="3424739" cy="4852362"/>
          </a:xfrm>
        </p:spPr>
        <p:txBody>
          <a:bodyPr anchor="ctr">
            <a:normAutofit lnSpcReduction="10000"/>
          </a:bodyPr>
          <a:lstStyle/>
          <a:p>
            <a:r>
              <a:rPr lang="en-US" dirty="0">
                <a:solidFill>
                  <a:srgbClr val="FFFFFF"/>
                </a:solidFill>
              </a:rPr>
              <a:t>The highest number of silhouette score is for number of clusters 2 with Average linkage method. </a:t>
            </a:r>
          </a:p>
          <a:p>
            <a:r>
              <a:rPr lang="en-US" dirty="0">
                <a:solidFill>
                  <a:srgbClr val="FFFFFF"/>
                </a:solidFill>
              </a:rPr>
              <a:t>Based on the </a:t>
            </a:r>
            <a:r>
              <a:rPr lang="en-US" dirty="0" err="1">
                <a:solidFill>
                  <a:srgbClr val="FFFFFF"/>
                </a:solidFill>
              </a:rPr>
              <a:t>dendogram</a:t>
            </a:r>
            <a:r>
              <a:rPr lang="en-US" dirty="0">
                <a:solidFill>
                  <a:srgbClr val="FFFFFF"/>
                </a:solidFill>
              </a:rPr>
              <a:t>, the ward linkage has better distribution, so we choose the ward one with 2 clusters.</a:t>
            </a:r>
          </a:p>
        </p:txBody>
      </p:sp>
    </p:spTree>
    <p:extLst>
      <p:ext uri="{BB962C8B-B14F-4D97-AF65-F5344CB8AC3E}">
        <p14:creationId xmlns:p14="http://schemas.microsoft.com/office/powerpoint/2010/main" val="51946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587F7-2D99-4ABF-9263-12C85C59E460}"/>
              </a:ext>
            </a:extLst>
          </p:cNvPr>
          <p:cNvSpPr>
            <a:spLocks noGrp="1"/>
          </p:cNvSpPr>
          <p:nvPr>
            <p:ph type="title"/>
          </p:nvPr>
        </p:nvSpPr>
        <p:spPr>
          <a:xfrm>
            <a:off x="9093495" y="618681"/>
            <a:ext cx="2942791" cy="4794567"/>
          </a:xfrm>
        </p:spPr>
        <p:txBody>
          <a:bodyPr vert="horz" lIns="91440" tIns="45720" rIns="91440" bIns="45720" rtlCol="0" anchor="ctr">
            <a:normAutofit/>
          </a:bodyPr>
          <a:lstStyle/>
          <a:p>
            <a:r>
              <a:rPr lang="en-US" sz="4000" b="1" dirty="0">
                <a:solidFill>
                  <a:srgbClr val="FFFFFF"/>
                </a:solidFill>
              </a:rPr>
              <a:t>Plot Hierarchical with 2 Clusters </a:t>
            </a:r>
            <a:br>
              <a:rPr lang="en-US" sz="4000" b="1" dirty="0">
                <a:solidFill>
                  <a:srgbClr val="FFFFFF"/>
                </a:solidFill>
              </a:rPr>
            </a:br>
            <a:r>
              <a:rPr lang="en-US" sz="4000" b="1" dirty="0">
                <a:solidFill>
                  <a:srgbClr val="FFFFFF"/>
                </a:solidFill>
              </a:rPr>
              <a:t>by PCA</a:t>
            </a:r>
          </a:p>
        </p:txBody>
      </p:sp>
      <p:sp>
        <p:nvSpPr>
          <p:cNvPr id="2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7CB2FDE-0477-4A6B-8B0F-47B32C7B52E9}"/>
              </a:ext>
            </a:extLst>
          </p:cNvPr>
          <p:cNvPicPr>
            <a:picLocks noGrp="1" noChangeAspect="1"/>
          </p:cNvPicPr>
          <p:nvPr>
            <p:ph idx="1"/>
          </p:nvPr>
        </p:nvPicPr>
        <p:blipFill rotWithShape="1">
          <a:blip r:embed="rId2"/>
          <a:srcRect b="1648"/>
          <a:stretch/>
        </p:blipFill>
        <p:spPr>
          <a:xfrm>
            <a:off x="976251" y="942538"/>
            <a:ext cx="7163222" cy="4808332"/>
          </a:xfrm>
          <a:prstGeom prst="rect">
            <a:avLst/>
          </a:prstGeom>
          <a:effectLst/>
        </p:spPr>
      </p:pic>
    </p:spTree>
    <p:extLst>
      <p:ext uri="{BB962C8B-B14F-4D97-AF65-F5344CB8AC3E}">
        <p14:creationId xmlns:p14="http://schemas.microsoft.com/office/powerpoint/2010/main" val="423900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080B2-2D4D-4A7F-BCA8-CB39E7195857}"/>
              </a:ext>
            </a:extLst>
          </p:cNvPr>
          <p:cNvSpPr>
            <a:spLocks noGrp="1"/>
          </p:cNvSpPr>
          <p:nvPr>
            <p:ph type="title"/>
          </p:nvPr>
        </p:nvSpPr>
        <p:spPr>
          <a:xfrm>
            <a:off x="9267909" y="1868557"/>
            <a:ext cx="2469624" cy="3000623"/>
          </a:xfrm>
        </p:spPr>
        <p:txBody>
          <a:bodyPr vert="horz" lIns="91440" tIns="45720" rIns="91440" bIns="45720" rtlCol="0" anchor="ctr">
            <a:normAutofit fontScale="90000"/>
          </a:bodyPr>
          <a:lstStyle/>
          <a:p>
            <a:r>
              <a:rPr lang="en-US" sz="4000" b="1" dirty="0">
                <a:latin typeface="+mn-lt"/>
              </a:rPr>
              <a:t>Hierarchical Clustering with High Silhouette Score </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23C286A-A869-49BC-B71F-A70717201F46}"/>
              </a:ext>
            </a:extLst>
          </p:cNvPr>
          <p:cNvPicPr>
            <a:picLocks noGrp="1" noChangeAspect="1"/>
          </p:cNvPicPr>
          <p:nvPr>
            <p:ph idx="1"/>
          </p:nvPr>
        </p:nvPicPr>
        <p:blipFill rotWithShape="1">
          <a:blip r:embed="rId2"/>
          <a:srcRect l="1099" r="-1" b="-1"/>
          <a:stretch/>
        </p:blipFill>
        <p:spPr>
          <a:xfrm>
            <a:off x="545238" y="858525"/>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142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1"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2" name="Oval 21">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3"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5" name="Rectangle 24">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75454ECA-BD97-4DDB-9215-B0DE118FFBDE}"/>
              </a:ext>
            </a:extLst>
          </p:cNvPr>
          <p:cNvSpPr>
            <a:spLocks noGrp="1"/>
          </p:cNvSpPr>
          <p:nvPr>
            <p:ph type="title"/>
          </p:nvPr>
        </p:nvSpPr>
        <p:spPr>
          <a:xfrm>
            <a:off x="1524000" y="2776538"/>
            <a:ext cx="9144000" cy="1381188"/>
          </a:xfrm>
        </p:spPr>
        <p:txBody>
          <a:bodyPr vert="horz" lIns="91440" tIns="45720" rIns="91440" bIns="45720" rtlCol="0" anchor="ctr">
            <a:normAutofit fontScale="90000"/>
          </a:bodyPr>
          <a:lstStyle/>
          <a:p>
            <a:pPr algn="ctr"/>
            <a:r>
              <a:rPr lang="en-US" sz="4000" b="1" kern="1200" dirty="0">
                <a:solidFill>
                  <a:schemeClr val="bg2"/>
                </a:solidFill>
                <a:latin typeface="+mj-lt"/>
                <a:ea typeface="+mj-ea"/>
                <a:cs typeface="+mj-cs"/>
              </a:rPr>
              <a:t>Density-Based Spatial Clustering of Applications with Noise (DBSCAN)</a:t>
            </a:r>
            <a:br>
              <a:rPr lang="en-US" sz="3100" kern="1200" dirty="0">
                <a:solidFill>
                  <a:schemeClr val="bg2"/>
                </a:solidFill>
                <a:latin typeface="+mj-lt"/>
                <a:ea typeface="+mj-ea"/>
                <a:cs typeface="+mj-cs"/>
              </a:rPr>
            </a:br>
            <a:endParaRPr lang="en-US" sz="3100" kern="1200" dirty="0">
              <a:solidFill>
                <a:schemeClr val="bg2"/>
              </a:solidFill>
              <a:latin typeface="+mj-lt"/>
              <a:ea typeface="+mj-ea"/>
              <a:cs typeface="+mj-cs"/>
            </a:endParaRPr>
          </a:p>
        </p:txBody>
      </p:sp>
    </p:spTree>
    <p:extLst>
      <p:ext uri="{BB962C8B-B14F-4D97-AF65-F5344CB8AC3E}">
        <p14:creationId xmlns:p14="http://schemas.microsoft.com/office/powerpoint/2010/main" val="359052978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3CA5AAE-74C0-4F12-9C76-D7110E3DFCB6}"/>
              </a:ext>
            </a:extLst>
          </p:cNvPr>
          <p:cNvSpPr>
            <a:spLocks noGrp="1"/>
          </p:cNvSpPr>
          <p:nvPr>
            <p:ph type="title"/>
          </p:nvPr>
        </p:nvSpPr>
        <p:spPr>
          <a:xfrm>
            <a:off x="838200" y="585216"/>
            <a:ext cx="10515600" cy="1325563"/>
          </a:xfrm>
        </p:spPr>
        <p:txBody>
          <a:bodyPr>
            <a:normAutofit/>
          </a:bodyPr>
          <a:lstStyle/>
          <a:p>
            <a:r>
              <a:rPr lang="en-US" b="1">
                <a:solidFill>
                  <a:schemeClr val="bg1"/>
                </a:solidFill>
              </a:rPr>
              <a:t>Finding best number of Clusters by Calculating Silhouette Score</a:t>
            </a:r>
            <a:endParaRPr lang="en-US">
              <a:solidFill>
                <a:schemeClr val="bg1"/>
              </a:solidFill>
            </a:endParaRPr>
          </a:p>
        </p:txBody>
      </p:sp>
      <p:pic>
        <p:nvPicPr>
          <p:cNvPr id="5" name="Content Placeholder 4">
            <a:extLst>
              <a:ext uri="{FF2B5EF4-FFF2-40B4-BE49-F238E27FC236}">
                <a16:creationId xmlns:a16="http://schemas.microsoft.com/office/drawing/2014/main" id="{6D5AAF12-E0A8-4A1F-985C-5A6628310811}"/>
              </a:ext>
            </a:extLst>
          </p:cNvPr>
          <p:cNvPicPr>
            <a:picLocks noChangeAspect="1"/>
          </p:cNvPicPr>
          <p:nvPr/>
        </p:nvPicPr>
        <p:blipFill rotWithShape="1">
          <a:blip r:embed="rId2"/>
          <a:srcRect r="7144" b="1"/>
          <a:stretch/>
        </p:blipFill>
        <p:spPr>
          <a:xfrm>
            <a:off x="841248" y="2516777"/>
            <a:ext cx="6236208" cy="3660185"/>
          </a:xfrm>
          <a:prstGeom prst="rect">
            <a:avLst/>
          </a:prstGeom>
        </p:spPr>
      </p:pic>
      <p:sp>
        <p:nvSpPr>
          <p:cNvPr id="11" name="Content Placeholder 8">
            <a:extLst>
              <a:ext uri="{FF2B5EF4-FFF2-40B4-BE49-F238E27FC236}">
                <a16:creationId xmlns:a16="http://schemas.microsoft.com/office/drawing/2014/main" id="{7FAF9303-A012-4A7B-9BE9-EAB97AF04422}"/>
              </a:ext>
            </a:extLst>
          </p:cNvPr>
          <p:cNvSpPr>
            <a:spLocks noGrp="1"/>
          </p:cNvSpPr>
          <p:nvPr>
            <p:ph idx="1"/>
          </p:nvPr>
        </p:nvSpPr>
        <p:spPr>
          <a:xfrm>
            <a:off x="7546848" y="2516778"/>
            <a:ext cx="3803904" cy="3135878"/>
          </a:xfrm>
        </p:spPr>
        <p:txBody>
          <a:bodyPr anchor="ctr">
            <a:normAutofit/>
          </a:bodyPr>
          <a:lstStyle/>
          <a:p>
            <a:pPr marL="0" indent="0">
              <a:buNone/>
            </a:pPr>
            <a:r>
              <a:rPr lang="en-US" sz="3200" dirty="0"/>
              <a:t>The highest number of silhouette score is for 5 min_ sample and eps:1.9 with 2 clusters </a:t>
            </a:r>
          </a:p>
        </p:txBody>
      </p:sp>
    </p:spTree>
    <p:extLst>
      <p:ext uri="{BB962C8B-B14F-4D97-AF65-F5344CB8AC3E}">
        <p14:creationId xmlns:p14="http://schemas.microsoft.com/office/powerpoint/2010/main" val="261584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0EE368E-3340-43F4-A097-7E66A5F77FC3}"/>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a:solidFill>
                  <a:srgbClr val="FFFFFF"/>
                </a:solidFill>
              </a:rPr>
              <a:t>Plot DBSCAN with 2 Clusters by PCA</a:t>
            </a:r>
            <a:endParaRPr lang="en-US" sz="4000">
              <a:solidFill>
                <a:srgbClr val="FFFFFF"/>
              </a:solidFill>
            </a:endParaRPr>
          </a:p>
        </p:txBody>
      </p:sp>
      <p:sp>
        <p:nvSpPr>
          <p:cNvPr id="15" name="Content Placeholder 14">
            <a:extLst>
              <a:ext uri="{FF2B5EF4-FFF2-40B4-BE49-F238E27FC236}">
                <a16:creationId xmlns:a16="http://schemas.microsoft.com/office/drawing/2014/main" id="{4D92B133-F169-4359-9FC3-806C5D89C04B}"/>
              </a:ext>
            </a:extLst>
          </p:cNvPr>
          <p:cNvSpPr>
            <a:spLocks noGrp="1"/>
          </p:cNvSpPr>
          <p:nvPr>
            <p:ph idx="1"/>
          </p:nvPr>
        </p:nvSpPr>
        <p:spPr>
          <a:xfrm>
            <a:off x="1424904" y="2494450"/>
            <a:ext cx="4053545" cy="3563159"/>
          </a:xfrm>
        </p:spPr>
        <p:txBody>
          <a:bodyPr>
            <a:noAutofit/>
          </a:bodyPr>
          <a:lstStyle/>
          <a:p>
            <a:pPr marL="0" indent="0">
              <a:buNone/>
            </a:pPr>
            <a:r>
              <a:rPr lang="en-US" sz="3200" dirty="0"/>
              <a:t>Result does not seem a suitable method because all number of customers in the one cluster and distribution of variables is not homogenous.</a:t>
            </a:r>
          </a:p>
        </p:txBody>
      </p:sp>
      <p:pic>
        <p:nvPicPr>
          <p:cNvPr id="4" name="Content Placeholder 3">
            <a:extLst>
              <a:ext uri="{FF2B5EF4-FFF2-40B4-BE49-F238E27FC236}">
                <a16:creationId xmlns:a16="http://schemas.microsoft.com/office/drawing/2014/main" id="{016FA68A-04A4-49F2-B74E-FE92F99770F2}"/>
              </a:ext>
            </a:extLst>
          </p:cNvPr>
          <p:cNvPicPr>
            <a:picLocks noChangeAspect="1"/>
          </p:cNvPicPr>
          <p:nvPr/>
        </p:nvPicPr>
        <p:blipFill rotWithShape="1">
          <a:blip r:embed="rId2"/>
          <a:srcRect l="2658" r="5363" b="3"/>
          <a:stretch/>
        </p:blipFill>
        <p:spPr>
          <a:xfrm>
            <a:off x="6098892" y="2492376"/>
            <a:ext cx="4802404" cy="3563372"/>
          </a:xfrm>
          <a:prstGeom prst="rect">
            <a:avLst/>
          </a:prstGeom>
        </p:spPr>
      </p:pic>
    </p:spTree>
    <p:extLst>
      <p:ext uri="{BB962C8B-B14F-4D97-AF65-F5344CB8AC3E}">
        <p14:creationId xmlns:p14="http://schemas.microsoft.com/office/powerpoint/2010/main" val="270290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2ED9B5-8673-4B6D-84E4-B4B17AC12CD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rPr>
              <a:t>DBSCAN Clustering with High Silhouette Score </a:t>
            </a:r>
            <a:endParaRPr lang="en-US" sz="3600" dirty="0">
              <a:solidFill>
                <a:srgbClr val="FFFFFF"/>
              </a:solidFill>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07B78FE-EBC3-43B7-8435-AA5D1BDFE3AB}"/>
              </a:ext>
            </a:extLst>
          </p:cNvPr>
          <p:cNvPicPr>
            <a:picLocks noGrp="1" noChangeAspect="1"/>
          </p:cNvPicPr>
          <p:nvPr>
            <p:ph idx="1"/>
          </p:nvPr>
        </p:nvPicPr>
        <p:blipFill rotWithShape="1">
          <a:blip r:embed="rId2"/>
          <a:srcRect b="1286"/>
          <a:stretch/>
        </p:blipFill>
        <p:spPr>
          <a:xfrm>
            <a:off x="976251" y="942538"/>
            <a:ext cx="7163222" cy="4808332"/>
          </a:xfrm>
          <a:prstGeom prst="rect">
            <a:avLst/>
          </a:prstGeom>
          <a:effectLst/>
        </p:spPr>
      </p:pic>
    </p:spTree>
    <p:extLst>
      <p:ext uri="{BB962C8B-B14F-4D97-AF65-F5344CB8AC3E}">
        <p14:creationId xmlns:p14="http://schemas.microsoft.com/office/powerpoint/2010/main" val="35628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3667BCF5-0A8C-41F1-A989-AC76B6D60FF4}"/>
              </a:ext>
            </a:extLst>
          </p:cNvPr>
          <p:cNvSpPr>
            <a:spLocks noGrp="1"/>
          </p:cNvSpPr>
          <p:nvPr>
            <p:ph type="title"/>
          </p:nvPr>
        </p:nvSpPr>
        <p:spPr>
          <a:xfrm>
            <a:off x="2555631" y="1441938"/>
            <a:ext cx="7080738" cy="3974124"/>
          </a:xfrm>
        </p:spPr>
        <p:txBody>
          <a:bodyPr>
            <a:normAutofit/>
          </a:bodyPr>
          <a:lstStyle/>
          <a:p>
            <a:pPr algn="ctr"/>
            <a:r>
              <a:rPr lang="en-US" sz="5400" b="1">
                <a:solidFill>
                  <a:schemeClr val="bg1">
                    <a:lumMod val="95000"/>
                    <a:lumOff val="5000"/>
                  </a:schemeClr>
                </a:solidFill>
                <a:latin typeface="Calibri" panose="020F0502020204030204"/>
              </a:rPr>
              <a:t>Clustering with Gaussian Mixture Models (GMM)</a:t>
            </a:r>
            <a:br>
              <a:rPr lang="en-US" sz="5400">
                <a:solidFill>
                  <a:schemeClr val="bg1">
                    <a:lumMod val="95000"/>
                    <a:lumOff val="5000"/>
                  </a:schemeClr>
                </a:solidFill>
                <a:latin typeface="Calibri" panose="020F0502020204030204"/>
              </a:rPr>
            </a:br>
            <a:endParaRPr lang="en-US" sz="5400">
              <a:solidFill>
                <a:schemeClr val="bg1">
                  <a:lumMod val="95000"/>
                  <a:lumOff val="5000"/>
                </a:schemeClr>
              </a:solidFill>
            </a:endParaRPr>
          </a:p>
        </p:txBody>
      </p:sp>
    </p:spTree>
    <p:extLst>
      <p:ext uri="{BB962C8B-B14F-4D97-AF65-F5344CB8AC3E}">
        <p14:creationId xmlns:p14="http://schemas.microsoft.com/office/powerpoint/2010/main" val="2819663470"/>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473B">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80C6B-AB1E-46CA-936E-4F1158BF06EA}"/>
              </a:ext>
            </a:extLst>
          </p:cNvPr>
          <p:cNvSpPr>
            <a:spLocks noGrp="1"/>
          </p:cNvSpPr>
          <p:nvPr>
            <p:ph type="title"/>
          </p:nvPr>
        </p:nvSpPr>
        <p:spPr>
          <a:xfrm>
            <a:off x="524256" y="491260"/>
            <a:ext cx="6594189" cy="1625210"/>
          </a:xfrm>
        </p:spPr>
        <p:txBody>
          <a:bodyPr vert="horz" lIns="91440" tIns="45720" rIns="91440" bIns="45720" rtlCol="0">
            <a:normAutofit/>
          </a:bodyPr>
          <a:lstStyle/>
          <a:p>
            <a:br>
              <a:rPr lang="en-US" sz="3700" b="1">
                <a:solidFill>
                  <a:srgbClr val="FFFFFF"/>
                </a:solidFill>
              </a:rPr>
            </a:br>
            <a:r>
              <a:rPr lang="en-US" sz="3700" b="1">
                <a:solidFill>
                  <a:srgbClr val="FFFFFF"/>
                </a:solidFill>
              </a:rPr>
              <a:t>Finding best number of Clusters by Calculating Silhouette Score</a:t>
            </a:r>
            <a:endParaRPr lang="en-US" sz="3700">
              <a:solidFill>
                <a:srgbClr val="FFFFFF"/>
              </a:solidFill>
            </a:endParaRPr>
          </a:p>
        </p:txBody>
      </p:sp>
      <p:pic>
        <p:nvPicPr>
          <p:cNvPr id="4" name="Content Placeholder 3">
            <a:extLst>
              <a:ext uri="{FF2B5EF4-FFF2-40B4-BE49-F238E27FC236}">
                <a16:creationId xmlns:a16="http://schemas.microsoft.com/office/drawing/2014/main" id="{8D473DAF-35AB-4633-B401-82C3936A805F}"/>
              </a:ext>
            </a:extLst>
          </p:cNvPr>
          <p:cNvPicPr>
            <a:picLocks noChangeAspect="1"/>
          </p:cNvPicPr>
          <p:nvPr/>
        </p:nvPicPr>
        <p:blipFill rotWithShape="1">
          <a:blip r:embed="rId2"/>
          <a:srcRect t="2224" r="1" b="2227"/>
          <a:stretch/>
        </p:blipFill>
        <p:spPr>
          <a:xfrm>
            <a:off x="327547" y="2454903"/>
            <a:ext cx="7058306" cy="4080254"/>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95953AFC-AA65-4C8B-BDA9-E2E9D4E08A95}"/>
              </a:ext>
            </a:extLst>
          </p:cNvPr>
          <p:cNvSpPr>
            <a:spLocks noGrp="1"/>
          </p:cNvSpPr>
          <p:nvPr>
            <p:ph idx="1"/>
          </p:nvPr>
        </p:nvSpPr>
        <p:spPr>
          <a:xfrm>
            <a:off x="8029319" y="917725"/>
            <a:ext cx="3424739" cy="4852362"/>
          </a:xfrm>
        </p:spPr>
        <p:txBody>
          <a:bodyPr anchor="ctr">
            <a:normAutofit/>
          </a:bodyPr>
          <a:lstStyle/>
          <a:p>
            <a:pPr marL="0" indent="0">
              <a:buNone/>
            </a:pPr>
            <a:r>
              <a:rPr lang="en-US" sz="3200" b="1" dirty="0">
                <a:solidFill>
                  <a:srgbClr val="FFFFFF"/>
                </a:solidFill>
                <a:latin typeface="+mj-lt"/>
              </a:rPr>
              <a:t>The highest Silhouette Score is for number of 2 clusters and </a:t>
            </a:r>
            <a:r>
              <a:rPr lang="en-US" sz="3200" b="1" dirty="0" err="1">
                <a:solidFill>
                  <a:srgbClr val="FFFFFF"/>
                </a:solidFill>
                <a:latin typeface="+mj-lt"/>
              </a:rPr>
              <a:t>covariance_type</a:t>
            </a:r>
            <a:r>
              <a:rPr lang="en-US" sz="3200" b="1" dirty="0">
                <a:solidFill>
                  <a:srgbClr val="FFFFFF"/>
                </a:solidFill>
                <a:latin typeface="+mj-lt"/>
              </a:rPr>
              <a:t> of </a:t>
            </a:r>
            <a:r>
              <a:rPr lang="en-US" sz="3200" b="1" dirty="0" err="1">
                <a:solidFill>
                  <a:srgbClr val="FFFFFF"/>
                </a:solidFill>
                <a:latin typeface="+mj-lt"/>
              </a:rPr>
              <a:t>Sherical</a:t>
            </a:r>
            <a:r>
              <a:rPr lang="en-US" sz="3200" b="1" dirty="0">
                <a:solidFill>
                  <a:srgbClr val="FFFFFF"/>
                </a:solidFill>
                <a:latin typeface="+mj-lt"/>
              </a:rPr>
              <a:t>.</a:t>
            </a:r>
          </a:p>
        </p:txBody>
      </p:sp>
    </p:spTree>
    <p:extLst>
      <p:ext uri="{BB962C8B-B14F-4D97-AF65-F5344CB8AC3E}">
        <p14:creationId xmlns:p14="http://schemas.microsoft.com/office/powerpoint/2010/main" val="210358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50D83-CDA0-4F9E-9C94-EACBB3C492B7}"/>
              </a:ext>
            </a:extLst>
          </p:cNvPr>
          <p:cNvSpPr>
            <a:spLocks noGrp="1"/>
          </p:cNvSpPr>
          <p:nvPr>
            <p:ph type="title"/>
          </p:nvPr>
        </p:nvSpPr>
        <p:spPr>
          <a:xfrm>
            <a:off x="838200" y="668377"/>
            <a:ext cx="10515600" cy="1325563"/>
          </a:xfrm>
        </p:spPr>
        <p:txBody>
          <a:bodyPr>
            <a:normAutofit/>
          </a:bodyPr>
          <a:lstStyle/>
          <a:p>
            <a:br>
              <a:rPr lang="en-US" sz="2800" dirty="0"/>
            </a:br>
            <a:r>
              <a:rPr lang="en-US" sz="3200" b="1" dirty="0">
                <a:latin typeface="+mn-lt"/>
              </a:rPr>
              <a:t>Introduction:</a:t>
            </a:r>
            <a:br>
              <a:rPr lang="en-US" sz="2800" dirty="0"/>
            </a:br>
            <a:endParaRPr lang="en-US" sz="2800" dirty="0"/>
          </a:p>
        </p:txBody>
      </p:sp>
      <p:sp>
        <p:nvSpPr>
          <p:cNvPr id="3" name="Content Placeholder 2">
            <a:extLst>
              <a:ext uri="{FF2B5EF4-FFF2-40B4-BE49-F238E27FC236}">
                <a16:creationId xmlns:a16="http://schemas.microsoft.com/office/drawing/2014/main" id="{B5065EBA-AC24-44CE-9CB8-FF18303AD22A}"/>
              </a:ext>
            </a:extLst>
          </p:cNvPr>
          <p:cNvSpPr>
            <a:spLocks noGrp="1"/>
          </p:cNvSpPr>
          <p:nvPr>
            <p:ph sz="half" idx="1"/>
          </p:nvPr>
        </p:nvSpPr>
        <p:spPr>
          <a:xfrm>
            <a:off x="838200" y="1848678"/>
            <a:ext cx="5097780" cy="4124526"/>
          </a:xfrm>
        </p:spPr>
        <p:txBody>
          <a:bodyPr>
            <a:normAutofit lnSpcReduction="10000"/>
          </a:bodyPr>
          <a:lstStyle/>
          <a:p>
            <a:r>
              <a:rPr lang="en-US" sz="2000" dirty="0"/>
              <a:t>The dataset used for this analysis was taken from Kaggle dataset.</a:t>
            </a:r>
          </a:p>
          <a:p>
            <a:r>
              <a:rPr lang="en-US" sz="2000" dirty="0"/>
              <a:t> Dataset contains credit card usage of customers with 18 behavioral features. </a:t>
            </a:r>
          </a:p>
          <a:p>
            <a:r>
              <a:rPr lang="en-US" sz="2000" dirty="0"/>
              <a:t>Segmentation of customers can be used to define marketing strategies. </a:t>
            </a:r>
          </a:p>
          <a:p>
            <a:r>
              <a:rPr lang="en-US" sz="2000" dirty="0"/>
              <a:t>The dataset summarizes the usage behavior of about 9000 active credit card holders during the last 6 months which is updated 2 years ago.</a:t>
            </a:r>
          </a:p>
          <a:p>
            <a:r>
              <a:rPr lang="en-US" sz="2000" dirty="0"/>
              <a:t> Customer segments enable you to understand the patterns that distinguish  your customers.</a:t>
            </a:r>
          </a:p>
          <a:p>
            <a:pPr marL="0" indent="0">
              <a:buNone/>
            </a:pPr>
            <a:endParaRPr lang="en-US" sz="1900" dirty="0"/>
          </a:p>
        </p:txBody>
      </p:sp>
      <p:sp>
        <p:nvSpPr>
          <p:cNvPr id="4" name="Content Placeholder 3">
            <a:extLst>
              <a:ext uri="{FF2B5EF4-FFF2-40B4-BE49-F238E27FC236}">
                <a16:creationId xmlns:a16="http://schemas.microsoft.com/office/drawing/2014/main" id="{28385AF4-1FA2-41E8-BBB6-56A9492F3C63}"/>
              </a:ext>
            </a:extLst>
          </p:cNvPr>
          <p:cNvSpPr>
            <a:spLocks noGrp="1"/>
          </p:cNvSpPr>
          <p:nvPr>
            <p:ph sz="half" idx="2"/>
          </p:nvPr>
        </p:nvSpPr>
        <p:spPr>
          <a:xfrm>
            <a:off x="6256020" y="1063487"/>
            <a:ext cx="5097780" cy="4909717"/>
          </a:xfrm>
        </p:spPr>
        <p:txBody>
          <a:bodyPr>
            <a:normAutofit lnSpcReduction="10000"/>
          </a:bodyPr>
          <a:lstStyle/>
          <a:p>
            <a:pPr marL="0" indent="0">
              <a:buNone/>
            </a:pPr>
            <a:r>
              <a:rPr lang="en-US" sz="3200" b="1" dirty="0">
                <a:ea typeface="+mj-ea"/>
                <a:cs typeface="+mj-cs"/>
              </a:rPr>
              <a:t>Objective:</a:t>
            </a:r>
          </a:p>
          <a:p>
            <a:pPr marL="0" indent="0">
              <a:buNone/>
            </a:pPr>
            <a:endParaRPr lang="en-US" sz="2400" b="1" dirty="0">
              <a:latin typeface="Arial Black" panose="020B0A04020102020204" pitchFamily="34" charset="0"/>
            </a:endParaRPr>
          </a:p>
          <a:p>
            <a:pPr marL="0" indent="0">
              <a:buNone/>
            </a:pPr>
            <a:r>
              <a:rPr lang="en-US" sz="2400" dirty="0"/>
              <a:t>Customer Segmentation by using Customer Behaviors in order to Define a Proper Marketing Strategy.</a:t>
            </a:r>
            <a:endParaRPr lang="en-US" sz="2400" b="1" dirty="0"/>
          </a:p>
          <a:p>
            <a:endParaRPr lang="en-US" sz="2400" dirty="0"/>
          </a:p>
        </p:txBody>
      </p:sp>
    </p:spTree>
    <p:extLst>
      <p:ext uri="{BB962C8B-B14F-4D97-AF65-F5344CB8AC3E}">
        <p14:creationId xmlns:p14="http://schemas.microsoft.com/office/powerpoint/2010/main" val="2731985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4D7B1-F5BA-4A86-91E2-05DE06988BC5}"/>
              </a:ext>
            </a:extLst>
          </p:cNvPr>
          <p:cNvSpPr>
            <a:spLocks noGrp="1"/>
          </p:cNvSpPr>
          <p:nvPr>
            <p:ph type="title"/>
          </p:nvPr>
        </p:nvSpPr>
        <p:spPr>
          <a:xfrm>
            <a:off x="603938" y="640081"/>
            <a:ext cx="2608655" cy="4333701"/>
          </a:xfrm>
        </p:spPr>
        <p:txBody>
          <a:bodyPr vert="horz" lIns="91440" tIns="45720" rIns="91440" bIns="45720" rtlCol="0" anchor="ctr">
            <a:normAutofit fontScale="90000"/>
          </a:bodyPr>
          <a:lstStyle/>
          <a:p>
            <a:br>
              <a:rPr lang="en-US" sz="3600" b="1" dirty="0">
                <a:solidFill>
                  <a:srgbClr val="2C2C2C"/>
                </a:solidFill>
              </a:rPr>
            </a:br>
            <a:br>
              <a:rPr lang="en-US" sz="3600" b="1" dirty="0">
                <a:solidFill>
                  <a:srgbClr val="2C2C2C"/>
                </a:solidFill>
              </a:rPr>
            </a:br>
            <a:br>
              <a:rPr lang="en-US" sz="3600" b="1" dirty="0">
                <a:solidFill>
                  <a:srgbClr val="2C2C2C"/>
                </a:solidFill>
              </a:rPr>
            </a:br>
            <a:r>
              <a:rPr lang="en-US" sz="3600" b="1" dirty="0">
                <a:solidFill>
                  <a:srgbClr val="2C2C2C"/>
                </a:solidFill>
              </a:rPr>
              <a:t>Plot GMM with 2 Clusters by PCA with size-based probability</a:t>
            </a:r>
          </a:p>
        </p:txBody>
      </p:sp>
      <p:sp>
        <p:nvSpPr>
          <p:cNvPr id="2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FC4A45E-5DC2-4F39-9120-A9B0F40A6170}"/>
              </a:ext>
            </a:extLst>
          </p:cNvPr>
          <p:cNvPicPr>
            <a:picLocks noGrp="1" noChangeAspect="1"/>
          </p:cNvPicPr>
          <p:nvPr>
            <p:ph idx="1"/>
          </p:nvPr>
        </p:nvPicPr>
        <p:blipFill rotWithShape="1">
          <a:blip r:embed="rId2"/>
          <a:srcRect b="4106"/>
          <a:stretch/>
        </p:blipFill>
        <p:spPr>
          <a:xfrm>
            <a:off x="4062964" y="942538"/>
            <a:ext cx="7163222" cy="4808332"/>
          </a:xfrm>
          <a:prstGeom prst="rect">
            <a:avLst/>
          </a:prstGeom>
          <a:effectLst/>
        </p:spPr>
      </p:pic>
    </p:spTree>
    <p:extLst>
      <p:ext uri="{BB962C8B-B14F-4D97-AF65-F5344CB8AC3E}">
        <p14:creationId xmlns:p14="http://schemas.microsoft.com/office/powerpoint/2010/main" val="225987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BA189-0A9D-4B3A-8863-0187211AEB5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a:solidFill>
                  <a:srgbClr val="FFFFFF"/>
                </a:solidFill>
              </a:rPr>
              <a:t>GMM Clustering with High Silhouette Score </a:t>
            </a:r>
            <a:endParaRPr lang="en-US" sz="3600">
              <a:solidFill>
                <a:srgbClr val="FFFFFF"/>
              </a:solidFill>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BF5FFC4-F9EB-448D-8FD7-8BBDD12C864F}"/>
              </a:ext>
            </a:extLst>
          </p:cNvPr>
          <p:cNvPicPr>
            <a:picLocks noGrp="1" noChangeAspect="1"/>
          </p:cNvPicPr>
          <p:nvPr>
            <p:ph idx="1"/>
          </p:nvPr>
        </p:nvPicPr>
        <p:blipFill rotWithShape="1">
          <a:blip r:embed="rId2"/>
          <a:srcRect b="2717"/>
          <a:stretch/>
        </p:blipFill>
        <p:spPr>
          <a:xfrm>
            <a:off x="976251" y="942538"/>
            <a:ext cx="7163222" cy="4808332"/>
          </a:xfrm>
          <a:prstGeom prst="rect">
            <a:avLst/>
          </a:prstGeom>
          <a:effectLst/>
        </p:spPr>
      </p:pic>
    </p:spTree>
    <p:extLst>
      <p:ext uri="{BB962C8B-B14F-4D97-AF65-F5344CB8AC3E}">
        <p14:creationId xmlns:p14="http://schemas.microsoft.com/office/powerpoint/2010/main" val="738647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BC255-4F4E-4AB5-9D73-87895548E57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a:solidFill>
                  <a:srgbClr val="FFFFFF"/>
                </a:solidFill>
              </a:rPr>
              <a:t>Compering Results of Methods to Find the Optimal Number of Cluster Model</a:t>
            </a:r>
            <a:endParaRPr lang="en-US" sz="3000">
              <a:solidFill>
                <a:srgbClr val="FFFFFF"/>
              </a:solidFill>
            </a:endParaRP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AF67226-1545-4E0E-9A82-8AAE476FF633}"/>
              </a:ext>
            </a:extLst>
          </p:cNvPr>
          <p:cNvPicPr>
            <a:picLocks noChangeAspect="1"/>
          </p:cNvPicPr>
          <p:nvPr/>
        </p:nvPicPr>
        <p:blipFill>
          <a:blip r:embed="rId2"/>
          <a:stretch>
            <a:fillRect/>
          </a:stretch>
        </p:blipFill>
        <p:spPr>
          <a:xfrm>
            <a:off x="331567" y="2584265"/>
            <a:ext cx="5455917" cy="3682743"/>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AE3B75C-6136-47D5-9D37-DB76B9E9BB87}"/>
              </a:ext>
            </a:extLst>
          </p:cNvPr>
          <p:cNvPicPr>
            <a:picLocks noGrp="1" noChangeAspect="1"/>
          </p:cNvPicPr>
          <p:nvPr>
            <p:ph idx="1"/>
          </p:nvPr>
        </p:nvPicPr>
        <p:blipFill>
          <a:blip r:embed="rId3"/>
          <a:stretch>
            <a:fillRect/>
          </a:stretch>
        </p:blipFill>
        <p:spPr>
          <a:xfrm>
            <a:off x="6404516" y="2770909"/>
            <a:ext cx="5455917" cy="2937164"/>
          </a:xfrm>
          <a:prstGeom prst="rect">
            <a:avLst/>
          </a:prstGeom>
        </p:spPr>
      </p:pic>
    </p:spTree>
    <p:extLst>
      <p:ext uri="{BB962C8B-B14F-4D97-AF65-F5344CB8AC3E}">
        <p14:creationId xmlns:p14="http://schemas.microsoft.com/office/powerpoint/2010/main" val="2442727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A3BC7-1538-45F6-A6E5-C2719A99AB2A}"/>
              </a:ext>
            </a:extLst>
          </p:cNvPr>
          <p:cNvSpPr>
            <a:spLocks noGrp="1"/>
          </p:cNvSpPr>
          <p:nvPr>
            <p:ph type="title"/>
          </p:nvPr>
        </p:nvSpPr>
        <p:spPr>
          <a:xfrm>
            <a:off x="686834" y="591344"/>
            <a:ext cx="3200400" cy="5585619"/>
          </a:xfrm>
        </p:spPr>
        <p:txBody>
          <a:bodyPr>
            <a:normAutofit/>
          </a:bodyPr>
          <a:lstStyle/>
          <a:p>
            <a:r>
              <a:rPr lang="en-US" b="1">
                <a:solidFill>
                  <a:srgbClr val="FFFFFF"/>
                </a:solidFill>
              </a:rPr>
              <a:t>Results of Comparing Mrthods</a:t>
            </a:r>
            <a:r>
              <a:rPr lang="en-US">
                <a:solidFill>
                  <a:srgbClr val="FFFFFF"/>
                </a:solidFill>
              </a:rPr>
              <a:t>:</a:t>
            </a:r>
          </a:p>
        </p:txBody>
      </p:sp>
      <p:sp>
        <p:nvSpPr>
          <p:cNvPr id="27"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E98969-83DF-4BDE-A8D7-A2D9F85709A6}"/>
              </a:ext>
            </a:extLst>
          </p:cNvPr>
          <p:cNvSpPr>
            <a:spLocks noGrp="1"/>
          </p:cNvSpPr>
          <p:nvPr>
            <p:ph idx="1"/>
          </p:nvPr>
        </p:nvSpPr>
        <p:spPr>
          <a:xfrm>
            <a:off x="4447308" y="591344"/>
            <a:ext cx="6906491" cy="5585619"/>
          </a:xfrm>
        </p:spPr>
        <p:txBody>
          <a:bodyPr anchor="ctr">
            <a:normAutofit/>
          </a:bodyPr>
          <a:lstStyle/>
          <a:p>
            <a:r>
              <a:rPr lang="en-US" b="1" dirty="0">
                <a:latin typeface="+mj-lt"/>
              </a:rPr>
              <a:t>Evaluating model with the highest silhouette score metric to choose the best method does not seem a suitable one for DBSCAN model even with a high score.</a:t>
            </a:r>
          </a:p>
          <a:p>
            <a:r>
              <a:rPr lang="en-US" b="1" dirty="0">
                <a:latin typeface="+mj-lt"/>
              </a:rPr>
              <a:t>This is because most of the customers clustered in the one cluster and the lower number of variables are as an outlier, so density is very much in the first cluster. </a:t>
            </a:r>
          </a:p>
          <a:p>
            <a:r>
              <a:rPr lang="en-US" b="1" dirty="0">
                <a:latin typeface="+mj-lt"/>
              </a:rPr>
              <a:t>The Second Highest Silhouette Score is for </a:t>
            </a:r>
            <a:r>
              <a:rPr lang="en-US" b="1" dirty="0" err="1">
                <a:latin typeface="+mj-lt"/>
              </a:rPr>
              <a:t>Kmeans</a:t>
            </a:r>
            <a:r>
              <a:rPr lang="en-US" b="1" dirty="0">
                <a:latin typeface="+mj-lt"/>
              </a:rPr>
              <a:t> and GMM.</a:t>
            </a:r>
          </a:p>
        </p:txBody>
      </p:sp>
    </p:spTree>
    <p:extLst>
      <p:ext uri="{BB962C8B-B14F-4D97-AF65-F5344CB8AC3E}">
        <p14:creationId xmlns:p14="http://schemas.microsoft.com/office/powerpoint/2010/main" val="3231601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CC13-6B2A-48D1-953B-F28F92203494}"/>
              </a:ext>
            </a:extLst>
          </p:cNvPr>
          <p:cNvSpPr>
            <a:spLocks noGrp="1"/>
          </p:cNvSpPr>
          <p:nvPr>
            <p:ph type="title"/>
          </p:nvPr>
        </p:nvSpPr>
        <p:spPr/>
        <p:txBody>
          <a:bodyPr vert="horz" lIns="91440" tIns="45720" rIns="91440" bIns="45720" rtlCol="0" anchor="ctr">
            <a:normAutofit/>
          </a:bodyPr>
          <a:lstStyle/>
          <a:p>
            <a:pPr algn="ctr"/>
            <a:r>
              <a:rPr lang="en-US" sz="4000" b="1" kern="1200" dirty="0">
                <a:solidFill>
                  <a:schemeClr val="tx1"/>
                </a:solidFill>
                <a:latin typeface="+mj-lt"/>
                <a:ea typeface="+mj-ea"/>
                <a:cs typeface="+mj-cs"/>
              </a:rPr>
              <a:t>Comparing </a:t>
            </a:r>
            <a:r>
              <a:rPr lang="en-US" sz="4000" b="1" kern="1200" dirty="0" err="1">
                <a:solidFill>
                  <a:schemeClr val="tx1"/>
                </a:solidFill>
                <a:latin typeface="+mj-lt"/>
                <a:ea typeface="+mj-ea"/>
                <a:cs typeface="+mj-cs"/>
              </a:rPr>
              <a:t>Kmeans</a:t>
            </a:r>
            <a:r>
              <a:rPr lang="en-US" sz="4000" b="1" kern="1200" dirty="0">
                <a:solidFill>
                  <a:schemeClr val="tx1"/>
                </a:solidFill>
                <a:latin typeface="+mj-lt"/>
                <a:ea typeface="+mj-ea"/>
                <a:cs typeface="+mj-cs"/>
              </a:rPr>
              <a:t> and GMM Clustering method in terms of Customer Distribution per Cluster:</a:t>
            </a:r>
          </a:p>
        </p:txBody>
      </p:sp>
      <p:sp>
        <p:nvSpPr>
          <p:cNvPr id="4" name="Text Placeholder 3">
            <a:extLst>
              <a:ext uri="{FF2B5EF4-FFF2-40B4-BE49-F238E27FC236}">
                <a16:creationId xmlns:a16="http://schemas.microsoft.com/office/drawing/2014/main" id="{B257A5E9-A3E7-46F2-8A76-44DE6403533B}"/>
              </a:ext>
            </a:extLst>
          </p:cNvPr>
          <p:cNvSpPr>
            <a:spLocks noGrp="1"/>
          </p:cNvSpPr>
          <p:nvPr>
            <p:ph type="body" idx="1"/>
          </p:nvPr>
        </p:nvSpPr>
        <p:spPr>
          <a:xfrm>
            <a:off x="2590799" y="1681163"/>
            <a:ext cx="1593274" cy="823912"/>
          </a:xfrm>
        </p:spPr>
        <p:txBody>
          <a:bodyPr>
            <a:normAutofit fontScale="92500"/>
          </a:bodyPr>
          <a:lstStyle/>
          <a:p>
            <a:r>
              <a:rPr lang="en-US" sz="3200" dirty="0" err="1"/>
              <a:t>Kmeans</a:t>
            </a:r>
            <a:r>
              <a:rPr lang="en-US" dirty="0"/>
              <a:t>:</a:t>
            </a:r>
          </a:p>
        </p:txBody>
      </p:sp>
      <p:pic>
        <p:nvPicPr>
          <p:cNvPr id="33" name="Content Placeholder 32">
            <a:extLst>
              <a:ext uri="{FF2B5EF4-FFF2-40B4-BE49-F238E27FC236}">
                <a16:creationId xmlns:a16="http://schemas.microsoft.com/office/drawing/2014/main" id="{9685CEA2-C187-4FDB-977E-662721E9A7E0}"/>
              </a:ext>
            </a:extLst>
          </p:cNvPr>
          <p:cNvPicPr>
            <a:picLocks noGrp="1" noChangeAspect="1"/>
          </p:cNvPicPr>
          <p:nvPr>
            <p:ph sz="half" idx="2"/>
          </p:nvPr>
        </p:nvPicPr>
        <p:blipFill>
          <a:blip r:embed="rId2"/>
          <a:stretch>
            <a:fillRect/>
          </a:stretch>
        </p:blipFill>
        <p:spPr>
          <a:xfrm>
            <a:off x="1272517" y="2826327"/>
            <a:ext cx="4791075" cy="3666548"/>
          </a:xfrm>
          <a:prstGeom prst="rect">
            <a:avLst/>
          </a:prstGeom>
        </p:spPr>
      </p:pic>
      <p:sp>
        <p:nvSpPr>
          <p:cNvPr id="6" name="Text Placeholder 5">
            <a:extLst>
              <a:ext uri="{FF2B5EF4-FFF2-40B4-BE49-F238E27FC236}">
                <a16:creationId xmlns:a16="http://schemas.microsoft.com/office/drawing/2014/main" id="{0096FB84-B607-4D36-86BE-3429F66A4826}"/>
              </a:ext>
            </a:extLst>
          </p:cNvPr>
          <p:cNvSpPr>
            <a:spLocks noGrp="1"/>
          </p:cNvSpPr>
          <p:nvPr>
            <p:ph type="body" sz="quarter" idx="3"/>
          </p:nvPr>
        </p:nvSpPr>
        <p:spPr>
          <a:xfrm>
            <a:off x="8395855" y="1681163"/>
            <a:ext cx="1205346" cy="823912"/>
          </a:xfrm>
        </p:spPr>
        <p:txBody>
          <a:bodyPr>
            <a:normAutofit fontScale="92500"/>
          </a:bodyPr>
          <a:lstStyle/>
          <a:p>
            <a:r>
              <a:rPr lang="en-US" sz="3200" dirty="0"/>
              <a:t>GMM:</a:t>
            </a:r>
          </a:p>
        </p:txBody>
      </p:sp>
      <p:pic>
        <p:nvPicPr>
          <p:cNvPr id="34" name="Content Placeholder 33">
            <a:extLst>
              <a:ext uri="{FF2B5EF4-FFF2-40B4-BE49-F238E27FC236}">
                <a16:creationId xmlns:a16="http://schemas.microsoft.com/office/drawing/2014/main" id="{E813AE5B-053F-40F9-9284-29B0785E407E}"/>
              </a:ext>
            </a:extLst>
          </p:cNvPr>
          <p:cNvPicPr>
            <a:picLocks noGrp="1" noChangeAspect="1"/>
          </p:cNvPicPr>
          <p:nvPr>
            <p:ph sz="quarter" idx="4"/>
          </p:nvPr>
        </p:nvPicPr>
        <p:blipFill>
          <a:blip r:embed="rId3"/>
          <a:stretch>
            <a:fillRect/>
          </a:stretch>
        </p:blipFill>
        <p:spPr>
          <a:xfrm>
            <a:off x="6358731" y="2637631"/>
            <a:ext cx="4810125" cy="4026405"/>
          </a:xfrm>
          <a:prstGeom prst="rect">
            <a:avLst/>
          </a:prstGeom>
        </p:spPr>
      </p:pic>
    </p:spTree>
    <p:extLst>
      <p:ext uri="{BB962C8B-B14F-4D97-AF65-F5344CB8AC3E}">
        <p14:creationId xmlns:p14="http://schemas.microsoft.com/office/powerpoint/2010/main" val="3394062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C5BD95EF-7391-4E69-945D-E5AFE88A232D}"/>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err="1">
                <a:solidFill>
                  <a:srgbClr val="FFFFFF"/>
                </a:solidFill>
              </a:rPr>
              <a:t>Kmeans</a:t>
            </a:r>
            <a:r>
              <a:rPr lang="en-US" sz="5400" dirty="0">
                <a:solidFill>
                  <a:srgbClr val="FFFFFF"/>
                </a:solidFill>
              </a:rPr>
              <a:t> Clustering  Interpretation</a:t>
            </a:r>
          </a:p>
        </p:txBody>
      </p:sp>
      <p:pic>
        <p:nvPicPr>
          <p:cNvPr id="22" name="Picture 21">
            <a:extLst>
              <a:ext uri="{FF2B5EF4-FFF2-40B4-BE49-F238E27FC236}">
                <a16:creationId xmlns:a16="http://schemas.microsoft.com/office/drawing/2014/main" id="{97B10D9A-80AC-412C-BD76-929ECAEF8C70}"/>
              </a:ext>
            </a:extLst>
          </p:cNvPr>
          <p:cNvPicPr>
            <a:picLocks noChangeAspect="1"/>
          </p:cNvPicPr>
          <p:nvPr/>
        </p:nvPicPr>
        <p:blipFill>
          <a:blip r:embed="rId2"/>
          <a:stretch>
            <a:fillRect/>
          </a:stretch>
        </p:blipFill>
        <p:spPr>
          <a:xfrm>
            <a:off x="8439541" y="183585"/>
            <a:ext cx="2957789" cy="3997637"/>
          </a:xfrm>
          <a:prstGeom prst="rect">
            <a:avLst/>
          </a:prstGeom>
        </p:spPr>
      </p:pic>
      <p:pic>
        <p:nvPicPr>
          <p:cNvPr id="18" name="Content Placeholder 17">
            <a:extLst>
              <a:ext uri="{FF2B5EF4-FFF2-40B4-BE49-F238E27FC236}">
                <a16:creationId xmlns:a16="http://schemas.microsoft.com/office/drawing/2014/main" id="{E869C748-62DC-4E40-ADFD-6A1C97828CE4}"/>
              </a:ext>
            </a:extLst>
          </p:cNvPr>
          <p:cNvPicPr>
            <a:picLocks noGrp="1" noChangeAspect="1"/>
          </p:cNvPicPr>
          <p:nvPr>
            <p:ph idx="1"/>
          </p:nvPr>
        </p:nvPicPr>
        <p:blipFill>
          <a:blip r:embed="rId3"/>
          <a:stretch>
            <a:fillRect/>
          </a:stretch>
        </p:blipFill>
        <p:spPr>
          <a:xfrm>
            <a:off x="527539" y="269177"/>
            <a:ext cx="2965864" cy="3997637"/>
          </a:xfrm>
          <a:prstGeom prst="rect">
            <a:avLst/>
          </a:prstGeom>
        </p:spPr>
      </p:pic>
      <p:cxnSp>
        <p:nvCxnSpPr>
          <p:cNvPr id="31" name="Straight Connector 3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00DB8C2-2637-47B6-8FAC-CB171AB923B7}"/>
              </a:ext>
            </a:extLst>
          </p:cNvPr>
          <p:cNvPicPr>
            <a:picLocks noChangeAspect="1"/>
          </p:cNvPicPr>
          <p:nvPr/>
        </p:nvPicPr>
        <p:blipFill>
          <a:blip r:embed="rId4"/>
          <a:stretch>
            <a:fillRect/>
          </a:stretch>
        </p:blipFill>
        <p:spPr>
          <a:xfrm>
            <a:off x="4637976" y="204894"/>
            <a:ext cx="3101767" cy="3997637"/>
          </a:xfrm>
          <a:prstGeom prst="rect">
            <a:avLst/>
          </a:prstGeom>
        </p:spPr>
      </p:pic>
      <p:cxnSp>
        <p:nvCxnSpPr>
          <p:cNvPr id="33" name="Straight Connector 3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667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2700-34C2-4CC5-859C-86EAD756BBE0}"/>
              </a:ext>
            </a:extLst>
          </p:cNvPr>
          <p:cNvSpPr>
            <a:spLocks noGrp="1"/>
          </p:cNvSpPr>
          <p:nvPr>
            <p:ph type="title"/>
          </p:nvPr>
        </p:nvSpPr>
        <p:spPr>
          <a:xfrm>
            <a:off x="1136428" y="627564"/>
            <a:ext cx="7474172" cy="1325563"/>
          </a:xfrm>
        </p:spPr>
        <p:txBody>
          <a:bodyPr>
            <a:normAutofit/>
          </a:bodyPr>
          <a:lstStyle/>
          <a:p>
            <a:r>
              <a:rPr lang="en-US" b="1" err="1"/>
              <a:t>Kmeans</a:t>
            </a:r>
            <a:r>
              <a:rPr lang="en-US" b="1"/>
              <a:t> Clustering Results:</a:t>
            </a:r>
          </a:p>
        </p:txBody>
      </p:sp>
      <p:sp>
        <p:nvSpPr>
          <p:cNvPr id="3" name="Content Placeholder 2">
            <a:extLst>
              <a:ext uri="{FF2B5EF4-FFF2-40B4-BE49-F238E27FC236}">
                <a16:creationId xmlns:a16="http://schemas.microsoft.com/office/drawing/2014/main" id="{3D2B54E4-5AB4-4C25-8B29-7709DBA7A87F}"/>
              </a:ext>
            </a:extLst>
          </p:cNvPr>
          <p:cNvSpPr>
            <a:spLocks noGrp="1"/>
          </p:cNvSpPr>
          <p:nvPr>
            <p:ph idx="1"/>
          </p:nvPr>
        </p:nvSpPr>
        <p:spPr>
          <a:xfrm>
            <a:off x="707582" y="2023885"/>
            <a:ext cx="7870372" cy="3450613"/>
          </a:xfrm>
        </p:spPr>
        <p:txBody>
          <a:bodyPr anchor="ctr">
            <a:normAutofit/>
          </a:bodyPr>
          <a:lstStyle/>
          <a:p>
            <a:pPr marL="0" indent="0" algn="just">
              <a:buNone/>
            </a:pPr>
            <a:r>
              <a:rPr lang="en-US" sz="1700" dirty="0"/>
              <a:t>According to the results:</a:t>
            </a:r>
          </a:p>
          <a:p>
            <a:pPr algn="just"/>
            <a:r>
              <a:rPr lang="en-US" sz="1700" b="1" dirty="0"/>
              <a:t>Cluster 0:  </a:t>
            </a:r>
            <a:r>
              <a:rPr lang="en-US" sz="1700" dirty="0"/>
              <a:t>Indicates a group of customers who have a higher BALANCE and CASH_ADVANCE with low PURCHASES and PURCHASES_FREQUENCY. We can assume that these customers with least usage of credit card. The number of customers in this cluster is a bit higher.</a:t>
            </a:r>
            <a:endParaRPr lang="en-US" sz="1700" b="1" dirty="0"/>
          </a:p>
          <a:p>
            <a:pPr algn="just"/>
            <a:r>
              <a:rPr lang="en-US" sz="1700" b="1" dirty="0"/>
              <a:t>Cluster 1:</a:t>
            </a:r>
            <a:r>
              <a:rPr lang="en-US" sz="1700" dirty="0"/>
              <a:t> Indicates a group of customers who have high PURCHASES and PURCHASES_FREQUENCY . We can assume that these customers with more usage of credit card and makes more frequent purchases.</a:t>
            </a:r>
          </a:p>
          <a:p>
            <a:pPr marL="0" indent="0" algn="just">
              <a:buNone/>
            </a:pPr>
            <a:br>
              <a:rPr lang="en-US" sz="1700" dirty="0"/>
            </a:br>
            <a:endParaRPr lang="en-US" sz="17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1103680D-1B73-40C7-BA6C-CF97B1EC01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41933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E13F1-9C6A-47D5-BB9D-6EA8D676A374}"/>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dirty="0">
                <a:solidFill>
                  <a:srgbClr val="FFFFFF"/>
                </a:solidFill>
              </a:rPr>
              <a:t>GMM Clustering  Interpretation</a:t>
            </a:r>
          </a:p>
        </p:txBody>
      </p:sp>
      <p:pic>
        <p:nvPicPr>
          <p:cNvPr id="5" name="Picture 4">
            <a:extLst>
              <a:ext uri="{FF2B5EF4-FFF2-40B4-BE49-F238E27FC236}">
                <a16:creationId xmlns:a16="http://schemas.microsoft.com/office/drawing/2014/main" id="{977AF826-2FF4-4D12-9C66-15A3B22CFC7C}"/>
              </a:ext>
            </a:extLst>
          </p:cNvPr>
          <p:cNvPicPr>
            <a:picLocks noChangeAspect="1"/>
          </p:cNvPicPr>
          <p:nvPr/>
        </p:nvPicPr>
        <p:blipFill>
          <a:blip r:embed="rId2"/>
          <a:stretch>
            <a:fillRect/>
          </a:stretch>
        </p:blipFill>
        <p:spPr>
          <a:xfrm>
            <a:off x="4710268" y="341112"/>
            <a:ext cx="3225732" cy="3997637"/>
          </a:xfrm>
          <a:prstGeom prst="rect">
            <a:avLst/>
          </a:prstGeom>
        </p:spPr>
      </p:pic>
      <p:pic>
        <p:nvPicPr>
          <p:cNvPr id="6" name="Picture 5">
            <a:extLst>
              <a:ext uri="{FF2B5EF4-FFF2-40B4-BE49-F238E27FC236}">
                <a16:creationId xmlns:a16="http://schemas.microsoft.com/office/drawing/2014/main" id="{F1F8779D-D5BF-4081-BD5E-6165AAA707A9}"/>
              </a:ext>
            </a:extLst>
          </p:cNvPr>
          <p:cNvPicPr>
            <a:picLocks noChangeAspect="1"/>
          </p:cNvPicPr>
          <p:nvPr/>
        </p:nvPicPr>
        <p:blipFill>
          <a:blip r:embed="rId3"/>
          <a:stretch>
            <a:fillRect/>
          </a:stretch>
        </p:blipFill>
        <p:spPr>
          <a:xfrm>
            <a:off x="8588201" y="307730"/>
            <a:ext cx="3225732" cy="3997637"/>
          </a:xfrm>
          <a:prstGeom prst="rect">
            <a:avLst/>
          </a:prstGeom>
        </p:spPr>
      </p:pic>
      <p:cxnSp>
        <p:nvCxnSpPr>
          <p:cNvPr id="15" name="Straight Connector 14">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5373D12-583A-4838-9CA8-B225762DF344}"/>
              </a:ext>
            </a:extLst>
          </p:cNvPr>
          <p:cNvPicPr>
            <a:picLocks noGrp="1" noChangeAspect="1"/>
          </p:cNvPicPr>
          <p:nvPr>
            <p:ph idx="1"/>
          </p:nvPr>
        </p:nvPicPr>
        <p:blipFill>
          <a:blip r:embed="rId4"/>
          <a:stretch>
            <a:fillRect/>
          </a:stretch>
        </p:blipFill>
        <p:spPr>
          <a:xfrm>
            <a:off x="429397" y="341111"/>
            <a:ext cx="3113918" cy="3997637"/>
          </a:xfrm>
          <a:prstGeom prst="rect">
            <a:avLst/>
          </a:prstGeom>
        </p:spPr>
      </p:pic>
      <p:cxnSp>
        <p:nvCxnSpPr>
          <p:cNvPr id="17" name="Straight Connector 16">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757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8AAD-B029-40C8-AFF5-3FB438040D86}"/>
              </a:ext>
            </a:extLst>
          </p:cNvPr>
          <p:cNvSpPr>
            <a:spLocks noGrp="1"/>
          </p:cNvSpPr>
          <p:nvPr>
            <p:ph type="title"/>
          </p:nvPr>
        </p:nvSpPr>
        <p:spPr>
          <a:xfrm>
            <a:off x="1136428" y="627564"/>
            <a:ext cx="7474172" cy="1325563"/>
          </a:xfrm>
        </p:spPr>
        <p:txBody>
          <a:bodyPr>
            <a:normAutofit/>
          </a:bodyPr>
          <a:lstStyle/>
          <a:p>
            <a:r>
              <a:rPr lang="en-US" b="1" dirty="0"/>
              <a:t>GMM Clustering Result:</a:t>
            </a:r>
          </a:p>
        </p:txBody>
      </p:sp>
      <p:sp>
        <p:nvSpPr>
          <p:cNvPr id="3" name="Content Placeholder 2">
            <a:extLst>
              <a:ext uri="{FF2B5EF4-FFF2-40B4-BE49-F238E27FC236}">
                <a16:creationId xmlns:a16="http://schemas.microsoft.com/office/drawing/2014/main" id="{5F8FAB85-4C4F-482A-9EC2-53E902353F95}"/>
              </a:ext>
            </a:extLst>
          </p:cNvPr>
          <p:cNvSpPr>
            <a:spLocks noGrp="1"/>
          </p:cNvSpPr>
          <p:nvPr>
            <p:ph idx="1"/>
          </p:nvPr>
        </p:nvSpPr>
        <p:spPr>
          <a:xfrm>
            <a:off x="325504" y="1953127"/>
            <a:ext cx="8589896" cy="3749030"/>
          </a:xfrm>
        </p:spPr>
        <p:txBody>
          <a:bodyPr anchor="ctr">
            <a:normAutofit/>
          </a:bodyPr>
          <a:lstStyle/>
          <a:p>
            <a:r>
              <a:rPr lang="en-US" sz="2000" b="1" dirty="0">
                <a:latin typeface="+mj-lt"/>
              </a:rPr>
              <a:t>Cluster 0: </a:t>
            </a:r>
            <a:r>
              <a:rPr lang="en-US" sz="2000" dirty="0">
                <a:latin typeface="+mj-lt"/>
              </a:rPr>
              <a:t>Indicates a group of customers who have a low BALANCE and CASH_ADVANCE with high CREDIT_LIMIT, PURCHASES. We can assume that these customers with high usage of credit card. The number of customers in this cluster is a bit higher, which is good.</a:t>
            </a:r>
          </a:p>
          <a:p>
            <a:r>
              <a:rPr lang="en-US" sz="2000" b="1" dirty="0">
                <a:latin typeface="+mj-lt"/>
              </a:rPr>
              <a:t>Cluster 1: </a:t>
            </a:r>
            <a:r>
              <a:rPr lang="en-US" sz="2000" dirty="0">
                <a:latin typeface="+mj-lt"/>
              </a:rPr>
              <a:t>Indicates a group of customers who have a high BALANCE and CASH_ADVANCE with low PURCHASES and PURCHASES_FREQUENCY. We can assume that these customers with least usage of credit card. The number of customers in this cluster is a lower.</a:t>
            </a:r>
          </a:p>
          <a:p>
            <a:endParaRPr lang="en-US" sz="1700" dirty="0">
              <a:latin typeface="+mj-lt"/>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itcoin">
            <a:extLst>
              <a:ext uri="{FF2B5EF4-FFF2-40B4-BE49-F238E27FC236}">
                <a16:creationId xmlns:a16="http://schemas.microsoft.com/office/drawing/2014/main" id="{8C89F280-935F-43D5-AEE3-A0E52CBDB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29115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76633B-C03D-48E5-9F1E-D8B13095318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b="1" kern="1200">
                <a:solidFill>
                  <a:srgbClr val="FFFFFF"/>
                </a:solidFill>
                <a:latin typeface="+mj-lt"/>
                <a:ea typeface="+mj-ea"/>
                <a:cs typeface="+mj-cs"/>
              </a:rPr>
              <a:t>Comparing Kmeans and GMM Clustering method in terms of  Time Elapsed </a:t>
            </a:r>
          </a:p>
        </p:txBody>
      </p:sp>
      <p:pic>
        <p:nvPicPr>
          <p:cNvPr id="4" name="Content Placeholder 3">
            <a:extLst>
              <a:ext uri="{FF2B5EF4-FFF2-40B4-BE49-F238E27FC236}">
                <a16:creationId xmlns:a16="http://schemas.microsoft.com/office/drawing/2014/main" id="{0C898411-B5D9-41D8-AFD7-69DE55AE5F25}"/>
              </a:ext>
            </a:extLst>
          </p:cNvPr>
          <p:cNvPicPr>
            <a:picLocks noGrp="1" noChangeAspect="1"/>
          </p:cNvPicPr>
          <p:nvPr>
            <p:ph idx="1"/>
          </p:nvPr>
        </p:nvPicPr>
        <p:blipFill>
          <a:blip r:embed="rId2"/>
          <a:stretch>
            <a:fillRect/>
          </a:stretch>
        </p:blipFill>
        <p:spPr>
          <a:xfrm>
            <a:off x="3832262" y="701339"/>
            <a:ext cx="7193098" cy="4040185"/>
          </a:xfrm>
          <a:prstGeom prst="rect">
            <a:avLst/>
          </a:prstGeom>
        </p:spPr>
      </p:pic>
      <p:sp>
        <p:nvSpPr>
          <p:cNvPr id="5" name="Rectangle 4">
            <a:extLst>
              <a:ext uri="{FF2B5EF4-FFF2-40B4-BE49-F238E27FC236}">
                <a16:creationId xmlns:a16="http://schemas.microsoft.com/office/drawing/2014/main" id="{1FCF8B69-BCF6-4065-A648-1001B77BF7E4}"/>
              </a:ext>
            </a:extLst>
          </p:cNvPr>
          <p:cNvSpPr/>
          <p:nvPr/>
        </p:nvSpPr>
        <p:spPr>
          <a:xfrm>
            <a:off x="3570514" y="5095983"/>
            <a:ext cx="7926976" cy="760287"/>
          </a:xfrm>
          <a:prstGeom prst="rect">
            <a:avLst/>
          </a:prstGeom>
        </p:spPr>
        <p:txBody>
          <a:bodyPr vert="horz" lIns="91440" tIns="45720" rIns="91440" bIns="45720" rtlCol="0">
            <a:normAutofit/>
          </a:bodyPr>
          <a:lstStyle/>
          <a:p>
            <a:pPr defTabSz="914400">
              <a:lnSpc>
                <a:spcPct val="90000"/>
              </a:lnSpc>
              <a:spcAft>
                <a:spcPts val="600"/>
              </a:spcAft>
            </a:pPr>
            <a:r>
              <a:rPr lang="en-US" sz="2000" dirty="0"/>
              <a:t>Time Elapsed in GMM method is much less than </a:t>
            </a:r>
            <a:r>
              <a:rPr lang="en-US" sz="2000" dirty="0" err="1"/>
              <a:t>kmeans</a:t>
            </a:r>
            <a:r>
              <a:rPr lang="en-US" sz="2000" dirty="0"/>
              <a:t> method. </a:t>
            </a:r>
          </a:p>
        </p:txBody>
      </p:sp>
    </p:spTree>
    <p:extLst>
      <p:ext uri="{BB962C8B-B14F-4D97-AF65-F5344CB8AC3E}">
        <p14:creationId xmlns:p14="http://schemas.microsoft.com/office/powerpoint/2010/main" val="235685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FAE8292-483F-420A-9180-473382A34CA7}"/>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4000" b="1" kern="1200" cap="all" dirty="0">
                <a:solidFill>
                  <a:schemeClr val="tx1"/>
                </a:solidFill>
                <a:latin typeface="+mn-lt"/>
                <a:ea typeface="+mj-ea"/>
                <a:cs typeface="+mj-cs"/>
              </a:rPr>
              <a:t>Exploratory Data </a:t>
            </a:r>
            <a:br>
              <a:rPr lang="en-US" sz="4000" b="1" kern="1200" cap="all" dirty="0">
                <a:solidFill>
                  <a:schemeClr val="tx1"/>
                </a:solidFill>
                <a:latin typeface="+mn-lt"/>
                <a:ea typeface="+mj-ea"/>
                <a:cs typeface="+mj-cs"/>
              </a:rPr>
            </a:br>
            <a:r>
              <a:rPr lang="en-US" sz="4000" b="1" kern="1200" cap="all" dirty="0">
                <a:solidFill>
                  <a:schemeClr val="tx1"/>
                </a:solidFill>
                <a:latin typeface="+mn-lt"/>
                <a:ea typeface="+mj-ea"/>
                <a:cs typeface="+mj-cs"/>
              </a:rPr>
              <a:t>Analysis(EDA)</a:t>
            </a:r>
          </a:p>
        </p:txBody>
      </p:sp>
      <p:sp>
        <p:nvSpPr>
          <p:cNvPr id="13" name="Oval 1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574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2DE1-AD39-4C95-851C-ED47E0F02253}"/>
              </a:ext>
            </a:extLst>
          </p:cNvPr>
          <p:cNvSpPr>
            <a:spLocks noGrp="1"/>
          </p:cNvSpPr>
          <p:nvPr>
            <p:ph type="title"/>
          </p:nvPr>
        </p:nvSpPr>
        <p:spPr>
          <a:xfrm>
            <a:off x="452063" y="267128"/>
            <a:ext cx="8158537" cy="626725"/>
          </a:xfrm>
        </p:spPr>
        <p:txBody>
          <a:bodyPr>
            <a:normAutofit fontScale="90000"/>
          </a:bodyPr>
          <a:lstStyle/>
          <a:p>
            <a:r>
              <a:rPr lang="en-US" b="1" dirty="0"/>
              <a:t>Conclusion:</a:t>
            </a:r>
          </a:p>
        </p:txBody>
      </p:sp>
      <p:sp>
        <p:nvSpPr>
          <p:cNvPr id="3" name="Content Placeholder 2">
            <a:extLst>
              <a:ext uri="{FF2B5EF4-FFF2-40B4-BE49-F238E27FC236}">
                <a16:creationId xmlns:a16="http://schemas.microsoft.com/office/drawing/2014/main" id="{EEEBF8AF-2203-465B-BF15-ED8DAE1F7C56}"/>
              </a:ext>
            </a:extLst>
          </p:cNvPr>
          <p:cNvSpPr>
            <a:spLocks noGrp="1"/>
          </p:cNvSpPr>
          <p:nvPr>
            <p:ph idx="1"/>
          </p:nvPr>
        </p:nvSpPr>
        <p:spPr>
          <a:xfrm>
            <a:off x="349321" y="1037689"/>
            <a:ext cx="8566079" cy="5589141"/>
          </a:xfrm>
        </p:spPr>
        <p:txBody>
          <a:bodyPr anchor="ctr">
            <a:normAutofit fontScale="85000" lnSpcReduction="10000"/>
          </a:bodyPr>
          <a:lstStyle/>
          <a:p>
            <a:pPr>
              <a:lnSpc>
                <a:spcPct val="120000"/>
              </a:lnSpc>
              <a:buFont typeface="Wingdings" panose="05000000000000000000" pitchFamily="2" charset="2"/>
              <a:buChar char="§"/>
            </a:pPr>
            <a:r>
              <a:rPr lang="en-US" sz="2000" dirty="0"/>
              <a:t>I chose the GMM model  in contrast with </a:t>
            </a:r>
            <a:r>
              <a:rPr lang="en-US" sz="2000" dirty="0" err="1"/>
              <a:t>Kmeans</a:t>
            </a:r>
            <a:r>
              <a:rPr lang="en-US" sz="2000" dirty="0"/>
              <a:t>. </a:t>
            </a:r>
          </a:p>
          <a:p>
            <a:pPr lvl="1">
              <a:lnSpc>
                <a:spcPct val="120000"/>
              </a:lnSpc>
            </a:pPr>
            <a:r>
              <a:rPr lang="en-US" sz="1600" dirty="0"/>
              <a:t>The variable distribution is better per cluster without density.</a:t>
            </a:r>
          </a:p>
          <a:p>
            <a:pPr lvl="1">
              <a:lnSpc>
                <a:spcPct val="120000"/>
              </a:lnSpc>
            </a:pPr>
            <a:r>
              <a:rPr lang="en-US" sz="1600" dirty="0"/>
              <a:t>GMM Time Elapsed is much less.</a:t>
            </a:r>
          </a:p>
          <a:p>
            <a:pPr>
              <a:lnSpc>
                <a:spcPct val="120000"/>
              </a:lnSpc>
              <a:buFont typeface="Wingdings" panose="05000000000000000000" pitchFamily="2" charset="2"/>
              <a:buChar char="§"/>
            </a:pPr>
            <a:r>
              <a:rPr lang="en-US" sz="2000" dirty="0"/>
              <a:t>GMM models have a better understanding of customer segmentation by using the 2 clusters model:</a:t>
            </a:r>
          </a:p>
          <a:p>
            <a:pPr>
              <a:lnSpc>
                <a:spcPct val="120000"/>
              </a:lnSpc>
            </a:pPr>
            <a:r>
              <a:rPr lang="en-US" sz="2000" b="1" dirty="0"/>
              <a:t>Cluster 0:</a:t>
            </a:r>
            <a:r>
              <a:rPr lang="en-US" sz="2000" dirty="0"/>
              <a:t> </a:t>
            </a:r>
          </a:p>
          <a:p>
            <a:pPr lvl="1">
              <a:lnSpc>
                <a:spcPct val="120000"/>
              </a:lnSpc>
            </a:pPr>
            <a:r>
              <a:rPr lang="en-US" sz="1600" dirty="0"/>
              <a:t>Indicates a group of customers who have a low BALANCE and CASH_ADVANCE with high PURCHASES. </a:t>
            </a:r>
          </a:p>
          <a:p>
            <a:pPr lvl="1">
              <a:lnSpc>
                <a:spcPct val="120000"/>
              </a:lnSpc>
            </a:pPr>
            <a:r>
              <a:rPr lang="en-US" sz="1600" dirty="0"/>
              <a:t>We can assume that these customers with high usage of credit card. </a:t>
            </a:r>
          </a:p>
          <a:p>
            <a:pPr lvl="1">
              <a:lnSpc>
                <a:spcPct val="120000"/>
              </a:lnSpc>
            </a:pPr>
            <a:r>
              <a:rPr lang="en-US" sz="1600" dirty="0"/>
              <a:t>The number of customers in this cluster is a bit higher. </a:t>
            </a:r>
          </a:p>
          <a:p>
            <a:pPr lvl="1">
              <a:lnSpc>
                <a:spcPct val="120000"/>
              </a:lnSpc>
            </a:pPr>
            <a:r>
              <a:rPr lang="en-US" sz="1600" dirty="0"/>
              <a:t>This group can be the target for market research.</a:t>
            </a:r>
          </a:p>
          <a:p>
            <a:pPr>
              <a:lnSpc>
                <a:spcPct val="120000"/>
              </a:lnSpc>
            </a:pPr>
            <a:r>
              <a:rPr lang="en-US" sz="2000" b="1" dirty="0"/>
              <a:t>Cluster 1:</a:t>
            </a:r>
          </a:p>
          <a:p>
            <a:pPr lvl="1">
              <a:lnSpc>
                <a:spcPct val="120000"/>
              </a:lnSpc>
            </a:pPr>
            <a:r>
              <a:rPr lang="en-US" sz="1600" dirty="0"/>
              <a:t> Indicates a group of customers who have a high BALANCE and CASH_ADVANCE with low PURCHASES. </a:t>
            </a:r>
          </a:p>
          <a:p>
            <a:pPr lvl="1">
              <a:lnSpc>
                <a:spcPct val="120000"/>
              </a:lnSpc>
            </a:pPr>
            <a:r>
              <a:rPr lang="en-US" sz="1600" dirty="0"/>
              <a:t>We can assume that these customers with the least usage of credit card. </a:t>
            </a:r>
          </a:p>
          <a:p>
            <a:pPr lvl="1">
              <a:lnSpc>
                <a:spcPct val="120000"/>
              </a:lnSpc>
            </a:pPr>
            <a:r>
              <a:rPr lang="en-US" sz="1600" dirty="0"/>
              <a:t>The number of customers in this cluster is a bit lower. </a:t>
            </a:r>
          </a:p>
          <a:p>
            <a:pPr lvl="1">
              <a:lnSpc>
                <a:spcPct val="120000"/>
              </a:lnSpc>
            </a:pPr>
            <a:r>
              <a:rPr lang="en-US" sz="1600" dirty="0"/>
              <a:t>This group can be assumed for marketing strategies target, so we can use the behavior of clustering segmentation of </a:t>
            </a:r>
            <a:r>
              <a:rPr lang="en-US" sz="1600" dirty="0" err="1"/>
              <a:t>zore</a:t>
            </a:r>
            <a:r>
              <a:rPr lang="en-US" sz="1600" dirty="0"/>
              <a:t> from marketing research to encourage these customers for higher usage of credit card.</a:t>
            </a:r>
          </a:p>
          <a:p>
            <a:pPr>
              <a:lnSpc>
                <a:spcPct val="120000"/>
              </a:lnSpc>
            </a:pPr>
            <a:endParaRPr lang="en-US" sz="10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Laptop Secure">
            <a:extLst>
              <a:ext uri="{FF2B5EF4-FFF2-40B4-BE49-F238E27FC236}">
                <a16:creationId xmlns:a16="http://schemas.microsoft.com/office/drawing/2014/main" id="{F685687C-28B2-47FF-95A2-B021F0A624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51745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1F8CA-4909-4FE1-A9F6-B24C0F98F819}"/>
              </a:ext>
            </a:extLst>
          </p:cNvPr>
          <p:cNvSpPr>
            <a:spLocks noGrp="1"/>
          </p:cNvSpPr>
          <p:nvPr>
            <p:ph type="title"/>
          </p:nvPr>
        </p:nvSpPr>
        <p:spPr>
          <a:xfrm>
            <a:off x="838200" y="963877"/>
            <a:ext cx="3494362" cy="4930246"/>
          </a:xfrm>
        </p:spPr>
        <p:txBody>
          <a:bodyPr>
            <a:normAutofit/>
          </a:bodyPr>
          <a:lstStyle/>
          <a:p>
            <a:pPr algn="r"/>
            <a:r>
              <a:rPr lang="en-US" b="1">
                <a:solidFill>
                  <a:schemeClr val="accent1"/>
                </a:solidFill>
              </a:rPr>
              <a:t>Future Works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9E843D-819B-4A93-9F14-ED3DDE302ADF}"/>
              </a:ext>
            </a:extLst>
          </p:cNvPr>
          <p:cNvSpPr>
            <a:spLocks noGrp="1"/>
          </p:cNvSpPr>
          <p:nvPr>
            <p:ph idx="1"/>
          </p:nvPr>
        </p:nvSpPr>
        <p:spPr>
          <a:xfrm>
            <a:off x="4976031" y="594911"/>
            <a:ext cx="6767947" cy="5585552"/>
          </a:xfrm>
        </p:spPr>
        <p:txBody>
          <a:bodyPr anchor="ctr">
            <a:normAutofit/>
          </a:bodyPr>
          <a:lstStyle/>
          <a:p>
            <a:r>
              <a:rPr lang="en-US" sz="2400" dirty="0"/>
              <a:t>Applying these models without removing outlier and comparing the result with this.</a:t>
            </a:r>
          </a:p>
          <a:p>
            <a:r>
              <a:rPr lang="en-US" sz="2400" dirty="0"/>
              <a:t>Quality of the dataset could have been improved as well, for example dataset including Age, Income, Sex, etc.</a:t>
            </a:r>
          </a:p>
          <a:p>
            <a:r>
              <a:rPr lang="en-US" sz="2400" dirty="0"/>
              <a:t>Analysis of the Credit Card usage behavior can be enriched to find the reason of Customers Segmentation.</a:t>
            </a:r>
          </a:p>
          <a:p>
            <a:r>
              <a:rPr lang="en-US" sz="2400" dirty="0"/>
              <a:t>More data can be added to the analysis to broaden conclusions.</a:t>
            </a:r>
          </a:p>
          <a:p>
            <a:r>
              <a:rPr lang="en-US" sz="2400" dirty="0"/>
              <a:t>Newer data can be helpful in drawing better conclusions.</a:t>
            </a:r>
          </a:p>
          <a:p>
            <a:endParaRPr lang="en-US" sz="2400" dirty="0"/>
          </a:p>
        </p:txBody>
      </p:sp>
    </p:spTree>
    <p:extLst>
      <p:ext uri="{BB962C8B-B14F-4D97-AF65-F5344CB8AC3E}">
        <p14:creationId xmlns:p14="http://schemas.microsoft.com/office/powerpoint/2010/main" val="124253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0E74F2-557A-4F6A-9CD3-A20451EA2CE5}"/>
              </a:ext>
            </a:extLst>
          </p:cNvPr>
          <p:cNvSpPr>
            <a:spLocks noGrp="1"/>
          </p:cNvSpPr>
          <p:nvPr>
            <p:ph type="title"/>
          </p:nvPr>
        </p:nvSpPr>
        <p:spPr>
          <a:xfrm>
            <a:off x="838200" y="365125"/>
            <a:ext cx="10515600" cy="1325563"/>
          </a:xfrm>
        </p:spPr>
        <p:txBody>
          <a:bodyPr>
            <a:normAutofit/>
          </a:bodyPr>
          <a:lstStyle/>
          <a:p>
            <a:pPr algn="ctr"/>
            <a:r>
              <a:rPr lang="en-US" sz="4000" b="1" dirty="0">
                <a:latin typeface="+mn-lt"/>
              </a:rPr>
              <a:t>Data Cleaning Summary:</a:t>
            </a:r>
          </a:p>
        </p:txBody>
      </p:sp>
      <p:graphicFrame>
        <p:nvGraphicFramePr>
          <p:cNvPr id="19" name="Content Placeholder 8">
            <a:extLst>
              <a:ext uri="{FF2B5EF4-FFF2-40B4-BE49-F238E27FC236}">
                <a16:creationId xmlns:a16="http://schemas.microsoft.com/office/drawing/2014/main" id="{E09767B5-2B09-4D73-B0EC-22740C18BDB7}"/>
              </a:ext>
            </a:extLst>
          </p:cNvPr>
          <p:cNvGraphicFramePr>
            <a:graphicFrameLocks noGrp="1"/>
          </p:cNvGraphicFramePr>
          <p:nvPr>
            <p:ph idx="1"/>
            <p:extLst>
              <p:ext uri="{D42A27DB-BD31-4B8C-83A1-F6EECF244321}">
                <p14:modId xmlns:p14="http://schemas.microsoft.com/office/powerpoint/2010/main" val="301833028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04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D33AB-A37B-444B-B7B0-22E408CE1600}"/>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b="1">
                <a:solidFill>
                  <a:schemeClr val="bg1"/>
                </a:solidFill>
              </a:rPr>
              <a:t>Distribution of Features</a:t>
            </a:r>
          </a:p>
        </p:txBody>
      </p:sp>
      <p:pic>
        <p:nvPicPr>
          <p:cNvPr id="4" name="Content Placeholder 3">
            <a:extLst>
              <a:ext uri="{FF2B5EF4-FFF2-40B4-BE49-F238E27FC236}">
                <a16:creationId xmlns:a16="http://schemas.microsoft.com/office/drawing/2014/main" id="{775EFF20-E662-45CD-8B01-7F6E06F23F31}"/>
              </a:ext>
            </a:extLst>
          </p:cNvPr>
          <p:cNvPicPr>
            <a:picLocks noGrp="1" noChangeAspect="1"/>
          </p:cNvPicPr>
          <p:nvPr>
            <p:ph idx="1"/>
          </p:nvPr>
        </p:nvPicPr>
        <p:blipFill rotWithShape="1">
          <a:blip r:embed="rId2"/>
          <a:srcRect r="258" b="2"/>
          <a:stretch/>
        </p:blipFill>
        <p:spPr>
          <a:xfrm>
            <a:off x="4654297" y="10"/>
            <a:ext cx="7537704" cy="6857990"/>
          </a:xfrm>
          <a:prstGeom prst="rect">
            <a:avLst/>
          </a:prstGeom>
        </p:spPr>
      </p:pic>
    </p:spTree>
    <p:extLst>
      <p:ext uri="{BB962C8B-B14F-4D97-AF65-F5344CB8AC3E}">
        <p14:creationId xmlns:p14="http://schemas.microsoft.com/office/powerpoint/2010/main" val="135104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3F16BAA7-F3D5-43ED-B843-C0C087B42E2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cap="none" baseline="0" dirty="0">
                <a:solidFill>
                  <a:srgbClr val="FFFFFF"/>
                </a:solidFill>
                <a:latin typeface="+mn-lt"/>
                <a:ea typeface="+mj-ea"/>
                <a:cs typeface="+mj-cs"/>
              </a:rPr>
              <a:t>Distribution of TENURE by some Features </a:t>
            </a:r>
          </a:p>
        </p:txBody>
      </p:sp>
      <p:pic>
        <p:nvPicPr>
          <p:cNvPr id="14" name="Content Placeholder 13">
            <a:extLst>
              <a:ext uri="{FF2B5EF4-FFF2-40B4-BE49-F238E27FC236}">
                <a16:creationId xmlns:a16="http://schemas.microsoft.com/office/drawing/2014/main" id="{E05DD14C-4DDE-478D-ACEF-B697B86AFFEE}"/>
              </a:ext>
            </a:extLst>
          </p:cNvPr>
          <p:cNvPicPr>
            <a:picLocks noChangeAspect="1"/>
          </p:cNvPicPr>
          <p:nvPr/>
        </p:nvPicPr>
        <p:blipFill>
          <a:blip r:embed="rId2"/>
          <a:stretch>
            <a:fillRect/>
          </a:stretch>
        </p:blipFill>
        <p:spPr>
          <a:xfrm>
            <a:off x="3899971" y="514350"/>
            <a:ext cx="7282149" cy="5957888"/>
          </a:xfrm>
          <a:prstGeom prst="rect">
            <a:avLst/>
          </a:prstGeom>
        </p:spPr>
      </p:pic>
    </p:spTree>
    <p:extLst>
      <p:ext uri="{BB962C8B-B14F-4D97-AF65-F5344CB8AC3E}">
        <p14:creationId xmlns:p14="http://schemas.microsoft.com/office/powerpoint/2010/main" val="415550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7D30F65-0E7E-40A9-BF3D-66B892B7566C}"/>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4000" b="1" kern="1200" cap="none" baseline="0" dirty="0">
                <a:solidFill>
                  <a:schemeClr val="tx1"/>
                </a:solidFill>
                <a:latin typeface="+mn-lt"/>
                <a:ea typeface="+mj-ea"/>
                <a:cs typeface="+mj-cs"/>
              </a:rPr>
              <a:t>Feature Engineering</a:t>
            </a:r>
          </a:p>
        </p:txBody>
      </p:sp>
      <p:sp>
        <p:nvSpPr>
          <p:cNvPr id="15" name="Freeform: Shape 14">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8" descr="Gears">
            <a:extLst>
              <a:ext uri="{FF2B5EF4-FFF2-40B4-BE49-F238E27FC236}">
                <a16:creationId xmlns:a16="http://schemas.microsoft.com/office/drawing/2014/main" id="{DFCED647-EC35-4CEF-9B2A-D5841F202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03427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752A96-0CC9-4F20-977C-8E24DCF35D34}"/>
              </a:ext>
            </a:extLst>
          </p:cNvPr>
          <p:cNvSpPr>
            <a:spLocks noGrp="1"/>
          </p:cNvSpPr>
          <p:nvPr>
            <p:ph type="title"/>
          </p:nvPr>
        </p:nvSpPr>
        <p:spPr>
          <a:xfrm>
            <a:off x="469233" y="518904"/>
            <a:ext cx="11490156" cy="671721"/>
          </a:xfrm>
        </p:spPr>
        <p:txBody>
          <a:bodyPr>
            <a:normAutofit fontScale="90000"/>
          </a:bodyPr>
          <a:lstStyle/>
          <a:p>
            <a:pPr algn="ctr"/>
            <a:r>
              <a:rPr lang="en-US" b="1" dirty="0"/>
              <a:t>Visualize by using Dimensionality Reduction</a:t>
            </a:r>
            <a:br>
              <a:rPr lang="en-US" dirty="0"/>
            </a:br>
            <a:endParaRPr lang="en-US" sz="3200" dirty="0"/>
          </a:p>
        </p:txBody>
      </p:sp>
      <p:sp>
        <p:nvSpPr>
          <p:cNvPr id="4" name="Content Placeholder 3">
            <a:extLst>
              <a:ext uri="{FF2B5EF4-FFF2-40B4-BE49-F238E27FC236}">
                <a16:creationId xmlns:a16="http://schemas.microsoft.com/office/drawing/2014/main" id="{A058B72D-6B70-4221-AC18-FF3FF502C8B9}"/>
              </a:ext>
            </a:extLst>
          </p:cNvPr>
          <p:cNvSpPr>
            <a:spLocks noGrp="1"/>
          </p:cNvSpPr>
          <p:nvPr>
            <p:ph idx="1"/>
          </p:nvPr>
        </p:nvSpPr>
        <p:spPr>
          <a:xfrm>
            <a:off x="469233" y="1331843"/>
            <a:ext cx="11490156" cy="5148470"/>
          </a:xfrm>
        </p:spPr>
        <p:txBody>
          <a:bodyPr/>
          <a:lstStyle/>
          <a:p>
            <a:r>
              <a:rPr lang="en-US" sz="2400" b="1" dirty="0"/>
              <a:t>Applying Dimensionality Reduction:</a:t>
            </a:r>
          </a:p>
          <a:p>
            <a:pPr lvl="1">
              <a:buFont typeface="Arial" panose="020B0604020202020204" pitchFamily="34" charset="0"/>
              <a:buChar char="•"/>
            </a:pPr>
            <a:r>
              <a:rPr lang="en-US" dirty="0"/>
              <a:t>Principal Components Analysis (PCA)  </a:t>
            </a:r>
          </a:p>
          <a:p>
            <a:pPr lvl="1">
              <a:buFont typeface="Arial" panose="020B0604020202020204" pitchFamily="34" charset="0"/>
              <a:buChar char="•"/>
            </a:pPr>
            <a:r>
              <a:rPr lang="en-US" dirty="0"/>
              <a:t>t-Distributed Stochastic Neighbor Embedding (t-SNE)   </a:t>
            </a:r>
          </a:p>
          <a:p>
            <a:pPr lvl="1">
              <a:buFont typeface="Arial" panose="020B0604020202020204" pitchFamily="34" charset="0"/>
              <a:buChar char="•"/>
            </a:pPr>
            <a:r>
              <a:rPr lang="en-US" dirty="0"/>
              <a:t>Uniform Manifold Approximation and Projection (UMAP)</a:t>
            </a:r>
          </a:p>
          <a:p>
            <a:pPr lvl="1">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668667C9-C2C0-40BD-9E06-BD5F9BF7A67D}"/>
              </a:ext>
            </a:extLst>
          </p:cNvPr>
          <p:cNvPicPr>
            <a:picLocks noChangeAspect="1"/>
          </p:cNvPicPr>
          <p:nvPr/>
        </p:nvPicPr>
        <p:blipFill>
          <a:blip r:embed="rId2"/>
          <a:stretch>
            <a:fillRect/>
          </a:stretch>
        </p:blipFill>
        <p:spPr>
          <a:xfrm>
            <a:off x="694517" y="3429000"/>
            <a:ext cx="2952750" cy="2533650"/>
          </a:xfrm>
          <a:prstGeom prst="rect">
            <a:avLst/>
          </a:prstGeom>
        </p:spPr>
      </p:pic>
      <p:pic>
        <p:nvPicPr>
          <p:cNvPr id="7" name="Picture 6">
            <a:extLst>
              <a:ext uri="{FF2B5EF4-FFF2-40B4-BE49-F238E27FC236}">
                <a16:creationId xmlns:a16="http://schemas.microsoft.com/office/drawing/2014/main" id="{CCB5954C-14E1-4884-BFFE-33E59582AE08}"/>
              </a:ext>
            </a:extLst>
          </p:cNvPr>
          <p:cNvPicPr>
            <a:picLocks noChangeAspect="1"/>
          </p:cNvPicPr>
          <p:nvPr/>
        </p:nvPicPr>
        <p:blipFill>
          <a:blip r:embed="rId3"/>
          <a:stretch>
            <a:fillRect/>
          </a:stretch>
        </p:blipFill>
        <p:spPr>
          <a:xfrm>
            <a:off x="4250914" y="3429000"/>
            <a:ext cx="2971800" cy="2238375"/>
          </a:xfrm>
          <a:prstGeom prst="rect">
            <a:avLst/>
          </a:prstGeom>
        </p:spPr>
      </p:pic>
      <p:pic>
        <p:nvPicPr>
          <p:cNvPr id="8" name="Picture 7">
            <a:extLst>
              <a:ext uri="{FF2B5EF4-FFF2-40B4-BE49-F238E27FC236}">
                <a16:creationId xmlns:a16="http://schemas.microsoft.com/office/drawing/2014/main" id="{2BE12546-4B30-46FB-8E01-B36FFDF5598C}"/>
              </a:ext>
            </a:extLst>
          </p:cNvPr>
          <p:cNvPicPr>
            <a:picLocks noChangeAspect="1"/>
          </p:cNvPicPr>
          <p:nvPr/>
        </p:nvPicPr>
        <p:blipFill>
          <a:blip r:embed="rId4"/>
          <a:stretch>
            <a:fillRect/>
          </a:stretch>
        </p:blipFill>
        <p:spPr>
          <a:xfrm>
            <a:off x="7894458" y="3429000"/>
            <a:ext cx="3171825" cy="2409825"/>
          </a:xfrm>
          <a:prstGeom prst="rect">
            <a:avLst/>
          </a:prstGeom>
        </p:spPr>
      </p:pic>
    </p:spTree>
    <p:extLst>
      <p:ext uri="{BB962C8B-B14F-4D97-AF65-F5344CB8AC3E}">
        <p14:creationId xmlns:p14="http://schemas.microsoft.com/office/powerpoint/2010/main" val="1451807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1079</Words>
  <Application>Microsoft Office PowerPoint</Application>
  <PresentationFormat>Widescreen</PresentationFormat>
  <Paragraphs>115</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Arial Black</vt:lpstr>
      <vt:lpstr>Calibri</vt:lpstr>
      <vt:lpstr>Calibri Light</vt:lpstr>
      <vt:lpstr>Wingdings</vt:lpstr>
      <vt:lpstr>Office Theme</vt:lpstr>
      <vt:lpstr>Customers Segmentation based on their Credit Card usage behavior:</vt:lpstr>
      <vt:lpstr>Project Outline:</vt:lpstr>
      <vt:lpstr> Introduction: </vt:lpstr>
      <vt:lpstr>Exploratory Data  Analysis(EDA)</vt:lpstr>
      <vt:lpstr>Data Cleaning Summary:</vt:lpstr>
      <vt:lpstr>Distribution of Features</vt:lpstr>
      <vt:lpstr>Distribution of TENURE by some Features </vt:lpstr>
      <vt:lpstr>Feature Engineering</vt:lpstr>
      <vt:lpstr>Visualize by using Dimensionality Reduction </vt:lpstr>
      <vt:lpstr>Dimensional Reduction Results:</vt:lpstr>
      <vt:lpstr>Clustering Methods</vt:lpstr>
      <vt:lpstr>Kmeans Clustering</vt:lpstr>
      <vt:lpstr>Elbow Method:</vt:lpstr>
      <vt:lpstr>Distribution of Customers per cluster</vt:lpstr>
      <vt:lpstr>Plot Kmeans with 4 Clusters  by PCA</vt:lpstr>
      <vt:lpstr>Observe Consistency across  Subsamples  of Kmeans Clustering</vt:lpstr>
      <vt:lpstr>Finding best number of Clusters by Calculating Silhouette Score</vt:lpstr>
      <vt:lpstr>Kmeans Clustering with High  Silhouette Score </vt:lpstr>
      <vt:lpstr> Hierarchical Clustering</vt:lpstr>
      <vt:lpstr>Sketch the dendrogram using the different linkage method</vt:lpstr>
      <vt:lpstr> Finding best number of Clusters by Calculating Silhouette Score</vt:lpstr>
      <vt:lpstr>Plot Hierarchical with 2 Clusters  by PCA</vt:lpstr>
      <vt:lpstr>Hierarchical Clustering with High Silhouette Score </vt:lpstr>
      <vt:lpstr>Density-Based Spatial Clustering of Applications with Noise (DBSCAN) </vt:lpstr>
      <vt:lpstr>Finding best number of Clusters by Calculating Silhouette Score</vt:lpstr>
      <vt:lpstr>Plot DBSCAN with 2 Clusters by PCA</vt:lpstr>
      <vt:lpstr>DBSCAN Clustering with High Silhouette Score </vt:lpstr>
      <vt:lpstr>Clustering with Gaussian Mixture Models (GMM) </vt:lpstr>
      <vt:lpstr> Finding best number of Clusters by Calculating Silhouette Score</vt:lpstr>
      <vt:lpstr>   Plot GMM with 2 Clusters by PCA with size-based probability</vt:lpstr>
      <vt:lpstr>GMM Clustering with High Silhouette Score </vt:lpstr>
      <vt:lpstr>Compering Results of Methods to Find the Optimal Number of Cluster Model</vt:lpstr>
      <vt:lpstr>Results of Comparing Mrthods:</vt:lpstr>
      <vt:lpstr>Comparing Kmeans and GMM Clustering method in terms of Customer Distribution per Cluster:</vt:lpstr>
      <vt:lpstr>Kmeans Clustering  Interpretation</vt:lpstr>
      <vt:lpstr>Kmeans Clustering Results:</vt:lpstr>
      <vt:lpstr>GMM Clustering  Interpretation</vt:lpstr>
      <vt:lpstr>GMM Clustering Result:</vt:lpstr>
      <vt:lpstr>Comparing Kmeans and GMM Clustering method in terms of  Time Elapsed </vt:lpstr>
      <vt:lpstr>Conclusion:</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Customers Segmentation based on their Credit Card usage behavior:</dc:title>
  <dc:creator>Morteza Ebrahimi</dc:creator>
  <cp:lastModifiedBy>Morteza Ebrahimi</cp:lastModifiedBy>
  <cp:revision>6</cp:revision>
  <dcterms:created xsi:type="dcterms:W3CDTF">2020-03-17T21:59:05Z</dcterms:created>
  <dcterms:modified xsi:type="dcterms:W3CDTF">2020-03-17T23:20:44Z</dcterms:modified>
</cp:coreProperties>
</file>