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2" r:id="rId1"/>
  </p:sldMasterIdLst>
  <p:sldIdLst>
    <p:sldId id="256" r:id="rId2"/>
    <p:sldId id="257" r:id="rId3"/>
    <p:sldId id="258" r:id="rId4"/>
    <p:sldId id="259" r:id="rId5"/>
    <p:sldId id="260" r:id="rId6"/>
    <p:sldId id="261" r:id="rId7"/>
    <p:sldId id="262" r:id="rId8"/>
    <p:sldId id="263" r:id="rId9"/>
    <p:sldId id="264" r:id="rId10"/>
    <p:sldId id="268" r:id="rId11"/>
    <p:sldId id="266" r:id="rId12"/>
    <p:sldId id="270" r:id="rId13"/>
    <p:sldId id="267" r:id="rId14"/>
    <p:sldId id="271" r:id="rId15"/>
    <p:sldId id="281" r:id="rId16"/>
    <p:sldId id="274" r:id="rId17"/>
    <p:sldId id="280" r:id="rId18"/>
    <p:sldId id="275" r:id="rId19"/>
    <p:sldId id="269" r:id="rId20"/>
    <p:sldId id="276" r:id="rId21"/>
    <p:sldId id="277" r:id="rId22"/>
    <p:sldId id="278" r:id="rId23"/>
    <p:sldId id="279" r:id="rId24"/>
    <p:sldId id="282" r:id="rId25"/>
    <p:sldId id="283" r:id="rId26"/>
    <p:sldId id="286" r:id="rId27"/>
    <p:sldId id="288" r:id="rId28"/>
    <p:sldId id="284" r:id="rId29"/>
    <p:sldId id="285" r:id="rId30"/>
    <p:sldId id="287" r:id="rId31"/>
    <p:sldId id="289" r:id="rId32"/>
    <p:sldId id="290" r:id="rId33"/>
    <p:sldId id="291"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B1D771-A34E-441B-B50E-3DF8C245A43B}">
          <p14:sldIdLst>
            <p14:sldId id="256"/>
            <p14:sldId id="257"/>
            <p14:sldId id="258"/>
            <p14:sldId id="259"/>
            <p14:sldId id="260"/>
            <p14:sldId id="261"/>
            <p14:sldId id="262"/>
            <p14:sldId id="263"/>
            <p14:sldId id="264"/>
            <p14:sldId id="268"/>
            <p14:sldId id="266"/>
            <p14:sldId id="270"/>
            <p14:sldId id="267"/>
            <p14:sldId id="271"/>
            <p14:sldId id="281"/>
            <p14:sldId id="274"/>
            <p14:sldId id="280"/>
            <p14:sldId id="275"/>
            <p14:sldId id="269"/>
            <p14:sldId id="276"/>
            <p14:sldId id="277"/>
            <p14:sldId id="278"/>
            <p14:sldId id="279"/>
            <p14:sldId id="282"/>
            <p14:sldId id="283"/>
            <p14:sldId id="286"/>
            <p14:sldId id="288"/>
            <p14:sldId id="284"/>
            <p14:sldId id="285"/>
            <p14:sldId id="287"/>
            <p14:sldId id="289"/>
            <p14:sldId id="290"/>
            <p14:sldId id="291"/>
            <p14:sldId id="292"/>
            <p14:sldId id="293"/>
            <p14:sldId id="294"/>
            <p14:sldId id="295"/>
            <p14:sldId id="296"/>
            <p14:sldId id="297"/>
            <p14:sldId id="298"/>
            <p14:sldId id="299"/>
          </p14:sldIdLst>
        </p14:section>
        <p14:section name="Untitled Section" id="{0F61592F-F60F-4637-8890-5A5DFABD80B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rteza Ebrahimi" initials="ME" lastIdx="1" clrIdx="0">
    <p:extLst>
      <p:ext uri="{19B8F6BF-5375-455C-9EA6-DF929625EA0E}">
        <p15:presenceInfo xmlns:p15="http://schemas.microsoft.com/office/powerpoint/2012/main" userId="Morteza Ebrahim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76722A2-1162-41A0-8053-05972667546C}"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EE03342E-1D16-4349-9E3F-D3540E731ED3}">
      <dgm:prSet custT="1"/>
      <dgm:spPr/>
      <dgm:t>
        <a:bodyPr/>
        <a:lstStyle/>
        <a:p>
          <a:pPr>
            <a:defRPr b="1"/>
          </a:pPr>
          <a:r>
            <a:rPr lang="en-US" sz="2000" b="1" dirty="0"/>
            <a:t>Introduction</a:t>
          </a:r>
          <a:endParaRPr lang="en-US" sz="2000" dirty="0"/>
        </a:p>
      </dgm:t>
    </dgm:pt>
    <dgm:pt modelId="{1AB0EECC-0FFE-420F-86C9-7DEC6C2A7345}" type="parTrans" cxnId="{DA8777DA-D4C0-4EC7-B94F-B57F303C2257}">
      <dgm:prSet/>
      <dgm:spPr/>
      <dgm:t>
        <a:bodyPr/>
        <a:lstStyle/>
        <a:p>
          <a:endParaRPr lang="en-US"/>
        </a:p>
      </dgm:t>
    </dgm:pt>
    <dgm:pt modelId="{D86365BE-1438-40C4-8966-CCFBF9F006BD}" type="sibTrans" cxnId="{DA8777DA-D4C0-4EC7-B94F-B57F303C2257}">
      <dgm:prSet/>
      <dgm:spPr/>
      <dgm:t>
        <a:bodyPr/>
        <a:lstStyle/>
        <a:p>
          <a:endParaRPr lang="en-US"/>
        </a:p>
      </dgm:t>
    </dgm:pt>
    <dgm:pt modelId="{F126DC0B-A28A-4817-A71C-A51198C46946}">
      <dgm:prSet custT="1"/>
      <dgm:spPr/>
      <dgm:t>
        <a:bodyPr/>
        <a:lstStyle/>
        <a:p>
          <a:pPr>
            <a:defRPr b="1"/>
          </a:pPr>
          <a:r>
            <a:rPr lang="en-US" sz="2000" b="1" dirty="0">
              <a:latin typeface="+mn-lt"/>
            </a:rPr>
            <a:t>Objective</a:t>
          </a:r>
          <a:endParaRPr lang="en-US" sz="2000" dirty="0">
            <a:latin typeface="+mn-lt"/>
          </a:endParaRPr>
        </a:p>
      </dgm:t>
    </dgm:pt>
    <dgm:pt modelId="{463DFEB5-5DD3-4674-82BE-B127A608C346}" type="parTrans" cxnId="{93CF1F3B-7CBE-471B-96F2-2F7B033061B6}">
      <dgm:prSet/>
      <dgm:spPr/>
      <dgm:t>
        <a:bodyPr/>
        <a:lstStyle/>
        <a:p>
          <a:endParaRPr lang="en-US"/>
        </a:p>
      </dgm:t>
    </dgm:pt>
    <dgm:pt modelId="{74C97E89-9731-4F9D-82AC-34180459CF96}" type="sibTrans" cxnId="{93CF1F3B-7CBE-471B-96F2-2F7B033061B6}">
      <dgm:prSet/>
      <dgm:spPr/>
      <dgm:t>
        <a:bodyPr/>
        <a:lstStyle/>
        <a:p>
          <a:endParaRPr lang="en-US"/>
        </a:p>
      </dgm:t>
    </dgm:pt>
    <dgm:pt modelId="{8CE2E091-D852-4032-A9AB-8AB0EC5C4913}">
      <dgm:prSet custT="1"/>
      <dgm:spPr/>
      <dgm:t>
        <a:bodyPr/>
        <a:lstStyle/>
        <a:p>
          <a:pPr>
            <a:defRPr b="1"/>
          </a:pPr>
          <a:r>
            <a:rPr lang="en-US" sz="2000" b="1" dirty="0"/>
            <a:t>EDA</a:t>
          </a:r>
          <a:endParaRPr lang="en-US" sz="2000" dirty="0"/>
        </a:p>
      </dgm:t>
    </dgm:pt>
    <dgm:pt modelId="{02420645-ACF1-4BC1-8F35-C1588E294E86}" type="parTrans" cxnId="{AF6E8760-5D07-43C0-8F6B-FA9C71A4DBC8}">
      <dgm:prSet/>
      <dgm:spPr/>
      <dgm:t>
        <a:bodyPr/>
        <a:lstStyle/>
        <a:p>
          <a:endParaRPr lang="en-US"/>
        </a:p>
      </dgm:t>
    </dgm:pt>
    <dgm:pt modelId="{4EC4ADA1-705F-48D7-ACCD-3731E4E33FE8}" type="sibTrans" cxnId="{AF6E8760-5D07-43C0-8F6B-FA9C71A4DBC8}">
      <dgm:prSet/>
      <dgm:spPr/>
      <dgm:t>
        <a:bodyPr/>
        <a:lstStyle/>
        <a:p>
          <a:endParaRPr lang="en-US"/>
        </a:p>
      </dgm:t>
    </dgm:pt>
    <dgm:pt modelId="{A6EB1BF9-011E-42C1-BD3E-840FF5DE7111}">
      <dgm:prSet custT="1"/>
      <dgm:spPr/>
      <dgm:t>
        <a:bodyPr/>
        <a:lstStyle/>
        <a:p>
          <a:pPr>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dgm:t>
    </dgm:pt>
    <dgm:pt modelId="{18059532-1AB2-4B82-8D90-3886CED16E62}" type="parTrans" cxnId="{88FC881C-1600-43AE-8E21-538662EF207F}">
      <dgm:prSet/>
      <dgm:spPr/>
      <dgm:t>
        <a:bodyPr/>
        <a:lstStyle/>
        <a:p>
          <a:endParaRPr lang="en-US"/>
        </a:p>
      </dgm:t>
    </dgm:pt>
    <dgm:pt modelId="{92385D9E-81EB-4232-866D-D31310689A28}" type="sibTrans" cxnId="{88FC881C-1600-43AE-8E21-538662EF207F}">
      <dgm:prSet/>
      <dgm:spPr/>
      <dgm:t>
        <a:bodyPr/>
        <a:lstStyle/>
        <a:p>
          <a:endParaRPr lang="en-US"/>
        </a:p>
      </dgm:t>
    </dgm:pt>
    <dgm:pt modelId="{83990679-5D48-42C4-9728-5864AF340614}">
      <dgm:prSet custT="1"/>
      <dgm:spPr/>
      <dgm:t>
        <a:bodyPr/>
        <a:lstStyle/>
        <a:p>
          <a:pPr>
            <a:buNone/>
          </a:pPr>
          <a:r>
            <a:rPr lang="en-US" sz="1600" kern="1200" dirty="0">
              <a:solidFill>
                <a:prstClr val="black">
                  <a:hueOff val="0"/>
                  <a:satOff val="0"/>
                  <a:lumOff val="0"/>
                  <a:alphaOff val="0"/>
                </a:prstClr>
              </a:solidFill>
              <a:latin typeface="Calibri" panose="020F0502020204030204"/>
              <a:ea typeface="+mn-ea"/>
              <a:cs typeface="+mn-cs"/>
            </a:rPr>
            <a:t>Analyze Features</a:t>
          </a:r>
        </a:p>
      </dgm:t>
    </dgm:pt>
    <dgm:pt modelId="{D93A2A2E-2891-4F41-B261-E7A8E39830E9}" type="parTrans" cxnId="{FA08AF43-C667-4C53-AB67-CA49B42B5B33}">
      <dgm:prSet/>
      <dgm:spPr/>
      <dgm:t>
        <a:bodyPr/>
        <a:lstStyle/>
        <a:p>
          <a:endParaRPr lang="en-US"/>
        </a:p>
      </dgm:t>
    </dgm:pt>
    <dgm:pt modelId="{B9F55D53-FF2A-402F-AFEB-B247DE7017CC}" type="sibTrans" cxnId="{FA08AF43-C667-4C53-AB67-CA49B42B5B33}">
      <dgm:prSet/>
      <dgm:spPr/>
      <dgm:t>
        <a:bodyPr/>
        <a:lstStyle/>
        <a:p>
          <a:endParaRPr lang="en-US"/>
        </a:p>
      </dgm:t>
    </dgm:pt>
    <dgm:pt modelId="{2E365A32-4D2E-4517-984C-0099E4454FC9}">
      <dgm:prSet custT="1"/>
      <dgm:spPr/>
      <dgm:t>
        <a:bodyPr/>
        <a:lstStyle/>
        <a:p>
          <a:pPr>
            <a:defRPr b="1"/>
          </a:pPr>
          <a:r>
            <a:rPr lang="en-US" sz="2000" b="1" dirty="0"/>
            <a:t>Feature Engineering</a:t>
          </a:r>
          <a:endParaRPr lang="en-US" sz="2000" dirty="0"/>
        </a:p>
      </dgm:t>
    </dgm:pt>
    <dgm:pt modelId="{A81DC192-C3C7-404E-A61B-A088147EB22A}" type="parTrans" cxnId="{561B573B-C3A1-40EF-8AAA-42EFD3546D44}">
      <dgm:prSet/>
      <dgm:spPr/>
      <dgm:t>
        <a:bodyPr/>
        <a:lstStyle/>
        <a:p>
          <a:endParaRPr lang="en-US"/>
        </a:p>
      </dgm:t>
    </dgm:pt>
    <dgm:pt modelId="{9BE3D810-05E9-43E6-BC94-50CBF13B7C01}" type="sibTrans" cxnId="{561B573B-C3A1-40EF-8AAA-42EFD3546D44}">
      <dgm:prSet/>
      <dgm:spPr/>
      <dgm:t>
        <a:bodyPr/>
        <a:lstStyle/>
        <a:p>
          <a:endParaRPr lang="en-US"/>
        </a:p>
      </dgm:t>
    </dgm:pt>
    <dgm:pt modelId="{F1AF1635-2BEB-47B5-887D-30E0A78BE0CC}">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gm:t>
    </dgm:pt>
    <dgm:pt modelId="{BB274139-D94F-425A-A169-6B908E304BEB}" type="parTrans" cxnId="{F45C0D0C-BAB2-42F2-844C-DAFD1500B1F2}">
      <dgm:prSet/>
      <dgm:spPr/>
      <dgm:t>
        <a:bodyPr/>
        <a:lstStyle/>
        <a:p>
          <a:endParaRPr lang="en-US"/>
        </a:p>
      </dgm:t>
    </dgm:pt>
    <dgm:pt modelId="{4A9FC46F-EE37-4623-B247-4D71992BB4A4}" type="sibTrans" cxnId="{F45C0D0C-BAB2-42F2-844C-DAFD1500B1F2}">
      <dgm:prSet/>
      <dgm:spPr/>
      <dgm:t>
        <a:bodyPr/>
        <a:lstStyle/>
        <a:p>
          <a:endParaRPr lang="en-US"/>
        </a:p>
      </dgm:t>
    </dgm:pt>
    <dgm:pt modelId="{3D554C99-06BA-4E51-83AD-E69EABF65B37}">
      <dgm:prSet custT="1"/>
      <dgm:spPr/>
      <dgm:t>
        <a:bodyPr/>
        <a:lstStyle/>
        <a:p>
          <a:pPr>
            <a:defRPr b="1"/>
          </a:pPr>
          <a:r>
            <a:rPr lang="en-US" sz="2000" b="1" dirty="0"/>
            <a:t>Clustering Methods</a:t>
          </a:r>
          <a:endParaRPr lang="en-US" sz="2000" dirty="0"/>
        </a:p>
      </dgm:t>
    </dgm:pt>
    <dgm:pt modelId="{5180E111-6120-4F38-9380-9F4E1099C1E9}" type="parTrans" cxnId="{8E06A358-D24F-48DC-B1D2-B0712EE52382}">
      <dgm:prSet/>
      <dgm:spPr/>
      <dgm:t>
        <a:bodyPr/>
        <a:lstStyle/>
        <a:p>
          <a:endParaRPr lang="en-US"/>
        </a:p>
      </dgm:t>
    </dgm:pt>
    <dgm:pt modelId="{4E3C1808-4418-4377-8837-FBDC533FFFC7}" type="sibTrans" cxnId="{8E06A358-D24F-48DC-B1D2-B0712EE52382}">
      <dgm:prSet/>
      <dgm:spPr/>
      <dgm:t>
        <a:bodyPr/>
        <a:lstStyle/>
        <a:p>
          <a:endParaRPr lang="en-US"/>
        </a:p>
      </dgm:t>
    </dgm:pt>
    <dgm:pt modelId="{975294BB-D10C-419E-9907-90F368E2A17B}">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Kmeans Clustering</a:t>
          </a:r>
        </a:p>
      </dgm:t>
    </dgm:pt>
    <dgm:pt modelId="{6652BB8E-914E-439F-B9E9-5FA55778A674}" type="parTrans" cxnId="{63F4E9AF-3CEF-4F06-B7BA-76499DE13C5C}">
      <dgm:prSet/>
      <dgm:spPr/>
      <dgm:t>
        <a:bodyPr/>
        <a:lstStyle/>
        <a:p>
          <a:endParaRPr lang="en-US"/>
        </a:p>
      </dgm:t>
    </dgm:pt>
    <dgm:pt modelId="{6B72E7E1-5805-40A7-BC01-DE3BA05C8A78}" type="sibTrans" cxnId="{63F4E9AF-3CEF-4F06-B7BA-76499DE13C5C}">
      <dgm:prSet/>
      <dgm:spPr/>
      <dgm:t>
        <a:bodyPr/>
        <a:lstStyle/>
        <a:p>
          <a:endParaRPr lang="en-US"/>
        </a:p>
      </dgm:t>
    </dgm:pt>
    <dgm:pt modelId="{1518E444-8962-4DA0-9F98-B9C6EF7C492F}">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dgm:t>
    </dgm:pt>
    <dgm:pt modelId="{8BEA5A26-7ECB-4893-ADBB-5FDE9179B7DD}" type="parTrans" cxnId="{A78CFE2C-48D3-4BD4-9182-ACEF8E0D60B7}">
      <dgm:prSet/>
      <dgm:spPr/>
      <dgm:t>
        <a:bodyPr/>
        <a:lstStyle/>
        <a:p>
          <a:endParaRPr lang="en-US"/>
        </a:p>
      </dgm:t>
    </dgm:pt>
    <dgm:pt modelId="{CF5F8A4D-9CF5-4066-A35A-2F2378C1ACDE}" type="sibTrans" cxnId="{A78CFE2C-48D3-4BD4-9182-ACEF8E0D60B7}">
      <dgm:prSet/>
      <dgm:spPr/>
      <dgm:t>
        <a:bodyPr/>
        <a:lstStyle/>
        <a:p>
          <a:endParaRPr lang="en-US"/>
        </a:p>
      </dgm:t>
    </dgm:pt>
    <dgm:pt modelId="{3F500E83-DB60-4CF2-A586-ECD425354D17}">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gm:t>
    </dgm:pt>
    <dgm:pt modelId="{C60AE967-3C68-4D83-BEC4-C60F950DE952}" type="parTrans" cxnId="{0664A349-24DB-4BAC-961E-FED648493F60}">
      <dgm:prSet/>
      <dgm:spPr/>
      <dgm:t>
        <a:bodyPr/>
        <a:lstStyle/>
        <a:p>
          <a:endParaRPr lang="en-US"/>
        </a:p>
      </dgm:t>
    </dgm:pt>
    <dgm:pt modelId="{654234CD-2BA8-43C0-8C1E-003710858687}" type="sibTrans" cxnId="{0664A349-24DB-4BAC-961E-FED648493F60}">
      <dgm:prSet/>
      <dgm:spPr/>
      <dgm:t>
        <a:bodyPr/>
        <a:lstStyle/>
        <a:p>
          <a:endParaRPr lang="en-US"/>
        </a:p>
      </dgm:t>
    </dgm:pt>
    <dgm:pt modelId="{EB0C8910-B724-4642-B63A-230601DA1FBA}">
      <dgm:prSet custT="1"/>
      <dgm:spPr/>
      <dgm:t>
        <a:bodyPr/>
        <a:lstStyle/>
        <a:p>
          <a:pPr>
            <a:defRPr b="1"/>
          </a:pPr>
          <a:r>
            <a:rPr lang="en-US" sz="2000" b="1" dirty="0"/>
            <a:t>Conclusion</a:t>
          </a:r>
          <a:endParaRPr lang="en-US" sz="2000" dirty="0"/>
        </a:p>
      </dgm:t>
    </dgm:pt>
    <dgm:pt modelId="{FFA94F34-8371-4DF1-9B02-7C0CFDE70C23}" type="parTrans" cxnId="{5DC177E4-1537-453E-B7FB-29BE500BE372}">
      <dgm:prSet/>
      <dgm:spPr/>
      <dgm:t>
        <a:bodyPr/>
        <a:lstStyle/>
        <a:p>
          <a:endParaRPr lang="en-US"/>
        </a:p>
      </dgm:t>
    </dgm:pt>
    <dgm:pt modelId="{42AABD72-653B-4681-8ED8-84B81CEF2DDA}" type="sibTrans" cxnId="{5DC177E4-1537-453E-B7FB-29BE500BE372}">
      <dgm:prSet/>
      <dgm:spPr/>
      <dgm:t>
        <a:bodyPr/>
        <a:lstStyle/>
        <a:p>
          <a:endParaRPr lang="en-US"/>
        </a:p>
      </dgm:t>
    </dgm:pt>
    <dgm:pt modelId="{B2DC0A7A-5458-4642-8361-B6B7F1A5F059}">
      <dgm:prSet custT="1"/>
      <dgm:spPr/>
      <dgm:t>
        <a:bodyPr/>
        <a:lstStyle/>
        <a:p>
          <a:pPr>
            <a:defRPr b="1"/>
          </a:pPr>
          <a:r>
            <a:rPr lang="en-US" sz="2000" b="1" dirty="0"/>
            <a:t>Future</a:t>
          </a:r>
          <a:r>
            <a:rPr lang="en-US" sz="2000" dirty="0"/>
            <a:t> </a:t>
          </a:r>
          <a:r>
            <a:rPr lang="en-US" sz="2000" b="1" dirty="0"/>
            <a:t>Work</a:t>
          </a:r>
          <a:endParaRPr lang="en-US" sz="2000" dirty="0"/>
        </a:p>
      </dgm:t>
    </dgm:pt>
    <dgm:pt modelId="{848D99A8-2086-488F-8C6B-566A21E9C072}" type="parTrans" cxnId="{0765EDBF-FDBE-44B1-B37D-E9E63B0AFBD2}">
      <dgm:prSet/>
      <dgm:spPr/>
      <dgm:t>
        <a:bodyPr/>
        <a:lstStyle/>
        <a:p>
          <a:endParaRPr lang="en-US"/>
        </a:p>
      </dgm:t>
    </dgm:pt>
    <dgm:pt modelId="{C42A80EF-8BA6-4D67-9276-BFF40D592D3B}" type="sibTrans" cxnId="{0765EDBF-FDBE-44B1-B37D-E9E63B0AFBD2}">
      <dgm:prSet/>
      <dgm:spPr/>
      <dgm:t>
        <a:bodyPr/>
        <a:lstStyle/>
        <a:p>
          <a:endParaRPr lang="en-US"/>
        </a:p>
      </dgm:t>
    </dgm:pt>
    <dgm:pt modelId="{E0FC0D21-9743-4F10-B431-F60C7C218F94}">
      <dgm:prSet custT="1"/>
      <dgm:spPr/>
      <dgm: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dgm:t>
    </dgm:pt>
    <dgm:pt modelId="{27C83DD4-EF7E-4B15-B0A5-D03FB2018209}" type="sibTrans" cxnId="{492954FA-5FD5-4A60-80A0-1791989EA044}">
      <dgm:prSet/>
      <dgm:spPr/>
      <dgm:t>
        <a:bodyPr/>
        <a:lstStyle/>
        <a:p>
          <a:endParaRPr lang="en-US"/>
        </a:p>
      </dgm:t>
    </dgm:pt>
    <dgm:pt modelId="{C4764A6F-A20A-4F1C-B46C-A7A9F693257C}" type="parTrans" cxnId="{492954FA-5FD5-4A60-80A0-1791989EA044}">
      <dgm:prSet/>
      <dgm:spPr/>
      <dgm:t>
        <a:bodyPr/>
        <a:lstStyle/>
        <a:p>
          <a:endParaRPr lang="en-US"/>
        </a:p>
      </dgm:t>
    </dgm:pt>
    <dgm:pt modelId="{37993465-AC26-4D58-A73B-CF069D36D0AC}" type="pres">
      <dgm:prSet presAssocID="{C76722A2-1162-41A0-8053-05972667546C}" presName="linear" presStyleCnt="0">
        <dgm:presLayoutVars>
          <dgm:dir/>
          <dgm:animLvl val="lvl"/>
          <dgm:resizeHandles val="exact"/>
        </dgm:presLayoutVars>
      </dgm:prSet>
      <dgm:spPr/>
    </dgm:pt>
    <dgm:pt modelId="{3B555A99-6130-41A2-9BDC-1ED28340A21B}" type="pres">
      <dgm:prSet presAssocID="{EE03342E-1D16-4349-9E3F-D3540E731ED3}" presName="parentLin" presStyleCnt="0"/>
      <dgm:spPr/>
    </dgm:pt>
    <dgm:pt modelId="{6DA5F442-E656-4BF0-AC97-FC1B89B549BC}" type="pres">
      <dgm:prSet presAssocID="{EE03342E-1D16-4349-9E3F-D3540E731ED3}" presName="parentLeftMargin" presStyleLbl="node1" presStyleIdx="0" presStyleCnt="7"/>
      <dgm:spPr/>
    </dgm:pt>
    <dgm:pt modelId="{41DE0CAE-408D-45F6-BF38-EB2ECB518013}" type="pres">
      <dgm:prSet presAssocID="{EE03342E-1D16-4349-9E3F-D3540E731ED3}" presName="parentText" presStyleLbl="node1" presStyleIdx="0" presStyleCnt="7" custLinFactNeighborX="2577" custLinFactNeighborY="2294">
        <dgm:presLayoutVars>
          <dgm:chMax val="0"/>
          <dgm:bulletEnabled val="1"/>
        </dgm:presLayoutVars>
      </dgm:prSet>
      <dgm:spPr/>
    </dgm:pt>
    <dgm:pt modelId="{517BB713-332D-4D0C-9224-B8B6C92AF9C3}" type="pres">
      <dgm:prSet presAssocID="{EE03342E-1D16-4349-9E3F-D3540E731ED3}" presName="negativeSpace" presStyleCnt="0"/>
      <dgm:spPr/>
    </dgm:pt>
    <dgm:pt modelId="{2B6F5A20-DE9C-4223-ACD4-52B9D5B07870}" type="pres">
      <dgm:prSet presAssocID="{EE03342E-1D16-4349-9E3F-D3540E731ED3}" presName="childText" presStyleLbl="conFgAcc1" presStyleIdx="0" presStyleCnt="7">
        <dgm:presLayoutVars>
          <dgm:bulletEnabled val="1"/>
        </dgm:presLayoutVars>
      </dgm:prSet>
      <dgm:spPr/>
    </dgm:pt>
    <dgm:pt modelId="{837D3492-1970-41C1-A0DD-E1EF79024D43}" type="pres">
      <dgm:prSet presAssocID="{D86365BE-1438-40C4-8966-CCFBF9F006BD}" presName="spaceBetweenRectangles" presStyleCnt="0"/>
      <dgm:spPr/>
    </dgm:pt>
    <dgm:pt modelId="{80F30187-29E9-4C67-A073-FBDC813BCF86}" type="pres">
      <dgm:prSet presAssocID="{F126DC0B-A28A-4817-A71C-A51198C46946}" presName="parentLin" presStyleCnt="0"/>
      <dgm:spPr/>
    </dgm:pt>
    <dgm:pt modelId="{758ED3E7-ECFE-4C34-A85B-E00322B86339}" type="pres">
      <dgm:prSet presAssocID="{F126DC0B-A28A-4817-A71C-A51198C46946}" presName="parentLeftMargin" presStyleLbl="node1" presStyleIdx="0" presStyleCnt="7"/>
      <dgm:spPr/>
    </dgm:pt>
    <dgm:pt modelId="{12622876-FAFC-4CFF-A36F-6985DDF3EBFF}" type="pres">
      <dgm:prSet presAssocID="{F126DC0B-A28A-4817-A71C-A51198C46946}" presName="parentText" presStyleLbl="node1" presStyleIdx="1" presStyleCnt="7">
        <dgm:presLayoutVars>
          <dgm:chMax val="0"/>
          <dgm:bulletEnabled val="1"/>
        </dgm:presLayoutVars>
      </dgm:prSet>
      <dgm:spPr/>
    </dgm:pt>
    <dgm:pt modelId="{003C92C6-7E1B-46F4-BD46-266B6F4EEA8F}" type="pres">
      <dgm:prSet presAssocID="{F126DC0B-A28A-4817-A71C-A51198C46946}" presName="negativeSpace" presStyleCnt="0"/>
      <dgm:spPr/>
    </dgm:pt>
    <dgm:pt modelId="{4748613F-56EA-4744-816A-1259F1C531FB}" type="pres">
      <dgm:prSet presAssocID="{F126DC0B-A28A-4817-A71C-A51198C46946}" presName="childText" presStyleLbl="conFgAcc1" presStyleIdx="1" presStyleCnt="7">
        <dgm:presLayoutVars>
          <dgm:bulletEnabled val="1"/>
        </dgm:presLayoutVars>
      </dgm:prSet>
      <dgm:spPr/>
    </dgm:pt>
    <dgm:pt modelId="{CDF1BB6D-8C97-4CD7-8EF3-F2E8D46EB273}" type="pres">
      <dgm:prSet presAssocID="{74C97E89-9731-4F9D-82AC-34180459CF96}" presName="spaceBetweenRectangles" presStyleCnt="0"/>
      <dgm:spPr/>
    </dgm:pt>
    <dgm:pt modelId="{236BFAB0-DE20-4E84-AA12-4C0A6AFDC1CF}" type="pres">
      <dgm:prSet presAssocID="{8CE2E091-D852-4032-A9AB-8AB0EC5C4913}" presName="parentLin" presStyleCnt="0"/>
      <dgm:spPr/>
    </dgm:pt>
    <dgm:pt modelId="{F6A7CBC3-0ED3-4599-ABA7-2ABD5AC34D2E}" type="pres">
      <dgm:prSet presAssocID="{8CE2E091-D852-4032-A9AB-8AB0EC5C4913}" presName="parentLeftMargin" presStyleLbl="node1" presStyleIdx="1" presStyleCnt="7"/>
      <dgm:spPr/>
    </dgm:pt>
    <dgm:pt modelId="{074C2FCA-41E2-4696-8134-2CC5B0933AC0}" type="pres">
      <dgm:prSet presAssocID="{8CE2E091-D852-4032-A9AB-8AB0EC5C4913}" presName="parentText" presStyleLbl="node1" presStyleIdx="2" presStyleCnt="7" custLinFactNeighborX="-1288" custLinFactNeighborY="4589">
        <dgm:presLayoutVars>
          <dgm:chMax val="0"/>
          <dgm:bulletEnabled val="1"/>
        </dgm:presLayoutVars>
      </dgm:prSet>
      <dgm:spPr/>
    </dgm:pt>
    <dgm:pt modelId="{8F53FC88-5A0A-4A6F-B538-0124F07D1A1F}" type="pres">
      <dgm:prSet presAssocID="{8CE2E091-D852-4032-A9AB-8AB0EC5C4913}" presName="negativeSpace" presStyleCnt="0"/>
      <dgm:spPr/>
    </dgm:pt>
    <dgm:pt modelId="{EF050480-A4CC-4508-89B0-DD174B97A488}" type="pres">
      <dgm:prSet presAssocID="{8CE2E091-D852-4032-A9AB-8AB0EC5C4913}" presName="childText" presStyleLbl="conFgAcc1" presStyleIdx="2" presStyleCnt="7">
        <dgm:presLayoutVars>
          <dgm:bulletEnabled val="1"/>
        </dgm:presLayoutVars>
      </dgm:prSet>
      <dgm:spPr/>
    </dgm:pt>
    <dgm:pt modelId="{0F054D28-A57A-48DF-B267-051DF05123AB}" type="pres">
      <dgm:prSet presAssocID="{4EC4ADA1-705F-48D7-ACCD-3731E4E33FE8}" presName="spaceBetweenRectangles" presStyleCnt="0"/>
      <dgm:spPr/>
    </dgm:pt>
    <dgm:pt modelId="{48799273-0FD8-4979-A7C8-F2BB0AB7D6AD}" type="pres">
      <dgm:prSet presAssocID="{2E365A32-4D2E-4517-984C-0099E4454FC9}" presName="parentLin" presStyleCnt="0"/>
      <dgm:spPr/>
    </dgm:pt>
    <dgm:pt modelId="{8B24CD7A-DCA5-4ADF-97DE-299F6898B4AF}" type="pres">
      <dgm:prSet presAssocID="{2E365A32-4D2E-4517-984C-0099E4454FC9}" presName="parentLeftMargin" presStyleLbl="node1" presStyleIdx="2" presStyleCnt="7"/>
      <dgm:spPr/>
    </dgm:pt>
    <dgm:pt modelId="{9C3CE641-5BBE-4C4A-8F97-4A60E161B45E}" type="pres">
      <dgm:prSet presAssocID="{2E365A32-4D2E-4517-984C-0099E4454FC9}" presName="parentText" presStyleLbl="node1" presStyleIdx="3" presStyleCnt="7">
        <dgm:presLayoutVars>
          <dgm:chMax val="0"/>
          <dgm:bulletEnabled val="1"/>
        </dgm:presLayoutVars>
      </dgm:prSet>
      <dgm:spPr/>
    </dgm:pt>
    <dgm:pt modelId="{6824BC28-AD3F-4DE5-A85F-56BE5118E24D}" type="pres">
      <dgm:prSet presAssocID="{2E365A32-4D2E-4517-984C-0099E4454FC9}" presName="negativeSpace" presStyleCnt="0"/>
      <dgm:spPr/>
    </dgm:pt>
    <dgm:pt modelId="{16C5D1BC-125D-4707-AD50-B107B3E8AB0E}" type="pres">
      <dgm:prSet presAssocID="{2E365A32-4D2E-4517-984C-0099E4454FC9}" presName="childText" presStyleLbl="conFgAcc1" presStyleIdx="3" presStyleCnt="7">
        <dgm:presLayoutVars>
          <dgm:bulletEnabled val="1"/>
        </dgm:presLayoutVars>
      </dgm:prSet>
      <dgm:spPr/>
    </dgm:pt>
    <dgm:pt modelId="{8676BFDE-F6CA-4F86-8EB1-2A2B14FF3839}" type="pres">
      <dgm:prSet presAssocID="{9BE3D810-05E9-43E6-BC94-50CBF13B7C01}" presName="spaceBetweenRectangles" presStyleCnt="0"/>
      <dgm:spPr/>
    </dgm:pt>
    <dgm:pt modelId="{D509426C-4841-4A4D-9599-59C2E1B4B525}" type="pres">
      <dgm:prSet presAssocID="{3D554C99-06BA-4E51-83AD-E69EABF65B37}" presName="parentLin" presStyleCnt="0"/>
      <dgm:spPr/>
    </dgm:pt>
    <dgm:pt modelId="{D180665A-EF4A-43EF-BE68-01AC266431D6}" type="pres">
      <dgm:prSet presAssocID="{3D554C99-06BA-4E51-83AD-E69EABF65B37}" presName="parentLeftMargin" presStyleLbl="node1" presStyleIdx="3" presStyleCnt="7"/>
      <dgm:spPr/>
    </dgm:pt>
    <dgm:pt modelId="{01637EB4-2CB2-4A00-B4B0-16D3B5713525}" type="pres">
      <dgm:prSet presAssocID="{3D554C99-06BA-4E51-83AD-E69EABF65B37}" presName="parentText" presStyleLbl="node1" presStyleIdx="4" presStyleCnt="7">
        <dgm:presLayoutVars>
          <dgm:chMax val="0"/>
          <dgm:bulletEnabled val="1"/>
        </dgm:presLayoutVars>
      </dgm:prSet>
      <dgm:spPr/>
    </dgm:pt>
    <dgm:pt modelId="{AC09937C-2622-464A-8124-A15E31B78EE3}" type="pres">
      <dgm:prSet presAssocID="{3D554C99-06BA-4E51-83AD-E69EABF65B37}" presName="negativeSpace" presStyleCnt="0"/>
      <dgm:spPr/>
    </dgm:pt>
    <dgm:pt modelId="{835CCA1A-133E-4413-8DBD-14FB7F2839D5}" type="pres">
      <dgm:prSet presAssocID="{3D554C99-06BA-4E51-83AD-E69EABF65B37}" presName="childText" presStyleLbl="conFgAcc1" presStyleIdx="4" presStyleCnt="7">
        <dgm:presLayoutVars>
          <dgm:bulletEnabled val="1"/>
        </dgm:presLayoutVars>
      </dgm:prSet>
      <dgm:spPr/>
    </dgm:pt>
    <dgm:pt modelId="{40B5F934-8295-49E1-A885-CCCB0E917E10}" type="pres">
      <dgm:prSet presAssocID="{4E3C1808-4418-4377-8837-FBDC533FFFC7}" presName="spaceBetweenRectangles" presStyleCnt="0"/>
      <dgm:spPr/>
    </dgm:pt>
    <dgm:pt modelId="{6795788D-A83A-4458-9499-8583ED358DEF}" type="pres">
      <dgm:prSet presAssocID="{EB0C8910-B724-4642-B63A-230601DA1FBA}" presName="parentLin" presStyleCnt="0"/>
      <dgm:spPr/>
    </dgm:pt>
    <dgm:pt modelId="{26F9ACBD-4FE4-4D61-9259-A12C6DD9D00D}" type="pres">
      <dgm:prSet presAssocID="{EB0C8910-B724-4642-B63A-230601DA1FBA}" presName="parentLeftMargin" presStyleLbl="node1" presStyleIdx="4" presStyleCnt="7"/>
      <dgm:spPr/>
    </dgm:pt>
    <dgm:pt modelId="{16DE88C6-2DD8-47A8-8AC4-992840298B2B}" type="pres">
      <dgm:prSet presAssocID="{EB0C8910-B724-4642-B63A-230601DA1FBA}" presName="parentText" presStyleLbl="node1" presStyleIdx="5" presStyleCnt="7">
        <dgm:presLayoutVars>
          <dgm:chMax val="0"/>
          <dgm:bulletEnabled val="1"/>
        </dgm:presLayoutVars>
      </dgm:prSet>
      <dgm:spPr/>
    </dgm:pt>
    <dgm:pt modelId="{DB9E0A93-CF66-4C11-862B-DAF5C1D88720}" type="pres">
      <dgm:prSet presAssocID="{EB0C8910-B724-4642-B63A-230601DA1FBA}" presName="negativeSpace" presStyleCnt="0"/>
      <dgm:spPr/>
    </dgm:pt>
    <dgm:pt modelId="{9FD45C96-2053-46FB-840F-D0D9B4F3817E}" type="pres">
      <dgm:prSet presAssocID="{EB0C8910-B724-4642-B63A-230601DA1FBA}" presName="childText" presStyleLbl="conFgAcc1" presStyleIdx="5" presStyleCnt="7">
        <dgm:presLayoutVars>
          <dgm:bulletEnabled val="1"/>
        </dgm:presLayoutVars>
      </dgm:prSet>
      <dgm:spPr/>
    </dgm:pt>
    <dgm:pt modelId="{DE8DDF29-47F7-43D7-B09A-69E575F5824A}" type="pres">
      <dgm:prSet presAssocID="{42AABD72-653B-4681-8ED8-84B81CEF2DDA}" presName="spaceBetweenRectangles" presStyleCnt="0"/>
      <dgm:spPr/>
    </dgm:pt>
    <dgm:pt modelId="{0F49C2B9-7749-419E-982D-7009567A901B}" type="pres">
      <dgm:prSet presAssocID="{B2DC0A7A-5458-4642-8361-B6B7F1A5F059}" presName="parentLin" presStyleCnt="0"/>
      <dgm:spPr/>
    </dgm:pt>
    <dgm:pt modelId="{1E00B1D6-68D9-4CFA-9B29-457E18E00ADF}" type="pres">
      <dgm:prSet presAssocID="{B2DC0A7A-5458-4642-8361-B6B7F1A5F059}" presName="parentLeftMargin" presStyleLbl="node1" presStyleIdx="5" presStyleCnt="7"/>
      <dgm:spPr/>
    </dgm:pt>
    <dgm:pt modelId="{154968A2-83E2-46D2-BA6A-8BF3AB00AEC4}" type="pres">
      <dgm:prSet presAssocID="{B2DC0A7A-5458-4642-8361-B6B7F1A5F059}" presName="parentText" presStyleLbl="node1" presStyleIdx="6" presStyleCnt="7" custLinFactNeighborX="2238" custLinFactNeighborY="-9178">
        <dgm:presLayoutVars>
          <dgm:chMax val="0"/>
          <dgm:bulletEnabled val="1"/>
        </dgm:presLayoutVars>
      </dgm:prSet>
      <dgm:spPr/>
    </dgm:pt>
    <dgm:pt modelId="{CB8545B2-DFA3-447D-BF6D-BC497D8DBAD7}" type="pres">
      <dgm:prSet presAssocID="{B2DC0A7A-5458-4642-8361-B6B7F1A5F059}" presName="negativeSpace" presStyleCnt="0"/>
      <dgm:spPr/>
    </dgm:pt>
    <dgm:pt modelId="{C2BF878E-6FAA-4F71-BA39-0577FDB4C2B5}" type="pres">
      <dgm:prSet presAssocID="{B2DC0A7A-5458-4642-8361-B6B7F1A5F059}" presName="childText" presStyleLbl="conFgAcc1" presStyleIdx="6" presStyleCnt="7">
        <dgm:presLayoutVars>
          <dgm:bulletEnabled val="1"/>
        </dgm:presLayoutVars>
      </dgm:prSet>
      <dgm:spPr/>
    </dgm:pt>
  </dgm:ptLst>
  <dgm:cxnLst>
    <dgm:cxn modelId="{CD8E0E00-8039-4A0D-81B2-200DDAB581AB}" type="presOf" srcId="{83990679-5D48-42C4-9728-5864AF340614}" destId="{EF050480-A4CC-4508-89B0-DD174B97A488}" srcOrd="0" destOrd="1" presId="urn:microsoft.com/office/officeart/2005/8/layout/list1"/>
    <dgm:cxn modelId="{F45C0D0C-BAB2-42F2-844C-DAFD1500B1F2}" srcId="{2E365A32-4D2E-4517-984C-0099E4454FC9}" destId="{F1AF1635-2BEB-47B5-887D-30E0A78BE0CC}" srcOrd="0" destOrd="0" parTransId="{BB274139-D94F-425A-A169-6B908E304BEB}" sibTransId="{4A9FC46F-EE37-4623-B247-4D71992BB4A4}"/>
    <dgm:cxn modelId="{88FC881C-1600-43AE-8E21-538662EF207F}" srcId="{8CE2E091-D852-4032-A9AB-8AB0EC5C4913}" destId="{A6EB1BF9-011E-42C1-BD3E-840FF5DE7111}" srcOrd="0" destOrd="0" parTransId="{18059532-1AB2-4B82-8D90-3886CED16E62}" sibTransId="{92385D9E-81EB-4232-866D-D31310689A28}"/>
    <dgm:cxn modelId="{0B0E2F25-84EE-4901-A983-0DD1B2515078}" type="presOf" srcId="{3D554C99-06BA-4E51-83AD-E69EABF65B37}" destId="{01637EB4-2CB2-4A00-B4B0-16D3B5713525}" srcOrd="1" destOrd="0" presId="urn:microsoft.com/office/officeart/2005/8/layout/list1"/>
    <dgm:cxn modelId="{A78CFE2C-48D3-4BD4-9182-ACEF8E0D60B7}" srcId="{3D554C99-06BA-4E51-83AD-E69EABF65B37}" destId="{1518E444-8962-4DA0-9F98-B9C6EF7C492F}" srcOrd="1" destOrd="0" parTransId="{8BEA5A26-7ECB-4893-ADBB-5FDE9179B7DD}" sibTransId="{CF5F8A4D-9CF5-4066-A35A-2F2378C1ACDE}"/>
    <dgm:cxn modelId="{93CF1F3B-7CBE-471B-96F2-2F7B033061B6}" srcId="{C76722A2-1162-41A0-8053-05972667546C}" destId="{F126DC0B-A28A-4817-A71C-A51198C46946}" srcOrd="1" destOrd="0" parTransId="{463DFEB5-5DD3-4674-82BE-B127A608C346}" sibTransId="{74C97E89-9731-4F9D-82AC-34180459CF96}"/>
    <dgm:cxn modelId="{561B573B-C3A1-40EF-8AAA-42EFD3546D44}" srcId="{C76722A2-1162-41A0-8053-05972667546C}" destId="{2E365A32-4D2E-4517-984C-0099E4454FC9}" srcOrd="3" destOrd="0" parTransId="{A81DC192-C3C7-404E-A61B-A088147EB22A}" sibTransId="{9BE3D810-05E9-43E6-BC94-50CBF13B7C01}"/>
    <dgm:cxn modelId="{98D4A55F-375B-401B-96CF-DC1D51EA18B3}" type="presOf" srcId="{8CE2E091-D852-4032-A9AB-8AB0EC5C4913}" destId="{074C2FCA-41E2-4696-8134-2CC5B0933AC0}" srcOrd="1" destOrd="0" presId="urn:microsoft.com/office/officeart/2005/8/layout/list1"/>
    <dgm:cxn modelId="{AF6E8760-5D07-43C0-8F6B-FA9C71A4DBC8}" srcId="{C76722A2-1162-41A0-8053-05972667546C}" destId="{8CE2E091-D852-4032-A9AB-8AB0EC5C4913}" srcOrd="2" destOrd="0" parTransId="{02420645-ACF1-4BC1-8F35-C1588E294E86}" sibTransId="{4EC4ADA1-705F-48D7-ACCD-3731E4E33FE8}"/>
    <dgm:cxn modelId="{FA08AF43-C667-4C53-AB67-CA49B42B5B33}" srcId="{8CE2E091-D852-4032-A9AB-8AB0EC5C4913}" destId="{83990679-5D48-42C4-9728-5864AF340614}" srcOrd="1" destOrd="0" parTransId="{D93A2A2E-2891-4F41-B261-E7A8E39830E9}" sibTransId="{B9F55D53-FF2A-402F-AFEB-B247DE7017CC}"/>
    <dgm:cxn modelId="{19DEF047-CF04-4AF7-B422-5379364B5C38}" type="presOf" srcId="{EB0C8910-B724-4642-B63A-230601DA1FBA}" destId="{16DE88C6-2DD8-47A8-8AC4-992840298B2B}" srcOrd="1" destOrd="0" presId="urn:microsoft.com/office/officeart/2005/8/layout/list1"/>
    <dgm:cxn modelId="{0664A349-24DB-4BAC-961E-FED648493F60}" srcId="{3D554C99-06BA-4E51-83AD-E69EABF65B37}" destId="{3F500E83-DB60-4CF2-A586-ECD425354D17}" srcOrd="3" destOrd="0" parTransId="{C60AE967-3C68-4D83-BEC4-C60F950DE952}" sibTransId="{654234CD-2BA8-43C0-8C1E-003710858687}"/>
    <dgm:cxn modelId="{62AA2F6D-BF2A-4797-8E51-84A62018CE29}" type="presOf" srcId="{2E365A32-4D2E-4517-984C-0099E4454FC9}" destId="{8B24CD7A-DCA5-4ADF-97DE-299F6898B4AF}" srcOrd="0" destOrd="0" presId="urn:microsoft.com/office/officeart/2005/8/layout/list1"/>
    <dgm:cxn modelId="{7FB3FF75-594E-40AB-A863-724742772A0F}" type="presOf" srcId="{A6EB1BF9-011E-42C1-BD3E-840FF5DE7111}" destId="{EF050480-A4CC-4508-89B0-DD174B97A488}" srcOrd="0" destOrd="0" presId="urn:microsoft.com/office/officeart/2005/8/layout/list1"/>
    <dgm:cxn modelId="{8E06A358-D24F-48DC-B1D2-B0712EE52382}" srcId="{C76722A2-1162-41A0-8053-05972667546C}" destId="{3D554C99-06BA-4E51-83AD-E69EABF65B37}" srcOrd="4" destOrd="0" parTransId="{5180E111-6120-4F38-9380-9F4E1099C1E9}" sibTransId="{4E3C1808-4418-4377-8837-FBDC533FFFC7}"/>
    <dgm:cxn modelId="{A9B9C359-7329-4D1E-8938-445DE59C1A3F}" type="presOf" srcId="{F126DC0B-A28A-4817-A71C-A51198C46946}" destId="{758ED3E7-ECFE-4C34-A85B-E00322B86339}" srcOrd="0" destOrd="0" presId="urn:microsoft.com/office/officeart/2005/8/layout/list1"/>
    <dgm:cxn modelId="{0E930C7A-2D19-4F14-A463-886D3BBC7520}" type="presOf" srcId="{F126DC0B-A28A-4817-A71C-A51198C46946}" destId="{12622876-FAFC-4CFF-A36F-6985DDF3EBFF}" srcOrd="1" destOrd="0" presId="urn:microsoft.com/office/officeart/2005/8/layout/list1"/>
    <dgm:cxn modelId="{7758E07F-E981-4FD8-9DBA-49D9181D7073}" type="presOf" srcId="{1518E444-8962-4DA0-9F98-B9C6EF7C492F}" destId="{835CCA1A-133E-4413-8DBD-14FB7F2839D5}" srcOrd="0" destOrd="1" presId="urn:microsoft.com/office/officeart/2005/8/layout/list1"/>
    <dgm:cxn modelId="{1B96CA8D-7606-4FC9-9D02-7134D812933A}" type="presOf" srcId="{EE03342E-1D16-4349-9E3F-D3540E731ED3}" destId="{41DE0CAE-408D-45F6-BF38-EB2ECB518013}" srcOrd="1" destOrd="0" presId="urn:microsoft.com/office/officeart/2005/8/layout/list1"/>
    <dgm:cxn modelId="{3E444D95-DA3C-4731-A20C-A6ABB3FBB31D}" type="presOf" srcId="{EB0C8910-B724-4642-B63A-230601DA1FBA}" destId="{26F9ACBD-4FE4-4D61-9259-A12C6DD9D00D}" srcOrd="0" destOrd="0" presId="urn:microsoft.com/office/officeart/2005/8/layout/list1"/>
    <dgm:cxn modelId="{ACB1329D-22F0-48F0-BF3A-B937291FBF62}" type="presOf" srcId="{975294BB-D10C-419E-9907-90F368E2A17B}" destId="{835CCA1A-133E-4413-8DBD-14FB7F2839D5}" srcOrd="0" destOrd="0" presId="urn:microsoft.com/office/officeart/2005/8/layout/list1"/>
    <dgm:cxn modelId="{AAC66DA4-3657-4C17-BB96-C611D99B011C}" type="presOf" srcId="{EE03342E-1D16-4349-9E3F-D3540E731ED3}" destId="{6DA5F442-E656-4BF0-AC97-FC1B89B549BC}" srcOrd="0" destOrd="0" presId="urn:microsoft.com/office/officeart/2005/8/layout/list1"/>
    <dgm:cxn modelId="{B621F4A9-CA90-40CE-80A1-69EBCFF6E247}" type="presOf" srcId="{F1AF1635-2BEB-47B5-887D-30E0A78BE0CC}" destId="{16C5D1BC-125D-4707-AD50-B107B3E8AB0E}" srcOrd="0" destOrd="0" presId="urn:microsoft.com/office/officeart/2005/8/layout/list1"/>
    <dgm:cxn modelId="{63F4E9AF-3CEF-4F06-B7BA-76499DE13C5C}" srcId="{3D554C99-06BA-4E51-83AD-E69EABF65B37}" destId="{975294BB-D10C-419E-9907-90F368E2A17B}" srcOrd="0" destOrd="0" parTransId="{6652BB8E-914E-439F-B9E9-5FA55778A674}" sibTransId="{6B72E7E1-5805-40A7-BC01-DE3BA05C8A78}"/>
    <dgm:cxn modelId="{0765EDBF-FDBE-44B1-B37D-E9E63B0AFBD2}" srcId="{C76722A2-1162-41A0-8053-05972667546C}" destId="{B2DC0A7A-5458-4642-8361-B6B7F1A5F059}" srcOrd="6" destOrd="0" parTransId="{848D99A8-2086-488F-8C6B-566A21E9C072}" sibTransId="{C42A80EF-8BA6-4D67-9276-BFF40D592D3B}"/>
    <dgm:cxn modelId="{18DF26CB-EC59-441A-B4F4-710AB1DD0CC0}" type="presOf" srcId="{3F500E83-DB60-4CF2-A586-ECD425354D17}" destId="{835CCA1A-133E-4413-8DBD-14FB7F2839D5}" srcOrd="0" destOrd="3" presId="urn:microsoft.com/office/officeart/2005/8/layout/list1"/>
    <dgm:cxn modelId="{DA8777DA-D4C0-4EC7-B94F-B57F303C2257}" srcId="{C76722A2-1162-41A0-8053-05972667546C}" destId="{EE03342E-1D16-4349-9E3F-D3540E731ED3}" srcOrd="0" destOrd="0" parTransId="{1AB0EECC-0FFE-420F-86C9-7DEC6C2A7345}" sibTransId="{D86365BE-1438-40C4-8966-CCFBF9F006BD}"/>
    <dgm:cxn modelId="{7B3803E3-3A8C-40F3-907B-D0CFA6579A45}" type="presOf" srcId="{B2DC0A7A-5458-4642-8361-B6B7F1A5F059}" destId="{1E00B1D6-68D9-4CFA-9B29-457E18E00ADF}" srcOrd="0" destOrd="0" presId="urn:microsoft.com/office/officeart/2005/8/layout/list1"/>
    <dgm:cxn modelId="{5DC177E4-1537-453E-B7FB-29BE500BE372}" srcId="{C76722A2-1162-41A0-8053-05972667546C}" destId="{EB0C8910-B724-4642-B63A-230601DA1FBA}" srcOrd="5" destOrd="0" parTransId="{FFA94F34-8371-4DF1-9B02-7C0CFDE70C23}" sibTransId="{42AABD72-653B-4681-8ED8-84B81CEF2DDA}"/>
    <dgm:cxn modelId="{9DE34FE9-970E-4137-AFA5-B7686F909945}" type="presOf" srcId="{B2DC0A7A-5458-4642-8361-B6B7F1A5F059}" destId="{154968A2-83E2-46D2-BA6A-8BF3AB00AEC4}" srcOrd="1" destOrd="0" presId="urn:microsoft.com/office/officeart/2005/8/layout/list1"/>
    <dgm:cxn modelId="{00677BE9-91C2-4A6F-B637-4A327CD431CE}" type="presOf" srcId="{2E365A32-4D2E-4517-984C-0099E4454FC9}" destId="{9C3CE641-5BBE-4C4A-8F97-4A60E161B45E}" srcOrd="1" destOrd="0" presId="urn:microsoft.com/office/officeart/2005/8/layout/list1"/>
    <dgm:cxn modelId="{2FC4A6EB-08B6-4E14-B427-4E720C0C5F92}" type="presOf" srcId="{C76722A2-1162-41A0-8053-05972667546C}" destId="{37993465-AC26-4D58-A73B-CF069D36D0AC}" srcOrd="0" destOrd="0" presId="urn:microsoft.com/office/officeart/2005/8/layout/list1"/>
    <dgm:cxn modelId="{550C28EE-F391-4855-9CBF-69626522DC5B}" type="presOf" srcId="{3D554C99-06BA-4E51-83AD-E69EABF65B37}" destId="{D180665A-EF4A-43EF-BE68-01AC266431D6}" srcOrd="0" destOrd="0" presId="urn:microsoft.com/office/officeart/2005/8/layout/list1"/>
    <dgm:cxn modelId="{F9201AF3-E352-45BC-818B-1BE19C536809}" type="presOf" srcId="{8CE2E091-D852-4032-A9AB-8AB0EC5C4913}" destId="{F6A7CBC3-0ED3-4599-ABA7-2ABD5AC34D2E}" srcOrd="0" destOrd="0" presId="urn:microsoft.com/office/officeart/2005/8/layout/list1"/>
    <dgm:cxn modelId="{492954FA-5FD5-4A60-80A0-1791989EA044}" srcId="{3D554C99-06BA-4E51-83AD-E69EABF65B37}" destId="{E0FC0D21-9743-4F10-B431-F60C7C218F94}" srcOrd="2" destOrd="0" parTransId="{C4764A6F-A20A-4F1C-B46C-A7A9F693257C}" sibTransId="{27C83DD4-EF7E-4B15-B0A5-D03FB2018209}"/>
    <dgm:cxn modelId="{F709C6FB-7BB5-4942-AEE8-0A50711C1067}" type="presOf" srcId="{E0FC0D21-9743-4F10-B431-F60C7C218F94}" destId="{835CCA1A-133E-4413-8DBD-14FB7F2839D5}" srcOrd="0" destOrd="2" presId="urn:microsoft.com/office/officeart/2005/8/layout/list1"/>
    <dgm:cxn modelId="{502CAC92-EF89-46AF-93AC-40C0038247BF}" type="presParOf" srcId="{37993465-AC26-4D58-A73B-CF069D36D0AC}" destId="{3B555A99-6130-41A2-9BDC-1ED28340A21B}" srcOrd="0" destOrd="0" presId="urn:microsoft.com/office/officeart/2005/8/layout/list1"/>
    <dgm:cxn modelId="{B8228618-A1C5-4CF1-BA39-F5A6D295C8D5}" type="presParOf" srcId="{3B555A99-6130-41A2-9BDC-1ED28340A21B}" destId="{6DA5F442-E656-4BF0-AC97-FC1B89B549BC}" srcOrd="0" destOrd="0" presId="urn:microsoft.com/office/officeart/2005/8/layout/list1"/>
    <dgm:cxn modelId="{ED42CB6E-DD34-4AF2-9071-CBAADD9DB51E}" type="presParOf" srcId="{3B555A99-6130-41A2-9BDC-1ED28340A21B}" destId="{41DE0CAE-408D-45F6-BF38-EB2ECB518013}" srcOrd="1" destOrd="0" presId="urn:microsoft.com/office/officeart/2005/8/layout/list1"/>
    <dgm:cxn modelId="{7C0FFA74-28EB-467E-AAB0-B34E41BAF2C5}" type="presParOf" srcId="{37993465-AC26-4D58-A73B-CF069D36D0AC}" destId="{517BB713-332D-4D0C-9224-B8B6C92AF9C3}" srcOrd="1" destOrd="0" presId="urn:microsoft.com/office/officeart/2005/8/layout/list1"/>
    <dgm:cxn modelId="{50484F2F-B21F-470A-BEF8-4C7335E163DC}" type="presParOf" srcId="{37993465-AC26-4D58-A73B-CF069D36D0AC}" destId="{2B6F5A20-DE9C-4223-ACD4-52B9D5B07870}" srcOrd="2" destOrd="0" presId="urn:microsoft.com/office/officeart/2005/8/layout/list1"/>
    <dgm:cxn modelId="{9A095814-3E54-4406-81C9-949D5910769C}" type="presParOf" srcId="{37993465-AC26-4D58-A73B-CF069D36D0AC}" destId="{837D3492-1970-41C1-A0DD-E1EF79024D43}" srcOrd="3" destOrd="0" presId="urn:microsoft.com/office/officeart/2005/8/layout/list1"/>
    <dgm:cxn modelId="{022E0DF0-294A-4BDA-941B-55CC073C97D7}" type="presParOf" srcId="{37993465-AC26-4D58-A73B-CF069D36D0AC}" destId="{80F30187-29E9-4C67-A073-FBDC813BCF86}" srcOrd="4" destOrd="0" presId="urn:microsoft.com/office/officeart/2005/8/layout/list1"/>
    <dgm:cxn modelId="{E7FEC416-4877-46CC-8E8B-399012585FD8}" type="presParOf" srcId="{80F30187-29E9-4C67-A073-FBDC813BCF86}" destId="{758ED3E7-ECFE-4C34-A85B-E00322B86339}" srcOrd="0" destOrd="0" presId="urn:microsoft.com/office/officeart/2005/8/layout/list1"/>
    <dgm:cxn modelId="{A117BDE0-D3FC-40DE-8204-E0FA6E7DD73A}" type="presParOf" srcId="{80F30187-29E9-4C67-A073-FBDC813BCF86}" destId="{12622876-FAFC-4CFF-A36F-6985DDF3EBFF}" srcOrd="1" destOrd="0" presId="urn:microsoft.com/office/officeart/2005/8/layout/list1"/>
    <dgm:cxn modelId="{88C9E039-A0BF-4553-BBB0-F7C220C4ED1E}" type="presParOf" srcId="{37993465-AC26-4D58-A73B-CF069D36D0AC}" destId="{003C92C6-7E1B-46F4-BD46-266B6F4EEA8F}" srcOrd="5" destOrd="0" presId="urn:microsoft.com/office/officeart/2005/8/layout/list1"/>
    <dgm:cxn modelId="{B1C4A143-5CC2-49DE-96B1-DD3519E914C0}" type="presParOf" srcId="{37993465-AC26-4D58-A73B-CF069D36D0AC}" destId="{4748613F-56EA-4744-816A-1259F1C531FB}" srcOrd="6" destOrd="0" presId="urn:microsoft.com/office/officeart/2005/8/layout/list1"/>
    <dgm:cxn modelId="{9D54FA30-D0A5-4260-AAA6-C027156F02C5}" type="presParOf" srcId="{37993465-AC26-4D58-A73B-CF069D36D0AC}" destId="{CDF1BB6D-8C97-4CD7-8EF3-F2E8D46EB273}" srcOrd="7" destOrd="0" presId="urn:microsoft.com/office/officeart/2005/8/layout/list1"/>
    <dgm:cxn modelId="{3276443E-D6DD-482A-9C05-811BDB9F59F3}" type="presParOf" srcId="{37993465-AC26-4D58-A73B-CF069D36D0AC}" destId="{236BFAB0-DE20-4E84-AA12-4C0A6AFDC1CF}" srcOrd="8" destOrd="0" presId="urn:microsoft.com/office/officeart/2005/8/layout/list1"/>
    <dgm:cxn modelId="{A0D1BD4A-3010-47C8-8F20-5809C2108CB0}" type="presParOf" srcId="{236BFAB0-DE20-4E84-AA12-4C0A6AFDC1CF}" destId="{F6A7CBC3-0ED3-4599-ABA7-2ABD5AC34D2E}" srcOrd="0" destOrd="0" presId="urn:microsoft.com/office/officeart/2005/8/layout/list1"/>
    <dgm:cxn modelId="{3C82C402-3438-4439-92D1-233B177028A0}" type="presParOf" srcId="{236BFAB0-DE20-4E84-AA12-4C0A6AFDC1CF}" destId="{074C2FCA-41E2-4696-8134-2CC5B0933AC0}" srcOrd="1" destOrd="0" presId="urn:microsoft.com/office/officeart/2005/8/layout/list1"/>
    <dgm:cxn modelId="{1E02182F-6AEC-40A4-A0C5-497770A8DD02}" type="presParOf" srcId="{37993465-AC26-4D58-A73B-CF069D36D0AC}" destId="{8F53FC88-5A0A-4A6F-B538-0124F07D1A1F}" srcOrd="9" destOrd="0" presId="urn:microsoft.com/office/officeart/2005/8/layout/list1"/>
    <dgm:cxn modelId="{328677D7-A21E-48AC-AC61-F742F02310E7}" type="presParOf" srcId="{37993465-AC26-4D58-A73B-CF069D36D0AC}" destId="{EF050480-A4CC-4508-89B0-DD174B97A488}" srcOrd="10" destOrd="0" presId="urn:microsoft.com/office/officeart/2005/8/layout/list1"/>
    <dgm:cxn modelId="{13AFACD0-8A98-4737-937C-EFDA9C83E74D}" type="presParOf" srcId="{37993465-AC26-4D58-A73B-CF069D36D0AC}" destId="{0F054D28-A57A-48DF-B267-051DF05123AB}" srcOrd="11" destOrd="0" presId="urn:microsoft.com/office/officeart/2005/8/layout/list1"/>
    <dgm:cxn modelId="{275041E3-C23A-42A3-8569-5E45F7607DED}" type="presParOf" srcId="{37993465-AC26-4D58-A73B-CF069D36D0AC}" destId="{48799273-0FD8-4979-A7C8-F2BB0AB7D6AD}" srcOrd="12" destOrd="0" presId="urn:microsoft.com/office/officeart/2005/8/layout/list1"/>
    <dgm:cxn modelId="{2CADAA75-FFAC-4094-8D7A-796069BA1D99}" type="presParOf" srcId="{48799273-0FD8-4979-A7C8-F2BB0AB7D6AD}" destId="{8B24CD7A-DCA5-4ADF-97DE-299F6898B4AF}" srcOrd="0" destOrd="0" presId="urn:microsoft.com/office/officeart/2005/8/layout/list1"/>
    <dgm:cxn modelId="{677E1DAD-9B5D-4829-90D1-074D9EA0A64E}" type="presParOf" srcId="{48799273-0FD8-4979-A7C8-F2BB0AB7D6AD}" destId="{9C3CE641-5BBE-4C4A-8F97-4A60E161B45E}" srcOrd="1" destOrd="0" presId="urn:microsoft.com/office/officeart/2005/8/layout/list1"/>
    <dgm:cxn modelId="{7D6C4980-F2EA-49E1-9028-3A3F0E3C5358}" type="presParOf" srcId="{37993465-AC26-4D58-A73B-CF069D36D0AC}" destId="{6824BC28-AD3F-4DE5-A85F-56BE5118E24D}" srcOrd="13" destOrd="0" presId="urn:microsoft.com/office/officeart/2005/8/layout/list1"/>
    <dgm:cxn modelId="{B96C5E99-B677-4E2D-99D0-663FE06AA140}" type="presParOf" srcId="{37993465-AC26-4D58-A73B-CF069D36D0AC}" destId="{16C5D1BC-125D-4707-AD50-B107B3E8AB0E}" srcOrd="14" destOrd="0" presId="urn:microsoft.com/office/officeart/2005/8/layout/list1"/>
    <dgm:cxn modelId="{7FE7EFE1-8701-41B6-9172-D76D69EEF46A}" type="presParOf" srcId="{37993465-AC26-4D58-A73B-CF069D36D0AC}" destId="{8676BFDE-F6CA-4F86-8EB1-2A2B14FF3839}" srcOrd="15" destOrd="0" presId="urn:microsoft.com/office/officeart/2005/8/layout/list1"/>
    <dgm:cxn modelId="{7FD0AD4D-B102-40FF-A603-8B51D4D7B7BE}" type="presParOf" srcId="{37993465-AC26-4D58-A73B-CF069D36D0AC}" destId="{D509426C-4841-4A4D-9599-59C2E1B4B525}" srcOrd="16" destOrd="0" presId="urn:microsoft.com/office/officeart/2005/8/layout/list1"/>
    <dgm:cxn modelId="{4FF34860-449D-4FDC-8738-C923E1D09397}" type="presParOf" srcId="{D509426C-4841-4A4D-9599-59C2E1B4B525}" destId="{D180665A-EF4A-43EF-BE68-01AC266431D6}" srcOrd="0" destOrd="0" presId="urn:microsoft.com/office/officeart/2005/8/layout/list1"/>
    <dgm:cxn modelId="{1EF6F630-FBA7-4261-A614-6EBF66C5B8FD}" type="presParOf" srcId="{D509426C-4841-4A4D-9599-59C2E1B4B525}" destId="{01637EB4-2CB2-4A00-B4B0-16D3B5713525}" srcOrd="1" destOrd="0" presId="urn:microsoft.com/office/officeart/2005/8/layout/list1"/>
    <dgm:cxn modelId="{A50F3D50-F742-4193-A3CB-C2E48423E0FB}" type="presParOf" srcId="{37993465-AC26-4D58-A73B-CF069D36D0AC}" destId="{AC09937C-2622-464A-8124-A15E31B78EE3}" srcOrd="17" destOrd="0" presId="urn:microsoft.com/office/officeart/2005/8/layout/list1"/>
    <dgm:cxn modelId="{F5FA2398-A892-41DD-A5D8-F71B011C421F}" type="presParOf" srcId="{37993465-AC26-4D58-A73B-CF069D36D0AC}" destId="{835CCA1A-133E-4413-8DBD-14FB7F2839D5}" srcOrd="18" destOrd="0" presId="urn:microsoft.com/office/officeart/2005/8/layout/list1"/>
    <dgm:cxn modelId="{9C3AF093-E4D3-4C94-92E6-A8E99A64F906}" type="presParOf" srcId="{37993465-AC26-4D58-A73B-CF069D36D0AC}" destId="{40B5F934-8295-49E1-A885-CCCB0E917E10}" srcOrd="19" destOrd="0" presId="urn:microsoft.com/office/officeart/2005/8/layout/list1"/>
    <dgm:cxn modelId="{5D310905-FB02-49BF-95F2-AFE5BADE5089}" type="presParOf" srcId="{37993465-AC26-4D58-A73B-CF069D36D0AC}" destId="{6795788D-A83A-4458-9499-8583ED358DEF}" srcOrd="20" destOrd="0" presId="urn:microsoft.com/office/officeart/2005/8/layout/list1"/>
    <dgm:cxn modelId="{2AD4C0C7-2478-48C2-A60B-1775D40F5EAC}" type="presParOf" srcId="{6795788D-A83A-4458-9499-8583ED358DEF}" destId="{26F9ACBD-4FE4-4D61-9259-A12C6DD9D00D}" srcOrd="0" destOrd="0" presId="urn:microsoft.com/office/officeart/2005/8/layout/list1"/>
    <dgm:cxn modelId="{03859306-A8FC-4BA5-B069-BD70A6C46056}" type="presParOf" srcId="{6795788D-A83A-4458-9499-8583ED358DEF}" destId="{16DE88C6-2DD8-47A8-8AC4-992840298B2B}" srcOrd="1" destOrd="0" presId="urn:microsoft.com/office/officeart/2005/8/layout/list1"/>
    <dgm:cxn modelId="{42074BFE-6C3D-4DD2-A5D0-1DEB9430DD67}" type="presParOf" srcId="{37993465-AC26-4D58-A73B-CF069D36D0AC}" destId="{DB9E0A93-CF66-4C11-862B-DAF5C1D88720}" srcOrd="21" destOrd="0" presId="urn:microsoft.com/office/officeart/2005/8/layout/list1"/>
    <dgm:cxn modelId="{90D9C4B5-7279-4C77-9D57-DC0178BB5992}" type="presParOf" srcId="{37993465-AC26-4D58-A73B-CF069D36D0AC}" destId="{9FD45C96-2053-46FB-840F-D0D9B4F3817E}" srcOrd="22" destOrd="0" presId="urn:microsoft.com/office/officeart/2005/8/layout/list1"/>
    <dgm:cxn modelId="{2339B2E1-D35D-486C-8908-D6B2C1DAEF93}" type="presParOf" srcId="{37993465-AC26-4D58-A73B-CF069D36D0AC}" destId="{DE8DDF29-47F7-43D7-B09A-69E575F5824A}" srcOrd="23" destOrd="0" presId="urn:microsoft.com/office/officeart/2005/8/layout/list1"/>
    <dgm:cxn modelId="{D38CA6B0-B508-499B-BB35-42CFD51BF90F}" type="presParOf" srcId="{37993465-AC26-4D58-A73B-CF069D36D0AC}" destId="{0F49C2B9-7749-419E-982D-7009567A901B}" srcOrd="24" destOrd="0" presId="urn:microsoft.com/office/officeart/2005/8/layout/list1"/>
    <dgm:cxn modelId="{5443289B-D88C-4FE5-BCC4-7ED5EEDD1904}" type="presParOf" srcId="{0F49C2B9-7749-419E-982D-7009567A901B}" destId="{1E00B1D6-68D9-4CFA-9B29-457E18E00ADF}" srcOrd="0" destOrd="0" presId="urn:microsoft.com/office/officeart/2005/8/layout/list1"/>
    <dgm:cxn modelId="{521EB0BC-F217-46D2-8030-D3BA51012326}" type="presParOf" srcId="{0F49C2B9-7749-419E-982D-7009567A901B}" destId="{154968A2-83E2-46D2-BA6A-8BF3AB00AEC4}" srcOrd="1" destOrd="0" presId="urn:microsoft.com/office/officeart/2005/8/layout/list1"/>
    <dgm:cxn modelId="{8185930C-A9C3-40DE-8309-909AD6B97DFE}" type="presParOf" srcId="{37993465-AC26-4D58-A73B-CF069D36D0AC}" destId="{CB8545B2-DFA3-447D-BF6D-BC497D8DBAD7}" srcOrd="25" destOrd="0" presId="urn:microsoft.com/office/officeart/2005/8/layout/list1"/>
    <dgm:cxn modelId="{4D50A034-4D03-417A-85FF-0FF6F54F665C}" type="presParOf" srcId="{37993465-AC26-4D58-A73B-CF069D36D0AC}" destId="{C2BF878E-6FAA-4F71-BA39-0577FDB4C2B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2C050A-CCA7-4B21-81DC-C89549788B4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C50E9461-AA9B-4168-8B40-7395C27BB86D}">
      <dgm:prSet custT="1"/>
      <dgm:spPr/>
      <dgm:t>
        <a:bodyPr/>
        <a:lstStyle/>
        <a:p>
          <a:pPr algn="ctr">
            <a:lnSpc>
              <a:spcPct val="100000"/>
            </a:lnSpc>
          </a:pPr>
          <a:r>
            <a:rPr lang="en-US" sz="2800" dirty="0">
              <a:latin typeface="+mn-lt"/>
            </a:rPr>
            <a:t>Filling Missing Values</a:t>
          </a:r>
        </a:p>
      </dgm:t>
    </dgm:pt>
    <dgm:pt modelId="{ADACB280-7281-418D-92D7-62C595690718}" type="parTrans" cxnId="{F2B2E41E-0B8A-49C5-ABCE-7257ACC53200}">
      <dgm:prSet/>
      <dgm:spPr/>
      <dgm:t>
        <a:bodyPr/>
        <a:lstStyle/>
        <a:p>
          <a:endParaRPr lang="en-US"/>
        </a:p>
      </dgm:t>
    </dgm:pt>
    <dgm:pt modelId="{D74ABAD2-1A93-4569-A1F3-B49A8BC312B3}" type="sibTrans" cxnId="{F2B2E41E-0B8A-49C5-ABCE-7257ACC53200}">
      <dgm:prSet phldrT="1" phldr="0"/>
      <dgm:spPr/>
      <dgm:t>
        <a:bodyPr/>
        <a:lstStyle/>
        <a:p>
          <a:r>
            <a:rPr lang="en-US" dirty="0"/>
            <a:t>1</a:t>
          </a:r>
        </a:p>
      </dgm:t>
    </dgm:pt>
    <dgm:pt modelId="{41DC9033-C086-4ED7-A395-D96F036A78A8}">
      <dgm:prSet custT="1"/>
      <dgm:spPr/>
      <dgm:t>
        <a:bodyPr/>
        <a:lstStyle/>
        <a:p>
          <a:pPr algn="ctr">
            <a:lnSpc>
              <a:spcPct val="100000"/>
            </a:lnSpc>
          </a:pPr>
          <a:r>
            <a:rPr lang="en-US" sz="2800" dirty="0">
              <a:latin typeface="+mn-lt"/>
            </a:rPr>
            <a:t>Removing Outlier By Zscore</a:t>
          </a:r>
        </a:p>
      </dgm:t>
    </dgm:pt>
    <dgm:pt modelId="{BE59608C-29BE-4FE5-A9B8-14FF8AE08D97}" type="parTrans" cxnId="{4C28DFC1-BF45-4580-9A34-A0DF9335AA6C}">
      <dgm:prSet/>
      <dgm:spPr/>
      <dgm:t>
        <a:bodyPr/>
        <a:lstStyle/>
        <a:p>
          <a:endParaRPr lang="en-US"/>
        </a:p>
      </dgm:t>
    </dgm:pt>
    <dgm:pt modelId="{37362113-F446-42D9-BB24-76E905B53465}" type="sibTrans" cxnId="{4C28DFC1-BF45-4580-9A34-A0DF9335AA6C}">
      <dgm:prSet phldrT="2" phldr="0"/>
      <dgm:spPr/>
      <dgm:t>
        <a:bodyPr/>
        <a:lstStyle/>
        <a:p>
          <a:r>
            <a:rPr lang="en-US" dirty="0"/>
            <a:t>2</a:t>
          </a:r>
        </a:p>
      </dgm:t>
    </dgm:pt>
    <dgm:pt modelId="{19DAC9D4-9036-458A-AED3-6B6397148B41}">
      <dgm:prSet custT="1"/>
      <dgm:spPr/>
      <dgm:t>
        <a:bodyPr/>
        <a:lstStyle/>
        <a:p>
          <a:pPr algn="ctr">
            <a:lnSpc>
              <a:spcPct val="100000"/>
            </a:lnSpc>
          </a:pPr>
          <a:r>
            <a:rPr lang="en-US" sz="2800" dirty="0"/>
            <a:t>Preparing Dataset Using Standardize </a:t>
          </a:r>
        </a:p>
      </dgm:t>
    </dgm:pt>
    <dgm:pt modelId="{D12A520E-C1EA-4175-A733-87F7F8AAE5DA}" type="parTrans" cxnId="{0B67713C-D0F6-4949-B17E-DD8949B01A91}">
      <dgm:prSet/>
      <dgm:spPr/>
      <dgm:t>
        <a:bodyPr/>
        <a:lstStyle/>
        <a:p>
          <a:endParaRPr lang="en-US"/>
        </a:p>
      </dgm:t>
    </dgm:pt>
    <dgm:pt modelId="{4A69C2F5-5B76-4D2B-906A-875410C48A97}" type="sibTrans" cxnId="{0B67713C-D0F6-4949-B17E-DD8949B01A91}">
      <dgm:prSet phldrT="3" phldr="0"/>
      <dgm:spPr/>
      <dgm:t>
        <a:bodyPr/>
        <a:lstStyle/>
        <a:p>
          <a:r>
            <a:rPr lang="en-US" dirty="0"/>
            <a:t>3</a:t>
          </a:r>
        </a:p>
      </dgm:t>
    </dgm:pt>
    <dgm:pt modelId="{C0F679AD-FD1A-4C16-B29C-A6689EA1B7BE}" type="pres">
      <dgm:prSet presAssocID="{222C050A-CCA7-4B21-81DC-C89549788B4A}" presName="Name0" presStyleCnt="0">
        <dgm:presLayoutVars>
          <dgm:animLvl val="lvl"/>
          <dgm:resizeHandles val="exact"/>
        </dgm:presLayoutVars>
      </dgm:prSet>
      <dgm:spPr/>
    </dgm:pt>
    <dgm:pt modelId="{7FDCDEB8-E1F8-484E-B0E6-AC0D80B7EA78}" type="pres">
      <dgm:prSet presAssocID="{C50E9461-AA9B-4168-8B40-7395C27BB86D}" presName="compositeNode" presStyleCnt="0">
        <dgm:presLayoutVars>
          <dgm:bulletEnabled val="1"/>
        </dgm:presLayoutVars>
      </dgm:prSet>
      <dgm:spPr/>
    </dgm:pt>
    <dgm:pt modelId="{634475A7-2C6B-4BE1-897E-37620B470C34}" type="pres">
      <dgm:prSet presAssocID="{C50E9461-AA9B-4168-8B40-7395C27BB86D}" presName="bgRect" presStyleLbl="bgAccFollowNode1" presStyleIdx="0" presStyleCnt="3"/>
      <dgm:spPr/>
    </dgm:pt>
    <dgm:pt modelId="{AF064F45-D58B-4B7B-B897-6E1B07D69334}" type="pres">
      <dgm:prSet presAssocID="{D74ABAD2-1A93-4569-A1F3-B49A8BC312B3}" presName="sibTransNodeCircle" presStyleLbl="alignNode1" presStyleIdx="0" presStyleCnt="6">
        <dgm:presLayoutVars>
          <dgm:chMax val="0"/>
          <dgm:bulletEnabled/>
        </dgm:presLayoutVars>
      </dgm:prSet>
      <dgm:spPr/>
    </dgm:pt>
    <dgm:pt modelId="{30CA70BE-7216-4004-88A3-1770D697C48B}" type="pres">
      <dgm:prSet presAssocID="{C50E9461-AA9B-4168-8B40-7395C27BB86D}" presName="bottomLine" presStyleLbl="alignNode1" presStyleIdx="1" presStyleCnt="6">
        <dgm:presLayoutVars/>
      </dgm:prSet>
      <dgm:spPr/>
    </dgm:pt>
    <dgm:pt modelId="{AECD780C-538C-4E43-940D-886D57D451FD}" type="pres">
      <dgm:prSet presAssocID="{C50E9461-AA9B-4168-8B40-7395C27BB86D}" presName="nodeText" presStyleLbl="bgAccFollowNode1" presStyleIdx="0" presStyleCnt="3">
        <dgm:presLayoutVars>
          <dgm:bulletEnabled val="1"/>
        </dgm:presLayoutVars>
      </dgm:prSet>
      <dgm:spPr/>
    </dgm:pt>
    <dgm:pt modelId="{ED46F0B4-E07B-489F-9104-14BBFB33CEC4}" type="pres">
      <dgm:prSet presAssocID="{D74ABAD2-1A93-4569-A1F3-B49A8BC312B3}" presName="sibTrans" presStyleCnt="0"/>
      <dgm:spPr/>
    </dgm:pt>
    <dgm:pt modelId="{26281D44-D9CF-434C-AB00-6817BDB79C07}" type="pres">
      <dgm:prSet presAssocID="{41DC9033-C086-4ED7-A395-D96F036A78A8}" presName="compositeNode" presStyleCnt="0">
        <dgm:presLayoutVars>
          <dgm:bulletEnabled val="1"/>
        </dgm:presLayoutVars>
      </dgm:prSet>
      <dgm:spPr/>
    </dgm:pt>
    <dgm:pt modelId="{B67439A4-AB30-48D0-AA3B-646AF581F9E4}" type="pres">
      <dgm:prSet presAssocID="{41DC9033-C086-4ED7-A395-D96F036A78A8}" presName="bgRect" presStyleLbl="bgAccFollowNode1" presStyleIdx="1" presStyleCnt="3"/>
      <dgm:spPr/>
    </dgm:pt>
    <dgm:pt modelId="{645C587E-781B-4C32-A284-41B200182CB3}" type="pres">
      <dgm:prSet presAssocID="{37362113-F446-42D9-BB24-76E905B53465}" presName="sibTransNodeCircle" presStyleLbl="alignNode1" presStyleIdx="2" presStyleCnt="6">
        <dgm:presLayoutVars>
          <dgm:chMax val="0"/>
          <dgm:bulletEnabled/>
        </dgm:presLayoutVars>
      </dgm:prSet>
      <dgm:spPr/>
    </dgm:pt>
    <dgm:pt modelId="{5290FB0E-9D2D-4660-8AD0-4DACE6F6D773}" type="pres">
      <dgm:prSet presAssocID="{41DC9033-C086-4ED7-A395-D96F036A78A8}" presName="bottomLine" presStyleLbl="alignNode1" presStyleIdx="3" presStyleCnt="6">
        <dgm:presLayoutVars/>
      </dgm:prSet>
      <dgm:spPr/>
    </dgm:pt>
    <dgm:pt modelId="{D4FEAAE9-3543-43A8-8D98-417CB4E5F2FD}" type="pres">
      <dgm:prSet presAssocID="{41DC9033-C086-4ED7-A395-D96F036A78A8}" presName="nodeText" presStyleLbl="bgAccFollowNode1" presStyleIdx="1" presStyleCnt="3">
        <dgm:presLayoutVars>
          <dgm:bulletEnabled val="1"/>
        </dgm:presLayoutVars>
      </dgm:prSet>
      <dgm:spPr/>
    </dgm:pt>
    <dgm:pt modelId="{10E8B3ED-D4BD-4302-8D68-4091D850BF87}" type="pres">
      <dgm:prSet presAssocID="{37362113-F446-42D9-BB24-76E905B53465}" presName="sibTrans" presStyleCnt="0"/>
      <dgm:spPr/>
    </dgm:pt>
    <dgm:pt modelId="{ACE62EC6-7D75-4164-B7BB-B299BDDBF198}" type="pres">
      <dgm:prSet presAssocID="{19DAC9D4-9036-458A-AED3-6B6397148B41}" presName="compositeNode" presStyleCnt="0">
        <dgm:presLayoutVars>
          <dgm:bulletEnabled val="1"/>
        </dgm:presLayoutVars>
      </dgm:prSet>
      <dgm:spPr/>
    </dgm:pt>
    <dgm:pt modelId="{C5A62649-E627-4F07-9A97-D484D79EE91D}" type="pres">
      <dgm:prSet presAssocID="{19DAC9D4-9036-458A-AED3-6B6397148B41}" presName="bgRect" presStyleLbl="bgAccFollowNode1" presStyleIdx="2" presStyleCnt="3"/>
      <dgm:spPr/>
    </dgm:pt>
    <dgm:pt modelId="{8E9589BA-427B-4063-A2EC-91452F24D022}" type="pres">
      <dgm:prSet presAssocID="{4A69C2F5-5B76-4D2B-906A-875410C48A97}" presName="sibTransNodeCircle" presStyleLbl="alignNode1" presStyleIdx="4" presStyleCnt="6">
        <dgm:presLayoutVars>
          <dgm:chMax val="0"/>
          <dgm:bulletEnabled/>
        </dgm:presLayoutVars>
      </dgm:prSet>
      <dgm:spPr/>
    </dgm:pt>
    <dgm:pt modelId="{FEB267FC-AFB1-4DC6-847A-0DE25C81C6D8}" type="pres">
      <dgm:prSet presAssocID="{19DAC9D4-9036-458A-AED3-6B6397148B41}" presName="bottomLine" presStyleLbl="alignNode1" presStyleIdx="5" presStyleCnt="6">
        <dgm:presLayoutVars/>
      </dgm:prSet>
      <dgm:spPr/>
    </dgm:pt>
    <dgm:pt modelId="{8BA33FAD-9C82-440E-9E66-703D65BC190A}" type="pres">
      <dgm:prSet presAssocID="{19DAC9D4-9036-458A-AED3-6B6397148B41}" presName="nodeText" presStyleLbl="bgAccFollowNode1" presStyleIdx="2" presStyleCnt="3">
        <dgm:presLayoutVars>
          <dgm:bulletEnabled val="1"/>
        </dgm:presLayoutVars>
      </dgm:prSet>
      <dgm:spPr/>
    </dgm:pt>
  </dgm:ptLst>
  <dgm:cxnLst>
    <dgm:cxn modelId="{F2B2E41E-0B8A-49C5-ABCE-7257ACC53200}" srcId="{222C050A-CCA7-4B21-81DC-C89549788B4A}" destId="{C50E9461-AA9B-4168-8B40-7395C27BB86D}" srcOrd="0" destOrd="0" parTransId="{ADACB280-7281-418D-92D7-62C595690718}" sibTransId="{D74ABAD2-1A93-4569-A1F3-B49A8BC312B3}"/>
    <dgm:cxn modelId="{ACBF7C33-5BDA-4E01-BE91-95A9DF4AA62E}" type="presOf" srcId="{41DC9033-C086-4ED7-A395-D96F036A78A8}" destId="{B67439A4-AB30-48D0-AA3B-646AF581F9E4}" srcOrd="0" destOrd="0" presId="urn:microsoft.com/office/officeart/2016/7/layout/BasicLinearProcessNumbered"/>
    <dgm:cxn modelId="{0B67713C-D0F6-4949-B17E-DD8949B01A91}" srcId="{222C050A-CCA7-4B21-81DC-C89549788B4A}" destId="{19DAC9D4-9036-458A-AED3-6B6397148B41}" srcOrd="2" destOrd="0" parTransId="{D12A520E-C1EA-4175-A733-87F7F8AAE5DA}" sibTransId="{4A69C2F5-5B76-4D2B-906A-875410C48A97}"/>
    <dgm:cxn modelId="{DFBBBC3C-17E0-4FBC-9797-609E6C435B71}" type="presOf" srcId="{37362113-F446-42D9-BB24-76E905B53465}" destId="{645C587E-781B-4C32-A284-41B200182CB3}" srcOrd="0" destOrd="0" presId="urn:microsoft.com/office/officeart/2016/7/layout/BasicLinearProcessNumbered"/>
    <dgm:cxn modelId="{8A914E6B-DDA9-44EF-B459-D6D95FDB9D82}" type="presOf" srcId="{C50E9461-AA9B-4168-8B40-7395C27BB86D}" destId="{634475A7-2C6B-4BE1-897E-37620B470C34}" srcOrd="0" destOrd="0" presId="urn:microsoft.com/office/officeart/2016/7/layout/BasicLinearProcessNumbered"/>
    <dgm:cxn modelId="{40D08E6C-5C88-4526-96D4-165B7DECC244}" type="presOf" srcId="{C50E9461-AA9B-4168-8B40-7395C27BB86D}" destId="{AECD780C-538C-4E43-940D-886D57D451FD}" srcOrd="1" destOrd="0" presId="urn:microsoft.com/office/officeart/2016/7/layout/BasicLinearProcessNumbered"/>
    <dgm:cxn modelId="{F8552D74-5CF9-4B82-9F1E-A8BD90A866C9}" type="presOf" srcId="{19DAC9D4-9036-458A-AED3-6B6397148B41}" destId="{C5A62649-E627-4F07-9A97-D484D79EE91D}" srcOrd="0" destOrd="0" presId="urn:microsoft.com/office/officeart/2016/7/layout/BasicLinearProcessNumbered"/>
    <dgm:cxn modelId="{D412597E-E42F-4EB7-AED7-AB6A1C3267BC}" type="presOf" srcId="{D74ABAD2-1A93-4569-A1F3-B49A8BC312B3}" destId="{AF064F45-D58B-4B7B-B897-6E1B07D69334}" srcOrd="0" destOrd="0" presId="urn:microsoft.com/office/officeart/2016/7/layout/BasicLinearProcessNumbered"/>
    <dgm:cxn modelId="{21485CBF-C4EA-47EF-AD19-38A42D287F08}" type="presOf" srcId="{41DC9033-C086-4ED7-A395-D96F036A78A8}" destId="{D4FEAAE9-3543-43A8-8D98-417CB4E5F2FD}" srcOrd="1" destOrd="0" presId="urn:microsoft.com/office/officeart/2016/7/layout/BasicLinearProcessNumbered"/>
    <dgm:cxn modelId="{4C28DFC1-BF45-4580-9A34-A0DF9335AA6C}" srcId="{222C050A-CCA7-4B21-81DC-C89549788B4A}" destId="{41DC9033-C086-4ED7-A395-D96F036A78A8}" srcOrd="1" destOrd="0" parTransId="{BE59608C-29BE-4FE5-A9B8-14FF8AE08D97}" sibTransId="{37362113-F446-42D9-BB24-76E905B53465}"/>
    <dgm:cxn modelId="{144B14D8-F33E-4161-B7CA-80542E57CB96}" type="presOf" srcId="{19DAC9D4-9036-458A-AED3-6B6397148B41}" destId="{8BA33FAD-9C82-440E-9E66-703D65BC190A}" srcOrd="1" destOrd="0" presId="urn:microsoft.com/office/officeart/2016/7/layout/BasicLinearProcessNumbered"/>
    <dgm:cxn modelId="{5C239FFB-7F6B-405E-860F-F23EF01A9B8C}" type="presOf" srcId="{4A69C2F5-5B76-4D2B-906A-875410C48A97}" destId="{8E9589BA-427B-4063-A2EC-91452F24D022}" srcOrd="0" destOrd="0" presId="urn:microsoft.com/office/officeart/2016/7/layout/BasicLinearProcessNumbered"/>
    <dgm:cxn modelId="{E0C574FE-D4FD-4831-8AAB-38A1F99DE89B}" type="presOf" srcId="{222C050A-CCA7-4B21-81DC-C89549788B4A}" destId="{C0F679AD-FD1A-4C16-B29C-A6689EA1B7BE}" srcOrd="0" destOrd="0" presId="urn:microsoft.com/office/officeart/2016/7/layout/BasicLinearProcessNumbered"/>
    <dgm:cxn modelId="{F33D7C52-8AA9-4739-93EE-31DD57BE82F7}" type="presParOf" srcId="{C0F679AD-FD1A-4C16-B29C-A6689EA1B7BE}" destId="{7FDCDEB8-E1F8-484E-B0E6-AC0D80B7EA78}" srcOrd="0" destOrd="0" presId="urn:microsoft.com/office/officeart/2016/7/layout/BasicLinearProcessNumbered"/>
    <dgm:cxn modelId="{086B8A28-0977-4A46-B878-D49D0A113F4D}" type="presParOf" srcId="{7FDCDEB8-E1F8-484E-B0E6-AC0D80B7EA78}" destId="{634475A7-2C6B-4BE1-897E-37620B470C34}" srcOrd="0" destOrd="0" presId="urn:microsoft.com/office/officeart/2016/7/layout/BasicLinearProcessNumbered"/>
    <dgm:cxn modelId="{1ED0D097-D69F-4784-9051-00C34EDEB061}" type="presParOf" srcId="{7FDCDEB8-E1F8-484E-B0E6-AC0D80B7EA78}" destId="{AF064F45-D58B-4B7B-B897-6E1B07D69334}" srcOrd="1" destOrd="0" presId="urn:microsoft.com/office/officeart/2016/7/layout/BasicLinearProcessNumbered"/>
    <dgm:cxn modelId="{D7B6DF75-AE37-41E8-90B0-BA98493E41C2}" type="presParOf" srcId="{7FDCDEB8-E1F8-484E-B0E6-AC0D80B7EA78}" destId="{30CA70BE-7216-4004-88A3-1770D697C48B}" srcOrd="2" destOrd="0" presId="urn:microsoft.com/office/officeart/2016/7/layout/BasicLinearProcessNumbered"/>
    <dgm:cxn modelId="{9C4D5840-1508-4223-B421-373DCE4107DC}" type="presParOf" srcId="{7FDCDEB8-E1F8-484E-B0E6-AC0D80B7EA78}" destId="{AECD780C-538C-4E43-940D-886D57D451FD}" srcOrd="3" destOrd="0" presId="urn:microsoft.com/office/officeart/2016/7/layout/BasicLinearProcessNumbered"/>
    <dgm:cxn modelId="{F5DDDBAE-1265-48C7-A911-DF4224AFD6FA}" type="presParOf" srcId="{C0F679AD-FD1A-4C16-B29C-A6689EA1B7BE}" destId="{ED46F0B4-E07B-489F-9104-14BBFB33CEC4}" srcOrd="1" destOrd="0" presId="urn:microsoft.com/office/officeart/2016/7/layout/BasicLinearProcessNumbered"/>
    <dgm:cxn modelId="{7D668F87-A4A3-4615-995D-FE16268FF2CD}" type="presParOf" srcId="{C0F679AD-FD1A-4C16-B29C-A6689EA1B7BE}" destId="{26281D44-D9CF-434C-AB00-6817BDB79C07}" srcOrd="2" destOrd="0" presId="urn:microsoft.com/office/officeart/2016/7/layout/BasicLinearProcessNumbered"/>
    <dgm:cxn modelId="{70C6ED7A-BC0D-4FB6-972E-6FECF05E9C3F}" type="presParOf" srcId="{26281D44-D9CF-434C-AB00-6817BDB79C07}" destId="{B67439A4-AB30-48D0-AA3B-646AF581F9E4}" srcOrd="0" destOrd="0" presId="urn:microsoft.com/office/officeart/2016/7/layout/BasicLinearProcessNumbered"/>
    <dgm:cxn modelId="{125E8857-715A-42C5-9B42-66D1EE8370B1}" type="presParOf" srcId="{26281D44-D9CF-434C-AB00-6817BDB79C07}" destId="{645C587E-781B-4C32-A284-41B200182CB3}" srcOrd="1" destOrd="0" presId="urn:microsoft.com/office/officeart/2016/7/layout/BasicLinearProcessNumbered"/>
    <dgm:cxn modelId="{9AF4A28B-6F4D-4FEE-8EEA-F6503D7A9B53}" type="presParOf" srcId="{26281D44-D9CF-434C-AB00-6817BDB79C07}" destId="{5290FB0E-9D2D-4660-8AD0-4DACE6F6D773}" srcOrd="2" destOrd="0" presId="urn:microsoft.com/office/officeart/2016/7/layout/BasicLinearProcessNumbered"/>
    <dgm:cxn modelId="{09E54E29-17A7-4CDC-94DA-8E26D85ECE8F}" type="presParOf" srcId="{26281D44-D9CF-434C-AB00-6817BDB79C07}" destId="{D4FEAAE9-3543-43A8-8D98-417CB4E5F2FD}" srcOrd="3" destOrd="0" presId="urn:microsoft.com/office/officeart/2016/7/layout/BasicLinearProcessNumbered"/>
    <dgm:cxn modelId="{0861D14C-959D-4901-A605-F53A5BF48FD8}" type="presParOf" srcId="{C0F679AD-FD1A-4C16-B29C-A6689EA1B7BE}" destId="{10E8B3ED-D4BD-4302-8D68-4091D850BF87}" srcOrd="3" destOrd="0" presId="urn:microsoft.com/office/officeart/2016/7/layout/BasicLinearProcessNumbered"/>
    <dgm:cxn modelId="{8322633E-5D99-4C86-A835-CA11C915916F}" type="presParOf" srcId="{C0F679AD-FD1A-4C16-B29C-A6689EA1B7BE}" destId="{ACE62EC6-7D75-4164-B7BB-B299BDDBF198}" srcOrd="4" destOrd="0" presId="urn:microsoft.com/office/officeart/2016/7/layout/BasicLinearProcessNumbered"/>
    <dgm:cxn modelId="{65A93C1C-B8B2-49BA-8D47-02DE3D5EB8A9}" type="presParOf" srcId="{ACE62EC6-7D75-4164-B7BB-B299BDDBF198}" destId="{C5A62649-E627-4F07-9A97-D484D79EE91D}" srcOrd="0" destOrd="0" presId="urn:microsoft.com/office/officeart/2016/7/layout/BasicLinearProcessNumbered"/>
    <dgm:cxn modelId="{CE75C8C0-ED92-49CC-9D1F-5E08FB3D5059}" type="presParOf" srcId="{ACE62EC6-7D75-4164-B7BB-B299BDDBF198}" destId="{8E9589BA-427B-4063-A2EC-91452F24D022}" srcOrd="1" destOrd="0" presId="urn:microsoft.com/office/officeart/2016/7/layout/BasicLinearProcessNumbered"/>
    <dgm:cxn modelId="{50D415BE-D78F-423E-B585-751C2EF62128}" type="presParOf" srcId="{ACE62EC6-7D75-4164-B7BB-B299BDDBF198}" destId="{FEB267FC-AFB1-4DC6-847A-0DE25C81C6D8}" srcOrd="2" destOrd="0" presId="urn:microsoft.com/office/officeart/2016/7/layout/BasicLinearProcessNumbered"/>
    <dgm:cxn modelId="{0F7C60C7-4083-4258-BD08-DE0BA11B9198}" type="presParOf" srcId="{ACE62EC6-7D75-4164-B7BB-B299BDDBF198}" destId="{8BA33FAD-9C82-440E-9E66-703D65BC190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E1E21-51DD-40CF-88A8-40D28598B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F225A28-FC28-4732-BD73-BACCB292B699}">
      <dgm:prSet custT="1"/>
      <dgm:spPr/>
      <dgm:t>
        <a:bodyPr/>
        <a:lstStyle/>
        <a:p>
          <a:r>
            <a:rPr lang="en-US" sz="2400" dirty="0">
              <a:latin typeface="+mn-lt"/>
            </a:rPr>
            <a:t>The percentage of total variance in the dataset explained by each component from PCA is around 0.47.</a:t>
          </a:r>
        </a:p>
      </dgm:t>
    </dgm:pt>
    <dgm:pt modelId="{C21CD672-98F9-4340-B97C-3EC4208048CF}" type="parTrans" cxnId="{FE9C710E-4E57-4FE0-8B78-0E535ECD16BF}">
      <dgm:prSet/>
      <dgm:spPr/>
      <dgm:t>
        <a:bodyPr/>
        <a:lstStyle/>
        <a:p>
          <a:endParaRPr lang="en-US"/>
        </a:p>
      </dgm:t>
    </dgm:pt>
    <dgm:pt modelId="{6A707646-EF78-4B73-90B6-00521F960F17}" type="sibTrans" cxnId="{FE9C710E-4E57-4FE0-8B78-0E535ECD16BF}">
      <dgm:prSet/>
      <dgm:spPr/>
      <dgm:t>
        <a:bodyPr/>
        <a:lstStyle/>
        <a:p>
          <a:endParaRPr lang="en-US"/>
        </a:p>
      </dgm:t>
    </dgm:pt>
    <dgm:pt modelId="{C81A447A-F490-4EBB-8E49-79DB11418C7E}">
      <dgm:prSet custT="1"/>
      <dgm:spPr/>
      <dgm:t>
        <a:bodyPr/>
        <a:lstStyle/>
        <a:p>
          <a:r>
            <a:rPr lang="en-US" sz="2400" dirty="0">
              <a:latin typeface="+mn-lt"/>
            </a:rPr>
            <a:t>In PCA, time elapsed is much less than TSNE and UMAP. Also UMAP time elapsed is much less than TSNE.</a:t>
          </a:r>
        </a:p>
      </dgm:t>
    </dgm:pt>
    <dgm:pt modelId="{69F8D2ED-D36B-4E8F-B804-4400E81A5EA6}" type="parTrans" cxnId="{EEB4AE30-1C12-4BF2-8049-E953D11F5635}">
      <dgm:prSet/>
      <dgm:spPr/>
      <dgm:t>
        <a:bodyPr/>
        <a:lstStyle/>
        <a:p>
          <a:endParaRPr lang="en-US"/>
        </a:p>
      </dgm:t>
    </dgm:pt>
    <dgm:pt modelId="{C98FA8ED-EAB7-457B-83F9-F3CD7DD0652C}" type="sibTrans" cxnId="{EEB4AE30-1C12-4BF2-8049-E953D11F5635}">
      <dgm:prSet/>
      <dgm:spPr/>
      <dgm:t>
        <a:bodyPr/>
        <a:lstStyle/>
        <a:p>
          <a:endParaRPr lang="en-US"/>
        </a:p>
      </dgm:t>
    </dgm:pt>
    <dgm:pt modelId="{5B1745F3-1E32-4E7D-9908-C17C7266963E}">
      <dgm:prSet/>
      <dgm:spPr/>
      <dgm:t>
        <a:bodyPr/>
        <a:lstStyle/>
        <a:p>
          <a:r>
            <a:rPr lang="en-US" dirty="0">
              <a:latin typeface="+mn-lt"/>
            </a:rPr>
            <a:t>In UMAP we can identify classes quite well in contrast to TSNE and PCA representations.</a:t>
          </a:r>
        </a:p>
      </dgm:t>
    </dgm:pt>
    <dgm:pt modelId="{D64F7E0D-A4CC-4739-B647-360A92BE205B}" type="parTrans" cxnId="{FB8E77D6-1F8C-467B-A4F0-9D8E3043ABDB}">
      <dgm:prSet/>
      <dgm:spPr/>
      <dgm:t>
        <a:bodyPr/>
        <a:lstStyle/>
        <a:p>
          <a:endParaRPr lang="en-US"/>
        </a:p>
      </dgm:t>
    </dgm:pt>
    <dgm:pt modelId="{E3D34031-EF2C-4833-9EA7-C1925AC47CCD}" type="sibTrans" cxnId="{FB8E77D6-1F8C-467B-A4F0-9D8E3043ABDB}">
      <dgm:prSet/>
      <dgm:spPr/>
      <dgm:t>
        <a:bodyPr/>
        <a:lstStyle/>
        <a:p>
          <a:endParaRPr lang="en-US"/>
        </a:p>
      </dgm:t>
    </dgm:pt>
    <dgm:pt modelId="{0E683860-DE9A-4720-BEAC-CDFB1489A5F3}" type="pres">
      <dgm:prSet presAssocID="{E3DE1E21-51DD-40CF-88A8-40D28598B375}" presName="root" presStyleCnt="0">
        <dgm:presLayoutVars>
          <dgm:dir/>
          <dgm:resizeHandles val="exact"/>
        </dgm:presLayoutVars>
      </dgm:prSet>
      <dgm:spPr/>
    </dgm:pt>
    <dgm:pt modelId="{DCEF0CCD-41F6-45BB-8BC2-B05A6F89CE3E}" type="pres">
      <dgm:prSet presAssocID="{8F225A28-FC28-4732-BD73-BACCB292B699}" presName="compNode" presStyleCnt="0"/>
      <dgm:spPr/>
    </dgm:pt>
    <dgm:pt modelId="{5166DEC3-076D-48AA-B61E-2B92C5544109}" type="pres">
      <dgm:prSet presAssocID="{8F225A28-FC28-4732-BD73-BACCB292B699}" presName="bgRect" presStyleLbl="bgShp" presStyleIdx="0" presStyleCnt="3"/>
      <dgm:spPr/>
    </dgm:pt>
    <dgm:pt modelId="{6F2A99B4-B9AF-414A-AB72-3A2E1B153804}" type="pres">
      <dgm:prSet presAssocID="{8F225A28-FC28-4732-BD73-BACCB292B6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4F52722-1B08-49D5-BE79-8B1FDB25B13B}" type="pres">
      <dgm:prSet presAssocID="{8F225A28-FC28-4732-BD73-BACCB292B699}" presName="spaceRect" presStyleCnt="0"/>
      <dgm:spPr/>
    </dgm:pt>
    <dgm:pt modelId="{253342EB-3127-49C3-88EE-F8C7BC0FCE7B}" type="pres">
      <dgm:prSet presAssocID="{8F225A28-FC28-4732-BD73-BACCB292B699}" presName="parTx" presStyleLbl="revTx" presStyleIdx="0" presStyleCnt="3">
        <dgm:presLayoutVars>
          <dgm:chMax val="0"/>
          <dgm:chPref val="0"/>
        </dgm:presLayoutVars>
      </dgm:prSet>
      <dgm:spPr/>
    </dgm:pt>
    <dgm:pt modelId="{6B726C0E-8315-490B-B266-F59BBB25CA68}" type="pres">
      <dgm:prSet presAssocID="{6A707646-EF78-4B73-90B6-00521F960F17}" presName="sibTrans" presStyleCnt="0"/>
      <dgm:spPr/>
    </dgm:pt>
    <dgm:pt modelId="{A7EC05B5-C8D6-4C3D-A5EA-B02568D82524}" type="pres">
      <dgm:prSet presAssocID="{C81A447A-F490-4EBB-8E49-79DB11418C7E}" presName="compNode" presStyleCnt="0"/>
      <dgm:spPr/>
    </dgm:pt>
    <dgm:pt modelId="{CEDC2499-7390-4C61-A432-B4157A2A34F0}" type="pres">
      <dgm:prSet presAssocID="{C81A447A-F490-4EBB-8E49-79DB11418C7E}" presName="bgRect" presStyleLbl="bgShp" presStyleIdx="1" presStyleCnt="3"/>
      <dgm:spPr/>
    </dgm:pt>
    <dgm:pt modelId="{1AE7309D-8B6E-496E-AF23-DA43037F3567}" type="pres">
      <dgm:prSet presAssocID="{C81A447A-F490-4EBB-8E49-79DB11418C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B64B746-ACEB-420B-A9CC-2067E6CF27F4}" type="pres">
      <dgm:prSet presAssocID="{C81A447A-F490-4EBB-8E49-79DB11418C7E}" presName="spaceRect" presStyleCnt="0"/>
      <dgm:spPr/>
    </dgm:pt>
    <dgm:pt modelId="{FC3997A4-5280-4978-A4BC-4A59024EF2CC}" type="pres">
      <dgm:prSet presAssocID="{C81A447A-F490-4EBB-8E49-79DB11418C7E}" presName="parTx" presStyleLbl="revTx" presStyleIdx="1" presStyleCnt="3">
        <dgm:presLayoutVars>
          <dgm:chMax val="0"/>
          <dgm:chPref val="0"/>
        </dgm:presLayoutVars>
      </dgm:prSet>
      <dgm:spPr/>
    </dgm:pt>
    <dgm:pt modelId="{12430B74-32B7-42C2-84A6-379B42B7E7E3}" type="pres">
      <dgm:prSet presAssocID="{C98FA8ED-EAB7-457B-83F9-F3CD7DD0652C}" presName="sibTrans" presStyleCnt="0"/>
      <dgm:spPr/>
    </dgm:pt>
    <dgm:pt modelId="{BB79A389-69A6-4A28-8BB2-690D44995B0C}" type="pres">
      <dgm:prSet presAssocID="{5B1745F3-1E32-4E7D-9908-C17C7266963E}" presName="compNode" presStyleCnt="0"/>
      <dgm:spPr/>
    </dgm:pt>
    <dgm:pt modelId="{65C9ADB2-E0EB-4CB3-983E-82174C638255}" type="pres">
      <dgm:prSet presAssocID="{5B1745F3-1E32-4E7D-9908-C17C7266963E}" presName="bgRect" presStyleLbl="bgShp" presStyleIdx="2" presStyleCnt="3"/>
      <dgm:spPr/>
    </dgm:pt>
    <dgm:pt modelId="{71CB0FEC-BA33-4D1D-99A2-EB0F816B7DB5}" type="pres">
      <dgm:prSet presAssocID="{5B1745F3-1E32-4E7D-9908-C17C726696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B250689-6574-4E35-9B34-34ECFAD099A5}" type="pres">
      <dgm:prSet presAssocID="{5B1745F3-1E32-4E7D-9908-C17C7266963E}" presName="spaceRect" presStyleCnt="0"/>
      <dgm:spPr/>
    </dgm:pt>
    <dgm:pt modelId="{9F2552FB-3786-4433-BA1A-A11D767FE737}" type="pres">
      <dgm:prSet presAssocID="{5B1745F3-1E32-4E7D-9908-C17C7266963E}" presName="parTx" presStyleLbl="revTx" presStyleIdx="2" presStyleCnt="3">
        <dgm:presLayoutVars>
          <dgm:chMax val="0"/>
          <dgm:chPref val="0"/>
        </dgm:presLayoutVars>
      </dgm:prSet>
      <dgm:spPr/>
    </dgm:pt>
  </dgm:ptLst>
  <dgm:cxnLst>
    <dgm:cxn modelId="{D3B31000-6A76-4069-9FB0-C4951822AF54}" type="presOf" srcId="{5B1745F3-1E32-4E7D-9908-C17C7266963E}" destId="{9F2552FB-3786-4433-BA1A-A11D767FE737}" srcOrd="0" destOrd="0" presId="urn:microsoft.com/office/officeart/2018/2/layout/IconVerticalSolidList"/>
    <dgm:cxn modelId="{FE9C710E-4E57-4FE0-8B78-0E535ECD16BF}" srcId="{E3DE1E21-51DD-40CF-88A8-40D28598B375}" destId="{8F225A28-FC28-4732-BD73-BACCB292B699}" srcOrd="0" destOrd="0" parTransId="{C21CD672-98F9-4340-B97C-3EC4208048CF}" sibTransId="{6A707646-EF78-4B73-90B6-00521F960F17}"/>
    <dgm:cxn modelId="{7A05EC13-E9B7-4F48-A58F-DD3B751F9155}" type="presOf" srcId="{E3DE1E21-51DD-40CF-88A8-40D28598B375}" destId="{0E683860-DE9A-4720-BEAC-CDFB1489A5F3}" srcOrd="0" destOrd="0" presId="urn:microsoft.com/office/officeart/2018/2/layout/IconVerticalSolidList"/>
    <dgm:cxn modelId="{EEB4AE30-1C12-4BF2-8049-E953D11F5635}" srcId="{E3DE1E21-51DD-40CF-88A8-40D28598B375}" destId="{C81A447A-F490-4EBB-8E49-79DB11418C7E}" srcOrd="1" destOrd="0" parTransId="{69F8D2ED-D36B-4E8F-B804-4400E81A5EA6}" sibTransId="{C98FA8ED-EAB7-457B-83F9-F3CD7DD0652C}"/>
    <dgm:cxn modelId="{E32A0E46-AD3C-4295-8A12-C4045F16E496}" type="presOf" srcId="{C81A447A-F490-4EBB-8E49-79DB11418C7E}" destId="{FC3997A4-5280-4978-A4BC-4A59024EF2CC}" srcOrd="0" destOrd="0" presId="urn:microsoft.com/office/officeart/2018/2/layout/IconVerticalSolidList"/>
    <dgm:cxn modelId="{4594B095-8F57-4315-89CE-C7C77ADCE67C}" type="presOf" srcId="{8F225A28-FC28-4732-BD73-BACCB292B699}" destId="{253342EB-3127-49C3-88EE-F8C7BC0FCE7B}" srcOrd="0" destOrd="0" presId="urn:microsoft.com/office/officeart/2018/2/layout/IconVerticalSolidList"/>
    <dgm:cxn modelId="{FB8E77D6-1F8C-467B-A4F0-9D8E3043ABDB}" srcId="{E3DE1E21-51DD-40CF-88A8-40D28598B375}" destId="{5B1745F3-1E32-4E7D-9908-C17C7266963E}" srcOrd="2" destOrd="0" parTransId="{D64F7E0D-A4CC-4739-B647-360A92BE205B}" sibTransId="{E3D34031-EF2C-4833-9EA7-C1925AC47CCD}"/>
    <dgm:cxn modelId="{15AD5694-EA03-4FC5-BDDE-4B53F3FFCCA8}" type="presParOf" srcId="{0E683860-DE9A-4720-BEAC-CDFB1489A5F3}" destId="{DCEF0CCD-41F6-45BB-8BC2-B05A6F89CE3E}" srcOrd="0" destOrd="0" presId="urn:microsoft.com/office/officeart/2018/2/layout/IconVerticalSolidList"/>
    <dgm:cxn modelId="{B02FE0E4-7533-4589-AEAB-634BA5BA2C13}" type="presParOf" srcId="{DCEF0CCD-41F6-45BB-8BC2-B05A6F89CE3E}" destId="{5166DEC3-076D-48AA-B61E-2B92C5544109}" srcOrd="0" destOrd="0" presId="urn:microsoft.com/office/officeart/2018/2/layout/IconVerticalSolidList"/>
    <dgm:cxn modelId="{6E5D9538-820B-47CE-B5BA-8BEBC0A6AA57}" type="presParOf" srcId="{DCEF0CCD-41F6-45BB-8BC2-B05A6F89CE3E}" destId="{6F2A99B4-B9AF-414A-AB72-3A2E1B153804}" srcOrd="1" destOrd="0" presId="urn:microsoft.com/office/officeart/2018/2/layout/IconVerticalSolidList"/>
    <dgm:cxn modelId="{47995DAB-703B-4D43-87CE-78DB158590F0}" type="presParOf" srcId="{DCEF0CCD-41F6-45BB-8BC2-B05A6F89CE3E}" destId="{74F52722-1B08-49D5-BE79-8B1FDB25B13B}" srcOrd="2" destOrd="0" presId="urn:microsoft.com/office/officeart/2018/2/layout/IconVerticalSolidList"/>
    <dgm:cxn modelId="{725DD24B-E227-48AE-9AAA-52DF0F1AB77A}" type="presParOf" srcId="{DCEF0CCD-41F6-45BB-8BC2-B05A6F89CE3E}" destId="{253342EB-3127-49C3-88EE-F8C7BC0FCE7B}" srcOrd="3" destOrd="0" presId="urn:microsoft.com/office/officeart/2018/2/layout/IconVerticalSolidList"/>
    <dgm:cxn modelId="{F56922B3-19AF-45FB-AF51-765DDCC4B545}" type="presParOf" srcId="{0E683860-DE9A-4720-BEAC-CDFB1489A5F3}" destId="{6B726C0E-8315-490B-B266-F59BBB25CA68}" srcOrd="1" destOrd="0" presId="urn:microsoft.com/office/officeart/2018/2/layout/IconVerticalSolidList"/>
    <dgm:cxn modelId="{6166D9B6-A7A2-43F5-AA4B-8A2525DF0D97}" type="presParOf" srcId="{0E683860-DE9A-4720-BEAC-CDFB1489A5F3}" destId="{A7EC05B5-C8D6-4C3D-A5EA-B02568D82524}" srcOrd="2" destOrd="0" presId="urn:microsoft.com/office/officeart/2018/2/layout/IconVerticalSolidList"/>
    <dgm:cxn modelId="{496F41D5-5B3D-4976-AF6F-B12FD952835D}" type="presParOf" srcId="{A7EC05B5-C8D6-4C3D-A5EA-B02568D82524}" destId="{CEDC2499-7390-4C61-A432-B4157A2A34F0}" srcOrd="0" destOrd="0" presId="urn:microsoft.com/office/officeart/2018/2/layout/IconVerticalSolidList"/>
    <dgm:cxn modelId="{7953AAB0-E995-4CB7-A62F-64CB89F088E3}" type="presParOf" srcId="{A7EC05B5-C8D6-4C3D-A5EA-B02568D82524}" destId="{1AE7309D-8B6E-496E-AF23-DA43037F3567}" srcOrd="1" destOrd="0" presId="urn:microsoft.com/office/officeart/2018/2/layout/IconVerticalSolidList"/>
    <dgm:cxn modelId="{7FF9ADC6-7352-4CE5-96D6-0F2DBB7EF87F}" type="presParOf" srcId="{A7EC05B5-C8D6-4C3D-A5EA-B02568D82524}" destId="{BB64B746-ACEB-420B-A9CC-2067E6CF27F4}" srcOrd="2" destOrd="0" presId="urn:microsoft.com/office/officeart/2018/2/layout/IconVerticalSolidList"/>
    <dgm:cxn modelId="{2866CF57-FBC2-4F72-828B-3D4431031FFE}" type="presParOf" srcId="{A7EC05B5-C8D6-4C3D-A5EA-B02568D82524}" destId="{FC3997A4-5280-4978-A4BC-4A59024EF2CC}" srcOrd="3" destOrd="0" presId="urn:microsoft.com/office/officeart/2018/2/layout/IconVerticalSolidList"/>
    <dgm:cxn modelId="{932DB7A9-B7A2-4E50-9E1A-9C16EC8781F3}" type="presParOf" srcId="{0E683860-DE9A-4720-BEAC-CDFB1489A5F3}" destId="{12430B74-32B7-42C2-84A6-379B42B7E7E3}" srcOrd="3" destOrd="0" presId="urn:microsoft.com/office/officeart/2018/2/layout/IconVerticalSolidList"/>
    <dgm:cxn modelId="{10576955-53B2-4BD4-982D-40BB32D89E43}" type="presParOf" srcId="{0E683860-DE9A-4720-BEAC-CDFB1489A5F3}" destId="{BB79A389-69A6-4A28-8BB2-690D44995B0C}" srcOrd="4" destOrd="0" presId="urn:microsoft.com/office/officeart/2018/2/layout/IconVerticalSolidList"/>
    <dgm:cxn modelId="{C2BE1D9E-946C-4E6E-A786-C2204DBFE75B}" type="presParOf" srcId="{BB79A389-69A6-4A28-8BB2-690D44995B0C}" destId="{65C9ADB2-E0EB-4CB3-983E-82174C638255}" srcOrd="0" destOrd="0" presId="urn:microsoft.com/office/officeart/2018/2/layout/IconVerticalSolidList"/>
    <dgm:cxn modelId="{7851E80D-D6D9-4166-BC30-2CCEDD87D0E3}" type="presParOf" srcId="{BB79A389-69A6-4A28-8BB2-690D44995B0C}" destId="{71CB0FEC-BA33-4D1D-99A2-EB0F816B7DB5}" srcOrd="1" destOrd="0" presId="urn:microsoft.com/office/officeart/2018/2/layout/IconVerticalSolidList"/>
    <dgm:cxn modelId="{4A2DDA20-E640-442C-9551-6AEA4F45F4CE}" type="presParOf" srcId="{BB79A389-69A6-4A28-8BB2-690D44995B0C}" destId="{EB250689-6574-4E35-9B34-34ECFAD099A5}" srcOrd="2" destOrd="0" presId="urn:microsoft.com/office/officeart/2018/2/layout/IconVerticalSolidList"/>
    <dgm:cxn modelId="{28C80988-6863-46BB-88FE-AC535FEE99AE}" type="presParOf" srcId="{BB79A389-69A6-4A28-8BB2-690D44995B0C}" destId="{9F2552FB-3786-4433-BA1A-A11D767FE7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F5A20-DE9C-4223-ACD4-52B9D5B07870}">
      <dsp:nvSpPr>
        <dsp:cNvPr id="0" name=""/>
        <dsp:cNvSpPr/>
      </dsp:nvSpPr>
      <dsp:spPr>
        <a:xfrm>
          <a:off x="0" y="194921"/>
          <a:ext cx="10515600" cy="176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DE0CAE-408D-45F6-BF38-EB2ECB518013}">
      <dsp:nvSpPr>
        <dsp:cNvPr id="0" name=""/>
        <dsp:cNvSpPr/>
      </dsp:nvSpPr>
      <dsp:spPr>
        <a:xfrm>
          <a:off x="539329" y="96342"/>
          <a:ext cx="7360920" cy="206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Introduction</a:t>
          </a:r>
          <a:endParaRPr lang="en-US" sz="2000" kern="1200" dirty="0"/>
        </a:p>
      </dsp:txBody>
      <dsp:txXfrm>
        <a:off x="549416" y="106429"/>
        <a:ext cx="7340746" cy="186466"/>
      </dsp:txXfrm>
    </dsp:sp>
    <dsp:sp modelId="{4748613F-56EA-4744-816A-1259F1C531FB}">
      <dsp:nvSpPr>
        <dsp:cNvPr id="0" name=""/>
        <dsp:cNvSpPr/>
      </dsp:nvSpPr>
      <dsp:spPr>
        <a:xfrm>
          <a:off x="0" y="512442"/>
          <a:ext cx="10515600" cy="176400"/>
        </a:xfrm>
        <a:prstGeom prst="rect">
          <a:avLst/>
        </a:prstGeom>
        <a:solidFill>
          <a:schemeClr val="lt1">
            <a:alpha val="90000"/>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622876-FAFC-4CFF-A36F-6985DDF3EBFF}">
      <dsp:nvSpPr>
        <dsp:cNvPr id="0" name=""/>
        <dsp:cNvSpPr/>
      </dsp:nvSpPr>
      <dsp:spPr>
        <a:xfrm>
          <a:off x="525780" y="409122"/>
          <a:ext cx="7360920" cy="206640"/>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latin typeface="+mn-lt"/>
            </a:rPr>
            <a:t>Objective</a:t>
          </a:r>
          <a:endParaRPr lang="en-US" sz="2000" kern="1200" dirty="0">
            <a:latin typeface="+mn-lt"/>
          </a:endParaRPr>
        </a:p>
      </dsp:txBody>
      <dsp:txXfrm>
        <a:off x="535867" y="419209"/>
        <a:ext cx="7340746" cy="186466"/>
      </dsp:txXfrm>
    </dsp:sp>
    <dsp:sp modelId="{EF050480-A4CC-4508-89B0-DD174B97A488}">
      <dsp:nvSpPr>
        <dsp:cNvPr id="0" name=""/>
        <dsp:cNvSpPr/>
      </dsp:nvSpPr>
      <dsp:spPr>
        <a:xfrm>
          <a:off x="0" y="829962"/>
          <a:ext cx="10515600" cy="7497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Cleaning Dataset</a:t>
          </a:r>
        </a:p>
        <a:p>
          <a:pPr marL="171450" lvl="1" indent="-171450" algn="l" defTabSz="711200">
            <a:lnSpc>
              <a:spcPct val="90000"/>
            </a:lnSpc>
            <a:spcBef>
              <a:spcPct val="0"/>
            </a:spcBef>
            <a:spcAft>
              <a:spcPct val="15000"/>
            </a:spcAft>
            <a:buNone/>
          </a:pPr>
          <a:r>
            <a:rPr lang="en-US" sz="1600" kern="1200" dirty="0">
              <a:solidFill>
                <a:prstClr val="black">
                  <a:hueOff val="0"/>
                  <a:satOff val="0"/>
                  <a:lumOff val="0"/>
                  <a:alphaOff val="0"/>
                </a:prstClr>
              </a:solidFill>
              <a:latin typeface="Calibri" panose="020F0502020204030204"/>
              <a:ea typeface="+mn-ea"/>
              <a:cs typeface="+mn-cs"/>
            </a:rPr>
            <a:t>Analyze Features</a:t>
          </a:r>
        </a:p>
      </dsp:txBody>
      <dsp:txXfrm>
        <a:off x="0" y="829962"/>
        <a:ext cx="10515600" cy="749700"/>
      </dsp:txXfrm>
    </dsp:sp>
    <dsp:sp modelId="{074C2FCA-41E2-4696-8134-2CC5B0933AC0}">
      <dsp:nvSpPr>
        <dsp:cNvPr id="0" name=""/>
        <dsp:cNvSpPr/>
      </dsp:nvSpPr>
      <dsp:spPr>
        <a:xfrm>
          <a:off x="519007" y="736124"/>
          <a:ext cx="7360920" cy="20664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EDA</a:t>
          </a:r>
          <a:endParaRPr lang="en-US" sz="2000" kern="1200" dirty="0"/>
        </a:p>
      </dsp:txBody>
      <dsp:txXfrm>
        <a:off x="529094" y="746211"/>
        <a:ext cx="7340746" cy="186466"/>
      </dsp:txXfrm>
    </dsp:sp>
    <dsp:sp modelId="{16C5D1BC-125D-4707-AD50-B107B3E8AB0E}">
      <dsp:nvSpPr>
        <dsp:cNvPr id="0" name=""/>
        <dsp:cNvSpPr/>
      </dsp:nvSpPr>
      <dsp:spPr>
        <a:xfrm>
          <a:off x="0" y="1720782"/>
          <a:ext cx="10515600" cy="4851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Applying Dimensional Reduction</a:t>
          </a:r>
        </a:p>
      </dsp:txBody>
      <dsp:txXfrm>
        <a:off x="0" y="1720782"/>
        <a:ext cx="10515600" cy="485100"/>
      </dsp:txXfrm>
    </dsp:sp>
    <dsp:sp modelId="{9C3CE641-5BBE-4C4A-8F97-4A60E161B45E}">
      <dsp:nvSpPr>
        <dsp:cNvPr id="0" name=""/>
        <dsp:cNvSpPr/>
      </dsp:nvSpPr>
      <dsp:spPr>
        <a:xfrm>
          <a:off x="525780" y="1617461"/>
          <a:ext cx="7360920" cy="20664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Feature Engineering</a:t>
          </a:r>
          <a:endParaRPr lang="en-US" sz="2000" kern="1200" dirty="0"/>
        </a:p>
      </dsp:txBody>
      <dsp:txXfrm>
        <a:off x="535867" y="1627548"/>
        <a:ext cx="7340746" cy="186466"/>
      </dsp:txXfrm>
    </dsp:sp>
    <dsp:sp modelId="{835CCA1A-133E-4413-8DBD-14FB7F2839D5}">
      <dsp:nvSpPr>
        <dsp:cNvPr id="0" name=""/>
        <dsp:cNvSpPr/>
      </dsp:nvSpPr>
      <dsp:spPr>
        <a:xfrm>
          <a:off x="0" y="2347002"/>
          <a:ext cx="10515600" cy="12789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145796" rIns="81612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Kmeans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Hierarchical Clustering</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Density-Based Spatial Clustering of Applications with Noise (DBSCAN)</a:t>
          </a:r>
        </a:p>
        <a:p>
          <a:pPr marL="171450" lvl="1" indent="-171450" algn="l" defTabSz="711200">
            <a:lnSpc>
              <a:spcPct val="90000"/>
            </a:lnSpc>
            <a:spcBef>
              <a:spcPct val="0"/>
            </a:spcBef>
            <a:spcAft>
              <a:spcPct val="15000"/>
            </a:spcAft>
            <a:buFont typeface="Arial" panose="020B0604020202020204" pitchFamily="34" charset="0"/>
            <a:buNone/>
          </a:pPr>
          <a:r>
            <a:rPr lang="en-US" sz="1600" kern="1200" dirty="0">
              <a:solidFill>
                <a:prstClr val="black">
                  <a:hueOff val="0"/>
                  <a:satOff val="0"/>
                  <a:lumOff val="0"/>
                  <a:alphaOff val="0"/>
                </a:prstClr>
              </a:solidFill>
              <a:latin typeface="Calibri" panose="020F0502020204030204"/>
              <a:ea typeface="+mn-ea"/>
              <a:cs typeface="+mn-cs"/>
            </a:rPr>
            <a:t>Clustering with Gaussian Mixture Models (GMM)</a:t>
          </a:r>
        </a:p>
      </dsp:txBody>
      <dsp:txXfrm>
        <a:off x="0" y="2347002"/>
        <a:ext cx="10515600" cy="1278900"/>
      </dsp:txXfrm>
    </dsp:sp>
    <dsp:sp modelId="{01637EB4-2CB2-4A00-B4B0-16D3B5713525}">
      <dsp:nvSpPr>
        <dsp:cNvPr id="0" name=""/>
        <dsp:cNvSpPr/>
      </dsp:nvSpPr>
      <dsp:spPr>
        <a:xfrm>
          <a:off x="525780" y="2243682"/>
          <a:ext cx="7360920" cy="20664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Clustering Methods</a:t>
          </a:r>
          <a:endParaRPr lang="en-US" sz="2000" kern="1200" dirty="0"/>
        </a:p>
      </dsp:txBody>
      <dsp:txXfrm>
        <a:off x="535867" y="2253769"/>
        <a:ext cx="7340746" cy="186466"/>
      </dsp:txXfrm>
    </dsp:sp>
    <dsp:sp modelId="{9FD45C96-2053-46FB-840F-D0D9B4F3817E}">
      <dsp:nvSpPr>
        <dsp:cNvPr id="0" name=""/>
        <dsp:cNvSpPr/>
      </dsp:nvSpPr>
      <dsp:spPr>
        <a:xfrm>
          <a:off x="0" y="3767022"/>
          <a:ext cx="10515600" cy="176400"/>
        </a:xfrm>
        <a:prstGeom prst="rect">
          <a:avLst/>
        </a:prstGeom>
        <a:solidFill>
          <a:schemeClr val="lt1">
            <a:alpha val="90000"/>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DE88C6-2DD8-47A8-8AC4-992840298B2B}">
      <dsp:nvSpPr>
        <dsp:cNvPr id="0" name=""/>
        <dsp:cNvSpPr/>
      </dsp:nvSpPr>
      <dsp:spPr>
        <a:xfrm>
          <a:off x="525780" y="3663702"/>
          <a:ext cx="7360920" cy="206640"/>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Conclusion</a:t>
          </a:r>
          <a:endParaRPr lang="en-US" sz="2000" kern="1200" dirty="0"/>
        </a:p>
      </dsp:txBody>
      <dsp:txXfrm>
        <a:off x="535867" y="3673789"/>
        <a:ext cx="7340746" cy="186466"/>
      </dsp:txXfrm>
    </dsp:sp>
    <dsp:sp modelId="{C2BF878E-6FAA-4F71-BA39-0577FDB4C2B5}">
      <dsp:nvSpPr>
        <dsp:cNvPr id="0" name=""/>
        <dsp:cNvSpPr/>
      </dsp:nvSpPr>
      <dsp:spPr>
        <a:xfrm>
          <a:off x="0" y="4084542"/>
          <a:ext cx="10515600" cy="1764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4968A2-83E2-46D2-BA6A-8BF3AB00AEC4}">
      <dsp:nvSpPr>
        <dsp:cNvPr id="0" name=""/>
        <dsp:cNvSpPr/>
      </dsp:nvSpPr>
      <dsp:spPr>
        <a:xfrm>
          <a:off x="537546" y="3962256"/>
          <a:ext cx="7360920" cy="2066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889000">
            <a:lnSpc>
              <a:spcPct val="90000"/>
            </a:lnSpc>
            <a:spcBef>
              <a:spcPct val="0"/>
            </a:spcBef>
            <a:spcAft>
              <a:spcPct val="35000"/>
            </a:spcAft>
            <a:buNone/>
            <a:defRPr b="1"/>
          </a:pPr>
          <a:r>
            <a:rPr lang="en-US" sz="2000" b="1" kern="1200" dirty="0"/>
            <a:t>Future</a:t>
          </a:r>
          <a:r>
            <a:rPr lang="en-US" sz="2000" kern="1200" dirty="0"/>
            <a:t> </a:t>
          </a:r>
          <a:r>
            <a:rPr lang="en-US" sz="2000" b="1" kern="1200" dirty="0"/>
            <a:t>Work</a:t>
          </a:r>
          <a:endParaRPr lang="en-US" sz="2000" kern="1200" dirty="0"/>
        </a:p>
      </dsp:txBody>
      <dsp:txXfrm>
        <a:off x="547633" y="3972343"/>
        <a:ext cx="7340746" cy="186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75A7-2C6B-4BE1-897E-37620B470C34}">
      <dsp:nvSpPr>
        <dsp:cNvPr id="0" name=""/>
        <dsp:cNvSpPr/>
      </dsp:nvSpPr>
      <dsp:spPr>
        <a:xfrm>
          <a:off x="0" y="0"/>
          <a:ext cx="3286125" cy="435254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latin typeface="+mn-lt"/>
            </a:rPr>
            <a:t>Filling Missing Values</a:t>
          </a:r>
        </a:p>
      </dsp:txBody>
      <dsp:txXfrm>
        <a:off x="0" y="1653966"/>
        <a:ext cx="3286125" cy="2611526"/>
      </dsp:txXfrm>
    </dsp:sp>
    <dsp:sp modelId="{AF064F45-D58B-4B7B-B897-6E1B07D69334}">
      <dsp:nvSpPr>
        <dsp:cNvPr id="0" name=""/>
        <dsp:cNvSpPr/>
      </dsp:nvSpPr>
      <dsp:spPr>
        <a:xfrm>
          <a:off x="990180" y="435254"/>
          <a:ext cx="1305763" cy="130576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181405" y="626479"/>
        <a:ext cx="923313" cy="923313"/>
      </dsp:txXfrm>
    </dsp:sp>
    <dsp:sp modelId="{30CA70BE-7216-4004-88A3-1770D697C48B}">
      <dsp:nvSpPr>
        <dsp:cNvPr id="0" name=""/>
        <dsp:cNvSpPr/>
      </dsp:nvSpPr>
      <dsp:spPr>
        <a:xfrm>
          <a:off x="0" y="4352472"/>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439A4-AB30-48D0-AA3B-646AF581F9E4}">
      <dsp:nvSpPr>
        <dsp:cNvPr id="0" name=""/>
        <dsp:cNvSpPr/>
      </dsp:nvSpPr>
      <dsp:spPr>
        <a:xfrm>
          <a:off x="3614737" y="0"/>
          <a:ext cx="3286125" cy="435254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latin typeface="+mn-lt"/>
            </a:rPr>
            <a:t>Removing Outlier By Zscore</a:t>
          </a:r>
        </a:p>
      </dsp:txBody>
      <dsp:txXfrm>
        <a:off x="3614737" y="1653966"/>
        <a:ext cx="3286125" cy="2611526"/>
      </dsp:txXfrm>
    </dsp:sp>
    <dsp:sp modelId="{645C587E-781B-4C32-A284-41B200182CB3}">
      <dsp:nvSpPr>
        <dsp:cNvPr id="0" name=""/>
        <dsp:cNvSpPr/>
      </dsp:nvSpPr>
      <dsp:spPr>
        <a:xfrm>
          <a:off x="4604918" y="435254"/>
          <a:ext cx="1305763" cy="130576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4796143" y="626479"/>
        <a:ext cx="923313" cy="923313"/>
      </dsp:txXfrm>
    </dsp:sp>
    <dsp:sp modelId="{5290FB0E-9D2D-4660-8AD0-4DACE6F6D773}">
      <dsp:nvSpPr>
        <dsp:cNvPr id="0" name=""/>
        <dsp:cNvSpPr/>
      </dsp:nvSpPr>
      <dsp:spPr>
        <a:xfrm>
          <a:off x="3614737" y="4352472"/>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A62649-E627-4F07-9A97-D484D79EE91D}">
      <dsp:nvSpPr>
        <dsp:cNvPr id="0" name=""/>
        <dsp:cNvSpPr/>
      </dsp:nvSpPr>
      <dsp:spPr>
        <a:xfrm>
          <a:off x="7229475" y="0"/>
          <a:ext cx="3286125" cy="435254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ctr" defTabSz="1244600">
            <a:lnSpc>
              <a:spcPct val="100000"/>
            </a:lnSpc>
            <a:spcBef>
              <a:spcPct val="0"/>
            </a:spcBef>
            <a:spcAft>
              <a:spcPct val="35000"/>
            </a:spcAft>
            <a:buNone/>
          </a:pPr>
          <a:r>
            <a:rPr lang="en-US" sz="2800" kern="1200" dirty="0"/>
            <a:t>Preparing Dataset Using Standardize </a:t>
          </a:r>
        </a:p>
      </dsp:txBody>
      <dsp:txXfrm>
        <a:off x="7229475" y="1653966"/>
        <a:ext cx="3286125" cy="2611526"/>
      </dsp:txXfrm>
    </dsp:sp>
    <dsp:sp modelId="{8E9589BA-427B-4063-A2EC-91452F24D022}">
      <dsp:nvSpPr>
        <dsp:cNvPr id="0" name=""/>
        <dsp:cNvSpPr/>
      </dsp:nvSpPr>
      <dsp:spPr>
        <a:xfrm>
          <a:off x="8219655" y="435254"/>
          <a:ext cx="1305763" cy="130576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802" tIns="12700" rIns="101802"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8410880" y="626479"/>
        <a:ext cx="923313" cy="923313"/>
      </dsp:txXfrm>
    </dsp:sp>
    <dsp:sp modelId="{FEB267FC-AFB1-4DC6-847A-0DE25C81C6D8}">
      <dsp:nvSpPr>
        <dsp:cNvPr id="0" name=""/>
        <dsp:cNvSpPr/>
      </dsp:nvSpPr>
      <dsp:spPr>
        <a:xfrm>
          <a:off x="7229475" y="4352472"/>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6DEC3-076D-48AA-B61E-2B92C5544109}">
      <dsp:nvSpPr>
        <dsp:cNvPr id="0" name=""/>
        <dsp:cNvSpPr/>
      </dsp:nvSpPr>
      <dsp:spPr>
        <a:xfrm>
          <a:off x="0" y="682"/>
          <a:ext cx="6871804" cy="15961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A99B4-B9AF-414A-AB72-3A2E1B153804}">
      <dsp:nvSpPr>
        <dsp:cNvPr id="0" name=""/>
        <dsp:cNvSpPr/>
      </dsp:nvSpPr>
      <dsp:spPr>
        <a:xfrm>
          <a:off x="482844" y="359822"/>
          <a:ext cx="877899" cy="8778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3342EB-3127-49C3-88EE-F8C7BC0FCE7B}">
      <dsp:nvSpPr>
        <dsp:cNvPr id="0" name=""/>
        <dsp:cNvSpPr/>
      </dsp:nvSpPr>
      <dsp:spPr>
        <a:xfrm>
          <a:off x="1843589" y="682"/>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The percentage of total variance in the dataset explained by each component from PCA is around 0.47.</a:t>
          </a:r>
        </a:p>
      </dsp:txBody>
      <dsp:txXfrm>
        <a:off x="1843589" y="682"/>
        <a:ext cx="5028214" cy="1596181"/>
      </dsp:txXfrm>
    </dsp:sp>
    <dsp:sp modelId="{CEDC2499-7390-4C61-A432-B4157A2A34F0}">
      <dsp:nvSpPr>
        <dsp:cNvPr id="0" name=""/>
        <dsp:cNvSpPr/>
      </dsp:nvSpPr>
      <dsp:spPr>
        <a:xfrm>
          <a:off x="0" y="1995909"/>
          <a:ext cx="6871804" cy="15961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E7309D-8B6E-496E-AF23-DA43037F3567}">
      <dsp:nvSpPr>
        <dsp:cNvPr id="0" name=""/>
        <dsp:cNvSpPr/>
      </dsp:nvSpPr>
      <dsp:spPr>
        <a:xfrm>
          <a:off x="482844" y="2355050"/>
          <a:ext cx="877899" cy="8778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997A4-5280-4978-A4BC-4A59024EF2CC}">
      <dsp:nvSpPr>
        <dsp:cNvPr id="0" name=""/>
        <dsp:cNvSpPr/>
      </dsp:nvSpPr>
      <dsp:spPr>
        <a:xfrm>
          <a:off x="1843589" y="1995909"/>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rPr>
            <a:t>In PCA, time elapsed is much less than TSNE and UMAP. Also UMAP time elapsed is much less than TSNE.</a:t>
          </a:r>
        </a:p>
      </dsp:txBody>
      <dsp:txXfrm>
        <a:off x="1843589" y="1995909"/>
        <a:ext cx="5028214" cy="1596181"/>
      </dsp:txXfrm>
    </dsp:sp>
    <dsp:sp modelId="{65C9ADB2-E0EB-4CB3-983E-82174C638255}">
      <dsp:nvSpPr>
        <dsp:cNvPr id="0" name=""/>
        <dsp:cNvSpPr/>
      </dsp:nvSpPr>
      <dsp:spPr>
        <a:xfrm>
          <a:off x="0" y="3991136"/>
          <a:ext cx="6871804" cy="15961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B0FEC-BA33-4D1D-99A2-EB0F816B7DB5}">
      <dsp:nvSpPr>
        <dsp:cNvPr id="0" name=""/>
        <dsp:cNvSpPr/>
      </dsp:nvSpPr>
      <dsp:spPr>
        <a:xfrm>
          <a:off x="482844" y="4350277"/>
          <a:ext cx="877899" cy="8778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2552FB-3786-4433-BA1A-A11D767FE737}">
      <dsp:nvSpPr>
        <dsp:cNvPr id="0" name=""/>
        <dsp:cNvSpPr/>
      </dsp:nvSpPr>
      <dsp:spPr>
        <a:xfrm>
          <a:off x="1843589" y="3991136"/>
          <a:ext cx="5028214" cy="1596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929" tIns="168929" rIns="168929" bIns="168929"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mn-lt"/>
            </a:rPr>
            <a:t>In UMAP we can identify classes quite well in contrast to TSNE and PCA representations.</a:t>
          </a:r>
        </a:p>
      </dsp:txBody>
      <dsp:txXfrm>
        <a:off x="1843589" y="3991136"/>
        <a:ext cx="5028214" cy="159618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492965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6113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45398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133936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11556574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4112566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95629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58502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6307943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27155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C7A7D4-8267-46D1-9E2A-C2F1B4608699}" type="datetimeFigureOut">
              <a:rPr lang="en-US" smtClean="0"/>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AA2677-B43F-49D5-8216-9B2B1EF9CF1E}" type="slidenum">
              <a:rPr lang="en-US" smtClean="0"/>
              <a:t>‹#›</a:t>
            </a:fld>
            <a:endParaRPr lang="en-US" dirty="0"/>
          </a:p>
        </p:txBody>
      </p:sp>
    </p:spTree>
    <p:extLst>
      <p:ext uri="{BB962C8B-B14F-4D97-AF65-F5344CB8AC3E}">
        <p14:creationId xmlns:p14="http://schemas.microsoft.com/office/powerpoint/2010/main" val="373199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7A7D4-8267-46D1-9E2A-C2F1B4608699}" type="datetimeFigureOut">
              <a:rPr lang="en-US" smtClean="0"/>
              <a:t>3/17/2020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AA2677-B43F-49D5-8216-9B2B1EF9CF1E}" type="slidenum">
              <a:rPr lang="en-US" smtClean="0"/>
              <a:t>‹#›</a:t>
            </a:fld>
            <a:endParaRPr lang="en-US" dirty="0"/>
          </a:p>
        </p:txBody>
      </p:sp>
    </p:spTree>
    <p:extLst>
      <p:ext uri="{BB962C8B-B14F-4D97-AF65-F5344CB8AC3E}">
        <p14:creationId xmlns:p14="http://schemas.microsoft.com/office/powerpoint/2010/main" val="3953699202"/>
      </p:ext>
    </p:extLst>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BD35C3-6472-47A3-B46E-80A76D7474A2}"/>
              </a:ext>
            </a:extLst>
          </p:cNvPr>
          <p:cNvSpPr>
            <a:spLocks noGrp="1"/>
          </p:cNvSpPr>
          <p:nvPr>
            <p:ph type="ctrTitle"/>
          </p:nvPr>
        </p:nvSpPr>
        <p:spPr>
          <a:xfrm>
            <a:off x="1094095" y="851517"/>
            <a:ext cx="5238466" cy="2991416"/>
          </a:xfrm>
        </p:spPr>
        <p:txBody>
          <a:bodyPr anchor="b">
            <a:normAutofit/>
          </a:bodyPr>
          <a:lstStyle/>
          <a:p>
            <a:pPr algn="l"/>
            <a:r>
              <a:rPr lang="en-US" sz="4000" b="1" dirty="0">
                <a:latin typeface="+mn-lt"/>
              </a:rPr>
              <a:t>Customer Segmentation Based On Their Credit Card Usage Behavior</a:t>
            </a:r>
            <a:endParaRPr lang="en-US" sz="4000" dirty="0">
              <a:latin typeface="+mn-lt"/>
            </a:endParaRPr>
          </a:p>
        </p:txBody>
      </p:sp>
      <p:sp>
        <p:nvSpPr>
          <p:cNvPr id="7" name="Subtitle 6">
            <a:extLst>
              <a:ext uri="{FF2B5EF4-FFF2-40B4-BE49-F238E27FC236}">
                <a16:creationId xmlns:a16="http://schemas.microsoft.com/office/drawing/2014/main" id="{84A26403-8DE7-4C76-8E2E-11B84ACFA121}"/>
              </a:ext>
            </a:extLst>
          </p:cNvPr>
          <p:cNvSpPr>
            <a:spLocks noGrp="1"/>
          </p:cNvSpPr>
          <p:nvPr>
            <p:ph type="subTitle" idx="1"/>
          </p:nvPr>
        </p:nvSpPr>
        <p:spPr>
          <a:xfrm>
            <a:off x="1094095" y="3922445"/>
            <a:ext cx="4167115" cy="639616"/>
          </a:xfrm>
        </p:spPr>
        <p:txBody>
          <a:bodyPr anchor="t">
            <a:normAutofit fontScale="92500" lnSpcReduction="20000"/>
          </a:bodyPr>
          <a:lstStyle/>
          <a:p>
            <a:pPr algn="l"/>
            <a:r>
              <a:rPr lang="en-US" sz="2000" b="1" dirty="0"/>
              <a:t>Pari Manouchehri</a:t>
            </a:r>
          </a:p>
          <a:p>
            <a:pPr algn="l"/>
            <a:r>
              <a:rPr lang="en-US" sz="2000" b="1" dirty="0"/>
              <a:t>March 2017</a:t>
            </a:r>
          </a:p>
        </p:txBody>
      </p:sp>
      <p:pic>
        <p:nvPicPr>
          <p:cNvPr id="11" name="Graphic 10" descr="Credit card">
            <a:extLst>
              <a:ext uri="{FF2B5EF4-FFF2-40B4-BE49-F238E27FC236}">
                <a16:creationId xmlns:a16="http://schemas.microsoft.com/office/drawing/2014/main" id="{CD865B7E-5B79-4A07-817F-F987519749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31991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FCBD-A7DE-4AF2-841C-FFAFD5CC31FC}"/>
              </a:ext>
            </a:extLst>
          </p:cNvPr>
          <p:cNvSpPr>
            <a:spLocks noGrp="1"/>
          </p:cNvSpPr>
          <p:nvPr>
            <p:ph type="title"/>
          </p:nvPr>
        </p:nvSpPr>
        <p:spPr>
          <a:xfrm>
            <a:off x="796829" y="749093"/>
            <a:ext cx="3046073" cy="5177377"/>
          </a:xfrm>
          <a:ln>
            <a:noFill/>
          </a:ln>
        </p:spPr>
        <p:txBody>
          <a:bodyPr>
            <a:normAutofit/>
          </a:bodyPr>
          <a:lstStyle/>
          <a:p>
            <a:r>
              <a:rPr lang="en-US" sz="4000" b="1" dirty="0">
                <a:latin typeface="+mn-lt"/>
              </a:rPr>
              <a:t>Dimensional Reduction Results:</a:t>
            </a:r>
          </a:p>
        </p:txBody>
      </p:sp>
      <p:graphicFrame>
        <p:nvGraphicFramePr>
          <p:cNvPr id="5" name="Content Placeholder 2">
            <a:extLst>
              <a:ext uri="{FF2B5EF4-FFF2-40B4-BE49-F238E27FC236}">
                <a16:creationId xmlns:a16="http://schemas.microsoft.com/office/drawing/2014/main" id="{E8BDC5C6-7AED-4E54-9464-6103D414DBD7}"/>
              </a:ext>
            </a:extLst>
          </p:cNvPr>
          <p:cNvGraphicFramePr>
            <a:graphicFrameLocks noGrp="1"/>
          </p:cNvGraphicFramePr>
          <p:nvPr>
            <p:ph idx="1"/>
            <p:extLst>
              <p:ext uri="{D42A27DB-BD31-4B8C-83A1-F6EECF244321}">
                <p14:modId xmlns:p14="http://schemas.microsoft.com/office/powerpoint/2010/main" val="1590318767"/>
              </p:ext>
            </p:extLst>
          </p:nvPr>
        </p:nvGraphicFramePr>
        <p:xfrm>
          <a:off x="4130813" y="635000"/>
          <a:ext cx="6871804"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764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EB270761-CC40-4F3F-A916-7E3BC3989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17">
            <a:extLst>
              <a:ext uri="{FF2B5EF4-FFF2-40B4-BE49-F238E27FC236}">
                <a16:creationId xmlns:a16="http://schemas.microsoft.com/office/drawing/2014/main" id="{2820855C-9FA4-417A-BE67-63C022F81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7E6A49B-1B06-403E-8CC5-ACB38A6BD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435" y="891540"/>
            <a:ext cx="10989565" cy="507111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3C8836-F1A9-4CB3-926B-C30256BB9B91}"/>
              </a:ext>
            </a:extLst>
          </p:cNvPr>
          <p:cNvSpPr>
            <a:spLocks noGrp="1"/>
          </p:cNvSpPr>
          <p:nvPr>
            <p:ph type="title"/>
          </p:nvPr>
        </p:nvSpPr>
        <p:spPr>
          <a:xfrm>
            <a:off x="1346281" y="994199"/>
            <a:ext cx="3404623" cy="3305493"/>
          </a:xfrm>
        </p:spPr>
        <p:txBody>
          <a:bodyPr vert="horz" lIns="91440" tIns="45720" rIns="91440" bIns="45720" rtlCol="0" anchor="b">
            <a:normAutofit/>
          </a:bodyPr>
          <a:lstStyle/>
          <a:p>
            <a:r>
              <a:rPr lang="en-US" b="1" kern="1200" cap="all" dirty="0">
                <a:solidFill>
                  <a:schemeClr val="tx1"/>
                </a:solidFill>
                <a:latin typeface="+mn-lt"/>
                <a:ea typeface="+mj-ea"/>
                <a:cs typeface="+mj-cs"/>
              </a:rPr>
              <a:t>Clustering Methods</a:t>
            </a:r>
          </a:p>
        </p:txBody>
      </p:sp>
    </p:spTree>
    <p:extLst>
      <p:ext uri="{BB962C8B-B14F-4D97-AF65-F5344CB8AC3E}">
        <p14:creationId xmlns:p14="http://schemas.microsoft.com/office/powerpoint/2010/main" val="160559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DCC3808-D6E0-4E66-B2A8-A1DDD6A36D5D}"/>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4000" b="1" kern="1200" cap="all" dirty="0">
                <a:solidFill>
                  <a:schemeClr val="tx1"/>
                </a:solidFill>
                <a:latin typeface="+mn-lt"/>
                <a:ea typeface="+mj-ea"/>
                <a:cs typeface="+mj-cs"/>
              </a:rPr>
              <a:t>Kmeans Clustering</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386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08E3E2E4-501C-4348-9840-415D3AEA2E55}"/>
              </a:ext>
            </a:extLst>
          </p:cNvPr>
          <p:cNvSpPr>
            <a:spLocks noGrp="1"/>
          </p:cNvSpPr>
          <p:nvPr>
            <p:ph type="title"/>
          </p:nvPr>
        </p:nvSpPr>
        <p:spPr>
          <a:xfrm>
            <a:off x="524256" y="4767072"/>
            <a:ext cx="6594189" cy="1625210"/>
          </a:xfrm>
        </p:spPr>
        <p:txBody>
          <a:bodyPr>
            <a:normAutofit/>
          </a:bodyPr>
          <a:lstStyle/>
          <a:p>
            <a:pPr algn="r"/>
            <a:r>
              <a:rPr lang="en-US" sz="4000" b="1" dirty="0">
                <a:solidFill>
                  <a:srgbClr val="FFFFFF"/>
                </a:solidFill>
                <a:latin typeface="+mn-lt"/>
              </a:rPr>
              <a:t>Elbow Method</a:t>
            </a:r>
            <a:r>
              <a:rPr lang="en-US" dirty="0">
                <a:solidFill>
                  <a:srgbClr val="FFFFFF"/>
                </a:solidFill>
              </a:rPr>
              <a:t>:</a:t>
            </a:r>
          </a:p>
        </p:txBody>
      </p:sp>
      <p:pic>
        <p:nvPicPr>
          <p:cNvPr id="6" name="Picture 5">
            <a:extLst>
              <a:ext uri="{FF2B5EF4-FFF2-40B4-BE49-F238E27FC236}">
                <a16:creationId xmlns:a16="http://schemas.microsoft.com/office/drawing/2014/main" id="{ED913222-D5C8-4626-9CA7-0A9357108621}"/>
              </a:ext>
            </a:extLst>
          </p:cNvPr>
          <p:cNvPicPr>
            <a:picLocks noChangeAspect="1"/>
          </p:cNvPicPr>
          <p:nvPr/>
        </p:nvPicPr>
        <p:blipFill rotWithShape="1">
          <a:blip r:embed="rId2"/>
          <a:srcRect t="13146" r="1" b="1"/>
          <a:stretch/>
        </p:blipFill>
        <p:spPr>
          <a:xfrm>
            <a:off x="327547" y="321733"/>
            <a:ext cx="7058306" cy="4107392"/>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59FF88F9-AE54-4D88-B676-DB35C555CAA9}"/>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rPr>
              <a:t>Finding the Best Number of Clusters with Elbow Method: </a:t>
            </a:r>
          </a:p>
          <a:p>
            <a:endParaRPr lang="en-US" sz="2000" dirty="0">
              <a:solidFill>
                <a:srgbClr val="FFFFFF"/>
              </a:solidFill>
            </a:endParaRPr>
          </a:p>
        </p:txBody>
      </p:sp>
      <p:sp>
        <p:nvSpPr>
          <p:cNvPr id="7" name="Arrow: Down 6">
            <a:extLst>
              <a:ext uri="{FF2B5EF4-FFF2-40B4-BE49-F238E27FC236}">
                <a16:creationId xmlns:a16="http://schemas.microsoft.com/office/drawing/2014/main" id="{B7D8B8CE-5A2E-474C-9AC2-C4B24505FC26}"/>
              </a:ext>
            </a:extLst>
          </p:cNvPr>
          <p:cNvSpPr/>
          <p:nvPr/>
        </p:nvSpPr>
        <p:spPr>
          <a:xfrm>
            <a:off x="2443163" y="2300288"/>
            <a:ext cx="204575" cy="1191035"/>
          </a:xfrm>
          <a:prstGeom prst="down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779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Distribution of Customers</a:t>
            </a:r>
            <a:br>
              <a:rPr lang="en-US" sz="3600" b="1" dirty="0">
                <a:solidFill>
                  <a:srgbClr val="FFFFFF"/>
                </a:solidFill>
              </a:rPr>
            </a:br>
            <a:r>
              <a:rPr lang="en-US" sz="3600" b="1" dirty="0">
                <a:solidFill>
                  <a:srgbClr val="FFFFFF"/>
                </a:solidFill>
              </a:rPr>
              <a:t>Per Cluster</a:t>
            </a:r>
          </a:p>
        </p:txBody>
      </p:sp>
      <p:sp>
        <p:nvSpPr>
          <p:cNvPr id="5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10">
            <a:extLst>
              <a:ext uri="{FF2B5EF4-FFF2-40B4-BE49-F238E27FC236}">
                <a16:creationId xmlns:a16="http://schemas.microsoft.com/office/drawing/2014/main" id="{114677DF-99DE-4205-8A28-10520C3E816B}"/>
              </a:ext>
            </a:extLst>
          </p:cNvPr>
          <p:cNvPicPr>
            <a:picLocks noGrp="1" noChangeAspect="1"/>
          </p:cNvPicPr>
          <p:nvPr>
            <p:ph idx="1"/>
          </p:nvPr>
        </p:nvPicPr>
        <p:blipFill rotWithShape="1">
          <a:blip r:embed="rId2"/>
          <a:srcRect t="901" b="385"/>
          <a:stretch/>
        </p:blipFill>
        <p:spPr>
          <a:xfrm>
            <a:off x="976251" y="942538"/>
            <a:ext cx="7163222" cy="4808332"/>
          </a:xfrm>
          <a:prstGeom prst="rect">
            <a:avLst/>
          </a:prstGeom>
          <a:effectLst/>
        </p:spPr>
      </p:pic>
    </p:spTree>
    <p:extLst>
      <p:ext uri="{BB962C8B-B14F-4D97-AF65-F5344CB8AC3E}">
        <p14:creationId xmlns:p14="http://schemas.microsoft.com/office/powerpoint/2010/main" val="18847299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13D45AA-A04D-4136-A277-B7F7818295FF}"/>
              </a:ext>
            </a:extLst>
          </p:cNvPr>
          <p:cNvSpPr>
            <a:spLocks noGrp="1"/>
          </p:cNvSpPr>
          <p:nvPr>
            <p:ph type="title"/>
          </p:nvPr>
        </p:nvSpPr>
        <p:spPr>
          <a:xfrm>
            <a:off x="8622371" y="618681"/>
            <a:ext cx="3411974" cy="4794567"/>
          </a:xfrm>
        </p:spPr>
        <p:txBody>
          <a:bodyPr vert="horz" lIns="91440" tIns="45720" rIns="91440" bIns="45720" rtlCol="0" anchor="ctr">
            <a:normAutofit/>
          </a:bodyPr>
          <a:lstStyle/>
          <a:p>
            <a:r>
              <a:rPr lang="en-US" sz="4000" b="1" dirty="0">
                <a:solidFill>
                  <a:schemeClr val="bg1"/>
                </a:solidFill>
                <a:latin typeface="+mn-lt"/>
              </a:rPr>
              <a:t>Plot Kmeans With 4 Clusters</a:t>
            </a:r>
            <a:br>
              <a:rPr lang="en-US" sz="4000" b="1" dirty="0">
                <a:solidFill>
                  <a:schemeClr val="bg1"/>
                </a:solidFill>
                <a:latin typeface="+mn-lt"/>
              </a:rPr>
            </a:br>
            <a:r>
              <a:rPr lang="en-US" sz="4000" b="1" dirty="0">
                <a:solidFill>
                  <a:schemeClr val="bg1"/>
                </a:solidFill>
                <a:latin typeface="+mn-lt"/>
              </a:rPr>
              <a:t> Using PCA</a:t>
            </a:r>
          </a:p>
        </p:txBody>
      </p:sp>
      <p:sp>
        <p:nvSpPr>
          <p:cNvPr id="18"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3">
            <a:extLst>
              <a:ext uri="{FF2B5EF4-FFF2-40B4-BE49-F238E27FC236}">
                <a16:creationId xmlns:a16="http://schemas.microsoft.com/office/drawing/2014/main" id="{DD81C56E-33B4-4D71-B44F-C0AA9EEE027D}"/>
              </a:ext>
            </a:extLst>
          </p:cNvPr>
          <p:cNvPicPr>
            <a:picLocks noGrp="1" noChangeAspect="1"/>
          </p:cNvPicPr>
          <p:nvPr>
            <p:ph idx="1"/>
          </p:nvPr>
        </p:nvPicPr>
        <p:blipFill>
          <a:blip r:embed="rId2"/>
          <a:stretch>
            <a:fillRect/>
          </a:stretch>
        </p:blipFill>
        <p:spPr>
          <a:xfrm>
            <a:off x="1760765" y="1827466"/>
            <a:ext cx="4838700" cy="3038475"/>
          </a:xfrm>
          <a:prstGeom prst="rect">
            <a:avLst/>
          </a:prstGeom>
        </p:spPr>
      </p:pic>
    </p:spTree>
    <p:extLst>
      <p:ext uri="{BB962C8B-B14F-4D97-AF65-F5344CB8AC3E}">
        <p14:creationId xmlns:p14="http://schemas.microsoft.com/office/powerpoint/2010/main" val="64565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932498" y="1685926"/>
            <a:ext cx="3114359" cy="3248932"/>
          </a:xfrm>
        </p:spPr>
        <p:txBody>
          <a:bodyPr vert="horz" lIns="91440" tIns="45720" rIns="91440" bIns="45720" rtlCol="0" anchor="ctr">
            <a:noAutofit/>
          </a:bodyPr>
          <a:lstStyle/>
          <a:p>
            <a:r>
              <a:rPr lang="en-US" sz="4000" b="1" dirty="0"/>
              <a:t>Observe Consistency across </a:t>
            </a:r>
            <a:br>
              <a:rPr lang="en-US" sz="4000" b="1" dirty="0"/>
            </a:br>
            <a:r>
              <a:rPr lang="en-US" sz="4000" b="1" dirty="0"/>
              <a:t>Sub-samples </a:t>
            </a:r>
            <a:br>
              <a:rPr lang="en-US" sz="4000" b="1" dirty="0"/>
            </a:br>
            <a:r>
              <a:rPr lang="en-US" sz="4000" b="1" dirty="0"/>
              <a:t>of Kmeans Clustering</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3">
            <a:extLst>
              <a:ext uri="{FF2B5EF4-FFF2-40B4-BE49-F238E27FC236}">
                <a16:creationId xmlns:a16="http://schemas.microsoft.com/office/drawing/2014/main" id="{21CDC6C7-9E26-410A-AD12-97DB9B5A075A}"/>
              </a:ext>
            </a:extLst>
          </p:cNvPr>
          <p:cNvPicPr>
            <a:picLocks noChangeAspect="1"/>
          </p:cNvPicPr>
          <p:nvPr/>
        </p:nvPicPr>
        <p:blipFill>
          <a:blip r:embed="rId2"/>
          <a:stretch>
            <a:fillRect/>
          </a:stretch>
        </p:blipFill>
        <p:spPr>
          <a:xfrm>
            <a:off x="986972" y="306259"/>
            <a:ext cx="6270171" cy="5688418"/>
          </a:xfrm>
          <a:prstGeom prst="rect">
            <a:avLst/>
          </a:prstGeom>
        </p:spPr>
      </p:pic>
      <p:sp>
        <p:nvSpPr>
          <p:cNvPr id="6" name="Content Placeholder 5">
            <a:extLst>
              <a:ext uri="{FF2B5EF4-FFF2-40B4-BE49-F238E27FC236}">
                <a16:creationId xmlns:a16="http://schemas.microsoft.com/office/drawing/2014/main" id="{CAE10DE6-5619-4325-A179-8446E0A24A75}"/>
              </a:ext>
            </a:extLst>
          </p:cNvPr>
          <p:cNvSpPr>
            <a:spLocks noGrp="1"/>
          </p:cNvSpPr>
          <p:nvPr>
            <p:ph idx="1"/>
          </p:nvPr>
        </p:nvSpPr>
        <p:spPr>
          <a:xfrm flipV="1">
            <a:off x="838200" y="8543289"/>
            <a:ext cx="10515600" cy="328095"/>
          </a:xfrm>
        </p:spPr>
        <p:txBody>
          <a:bodyPr>
            <a:normAutofit fontScale="70000" lnSpcReduction="20000"/>
          </a:bodyPr>
          <a:lstStyle/>
          <a:p>
            <a:endParaRPr lang="en-US" dirty="0"/>
          </a:p>
        </p:txBody>
      </p:sp>
    </p:spTree>
    <p:extLst>
      <p:ext uri="{BB962C8B-B14F-4D97-AF65-F5344CB8AC3E}">
        <p14:creationId xmlns:p14="http://schemas.microsoft.com/office/powerpoint/2010/main" val="167561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B9E82C-956A-4F47-9D70-F1C67DF937B1}"/>
              </a:ext>
            </a:extLst>
          </p:cNvPr>
          <p:cNvSpPr>
            <a:spLocks noGrp="1"/>
          </p:cNvSpPr>
          <p:nvPr>
            <p:ph type="title"/>
          </p:nvPr>
        </p:nvSpPr>
        <p:spPr>
          <a:xfrm>
            <a:off x="841247" y="474146"/>
            <a:ext cx="10515593" cy="1197864"/>
          </a:xfrm>
        </p:spPr>
        <p:txBody>
          <a:bodyPr vert="horz" lIns="91440" tIns="45720" rIns="91440" bIns="45720" rtlCol="0">
            <a:normAutofit/>
          </a:bodyPr>
          <a:lstStyle/>
          <a:p>
            <a:r>
              <a:rPr lang="en-US" sz="3700" b="1" dirty="0"/>
              <a:t>Finding Best Number Of Clusters By Calculating Silhouette Score</a:t>
            </a:r>
          </a:p>
        </p:txBody>
      </p:sp>
      <p:cxnSp>
        <p:nvCxnSpPr>
          <p:cNvPr id="24" name="Straight Connector 23">
            <a:extLst>
              <a:ext uri="{FF2B5EF4-FFF2-40B4-BE49-F238E27FC236}">
                <a16:creationId xmlns:a16="http://schemas.microsoft.com/office/drawing/2014/main" id="{EDF5FE34-0A41-407A-8D94-10FCF68F1D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7238"/>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EF26D272-FD55-4607-BD33-482C5824BFC4}"/>
              </a:ext>
            </a:extLst>
          </p:cNvPr>
          <p:cNvPicPr>
            <a:picLocks noChangeAspect="1"/>
          </p:cNvPicPr>
          <p:nvPr/>
        </p:nvPicPr>
        <p:blipFill rotWithShape="1">
          <a:blip r:embed="rId2"/>
          <a:srcRect l="1285" r="1" b="1"/>
          <a:stretch/>
        </p:blipFill>
        <p:spPr>
          <a:xfrm>
            <a:off x="835153" y="2002117"/>
            <a:ext cx="6215794" cy="4171569"/>
          </a:xfrm>
          <a:prstGeom prst="rect">
            <a:avLst/>
          </a:prstGeom>
        </p:spPr>
      </p:pic>
      <p:sp>
        <p:nvSpPr>
          <p:cNvPr id="17" name="Content Placeholder 18">
            <a:extLst>
              <a:ext uri="{FF2B5EF4-FFF2-40B4-BE49-F238E27FC236}">
                <a16:creationId xmlns:a16="http://schemas.microsoft.com/office/drawing/2014/main" id="{333E5D2D-6D0D-4F88-A5A0-5B0CFF8322B0}"/>
              </a:ext>
            </a:extLst>
          </p:cNvPr>
          <p:cNvSpPr>
            <a:spLocks noGrp="1"/>
          </p:cNvSpPr>
          <p:nvPr>
            <p:ph idx="1"/>
          </p:nvPr>
        </p:nvSpPr>
        <p:spPr>
          <a:xfrm>
            <a:off x="7533314" y="1999578"/>
            <a:ext cx="3823525" cy="4171568"/>
          </a:xfrm>
        </p:spPr>
        <p:txBody>
          <a:bodyPr anchor="ctr">
            <a:normAutofit/>
          </a:bodyPr>
          <a:lstStyle/>
          <a:p>
            <a:pPr marL="0" indent="0">
              <a:buNone/>
            </a:pPr>
            <a:r>
              <a:rPr lang="en-US" sz="3200" b="1" dirty="0">
                <a:latin typeface="+mj-lt"/>
              </a:rPr>
              <a:t>The best solution is for the 2 clusters as its silhouette score is the highest.</a:t>
            </a:r>
          </a:p>
          <a:p>
            <a:pPr marL="0" indent="0">
              <a:buNone/>
            </a:pPr>
            <a:endParaRPr lang="en-US" sz="2000" dirty="0"/>
          </a:p>
        </p:txBody>
      </p:sp>
    </p:spTree>
    <p:extLst>
      <p:ext uri="{BB962C8B-B14F-4D97-AF65-F5344CB8AC3E}">
        <p14:creationId xmlns:p14="http://schemas.microsoft.com/office/powerpoint/2010/main" val="277323965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B1580C-77ED-4BE3-AF6F-8001B5EA585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4000" b="1" dirty="0">
                <a:solidFill>
                  <a:srgbClr val="FFFFFF"/>
                </a:solidFill>
              </a:rPr>
              <a:t>Kmeans Clustering</a:t>
            </a:r>
            <a:br>
              <a:rPr lang="en-US" sz="4000" b="1" dirty="0">
                <a:solidFill>
                  <a:srgbClr val="FFFFFF"/>
                </a:solidFill>
              </a:rPr>
            </a:br>
            <a:r>
              <a:rPr lang="en-US" sz="4000" b="1" dirty="0">
                <a:solidFill>
                  <a:srgbClr val="FFFFFF"/>
                </a:solidFill>
              </a:rPr>
              <a:t>with High </a:t>
            </a:r>
            <a:br>
              <a:rPr lang="en-US" sz="4000" b="1" dirty="0">
                <a:solidFill>
                  <a:srgbClr val="FFFFFF"/>
                </a:solidFill>
              </a:rPr>
            </a:br>
            <a:r>
              <a:rPr lang="en-US" sz="4000" b="1" dirty="0">
                <a:solidFill>
                  <a:srgbClr val="FFFFFF"/>
                </a:solidFill>
              </a:rPr>
              <a:t>Silhouette Score </a:t>
            </a: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FF00B06E-D01F-4BC2-B5B4-F0E7E49A836C}"/>
              </a:ext>
            </a:extLst>
          </p:cNvPr>
          <p:cNvPicPr>
            <a:picLocks noGrp="1" noChangeAspect="1"/>
          </p:cNvPicPr>
          <p:nvPr>
            <p:ph idx="1"/>
          </p:nvPr>
        </p:nvPicPr>
        <p:blipFill rotWithShape="1">
          <a:blip r:embed="rId2"/>
          <a:srcRect l="187" r="3" b="3"/>
          <a:stretch/>
        </p:blipFill>
        <p:spPr>
          <a:xfrm>
            <a:off x="976251" y="942538"/>
            <a:ext cx="7163222" cy="4808332"/>
          </a:xfrm>
          <a:prstGeom prst="rect">
            <a:avLst/>
          </a:prstGeom>
          <a:effectLst/>
        </p:spPr>
      </p:pic>
    </p:spTree>
    <p:extLst>
      <p:ext uri="{BB962C8B-B14F-4D97-AF65-F5344CB8AC3E}">
        <p14:creationId xmlns:p14="http://schemas.microsoft.com/office/powerpoint/2010/main" val="320307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786CF4C-4C47-40EA-82C2-15D6D45D2B3C}"/>
              </a:ext>
            </a:extLst>
          </p:cNvPr>
          <p:cNvSpPr>
            <a:spLocks noGrp="1"/>
          </p:cNvSpPr>
          <p:nvPr>
            <p:ph type="title"/>
          </p:nvPr>
        </p:nvSpPr>
        <p:spPr>
          <a:xfrm>
            <a:off x="496825" y="851517"/>
            <a:ext cx="5426898" cy="2991416"/>
          </a:xfrm>
        </p:spPr>
        <p:txBody>
          <a:bodyPr vert="horz" lIns="91440" tIns="45720" rIns="91440" bIns="45720" rtlCol="0" anchor="b">
            <a:normAutofit/>
          </a:bodyPr>
          <a:lstStyle/>
          <a:p>
            <a:r>
              <a:rPr lang="en-US" sz="6000" b="1" kern="1200" cap="none" baseline="0" dirty="0">
                <a:solidFill>
                  <a:schemeClr val="tx1"/>
                </a:solidFill>
                <a:latin typeface="+mj-lt"/>
                <a:ea typeface="+mj-ea"/>
                <a:cs typeface="+mj-cs"/>
              </a:rPr>
              <a:t> </a:t>
            </a:r>
            <a:r>
              <a:rPr lang="en-US" sz="4000" b="1" kern="1200" cap="none" baseline="0" dirty="0">
                <a:solidFill>
                  <a:schemeClr val="tx1"/>
                </a:solidFill>
                <a:latin typeface="+mn-lt"/>
                <a:ea typeface="+mj-ea"/>
                <a:cs typeface="+mj-cs"/>
              </a:rPr>
              <a:t>Hierarchical Clustering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7" descr="Hierarchy">
            <a:extLst>
              <a:ext uri="{FF2B5EF4-FFF2-40B4-BE49-F238E27FC236}">
                <a16:creationId xmlns:a16="http://schemas.microsoft.com/office/drawing/2014/main" id="{D6235E57-54F2-49AE-B603-9E289DCBB8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261030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96D475-3278-46D1-909A-3E75999BFCEB}"/>
              </a:ext>
            </a:extLst>
          </p:cNvPr>
          <p:cNvSpPr>
            <a:spLocks noGrp="1"/>
          </p:cNvSpPr>
          <p:nvPr>
            <p:ph type="title"/>
          </p:nvPr>
        </p:nvSpPr>
        <p:spPr>
          <a:xfrm>
            <a:off x="838200" y="365125"/>
            <a:ext cx="10515600" cy="1325563"/>
          </a:xfrm>
        </p:spPr>
        <p:txBody>
          <a:bodyPr>
            <a:normAutofit/>
          </a:bodyPr>
          <a:lstStyle/>
          <a:p>
            <a:pPr algn="ctr"/>
            <a:r>
              <a:rPr lang="en-US" sz="4000" b="1" u="sng" dirty="0">
                <a:latin typeface="+mn-lt"/>
              </a:rPr>
              <a:t>Project Outline</a:t>
            </a:r>
            <a:endParaRPr lang="en-US" b="1" u="sng" dirty="0"/>
          </a:p>
        </p:txBody>
      </p:sp>
      <p:graphicFrame>
        <p:nvGraphicFramePr>
          <p:cNvPr id="7" name="Content Placeholder 4">
            <a:extLst>
              <a:ext uri="{FF2B5EF4-FFF2-40B4-BE49-F238E27FC236}">
                <a16:creationId xmlns:a16="http://schemas.microsoft.com/office/drawing/2014/main" id="{208A3373-F3E2-4E91-B0A1-123E4693DD52}"/>
              </a:ext>
            </a:extLst>
          </p:cNvPr>
          <p:cNvGraphicFramePr>
            <a:graphicFrameLocks noGrp="1"/>
          </p:cNvGraphicFramePr>
          <p:nvPr>
            <p:ph idx="1"/>
            <p:extLst>
              <p:ext uri="{D42A27DB-BD31-4B8C-83A1-F6EECF244321}">
                <p14:modId xmlns:p14="http://schemas.microsoft.com/office/powerpoint/2010/main" val="40350470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861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80BBEE-44DA-4C9E-84F8-394DEDC33BBF}"/>
              </a:ext>
            </a:extLst>
          </p:cNvPr>
          <p:cNvSpPr>
            <a:spLocks noGrp="1"/>
          </p:cNvSpPr>
          <p:nvPr>
            <p:ph type="title"/>
          </p:nvPr>
        </p:nvSpPr>
        <p:spPr>
          <a:xfrm>
            <a:off x="261257" y="484632"/>
            <a:ext cx="11756572" cy="676511"/>
          </a:xfrm>
        </p:spPr>
        <p:txBody>
          <a:bodyPr>
            <a:normAutofit/>
          </a:bodyPr>
          <a:lstStyle/>
          <a:p>
            <a:pPr algn="ctr"/>
            <a:r>
              <a:rPr lang="en-US" sz="3600" b="1" dirty="0"/>
              <a:t>Sketch The Dendrogram Using The Different Linkage Method</a:t>
            </a:r>
          </a:p>
        </p:txBody>
      </p:sp>
      <p:pic>
        <p:nvPicPr>
          <p:cNvPr id="5" name="Content Placeholder 4">
            <a:extLst>
              <a:ext uri="{FF2B5EF4-FFF2-40B4-BE49-F238E27FC236}">
                <a16:creationId xmlns:a16="http://schemas.microsoft.com/office/drawing/2014/main" id="{F5BAD0FE-348B-4AAF-893D-C6004BAFA9BE}"/>
              </a:ext>
            </a:extLst>
          </p:cNvPr>
          <p:cNvPicPr>
            <a:picLocks noGrp="1" noChangeAspect="1"/>
          </p:cNvPicPr>
          <p:nvPr>
            <p:ph idx="1"/>
          </p:nvPr>
        </p:nvPicPr>
        <p:blipFill>
          <a:blip r:embed="rId2"/>
          <a:stretch>
            <a:fillRect/>
          </a:stretch>
        </p:blipFill>
        <p:spPr>
          <a:xfrm>
            <a:off x="1521617" y="1553029"/>
            <a:ext cx="9148766" cy="5123542"/>
          </a:xfrm>
          <a:prstGeom prst="rect">
            <a:avLst/>
          </a:prstGeom>
        </p:spPr>
      </p:pic>
    </p:spTree>
    <p:extLst>
      <p:ext uri="{BB962C8B-B14F-4D97-AF65-F5344CB8AC3E}">
        <p14:creationId xmlns:p14="http://schemas.microsoft.com/office/powerpoint/2010/main" val="316486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15441">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53F261-1BAE-461C-81EC-6C4B4136947E}"/>
              </a:ext>
            </a:extLst>
          </p:cNvPr>
          <p:cNvSpPr>
            <a:spLocks noGrp="1"/>
          </p:cNvSpPr>
          <p:nvPr>
            <p:ph type="title"/>
          </p:nvPr>
        </p:nvSpPr>
        <p:spPr>
          <a:xfrm>
            <a:off x="454682" y="321732"/>
            <a:ext cx="6594189" cy="1625210"/>
          </a:xfrm>
        </p:spPr>
        <p:txBody>
          <a:bodyPr>
            <a:normAutofit/>
          </a:bodyPr>
          <a:lstStyle/>
          <a:p>
            <a:br>
              <a:rPr lang="en-US" sz="3700" b="1" dirty="0">
                <a:solidFill>
                  <a:srgbClr val="FFFFFF"/>
                </a:solidFill>
              </a:rPr>
            </a:br>
            <a:r>
              <a:rPr lang="en-US" sz="3700" b="1" dirty="0">
                <a:solidFill>
                  <a:srgbClr val="FFFFFF"/>
                </a:solidFill>
              </a:rPr>
              <a:t>Finding Best Number Of Clusters By Calculating Silhouette Score</a:t>
            </a:r>
          </a:p>
        </p:txBody>
      </p:sp>
      <p:pic>
        <p:nvPicPr>
          <p:cNvPr id="4" name="Content Placeholder 3">
            <a:extLst>
              <a:ext uri="{FF2B5EF4-FFF2-40B4-BE49-F238E27FC236}">
                <a16:creationId xmlns:a16="http://schemas.microsoft.com/office/drawing/2014/main" id="{B83EA391-B697-4E31-AEB3-EA935578A01F}"/>
              </a:ext>
            </a:extLst>
          </p:cNvPr>
          <p:cNvPicPr>
            <a:picLocks noChangeAspect="1"/>
          </p:cNvPicPr>
          <p:nvPr/>
        </p:nvPicPr>
        <p:blipFill rotWithShape="1">
          <a:blip r:embed="rId2"/>
          <a:srcRect r="3559" b="-1"/>
          <a:stretch/>
        </p:blipFill>
        <p:spPr>
          <a:xfrm>
            <a:off x="327547" y="2454903"/>
            <a:ext cx="7058306" cy="4080254"/>
          </a:xfrm>
          <a:prstGeom prst="rect">
            <a:avLst/>
          </a:prstGeom>
        </p:spPr>
      </p:pic>
      <p:sp>
        <p:nvSpPr>
          <p:cNvPr id="30" name="Rectangle 2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E946BE42-C4EB-4FAC-A595-485D848A4F73}"/>
              </a:ext>
            </a:extLst>
          </p:cNvPr>
          <p:cNvSpPr>
            <a:spLocks noGrp="1"/>
          </p:cNvSpPr>
          <p:nvPr>
            <p:ph idx="1"/>
          </p:nvPr>
        </p:nvSpPr>
        <p:spPr>
          <a:xfrm>
            <a:off x="8029319" y="917725"/>
            <a:ext cx="3424739" cy="4852362"/>
          </a:xfrm>
        </p:spPr>
        <p:txBody>
          <a:bodyPr anchor="ctr">
            <a:normAutofit lnSpcReduction="10000"/>
          </a:bodyPr>
          <a:lstStyle/>
          <a:p>
            <a:r>
              <a:rPr lang="en-US" dirty="0">
                <a:solidFill>
                  <a:srgbClr val="FFFFFF"/>
                </a:solidFill>
              </a:rPr>
              <a:t>The highest number of silhouette score is for number of clusters 2 with Average linkage method. </a:t>
            </a:r>
          </a:p>
          <a:p>
            <a:r>
              <a:rPr lang="en-US" dirty="0">
                <a:solidFill>
                  <a:srgbClr val="FFFFFF"/>
                </a:solidFill>
              </a:rPr>
              <a:t>Based on the dendogram, the Ward linkage has better distribution, so we selected the Ward one with 2 clusters.</a:t>
            </a:r>
          </a:p>
        </p:txBody>
      </p:sp>
    </p:spTree>
    <p:extLst>
      <p:ext uri="{BB962C8B-B14F-4D97-AF65-F5344CB8AC3E}">
        <p14:creationId xmlns:p14="http://schemas.microsoft.com/office/powerpoint/2010/main" val="51946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0587F7-2D99-4ABF-9263-12C85C59E460}"/>
              </a:ext>
            </a:extLst>
          </p:cNvPr>
          <p:cNvSpPr>
            <a:spLocks noGrp="1"/>
          </p:cNvSpPr>
          <p:nvPr>
            <p:ph type="title"/>
          </p:nvPr>
        </p:nvSpPr>
        <p:spPr>
          <a:xfrm>
            <a:off x="8622371" y="618681"/>
            <a:ext cx="3413916" cy="4794567"/>
          </a:xfrm>
        </p:spPr>
        <p:txBody>
          <a:bodyPr vert="horz" lIns="91440" tIns="45720" rIns="91440" bIns="45720" rtlCol="0" anchor="ctr">
            <a:normAutofit/>
          </a:bodyPr>
          <a:lstStyle/>
          <a:p>
            <a:r>
              <a:rPr lang="en-US" sz="4000" b="1" dirty="0">
                <a:solidFill>
                  <a:srgbClr val="FFFFFF"/>
                </a:solidFill>
              </a:rPr>
              <a:t>Plot Hierarchical with 2 Clusters </a:t>
            </a:r>
            <a:br>
              <a:rPr lang="en-US" sz="4000" b="1" dirty="0">
                <a:solidFill>
                  <a:srgbClr val="FFFFFF"/>
                </a:solidFill>
              </a:rPr>
            </a:br>
            <a:r>
              <a:rPr lang="en-US" sz="4000" b="1" dirty="0">
                <a:solidFill>
                  <a:srgbClr val="FFFFFF"/>
                </a:solidFill>
              </a:rPr>
              <a:t>Using PCA</a:t>
            </a:r>
          </a:p>
        </p:txBody>
      </p:sp>
      <p:sp>
        <p:nvSpPr>
          <p:cNvPr id="2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77CB2FDE-0477-4A6B-8B0F-47B32C7B52E9}"/>
              </a:ext>
            </a:extLst>
          </p:cNvPr>
          <p:cNvPicPr>
            <a:picLocks noGrp="1" noChangeAspect="1"/>
          </p:cNvPicPr>
          <p:nvPr>
            <p:ph idx="1"/>
          </p:nvPr>
        </p:nvPicPr>
        <p:blipFill rotWithShape="1">
          <a:blip r:embed="rId2"/>
          <a:srcRect b="1648"/>
          <a:stretch/>
        </p:blipFill>
        <p:spPr>
          <a:xfrm>
            <a:off x="976251" y="942538"/>
            <a:ext cx="7163222" cy="4808332"/>
          </a:xfrm>
          <a:prstGeom prst="rect">
            <a:avLst/>
          </a:prstGeom>
          <a:effectLst/>
        </p:spPr>
      </p:pic>
    </p:spTree>
    <p:extLst>
      <p:ext uri="{BB962C8B-B14F-4D97-AF65-F5344CB8AC3E}">
        <p14:creationId xmlns:p14="http://schemas.microsoft.com/office/powerpoint/2010/main" val="42390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A080B2-2D4D-4A7F-BCA8-CB39E7195857}"/>
              </a:ext>
            </a:extLst>
          </p:cNvPr>
          <p:cNvSpPr>
            <a:spLocks noGrp="1"/>
          </p:cNvSpPr>
          <p:nvPr>
            <p:ph type="title"/>
          </p:nvPr>
        </p:nvSpPr>
        <p:spPr>
          <a:xfrm>
            <a:off x="9267909" y="1868557"/>
            <a:ext cx="2469624" cy="3000623"/>
          </a:xfrm>
        </p:spPr>
        <p:txBody>
          <a:bodyPr vert="horz" lIns="91440" tIns="45720" rIns="91440" bIns="45720" rtlCol="0" anchor="ctr">
            <a:normAutofit fontScale="90000"/>
          </a:bodyPr>
          <a:lstStyle/>
          <a:p>
            <a:r>
              <a:rPr lang="en-US" sz="4000" b="1" dirty="0">
                <a:latin typeface="+mn-lt"/>
              </a:rPr>
              <a:t>Hierarchical Clustering with High Silhouette Score </a:t>
            </a: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A23C286A-A869-49BC-B71F-A70717201F46}"/>
              </a:ext>
            </a:extLst>
          </p:cNvPr>
          <p:cNvPicPr>
            <a:picLocks noGrp="1" noChangeAspect="1"/>
          </p:cNvPicPr>
          <p:nvPr>
            <p:ph idx="1"/>
          </p:nvPr>
        </p:nvPicPr>
        <p:blipFill rotWithShape="1">
          <a:blip r:embed="rId2"/>
          <a:srcRect l="1099" r="-1" b="-1"/>
          <a:stretch/>
        </p:blipFill>
        <p:spPr>
          <a:xfrm>
            <a:off x="545238" y="858525"/>
            <a:ext cx="7608304" cy="5211906"/>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83142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21"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22" name="Oval 21">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23"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25" name="Rectangle 2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75454ECA-BD97-4DDB-9215-B0DE118FFBDE}"/>
              </a:ext>
            </a:extLst>
          </p:cNvPr>
          <p:cNvSpPr>
            <a:spLocks noGrp="1"/>
          </p:cNvSpPr>
          <p:nvPr>
            <p:ph type="title"/>
          </p:nvPr>
        </p:nvSpPr>
        <p:spPr>
          <a:xfrm>
            <a:off x="1524000" y="2776538"/>
            <a:ext cx="9144000" cy="1381188"/>
          </a:xfrm>
        </p:spPr>
        <p:txBody>
          <a:bodyPr vert="horz" lIns="91440" tIns="45720" rIns="91440" bIns="45720" rtlCol="0" anchor="ctr">
            <a:normAutofit fontScale="90000"/>
          </a:bodyPr>
          <a:lstStyle/>
          <a:p>
            <a:pPr algn="ctr"/>
            <a:r>
              <a:rPr lang="en-US" sz="4000" b="1" kern="1200" dirty="0">
                <a:solidFill>
                  <a:schemeClr val="bg1"/>
                </a:solidFill>
                <a:latin typeface="+mn-lt"/>
                <a:ea typeface="+mj-ea"/>
                <a:cs typeface="+mj-cs"/>
              </a:rPr>
              <a:t>Density-Based Spatial Clustering of Applications with Noise (DBSCAN)</a:t>
            </a:r>
            <a:br>
              <a:rPr lang="en-US" sz="3100" kern="1200" dirty="0">
                <a:solidFill>
                  <a:schemeClr val="bg2"/>
                </a:solidFill>
                <a:latin typeface="+mj-lt"/>
                <a:ea typeface="+mj-ea"/>
                <a:cs typeface="+mj-cs"/>
              </a:rPr>
            </a:br>
            <a:endParaRPr lang="en-US" sz="3100" kern="1200" dirty="0">
              <a:solidFill>
                <a:schemeClr val="bg2"/>
              </a:solidFill>
              <a:latin typeface="+mj-lt"/>
              <a:ea typeface="+mj-ea"/>
              <a:cs typeface="+mj-cs"/>
            </a:endParaRPr>
          </a:p>
        </p:txBody>
      </p:sp>
    </p:spTree>
    <p:extLst>
      <p:ext uri="{BB962C8B-B14F-4D97-AF65-F5344CB8AC3E}">
        <p14:creationId xmlns:p14="http://schemas.microsoft.com/office/powerpoint/2010/main" val="359052978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3CA5AAE-74C0-4F12-9C76-D7110E3DFCB6}"/>
              </a:ext>
            </a:extLst>
          </p:cNvPr>
          <p:cNvSpPr>
            <a:spLocks noGrp="1"/>
          </p:cNvSpPr>
          <p:nvPr>
            <p:ph type="title"/>
          </p:nvPr>
        </p:nvSpPr>
        <p:spPr>
          <a:xfrm>
            <a:off x="838200" y="585216"/>
            <a:ext cx="10515600" cy="1325563"/>
          </a:xfrm>
        </p:spPr>
        <p:txBody>
          <a:bodyPr>
            <a:normAutofit/>
          </a:bodyPr>
          <a:lstStyle/>
          <a:p>
            <a:r>
              <a:rPr lang="en-US" sz="3600" b="1" dirty="0">
                <a:solidFill>
                  <a:schemeClr val="bg1"/>
                </a:solidFill>
                <a:latin typeface="+mn-lt"/>
              </a:rPr>
              <a:t>Finding Best Number Of Clusters By Calculating Silhouette Score</a:t>
            </a:r>
            <a:endParaRPr lang="en-US" sz="3600" dirty="0">
              <a:solidFill>
                <a:schemeClr val="bg1"/>
              </a:solidFill>
              <a:latin typeface="+mn-lt"/>
            </a:endParaRPr>
          </a:p>
        </p:txBody>
      </p:sp>
      <p:pic>
        <p:nvPicPr>
          <p:cNvPr id="5" name="Content Placeholder 4">
            <a:extLst>
              <a:ext uri="{FF2B5EF4-FFF2-40B4-BE49-F238E27FC236}">
                <a16:creationId xmlns:a16="http://schemas.microsoft.com/office/drawing/2014/main" id="{6D5AAF12-E0A8-4A1F-985C-5A6628310811}"/>
              </a:ext>
            </a:extLst>
          </p:cNvPr>
          <p:cNvPicPr>
            <a:picLocks noChangeAspect="1"/>
          </p:cNvPicPr>
          <p:nvPr/>
        </p:nvPicPr>
        <p:blipFill rotWithShape="1">
          <a:blip r:embed="rId2"/>
          <a:srcRect r="7144" b="1"/>
          <a:stretch/>
        </p:blipFill>
        <p:spPr>
          <a:xfrm>
            <a:off x="841248" y="2516777"/>
            <a:ext cx="6236208" cy="3660185"/>
          </a:xfrm>
          <a:prstGeom prst="rect">
            <a:avLst/>
          </a:prstGeom>
        </p:spPr>
      </p:pic>
      <p:sp>
        <p:nvSpPr>
          <p:cNvPr id="11" name="Content Placeholder 8">
            <a:extLst>
              <a:ext uri="{FF2B5EF4-FFF2-40B4-BE49-F238E27FC236}">
                <a16:creationId xmlns:a16="http://schemas.microsoft.com/office/drawing/2014/main" id="{7FAF9303-A012-4A7B-9BE9-EAB97AF04422}"/>
              </a:ext>
            </a:extLst>
          </p:cNvPr>
          <p:cNvSpPr>
            <a:spLocks noGrp="1"/>
          </p:cNvSpPr>
          <p:nvPr>
            <p:ph idx="1"/>
          </p:nvPr>
        </p:nvSpPr>
        <p:spPr>
          <a:xfrm>
            <a:off x="7546848" y="2516778"/>
            <a:ext cx="3803904" cy="3135878"/>
          </a:xfrm>
        </p:spPr>
        <p:txBody>
          <a:bodyPr anchor="ctr">
            <a:normAutofit/>
          </a:bodyPr>
          <a:lstStyle/>
          <a:p>
            <a:pPr marL="0" indent="0">
              <a:buNone/>
            </a:pPr>
            <a:r>
              <a:rPr lang="en-US" sz="3200" dirty="0"/>
              <a:t>The highest number of silhouette score is for 5 min_ sample and eps:1.9 with 2 clusters </a:t>
            </a:r>
          </a:p>
        </p:txBody>
      </p:sp>
    </p:spTree>
    <p:extLst>
      <p:ext uri="{BB962C8B-B14F-4D97-AF65-F5344CB8AC3E}">
        <p14:creationId xmlns:p14="http://schemas.microsoft.com/office/powerpoint/2010/main" val="261584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28"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Rectangle 31">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a:extLst>
              <a:ext uri="{FF2B5EF4-FFF2-40B4-BE49-F238E27FC236}">
                <a16:creationId xmlns:a16="http://schemas.microsoft.com/office/drawing/2014/main" id="{70EE368E-3340-43F4-A097-7E66A5F77FC3}"/>
              </a:ext>
            </a:extLst>
          </p:cNvPr>
          <p:cNvSpPr>
            <a:spLocks noGrp="1"/>
          </p:cNvSpPr>
          <p:nvPr>
            <p:ph type="title"/>
          </p:nvPr>
        </p:nvSpPr>
        <p:spPr>
          <a:xfrm>
            <a:off x="1047280" y="759805"/>
            <a:ext cx="10306520" cy="1325563"/>
          </a:xfrm>
        </p:spPr>
        <p:txBody>
          <a:bodyPr vert="horz" lIns="91440" tIns="45720" rIns="91440" bIns="45720" rtlCol="0">
            <a:normAutofit/>
          </a:bodyPr>
          <a:lstStyle/>
          <a:p>
            <a:r>
              <a:rPr lang="en-US" sz="4000" b="1" dirty="0">
                <a:solidFill>
                  <a:srgbClr val="FFFFFF"/>
                </a:solidFill>
              </a:rPr>
              <a:t>Plot DBSCAN with 2 Clusters by PCA</a:t>
            </a:r>
            <a:endParaRPr lang="en-US" sz="4000" dirty="0">
              <a:solidFill>
                <a:srgbClr val="FFFFFF"/>
              </a:solidFill>
            </a:endParaRPr>
          </a:p>
        </p:txBody>
      </p:sp>
      <p:sp>
        <p:nvSpPr>
          <p:cNvPr id="15" name="Content Placeholder 14">
            <a:extLst>
              <a:ext uri="{FF2B5EF4-FFF2-40B4-BE49-F238E27FC236}">
                <a16:creationId xmlns:a16="http://schemas.microsoft.com/office/drawing/2014/main" id="{4D92B133-F169-4359-9FC3-806C5D89C04B}"/>
              </a:ext>
            </a:extLst>
          </p:cNvPr>
          <p:cNvSpPr>
            <a:spLocks noGrp="1"/>
          </p:cNvSpPr>
          <p:nvPr>
            <p:ph idx="1"/>
          </p:nvPr>
        </p:nvSpPr>
        <p:spPr>
          <a:xfrm>
            <a:off x="1424904" y="2494450"/>
            <a:ext cx="4367601" cy="3563159"/>
          </a:xfrm>
        </p:spPr>
        <p:txBody>
          <a:bodyPr>
            <a:noAutofit/>
          </a:bodyPr>
          <a:lstStyle/>
          <a:p>
            <a:pPr marL="0" indent="0">
              <a:buNone/>
            </a:pPr>
            <a:r>
              <a:rPr lang="en-US" sz="3200" dirty="0"/>
              <a:t>Result does not seem to be a suitable method because all number of customers fall into one cluster and distribution of variables is not homogenous.</a:t>
            </a:r>
          </a:p>
        </p:txBody>
      </p:sp>
      <p:pic>
        <p:nvPicPr>
          <p:cNvPr id="4" name="Content Placeholder 3">
            <a:extLst>
              <a:ext uri="{FF2B5EF4-FFF2-40B4-BE49-F238E27FC236}">
                <a16:creationId xmlns:a16="http://schemas.microsoft.com/office/drawing/2014/main" id="{016FA68A-04A4-49F2-B74E-FE92F99770F2}"/>
              </a:ext>
            </a:extLst>
          </p:cNvPr>
          <p:cNvPicPr>
            <a:picLocks noChangeAspect="1"/>
          </p:cNvPicPr>
          <p:nvPr/>
        </p:nvPicPr>
        <p:blipFill rotWithShape="1">
          <a:blip r:embed="rId2"/>
          <a:srcRect l="2658" r="5363" b="3"/>
          <a:stretch/>
        </p:blipFill>
        <p:spPr>
          <a:xfrm>
            <a:off x="6098892" y="2492376"/>
            <a:ext cx="4802404" cy="3563372"/>
          </a:xfrm>
          <a:prstGeom prst="rect">
            <a:avLst/>
          </a:prstGeom>
        </p:spPr>
      </p:pic>
    </p:spTree>
    <p:extLst>
      <p:ext uri="{BB962C8B-B14F-4D97-AF65-F5344CB8AC3E}">
        <p14:creationId xmlns:p14="http://schemas.microsoft.com/office/powerpoint/2010/main" val="2702908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2ED9B5-8673-4B6D-84E4-B4B17AC12CD5}"/>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rPr>
              <a:t>DBSCAN Clustering with High Silhouette Score </a:t>
            </a:r>
            <a:endParaRPr lang="en-US" sz="3600" dirty="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507B78FE-EBC3-43B7-8435-AA5D1BDFE3AB}"/>
              </a:ext>
            </a:extLst>
          </p:cNvPr>
          <p:cNvPicPr>
            <a:picLocks noGrp="1" noChangeAspect="1"/>
          </p:cNvPicPr>
          <p:nvPr>
            <p:ph idx="1"/>
          </p:nvPr>
        </p:nvPicPr>
        <p:blipFill rotWithShape="1">
          <a:blip r:embed="rId2"/>
          <a:srcRect b="1286"/>
          <a:stretch/>
        </p:blipFill>
        <p:spPr>
          <a:xfrm>
            <a:off x="976251" y="942538"/>
            <a:ext cx="7163222" cy="4808332"/>
          </a:xfrm>
          <a:prstGeom prst="rect">
            <a:avLst/>
          </a:prstGeom>
          <a:effectLst/>
        </p:spPr>
      </p:pic>
    </p:spTree>
    <p:extLst>
      <p:ext uri="{BB962C8B-B14F-4D97-AF65-F5344CB8AC3E}">
        <p14:creationId xmlns:p14="http://schemas.microsoft.com/office/powerpoint/2010/main" val="356285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Freeform: Shape 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3667BCF5-0A8C-41F1-A989-AC76B6D60FF4}"/>
              </a:ext>
            </a:extLst>
          </p:cNvPr>
          <p:cNvSpPr>
            <a:spLocks noGrp="1"/>
          </p:cNvSpPr>
          <p:nvPr>
            <p:ph type="title"/>
          </p:nvPr>
        </p:nvSpPr>
        <p:spPr>
          <a:xfrm>
            <a:off x="2555631" y="1441938"/>
            <a:ext cx="7080738" cy="3974124"/>
          </a:xfrm>
        </p:spPr>
        <p:txBody>
          <a:bodyPr>
            <a:normAutofit/>
          </a:bodyPr>
          <a:lstStyle/>
          <a:p>
            <a:pPr algn="ctr"/>
            <a:r>
              <a:rPr lang="en-US" sz="3600" b="1" dirty="0">
                <a:solidFill>
                  <a:schemeClr val="bg1">
                    <a:lumMod val="95000"/>
                    <a:lumOff val="5000"/>
                  </a:schemeClr>
                </a:solidFill>
                <a:latin typeface="Calibri" panose="020F0502020204030204"/>
              </a:rPr>
              <a:t>Clustering with Gaussian Mixture Models (GMM)</a:t>
            </a:r>
            <a:br>
              <a:rPr lang="en-US" sz="3600" dirty="0">
                <a:solidFill>
                  <a:schemeClr val="bg1">
                    <a:lumMod val="95000"/>
                    <a:lumOff val="5000"/>
                  </a:schemeClr>
                </a:solidFill>
                <a:latin typeface="Calibri" panose="020F0502020204030204"/>
              </a:rPr>
            </a:br>
            <a:endParaRPr lang="en-US" sz="3600" dirty="0">
              <a:solidFill>
                <a:schemeClr val="bg1">
                  <a:lumMod val="95000"/>
                  <a:lumOff val="5000"/>
                </a:schemeClr>
              </a:solidFill>
            </a:endParaRPr>
          </a:p>
        </p:txBody>
      </p:sp>
    </p:spTree>
    <p:extLst>
      <p:ext uri="{BB962C8B-B14F-4D97-AF65-F5344CB8AC3E}">
        <p14:creationId xmlns:p14="http://schemas.microsoft.com/office/powerpoint/2010/main" val="2819663470"/>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0473B">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80C6B-AB1E-46CA-936E-4F1158BF06EA}"/>
              </a:ext>
            </a:extLst>
          </p:cNvPr>
          <p:cNvSpPr>
            <a:spLocks noGrp="1"/>
          </p:cNvSpPr>
          <p:nvPr>
            <p:ph type="title"/>
          </p:nvPr>
        </p:nvSpPr>
        <p:spPr>
          <a:xfrm>
            <a:off x="524256" y="491260"/>
            <a:ext cx="6594189" cy="1625210"/>
          </a:xfrm>
        </p:spPr>
        <p:txBody>
          <a:bodyPr vert="horz" lIns="91440" tIns="45720" rIns="91440" bIns="45720" rtlCol="0">
            <a:normAutofit/>
          </a:bodyPr>
          <a:lstStyle/>
          <a:p>
            <a:br>
              <a:rPr lang="en-US" sz="3700" b="1" dirty="0">
                <a:solidFill>
                  <a:srgbClr val="FFFFFF"/>
                </a:solidFill>
                <a:latin typeface="+mn-lt"/>
              </a:rPr>
            </a:br>
            <a:r>
              <a:rPr lang="en-US" sz="3700" b="1" dirty="0">
                <a:solidFill>
                  <a:srgbClr val="FFFFFF"/>
                </a:solidFill>
                <a:latin typeface="+mn-lt"/>
              </a:rPr>
              <a:t>Finding best number of Clusters by Calculating Silhouette Score</a:t>
            </a:r>
            <a:endParaRPr lang="en-US" sz="3700" dirty="0">
              <a:solidFill>
                <a:srgbClr val="FFFFFF"/>
              </a:solidFill>
              <a:latin typeface="+mn-lt"/>
            </a:endParaRPr>
          </a:p>
        </p:txBody>
      </p:sp>
      <p:pic>
        <p:nvPicPr>
          <p:cNvPr id="4" name="Content Placeholder 3">
            <a:extLst>
              <a:ext uri="{FF2B5EF4-FFF2-40B4-BE49-F238E27FC236}">
                <a16:creationId xmlns:a16="http://schemas.microsoft.com/office/drawing/2014/main" id="{8D473DAF-35AB-4633-B401-82C3936A805F}"/>
              </a:ext>
            </a:extLst>
          </p:cNvPr>
          <p:cNvPicPr>
            <a:picLocks noChangeAspect="1"/>
          </p:cNvPicPr>
          <p:nvPr/>
        </p:nvPicPr>
        <p:blipFill rotWithShape="1">
          <a:blip r:embed="rId2"/>
          <a:srcRect t="2224" r="1" b="2227"/>
          <a:stretch/>
        </p:blipFill>
        <p:spPr>
          <a:xfrm>
            <a:off x="327547" y="2454903"/>
            <a:ext cx="7058306" cy="408025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5953AFC-AA65-4C8B-BDA9-E2E9D4E08A95}"/>
              </a:ext>
            </a:extLst>
          </p:cNvPr>
          <p:cNvSpPr>
            <a:spLocks noGrp="1"/>
          </p:cNvSpPr>
          <p:nvPr>
            <p:ph idx="1"/>
          </p:nvPr>
        </p:nvSpPr>
        <p:spPr>
          <a:xfrm>
            <a:off x="8029319" y="917725"/>
            <a:ext cx="3424739" cy="4852362"/>
          </a:xfrm>
        </p:spPr>
        <p:txBody>
          <a:bodyPr anchor="ctr">
            <a:normAutofit/>
          </a:bodyPr>
          <a:lstStyle/>
          <a:p>
            <a:pPr marL="0" indent="0">
              <a:buNone/>
            </a:pPr>
            <a:r>
              <a:rPr lang="en-US" sz="3200" b="1" dirty="0">
                <a:solidFill>
                  <a:srgbClr val="FFFFFF"/>
                </a:solidFill>
              </a:rPr>
              <a:t>The highest Silhouette Score is for number of 2 clusters and covariance_type of Sherical.</a:t>
            </a:r>
          </a:p>
        </p:txBody>
      </p:sp>
    </p:spTree>
    <p:extLst>
      <p:ext uri="{BB962C8B-B14F-4D97-AF65-F5344CB8AC3E}">
        <p14:creationId xmlns:p14="http://schemas.microsoft.com/office/powerpoint/2010/main" val="210358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650D83-CDA0-4F9E-9C94-EACBB3C492B7}"/>
              </a:ext>
            </a:extLst>
          </p:cNvPr>
          <p:cNvSpPr>
            <a:spLocks noGrp="1"/>
          </p:cNvSpPr>
          <p:nvPr>
            <p:ph type="title"/>
          </p:nvPr>
        </p:nvSpPr>
        <p:spPr>
          <a:xfrm>
            <a:off x="838200" y="668377"/>
            <a:ext cx="10515600" cy="1325563"/>
          </a:xfrm>
        </p:spPr>
        <p:txBody>
          <a:bodyPr>
            <a:normAutofit/>
          </a:bodyPr>
          <a:lstStyle/>
          <a:p>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B5065EBA-AC24-44CE-9CB8-FF18303AD22A}"/>
              </a:ext>
            </a:extLst>
          </p:cNvPr>
          <p:cNvSpPr>
            <a:spLocks noGrp="1"/>
          </p:cNvSpPr>
          <p:nvPr>
            <p:ph sz="half" idx="1"/>
          </p:nvPr>
        </p:nvSpPr>
        <p:spPr>
          <a:xfrm>
            <a:off x="899922" y="1063487"/>
            <a:ext cx="5097780" cy="4909716"/>
          </a:xfrm>
        </p:spPr>
        <p:txBody>
          <a:bodyPr>
            <a:normAutofit/>
          </a:bodyPr>
          <a:lstStyle/>
          <a:p>
            <a:pPr marL="0" indent="0">
              <a:buNone/>
            </a:pPr>
            <a:r>
              <a:rPr lang="en-US" sz="3500" b="1" u="sng" dirty="0"/>
              <a:t>Introduction:</a:t>
            </a:r>
            <a:endParaRPr lang="en-US" sz="3500" u="sng" dirty="0"/>
          </a:p>
          <a:p>
            <a:pPr marL="0" indent="0">
              <a:buNone/>
            </a:pPr>
            <a:r>
              <a:rPr lang="en-US" sz="2000" dirty="0"/>
              <a:t>The dataset used for this analysis was taken from Kaggle dataset.</a:t>
            </a:r>
          </a:p>
          <a:p>
            <a:r>
              <a:rPr lang="en-US" sz="2000" dirty="0"/>
              <a:t>Dataset contains credit card usage of customers with 18 behavioral features. </a:t>
            </a:r>
          </a:p>
          <a:p>
            <a:r>
              <a:rPr lang="en-US" sz="2000" dirty="0"/>
              <a:t>Segmentation of customers can be used to define marketing strategies. </a:t>
            </a:r>
          </a:p>
          <a:p>
            <a:r>
              <a:rPr lang="en-US" sz="2000" dirty="0"/>
              <a:t>Dataset summarizes usage behavior of about 9000 active credit card holders during the last 6 months, updated 2 years ago.</a:t>
            </a:r>
          </a:p>
          <a:p>
            <a:r>
              <a:rPr lang="en-US" sz="2000" dirty="0"/>
              <a:t> Customer segments help us understand the patterns that distinguish customers.</a:t>
            </a:r>
          </a:p>
          <a:p>
            <a:pPr marL="0" indent="0">
              <a:buNone/>
            </a:pPr>
            <a:endParaRPr lang="en-US" sz="1900" dirty="0"/>
          </a:p>
        </p:txBody>
      </p:sp>
      <p:sp>
        <p:nvSpPr>
          <p:cNvPr id="4" name="Content Placeholder 3">
            <a:extLst>
              <a:ext uri="{FF2B5EF4-FFF2-40B4-BE49-F238E27FC236}">
                <a16:creationId xmlns:a16="http://schemas.microsoft.com/office/drawing/2014/main" id="{28385AF4-1FA2-41E8-BBB6-56A9492F3C63}"/>
              </a:ext>
            </a:extLst>
          </p:cNvPr>
          <p:cNvSpPr>
            <a:spLocks noGrp="1"/>
          </p:cNvSpPr>
          <p:nvPr>
            <p:ph sz="half" idx="2"/>
          </p:nvPr>
        </p:nvSpPr>
        <p:spPr>
          <a:xfrm>
            <a:off x="6256020" y="1063487"/>
            <a:ext cx="5097780" cy="4909717"/>
          </a:xfrm>
        </p:spPr>
        <p:txBody>
          <a:bodyPr>
            <a:normAutofit/>
          </a:bodyPr>
          <a:lstStyle/>
          <a:p>
            <a:pPr marL="0" indent="0">
              <a:buNone/>
            </a:pPr>
            <a:r>
              <a:rPr lang="en-US" sz="3200" b="1" u="sng" dirty="0">
                <a:ea typeface="+mj-ea"/>
                <a:cs typeface="+mj-cs"/>
              </a:rPr>
              <a:t>Objective:</a:t>
            </a:r>
          </a:p>
          <a:p>
            <a:pPr marL="0" indent="0">
              <a:buNone/>
            </a:pPr>
            <a:r>
              <a:rPr lang="en-US" sz="2000" dirty="0"/>
              <a:t>Customer Segmentation by using Customer Behaviors in order to Define a Proper Marketing Strategy.</a:t>
            </a:r>
            <a:endParaRPr lang="en-US" sz="2000" b="1" dirty="0"/>
          </a:p>
          <a:p>
            <a:endParaRPr lang="en-US" sz="2400" dirty="0"/>
          </a:p>
        </p:txBody>
      </p:sp>
    </p:spTree>
    <p:extLst>
      <p:ext uri="{BB962C8B-B14F-4D97-AF65-F5344CB8AC3E}">
        <p14:creationId xmlns:p14="http://schemas.microsoft.com/office/powerpoint/2010/main" val="2731985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04D7B1-F5BA-4A86-91E2-05DE06988BC5}"/>
              </a:ext>
            </a:extLst>
          </p:cNvPr>
          <p:cNvSpPr>
            <a:spLocks noGrp="1"/>
          </p:cNvSpPr>
          <p:nvPr>
            <p:ph type="title"/>
          </p:nvPr>
        </p:nvSpPr>
        <p:spPr>
          <a:xfrm>
            <a:off x="603938" y="640081"/>
            <a:ext cx="2765427" cy="4333701"/>
          </a:xfrm>
        </p:spPr>
        <p:txBody>
          <a:bodyPr vert="horz" lIns="91440" tIns="45720" rIns="91440" bIns="45720" rtlCol="0" anchor="ctr">
            <a:normAutofit fontScale="90000"/>
          </a:bodyPr>
          <a:lstStyle/>
          <a:p>
            <a:br>
              <a:rPr lang="en-US" sz="3600" b="1" dirty="0">
                <a:solidFill>
                  <a:srgbClr val="2C2C2C"/>
                </a:solidFill>
                <a:latin typeface="+mn-lt"/>
              </a:rPr>
            </a:br>
            <a:br>
              <a:rPr lang="en-US" sz="3600" b="1" dirty="0">
                <a:solidFill>
                  <a:srgbClr val="2C2C2C"/>
                </a:solidFill>
                <a:latin typeface="+mn-lt"/>
              </a:rPr>
            </a:br>
            <a:br>
              <a:rPr lang="en-US" sz="3600" b="1" dirty="0">
                <a:solidFill>
                  <a:srgbClr val="2C2C2C"/>
                </a:solidFill>
                <a:latin typeface="+mn-lt"/>
              </a:rPr>
            </a:br>
            <a:r>
              <a:rPr lang="en-US" sz="3600" b="1" dirty="0">
                <a:solidFill>
                  <a:srgbClr val="2C2C2C"/>
                </a:solidFill>
                <a:latin typeface="+mn-lt"/>
              </a:rPr>
              <a:t>Plot GMM With 2 Clusters By PCA With Size-based Probability</a:t>
            </a:r>
          </a:p>
        </p:txBody>
      </p:sp>
      <p:sp>
        <p:nvSpPr>
          <p:cNvPr id="27"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C4A45E-5DC2-4F39-9120-A9B0F40A6170}"/>
              </a:ext>
            </a:extLst>
          </p:cNvPr>
          <p:cNvPicPr>
            <a:picLocks noGrp="1" noChangeAspect="1"/>
          </p:cNvPicPr>
          <p:nvPr>
            <p:ph idx="1"/>
          </p:nvPr>
        </p:nvPicPr>
        <p:blipFill rotWithShape="1">
          <a:blip r:embed="rId2"/>
          <a:srcRect b="4106"/>
          <a:stretch/>
        </p:blipFill>
        <p:spPr>
          <a:xfrm>
            <a:off x="4062964" y="942538"/>
            <a:ext cx="7163222" cy="4808332"/>
          </a:xfrm>
          <a:prstGeom prst="rect">
            <a:avLst/>
          </a:prstGeom>
          <a:effectLst/>
        </p:spPr>
      </p:pic>
    </p:spTree>
    <p:extLst>
      <p:ext uri="{BB962C8B-B14F-4D97-AF65-F5344CB8AC3E}">
        <p14:creationId xmlns:p14="http://schemas.microsoft.com/office/powerpoint/2010/main" val="225987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4BA189-0A9D-4B3A-8863-0187211AEB5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b="1" dirty="0">
                <a:solidFill>
                  <a:srgbClr val="FFFFFF"/>
                </a:solidFill>
                <a:latin typeface="+mn-lt"/>
              </a:rPr>
              <a:t>GMM Clustering with High Silhouette Score </a:t>
            </a:r>
            <a:endParaRPr lang="en-US" sz="3600" dirty="0">
              <a:solidFill>
                <a:srgbClr val="FFFFFF"/>
              </a:solidFill>
              <a:latin typeface="+mn-lt"/>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4BF5FFC4-F9EB-448D-8FD7-8BBDD12C864F}"/>
              </a:ext>
            </a:extLst>
          </p:cNvPr>
          <p:cNvPicPr>
            <a:picLocks noGrp="1" noChangeAspect="1"/>
          </p:cNvPicPr>
          <p:nvPr>
            <p:ph idx="1"/>
          </p:nvPr>
        </p:nvPicPr>
        <p:blipFill rotWithShape="1">
          <a:blip r:embed="rId2"/>
          <a:srcRect b="2717"/>
          <a:stretch/>
        </p:blipFill>
        <p:spPr>
          <a:xfrm>
            <a:off x="976251" y="942538"/>
            <a:ext cx="7163222" cy="4808332"/>
          </a:xfrm>
          <a:prstGeom prst="rect">
            <a:avLst/>
          </a:prstGeom>
          <a:effectLst/>
        </p:spPr>
      </p:pic>
    </p:spTree>
    <p:extLst>
      <p:ext uri="{BB962C8B-B14F-4D97-AF65-F5344CB8AC3E}">
        <p14:creationId xmlns:p14="http://schemas.microsoft.com/office/powerpoint/2010/main" val="738647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DBC255-4F4E-4AB5-9D73-87895548E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3000" b="1" dirty="0">
                <a:solidFill>
                  <a:srgbClr val="FFFFFF"/>
                </a:solidFill>
                <a:latin typeface="+mn-lt"/>
              </a:rPr>
              <a:t>Compering Results of Methods to Find the Optimal Number of Cluster Model</a:t>
            </a:r>
            <a:endParaRPr lang="en-US" sz="3000" dirty="0">
              <a:solidFill>
                <a:srgbClr val="FFFFFF"/>
              </a:solidFill>
              <a:latin typeface="+mn-lt"/>
            </a:endParaRPr>
          </a:p>
        </p:txBody>
      </p:sp>
      <p:cxnSp>
        <p:nvCxnSpPr>
          <p:cNvPr id="32" name="Straight Connector 3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AF67226-1545-4E0E-9A82-8AAE476FF633}"/>
              </a:ext>
            </a:extLst>
          </p:cNvPr>
          <p:cNvPicPr>
            <a:picLocks noChangeAspect="1"/>
          </p:cNvPicPr>
          <p:nvPr/>
        </p:nvPicPr>
        <p:blipFill>
          <a:blip r:embed="rId2"/>
          <a:stretch>
            <a:fillRect/>
          </a:stretch>
        </p:blipFill>
        <p:spPr>
          <a:xfrm>
            <a:off x="331567" y="2584265"/>
            <a:ext cx="5455917" cy="3682743"/>
          </a:xfrm>
          <a:prstGeom prst="rect">
            <a:avLst/>
          </a:prstGeom>
        </p:spPr>
      </p:pic>
      <p:cxnSp>
        <p:nvCxnSpPr>
          <p:cNvPr id="34" name="Straight Connector 3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AE3B75C-6136-47D5-9D37-DB76B9E9BB87}"/>
              </a:ext>
            </a:extLst>
          </p:cNvPr>
          <p:cNvPicPr>
            <a:picLocks noGrp="1" noChangeAspect="1"/>
          </p:cNvPicPr>
          <p:nvPr>
            <p:ph idx="1"/>
          </p:nvPr>
        </p:nvPicPr>
        <p:blipFill>
          <a:blip r:embed="rId3"/>
          <a:stretch>
            <a:fillRect/>
          </a:stretch>
        </p:blipFill>
        <p:spPr>
          <a:xfrm>
            <a:off x="6211959" y="2770909"/>
            <a:ext cx="5546025" cy="3043482"/>
          </a:xfrm>
          <a:prstGeom prst="rect">
            <a:avLst/>
          </a:prstGeom>
        </p:spPr>
      </p:pic>
    </p:spTree>
    <p:extLst>
      <p:ext uri="{BB962C8B-B14F-4D97-AF65-F5344CB8AC3E}">
        <p14:creationId xmlns:p14="http://schemas.microsoft.com/office/powerpoint/2010/main" val="2442727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0">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A3BC7-1538-45F6-A6E5-C2719A99AB2A}"/>
              </a:ext>
            </a:extLst>
          </p:cNvPr>
          <p:cNvSpPr>
            <a:spLocks noGrp="1"/>
          </p:cNvSpPr>
          <p:nvPr>
            <p:ph type="title"/>
          </p:nvPr>
        </p:nvSpPr>
        <p:spPr>
          <a:xfrm>
            <a:off x="686834" y="591344"/>
            <a:ext cx="3200400" cy="5585619"/>
          </a:xfrm>
        </p:spPr>
        <p:txBody>
          <a:bodyPr>
            <a:normAutofit/>
          </a:bodyPr>
          <a:lstStyle/>
          <a:p>
            <a:r>
              <a:rPr lang="en-US" b="1" dirty="0">
                <a:solidFill>
                  <a:srgbClr val="FFFFFF"/>
                </a:solidFill>
                <a:latin typeface="+mn-lt"/>
              </a:rPr>
              <a:t>Results of Comparing Methods</a:t>
            </a:r>
            <a:endParaRPr lang="en-US" dirty="0">
              <a:solidFill>
                <a:srgbClr val="FFFFFF"/>
              </a:solidFill>
              <a:latin typeface="+mn-lt"/>
            </a:endParaRPr>
          </a:p>
        </p:txBody>
      </p:sp>
      <p:sp>
        <p:nvSpPr>
          <p:cNvPr id="27"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E98969-83DF-4BDE-A8D7-A2D9F85709A6}"/>
              </a:ext>
            </a:extLst>
          </p:cNvPr>
          <p:cNvSpPr>
            <a:spLocks noGrp="1"/>
          </p:cNvSpPr>
          <p:nvPr>
            <p:ph idx="1"/>
          </p:nvPr>
        </p:nvSpPr>
        <p:spPr>
          <a:xfrm>
            <a:off x="4447308" y="591344"/>
            <a:ext cx="6906491" cy="5585619"/>
          </a:xfrm>
        </p:spPr>
        <p:txBody>
          <a:bodyPr anchor="ctr">
            <a:normAutofit/>
          </a:bodyPr>
          <a:lstStyle/>
          <a:p>
            <a:r>
              <a:rPr lang="en-US" b="1" dirty="0">
                <a:latin typeface="+mj-lt"/>
              </a:rPr>
              <a:t>Evaluating model with the highest silhouette score metric to choose the best method does not seem suitable for DBSCAN model even with a high score.</a:t>
            </a:r>
          </a:p>
          <a:p>
            <a:r>
              <a:rPr lang="en-US" b="1" dirty="0">
                <a:latin typeface="+mj-lt"/>
              </a:rPr>
              <a:t>This is because most of the customers clustered in the one cluster and the lower number of variables are as an outlier, so density is very much in the first cluster. </a:t>
            </a:r>
          </a:p>
          <a:p>
            <a:r>
              <a:rPr lang="en-US" b="1" dirty="0">
                <a:latin typeface="+mj-lt"/>
              </a:rPr>
              <a:t>The Second Highest Silhouette Score is for Kmeans and GMM.</a:t>
            </a:r>
          </a:p>
        </p:txBody>
      </p:sp>
    </p:spTree>
    <p:extLst>
      <p:ext uri="{BB962C8B-B14F-4D97-AF65-F5344CB8AC3E}">
        <p14:creationId xmlns:p14="http://schemas.microsoft.com/office/powerpoint/2010/main" val="3231601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CC13-6B2A-48D1-953B-F28F92203494}"/>
              </a:ext>
            </a:extLst>
          </p:cNvPr>
          <p:cNvSpPr>
            <a:spLocks noGrp="1"/>
          </p:cNvSpPr>
          <p:nvPr>
            <p:ph type="title"/>
          </p:nvPr>
        </p:nvSpPr>
        <p:spPr/>
        <p:txBody>
          <a:bodyPr vert="horz" lIns="91440" tIns="45720" rIns="91440" bIns="45720" rtlCol="0" anchor="ctr">
            <a:normAutofit/>
          </a:bodyPr>
          <a:lstStyle/>
          <a:p>
            <a:pPr algn="ctr"/>
            <a:r>
              <a:rPr lang="en-US" sz="3200" b="1" kern="1200" dirty="0">
                <a:solidFill>
                  <a:schemeClr val="tx1"/>
                </a:solidFill>
                <a:latin typeface="+mn-lt"/>
                <a:ea typeface="+mj-ea"/>
                <a:cs typeface="+mj-cs"/>
              </a:rPr>
              <a:t>Comparing Kmeans And GMM Clustering Method In Terms Of Customer Distribution Per Cluster:</a:t>
            </a:r>
          </a:p>
        </p:txBody>
      </p:sp>
      <p:sp>
        <p:nvSpPr>
          <p:cNvPr id="4" name="Text Placeholder 3">
            <a:extLst>
              <a:ext uri="{FF2B5EF4-FFF2-40B4-BE49-F238E27FC236}">
                <a16:creationId xmlns:a16="http://schemas.microsoft.com/office/drawing/2014/main" id="{B257A5E9-A3E7-46F2-8A76-44DE6403533B}"/>
              </a:ext>
            </a:extLst>
          </p:cNvPr>
          <p:cNvSpPr>
            <a:spLocks noGrp="1"/>
          </p:cNvSpPr>
          <p:nvPr>
            <p:ph type="body" idx="1"/>
          </p:nvPr>
        </p:nvSpPr>
        <p:spPr>
          <a:xfrm>
            <a:off x="2590799" y="1681163"/>
            <a:ext cx="1593274" cy="823912"/>
          </a:xfrm>
        </p:spPr>
        <p:txBody>
          <a:bodyPr>
            <a:normAutofit fontScale="92500"/>
          </a:bodyPr>
          <a:lstStyle/>
          <a:p>
            <a:r>
              <a:rPr lang="en-US" sz="3200" dirty="0"/>
              <a:t>Kmeans</a:t>
            </a:r>
            <a:r>
              <a:rPr lang="en-US" dirty="0"/>
              <a:t>:</a:t>
            </a:r>
          </a:p>
        </p:txBody>
      </p:sp>
      <p:pic>
        <p:nvPicPr>
          <p:cNvPr id="33" name="Content Placeholder 32">
            <a:extLst>
              <a:ext uri="{FF2B5EF4-FFF2-40B4-BE49-F238E27FC236}">
                <a16:creationId xmlns:a16="http://schemas.microsoft.com/office/drawing/2014/main" id="{9685CEA2-C187-4FDB-977E-662721E9A7E0}"/>
              </a:ext>
            </a:extLst>
          </p:cNvPr>
          <p:cNvPicPr>
            <a:picLocks noGrp="1" noChangeAspect="1"/>
          </p:cNvPicPr>
          <p:nvPr>
            <p:ph sz="half" idx="2"/>
          </p:nvPr>
        </p:nvPicPr>
        <p:blipFill>
          <a:blip r:embed="rId2"/>
          <a:stretch>
            <a:fillRect/>
          </a:stretch>
        </p:blipFill>
        <p:spPr>
          <a:xfrm>
            <a:off x="1272517" y="2826327"/>
            <a:ext cx="4791075" cy="3666548"/>
          </a:xfrm>
          <a:prstGeom prst="rect">
            <a:avLst/>
          </a:prstGeom>
        </p:spPr>
      </p:pic>
      <p:sp>
        <p:nvSpPr>
          <p:cNvPr id="6" name="Text Placeholder 5">
            <a:extLst>
              <a:ext uri="{FF2B5EF4-FFF2-40B4-BE49-F238E27FC236}">
                <a16:creationId xmlns:a16="http://schemas.microsoft.com/office/drawing/2014/main" id="{0096FB84-B607-4D36-86BE-3429F66A4826}"/>
              </a:ext>
            </a:extLst>
          </p:cNvPr>
          <p:cNvSpPr>
            <a:spLocks noGrp="1"/>
          </p:cNvSpPr>
          <p:nvPr>
            <p:ph type="body" sz="quarter" idx="3"/>
          </p:nvPr>
        </p:nvSpPr>
        <p:spPr>
          <a:xfrm>
            <a:off x="8395855" y="1681163"/>
            <a:ext cx="1205346" cy="823912"/>
          </a:xfrm>
        </p:spPr>
        <p:txBody>
          <a:bodyPr>
            <a:normAutofit fontScale="92500"/>
          </a:bodyPr>
          <a:lstStyle/>
          <a:p>
            <a:r>
              <a:rPr lang="en-US" sz="3200" dirty="0"/>
              <a:t>GMM:</a:t>
            </a:r>
          </a:p>
        </p:txBody>
      </p:sp>
      <p:pic>
        <p:nvPicPr>
          <p:cNvPr id="34" name="Content Placeholder 33">
            <a:extLst>
              <a:ext uri="{FF2B5EF4-FFF2-40B4-BE49-F238E27FC236}">
                <a16:creationId xmlns:a16="http://schemas.microsoft.com/office/drawing/2014/main" id="{E813AE5B-053F-40F9-9284-29B0785E407E}"/>
              </a:ext>
            </a:extLst>
          </p:cNvPr>
          <p:cNvPicPr>
            <a:picLocks noGrp="1" noChangeAspect="1"/>
          </p:cNvPicPr>
          <p:nvPr>
            <p:ph sz="quarter" idx="4"/>
          </p:nvPr>
        </p:nvPicPr>
        <p:blipFill>
          <a:blip r:embed="rId3"/>
          <a:stretch>
            <a:fillRect/>
          </a:stretch>
        </p:blipFill>
        <p:spPr>
          <a:xfrm>
            <a:off x="6358731" y="2637631"/>
            <a:ext cx="4810125" cy="4026405"/>
          </a:xfrm>
          <a:prstGeom prst="rect">
            <a:avLst/>
          </a:prstGeom>
        </p:spPr>
      </p:pic>
    </p:spTree>
    <p:extLst>
      <p:ext uri="{BB962C8B-B14F-4D97-AF65-F5344CB8AC3E}">
        <p14:creationId xmlns:p14="http://schemas.microsoft.com/office/powerpoint/2010/main" val="3394062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C5BD95EF-7391-4E69-945D-E5AFE88A232D}"/>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4000" b="1" dirty="0">
                <a:solidFill>
                  <a:srgbClr val="FFFFFF"/>
                </a:solidFill>
                <a:latin typeface="+mn-lt"/>
              </a:rPr>
              <a:t>Kmeans Clustering  Interpretation</a:t>
            </a:r>
          </a:p>
        </p:txBody>
      </p:sp>
      <p:pic>
        <p:nvPicPr>
          <p:cNvPr id="22" name="Picture 21">
            <a:extLst>
              <a:ext uri="{FF2B5EF4-FFF2-40B4-BE49-F238E27FC236}">
                <a16:creationId xmlns:a16="http://schemas.microsoft.com/office/drawing/2014/main" id="{97B10D9A-80AC-412C-BD76-929ECAEF8C70}"/>
              </a:ext>
            </a:extLst>
          </p:cNvPr>
          <p:cNvPicPr>
            <a:picLocks noChangeAspect="1"/>
          </p:cNvPicPr>
          <p:nvPr/>
        </p:nvPicPr>
        <p:blipFill>
          <a:blip r:embed="rId2"/>
          <a:stretch>
            <a:fillRect/>
          </a:stretch>
        </p:blipFill>
        <p:spPr>
          <a:xfrm>
            <a:off x="8439541" y="183585"/>
            <a:ext cx="2957789" cy="3997637"/>
          </a:xfrm>
          <a:prstGeom prst="rect">
            <a:avLst/>
          </a:prstGeom>
        </p:spPr>
      </p:pic>
      <p:pic>
        <p:nvPicPr>
          <p:cNvPr id="18" name="Content Placeholder 17">
            <a:extLst>
              <a:ext uri="{FF2B5EF4-FFF2-40B4-BE49-F238E27FC236}">
                <a16:creationId xmlns:a16="http://schemas.microsoft.com/office/drawing/2014/main" id="{E869C748-62DC-4E40-ADFD-6A1C97828CE4}"/>
              </a:ext>
            </a:extLst>
          </p:cNvPr>
          <p:cNvPicPr>
            <a:picLocks noGrp="1" noChangeAspect="1"/>
          </p:cNvPicPr>
          <p:nvPr>
            <p:ph idx="1"/>
          </p:nvPr>
        </p:nvPicPr>
        <p:blipFill>
          <a:blip r:embed="rId3"/>
          <a:stretch>
            <a:fillRect/>
          </a:stretch>
        </p:blipFill>
        <p:spPr>
          <a:xfrm>
            <a:off x="527539" y="269177"/>
            <a:ext cx="2965864" cy="3997637"/>
          </a:xfrm>
          <a:prstGeom prst="rect">
            <a:avLst/>
          </a:prstGeom>
        </p:spPr>
      </p:pic>
      <p:cxnSp>
        <p:nvCxnSpPr>
          <p:cNvPr id="31" name="Straight Connector 30">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00DB8C2-2637-47B6-8FAC-CB171AB923B7}"/>
              </a:ext>
            </a:extLst>
          </p:cNvPr>
          <p:cNvPicPr>
            <a:picLocks noChangeAspect="1"/>
          </p:cNvPicPr>
          <p:nvPr/>
        </p:nvPicPr>
        <p:blipFill>
          <a:blip r:embed="rId4"/>
          <a:stretch>
            <a:fillRect/>
          </a:stretch>
        </p:blipFill>
        <p:spPr>
          <a:xfrm>
            <a:off x="4637976" y="204894"/>
            <a:ext cx="3101767" cy="3997637"/>
          </a:xfrm>
          <a:prstGeom prst="rect">
            <a:avLst/>
          </a:prstGeom>
        </p:spPr>
      </p:pic>
      <p:cxnSp>
        <p:nvCxnSpPr>
          <p:cNvPr id="33" name="Straight Connector 32">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66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F2700-34C2-4CC5-859C-86EAD756BBE0}"/>
              </a:ext>
            </a:extLst>
          </p:cNvPr>
          <p:cNvSpPr>
            <a:spLocks noGrp="1"/>
          </p:cNvSpPr>
          <p:nvPr>
            <p:ph type="title"/>
          </p:nvPr>
        </p:nvSpPr>
        <p:spPr>
          <a:xfrm>
            <a:off x="707582" y="720720"/>
            <a:ext cx="7474172" cy="1325563"/>
          </a:xfrm>
        </p:spPr>
        <p:txBody>
          <a:bodyPr>
            <a:normAutofit/>
          </a:bodyPr>
          <a:lstStyle/>
          <a:p>
            <a:r>
              <a:rPr lang="en-US" sz="4000" b="1" dirty="0">
                <a:latin typeface="+mn-lt"/>
              </a:rPr>
              <a:t>Kmeans Clustering Results:</a:t>
            </a:r>
          </a:p>
        </p:txBody>
      </p:sp>
      <p:sp>
        <p:nvSpPr>
          <p:cNvPr id="3" name="Content Placeholder 2">
            <a:extLst>
              <a:ext uri="{FF2B5EF4-FFF2-40B4-BE49-F238E27FC236}">
                <a16:creationId xmlns:a16="http://schemas.microsoft.com/office/drawing/2014/main" id="{3D2B54E4-5AB4-4C25-8B29-7709DBA7A87F}"/>
              </a:ext>
            </a:extLst>
          </p:cNvPr>
          <p:cNvSpPr>
            <a:spLocks noGrp="1"/>
          </p:cNvSpPr>
          <p:nvPr>
            <p:ph idx="1"/>
          </p:nvPr>
        </p:nvSpPr>
        <p:spPr>
          <a:xfrm>
            <a:off x="707582" y="1566685"/>
            <a:ext cx="7870372" cy="4227828"/>
          </a:xfrm>
        </p:spPr>
        <p:txBody>
          <a:bodyPr anchor="ctr">
            <a:normAutofit/>
          </a:bodyPr>
          <a:lstStyle/>
          <a:p>
            <a:pPr marL="0" indent="0">
              <a:buNone/>
            </a:pPr>
            <a:r>
              <a:rPr lang="en-US" sz="2400" dirty="0"/>
              <a:t>Based on the results:</a:t>
            </a:r>
          </a:p>
          <a:p>
            <a:r>
              <a:rPr lang="en-US" sz="2400" b="1" u="sng" dirty="0"/>
              <a:t>Cluster 0:</a:t>
            </a:r>
            <a:r>
              <a:rPr lang="en-US" sz="2400" b="1" dirty="0"/>
              <a:t>  </a:t>
            </a:r>
            <a:r>
              <a:rPr lang="en-US" sz="2400" dirty="0"/>
              <a:t>Indicates a group of customers who have a higher BALANCE and CASH_ADVANCE with low PURCHASES and PURCHASES_FREQUENCY. These customers have the least credit card usage and their number is slightly higher than the other cluster. </a:t>
            </a:r>
            <a:endParaRPr lang="en-US" sz="2400" b="1" dirty="0"/>
          </a:p>
          <a:p>
            <a:r>
              <a:rPr lang="en-US" sz="2400" b="1" u="sng" dirty="0"/>
              <a:t>Cluster 1:</a:t>
            </a:r>
            <a:r>
              <a:rPr lang="en-US" sz="2400" dirty="0"/>
              <a:t> Indicates a group of customers who have high PURCHASES and PURCHASES_FREQUENCY. These  customers have more credit card usage and make more frequent purchases.</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Laptop Secure">
            <a:extLst>
              <a:ext uri="{FF2B5EF4-FFF2-40B4-BE49-F238E27FC236}">
                <a16:creationId xmlns:a16="http://schemas.microsoft.com/office/drawing/2014/main" id="{1103680D-1B73-40C7-BA6C-CF97B1EC0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41933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9AE2756-0FC4-4155-83E7-58AAAB63E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689"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7AB924-1B87-43FC-B7C7-B112D5C51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1E13F1-9C6A-47D5-BB9D-6EA8D676A374}"/>
              </a:ext>
            </a:extLst>
          </p:cNvPr>
          <p:cNvSpPr>
            <a:spLocks noGrp="1"/>
          </p:cNvSpPr>
          <p:nvPr>
            <p:ph type="title"/>
          </p:nvPr>
        </p:nvSpPr>
        <p:spPr>
          <a:xfrm>
            <a:off x="526073" y="4644154"/>
            <a:ext cx="11139854" cy="930447"/>
          </a:xfrm>
        </p:spPr>
        <p:txBody>
          <a:bodyPr vert="horz" lIns="91440" tIns="45720" rIns="91440" bIns="45720" rtlCol="0" anchor="b">
            <a:normAutofit/>
          </a:bodyPr>
          <a:lstStyle/>
          <a:p>
            <a:pPr algn="ctr"/>
            <a:r>
              <a:rPr lang="en-US" sz="3600" b="1" dirty="0">
                <a:solidFill>
                  <a:srgbClr val="FFFFFF"/>
                </a:solidFill>
                <a:latin typeface="+mn-lt"/>
              </a:rPr>
              <a:t>GMM Clustering  Interpretation</a:t>
            </a:r>
          </a:p>
        </p:txBody>
      </p:sp>
      <p:pic>
        <p:nvPicPr>
          <p:cNvPr id="5" name="Picture 4">
            <a:extLst>
              <a:ext uri="{FF2B5EF4-FFF2-40B4-BE49-F238E27FC236}">
                <a16:creationId xmlns:a16="http://schemas.microsoft.com/office/drawing/2014/main" id="{977AF826-2FF4-4D12-9C66-15A3B22CFC7C}"/>
              </a:ext>
            </a:extLst>
          </p:cNvPr>
          <p:cNvPicPr>
            <a:picLocks noChangeAspect="1"/>
          </p:cNvPicPr>
          <p:nvPr/>
        </p:nvPicPr>
        <p:blipFill>
          <a:blip r:embed="rId2"/>
          <a:stretch>
            <a:fillRect/>
          </a:stretch>
        </p:blipFill>
        <p:spPr>
          <a:xfrm>
            <a:off x="4710268" y="341112"/>
            <a:ext cx="3225732" cy="3997637"/>
          </a:xfrm>
          <a:prstGeom prst="rect">
            <a:avLst/>
          </a:prstGeom>
        </p:spPr>
      </p:pic>
      <p:pic>
        <p:nvPicPr>
          <p:cNvPr id="6" name="Picture 5">
            <a:extLst>
              <a:ext uri="{FF2B5EF4-FFF2-40B4-BE49-F238E27FC236}">
                <a16:creationId xmlns:a16="http://schemas.microsoft.com/office/drawing/2014/main" id="{F1F8779D-D5BF-4081-BD5E-6165AAA707A9}"/>
              </a:ext>
            </a:extLst>
          </p:cNvPr>
          <p:cNvPicPr>
            <a:picLocks noChangeAspect="1"/>
          </p:cNvPicPr>
          <p:nvPr/>
        </p:nvPicPr>
        <p:blipFill>
          <a:blip r:embed="rId3"/>
          <a:stretch>
            <a:fillRect/>
          </a:stretch>
        </p:blipFill>
        <p:spPr>
          <a:xfrm>
            <a:off x="8588201" y="307730"/>
            <a:ext cx="3225732" cy="3997637"/>
          </a:xfrm>
          <a:prstGeom prst="rect">
            <a:avLst/>
          </a:prstGeom>
        </p:spPr>
      </p:pic>
      <p:cxnSp>
        <p:nvCxnSpPr>
          <p:cNvPr id="15" name="Straight Connector 14">
            <a:extLst>
              <a:ext uri="{FF2B5EF4-FFF2-40B4-BE49-F238E27FC236}">
                <a16:creationId xmlns:a16="http://schemas.microsoft.com/office/drawing/2014/main" id="{818DC98F-4057-4645-B948-F604F39A9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534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85373D12-583A-4838-9CA8-B225762DF344}"/>
              </a:ext>
            </a:extLst>
          </p:cNvPr>
          <p:cNvPicPr>
            <a:picLocks noGrp="1" noChangeAspect="1"/>
          </p:cNvPicPr>
          <p:nvPr>
            <p:ph idx="1"/>
          </p:nvPr>
        </p:nvPicPr>
        <p:blipFill>
          <a:blip r:embed="rId4"/>
          <a:stretch>
            <a:fillRect/>
          </a:stretch>
        </p:blipFill>
        <p:spPr>
          <a:xfrm>
            <a:off x="429397" y="341111"/>
            <a:ext cx="3113918" cy="3997637"/>
          </a:xfrm>
          <a:prstGeom prst="rect">
            <a:avLst/>
          </a:prstGeom>
        </p:spPr>
      </p:pic>
      <p:cxnSp>
        <p:nvCxnSpPr>
          <p:cNvPr id="17" name="Straight Connector 16">
            <a:extLst>
              <a:ext uri="{FF2B5EF4-FFF2-40B4-BE49-F238E27FC236}">
                <a16:creationId xmlns:a16="http://schemas.microsoft.com/office/drawing/2014/main" id="{DAD2B705-4A9B-408D-AA80-4F41045E09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757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8AAD-B029-40C8-AFF5-3FB438040D86}"/>
              </a:ext>
            </a:extLst>
          </p:cNvPr>
          <p:cNvSpPr>
            <a:spLocks noGrp="1"/>
          </p:cNvSpPr>
          <p:nvPr>
            <p:ph type="title"/>
          </p:nvPr>
        </p:nvSpPr>
        <p:spPr>
          <a:xfrm>
            <a:off x="450628" y="895921"/>
            <a:ext cx="7474172" cy="1325563"/>
          </a:xfrm>
        </p:spPr>
        <p:txBody>
          <a:bodyPr>
            <a:normAutofit/>
          </a:bodyPr>
          <a:lstStyle/>
          <a:p>
            <a:r>
              <a:rPr lang="en-US" sz="4000" b="1" dirty="0"/>
              <a:t>GMM Clustering Result:</a:t>
            </a:r>
          </a:p>
        </p:txBody>
      </p:sp>
      <p:sp>
        <p:nvSpPr>
          <p:cNvPr id="3" name="Content Placeholder 2">
            <a:extLst>
              <a:ext uri="{FF2B5EF4-FFF2-40B4-BE49-F238E27FC236}">
                <a16:creationId xmlns:a16="http://schemas.microsoft.com/office/drawing/2014/main" id="{5F8FAB85-4C4F-482A-9EC2-53E902353F95}"/>
              </a:ext>
            </a:extLst>
          </p:cNvPr>
          <p:cNvSpPr>
            <a:spLocks noGrp="1"/>
          </p:cNvSpPr>
          <p:nvPr>
            <p:ph idx="1"/>
          </p:nvPr>
        </p:nvSpPr>
        <p:spPr>
          <a:xfrm>
            <a:off x="325504" y="1953127"/>
            <a:ext cx="8589896" cy="4248890"/>
          </a:xfrm>
        </p:spPr>
        <p:txBody>
          <a:bodyPr anchor="ctr">
            <a:normAutofit/>
          </a:bodyPr>
          <a:lstStyle/>
          <a:p>
            <a:r>
              <a:rPr lang="en-US" sz="2400" b="1" u="sng" dirty="0"/>
              <a:t>Cluster 0:</a:t>
            </a:r>
            <a:r>
              <a:rPr lang="en-US" sz="2400" b="1" dirty="0"/>
              <a:t> </a:t>
            </a:r>
            <a:r>
              <a:rPr lang="en-US" sz="2400" dirty="0"/>
              <a:t>Indicates a group of customers who have a low BALANCE and CASH_ADVANCE with high CREDIT_LIMIT, PURCHASES. These customers have high credit card usage. The number of customers in this cluster is slightly higher. </a:t>
            </a:r>
          </a:p>
          <a:p>
            <a:r>
              <a:rPr lang="en-US" sz="2400" b="1" u="sng" dirty="0"/>
              <a:t>Cluster 1:</a:t>
            </a:r>
            <a:r>
              <a:rPr lang="en-US" sz="2400" b="1" dirty="0"/>
              <a:t> </a:t>
            </a:r>
            <a:r>
              <a:rPr lang="en-US" sz="2400" dirty="0"/>
              <a:t>Indicates a group of customers who have a high BALANCE and CASH_ADVANCE with low PURCHASES and PURCHASES_FREQUENCY.  These customers have less usage of their credit card and their number lower.</a:t>
            </a:r>
          </a:p>
          <a:p>
            <a:endParaRPr lang="en-US" sz="1800"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itcoin">
            <a:extLst>
              <a:ext uri="{FF2B5EF4-FFF2-40B4-BE49-F238E27FC236}">
                <a16:creationId xmlns:a16="http://schemas.microsoft.com/office/drawing/2014/main" id="{8C89F280-935F-43D5-AEE3-A0E52CBDB8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12911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C76633B-C03D-48E5-9F1E-D8B130953186}"/>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b="1" kern="1200" dirty="0">
                <a:solidFill>
                  <a:srgbClr val="FFFFFF"/>
                </a:solidFill>
                <a:latin typeface="+mn-lt"/>
                <a:ea typeface="+mj-ea"/>
                <a:cs typeface="+mj-cs"/>
              </a:rPr>
              <a:t>Comparing Kmeans and GMM Clustering method in terms of  Time Elapsed </a:t>
            </a:r>
          </a:p>
        </p:txBody>
      </p:sp>
      <p:pic>
        <p:nvPicPr>
          <p:cNvPr id="4" name="Content Placeholder 3">
            <a:extLst>
              <a:ext uri="{FF2B5EF4-FFF2-40B4-BE49-F238E27FC236}">
                <a16:creationId xmlns:a16="http://schemas.microsoft.com/office/drawing/2014/main" id="{0C898411-B5D9-41D8-AFD7-69DE55AE5F25}"/>
              </a:ext>
            </a:extLst>
          </p:cNvPr>
          <p:cNvPicPr>
            <a:picLocks noGrp="1" noChangeAspect="1"/>
          </p:cNvPicPr>
          <p:nvPr>
            <p:ph idx="1"/>
          </p:nvPr>
        </p:nvPicPr>
        <p:blipFill>
          <a:blip r:embed="rId2"/>
          <a:stretch>
            <a:fillRect/>
          </a:stretch>
        </p:blipFill>
        <p:spPr>
          <a:xfrm>
            <a:off x="3832262" y="701339"/>
            <a:ext cx="7193098" cy="4040185"/>
          </a:xfrm>
          <a:prstGeom prst="rect">
            <a:avLst/>
          </a:prstGeom>
        </p:spPr>
      </p:pic>
      <p:sp>
        <p:nvSpPr>
          <p:cNvPr id="5" name="Rectangle 4">
            <a:extLst>
              <a:ext uri="{FF2B5EF4-FFF2-40B4-BE49-F238E27FC236}">
                <a16:creationId xmlns:a16="http://schemas.microsoft.com/office/drawing/2014/main" id="{1FCF8B69-BCF6-4065-A648-1001B77BF7E4}"/>
              </a:ext>
            </a:extLst>
          </p:cNvPr>
          <p:cNvSpPr/>
          <p:nvPr/>
        </p:nvSpPr>
        <p:spPr>
          <a:xfrm>
            <a:off x="3570514" y="5095983"/>
            <a:ext cx="7926976" cy="760287"/>
          </a:xfrm>
          <a:prstGeom prst="rect">
            <a:avLst/>
          </a:prstGeom>
        </p:spPr>
        <p:txBody>
          <a:bodyPr vert="horz" lIns="91440" tIns="45720" rIns="91440" bIns="45720" rtlCol="0">
            <a:normAutofit/>
          </a:bodyPr>
          <a:lstStyle/>
          <a:p>
            <a:pPr defTabSz="914400">
              <a:lnSpc>
                <a:spcPct val="90000"/>
              </a:lnSpc>
              <a:spcAft>
                <a:spcPts val="600"/>
              </a:spcAft>
            </a:pPr>
            <a:r>
              <a:rPr lang="en-US" sz="2000" dirty="0"/>
              <a:t>Time Elapsed in GMM method is much less than kmeans method. </a:t>
            </a:r>
          </a:p>
        </p:txBody>
      </p:sp>
    </p:spTree>
    <p:extLst>
      <p:ext uri="{BB962C8B-B14F-4D97-AF65-F5344CB8AC3E}">
        <p14:creationId xmlns:p14="http://schemas.microsoft.com/office/powerpoint/2010/main" val="2356859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1FAE8292-483F-420A-9180-473382A34CA7}"/>
              </a:ext>
            </a:extLst>
          </p:cNvPr>
          <p:cNvSpPr>
            <a:spLocks noGrp="1"/>
          </p:cNvSpPr>
          <p:nvPr>
            <p:ph type="title"/>
          </p:nvPr>
        </p:nvSpPr>
        <p:spPr>
          <a:xfrm>
            <a:off x="838199" y="4525347"/>
            <a:ext cx="6801321" cy="1737360"/>
          </a:xfrm>
        </p:spPr>
        <p:txBody>
          <a:bodyPr vert="horz" lIns="91440" tIns="45720" rIns="91440" bIns="45720" rtlCol="0" anchor="ctr">
            <a:normAutofit/>
          </a:bodyPr>
          <a:lstStyle/>
          <a:p>
            <a:pPr algn="r"/>
            <a:r>
              <a:rPr lang="en-US" sz="4000" b="1" kern="1200" cap="all" dirty="0">
                <a:solidFill>
                  <a:schemeClr val="tx1"/>
                </a:solidFill>
                <a:latin typeface="+mn-lt"/>
                <a:ea typeface="+mj-ea"/>
                <a:cs typeface="+mj-cs"/>
              </a:rPr>
              <a:t>Exploratory Data </a:t>
            </a:r>
            <a:br>
              <a:rPr lang="en-US" sz="4000" b="1" kern="1200" cap="all" dirty="0">
                <a:solidFill>
                  <a:schemeClr val="tx1"/>
                </a:solidFill>
                <a:latin typeface="+mn-lt"/>
                <a:ea typeface="+mj-ea"/>
                <a:cs typeface="+mj-cs"/>
              </a:rPr>
            </a:br>
            <a:r>
              <a:rPr lang="en-US" sz="4000" b="1" kern="1200" cap="all" dirty="0">
                <a:solidFill>
                  <a:schemeClr val="tx1"/>
                </a:solidFill>
                <a:latin typeface="+mn-lt"/>
                <a:ea typeface="+mj-ea"/>
                <a:cs typeface="+mj-cs"/>
              </a:rPr>
              <a:t>Analysis (EDA)</a:t>
            </a:r>
          </a:p>
        </p:txBody>
      </p:sp>
      <p:sp>
        <p:nvSpPr>
          <p:cNvPr id="13" name="Oval 12">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574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2DE1-AD39-4C95-851C-ED47E0F02253}"/>
              </a:ext>
            </a:extLst>
          </p:cNvPr>
          <p:cNvSpPr>
            <a:spLocks noGrp="1"/>
          </p:cNvSpPr>
          <p:nvPr>
            <p:ph type="title"/>
          </p:nvPr>
        </p:nvSpPr>
        <p:spPr>
          <a:xfrm>
            <a:off x="452063" y="267128"/>
            <a:ext cx="8158537" cy="626725"/>
          </a:xfrm>
        </p:spPr>
        <p:txBody>
          <a:bodyPr>
            <a:normAutofit fontScale="90000"/>
          </a:bodyPr>
          <a:lstStyle/>
          <a:p>
            <a:r>
              <a:rPr lang="en-US" b="1" u="sng" dirty="0"/>
              <a:t>Conclusion</a:t>
            </a:r>
            <a:r>
              <a:rPr lang="en-US" b="1" dirty="0"/>
              <a:t>:</a:t>
            </a:r>
          </a:p>
        </p:txBody>
      </p:sp>
      <p:sp>
        <p:nvSpPr>
          <p:cNvPr id="3" name="Content Placeholder 2">
            <a:extLst>
              <a:ext uri="{FF2B5EF4-FFF2-40B4-BE49-F238E27FC236}">
                <a16:creationId xmlns:a16="http://schemas.microsoft.com/office/drawing/2014/main" id="{EEEBF8AF-2203-465B-BF15-ED8DAE1F7C56}"/>
              </a:ext>
            </a:extLst>
          </p:cNvPr>
          <p:cNvSpPr>
            <a:spLocks noGrp="1"/>
          </p:cNvSpPr>
          <p:nvPr>
            <p:ph idx="1"/>
          </p:nvPr>
        </p:nvSpPr>
        <p:spPr>
          <a:xfrm>
            <a:off x="349321" y="715617"/>
            <a:ext cx="8566079" cy="6142383"/>
          </a:xfrm>
        </p:spPr>
        <p:txBody>
          <a:bodyPr anchor="ctr">
            <a:normAutofit/>
          </a:bodyPr>
          <a:lstStyle/>
          <a:p>
            <a:pPr>
              <a:lnSpc>
                <a:spcPct val="120000"/>
              </a:lnSpc>
              <a:buFont typeface="Wingdings" panose="05000000000000000000" pitchFamily="2" charset="2"/>
              <a:buChar char="v"/>
            </a:pPr>
            <a:r>
              <a:rPr lang="en-US" sz="1600" dirty="0"/>
              <a:t>I chose the GMM model  in contrast with Kmeans. </a:t>
            </a:r>
          </a:p>
          <a:p>
            <a:pPr lvl="1">
              <a:lnSpc>
                <a:spcPct val="120000"/>
              </a:lnSpc>
              <a:spcBef>
                <a:spcPts val="0"/>
              </a:spcBef>
            </a:pPr>
            <a:r>
              <a:rPr lang="en-US" sz="1600" dirty="0"/>
              <a:t>The variable distribution is better per cluster without density.</a:t>
            </a:r>
          </a:p>
          <a:p>
            <a:pPr lvl="1">
              <a:lnSpc>
                <a:spcPct val="120000"/>
              </a:lnSpc>
              <a:spcBef>
                <a:spcPts val="0"/>
              </a:spcBef>
            </a:pPr>
            <a:r>
              <a:rPr lang="en-US" sz="1600" dirty="0"/>
              <a:t>GMM Time Elapsed is much less.</a:t>
            </a:r>
          </a:p>
          <a:p>
            <a:pPr>
              <a:lnSpc>
                <a:spcPct val="120000"/>
              </a:lnSpc>
              <a:buFont typeface="Wingdings" panose="05000000000000000000" pitchFamily="2" charset="2"/>
              <a:buChar char="v"/>
            </a:pPr>
            <a:r>
              <a:rPr lang="en-US" sz="1600" dirty="0"/>
              <a:t>GMM models provide better customer segmentation understanding by using the 2 clusters model:</a:t>
            </a:r>
          </a:p>
          <a:p>
            <a:pPr>
              <a:lnSpc>
                <a:spcPct val="120000"/>
              </a:lnSpc>
            </a:pPr>
            <a:r>
              <a:rPr lang="en-US" sz="1600" b="1" u="sng" dirty="0"/>
              <a:t>Cluster 0:</a:t>
            </a:r>
            <a:r>
              <a:rPr lang="en-US" sz="1600" u="sng" dirty="0"/>
              <a:t> </a:t>
            </a:r>
          </a:p>
          <a:p>
            <a:pPr lvl="1">
              <a:lnSpc>
                <a:spcPct val="120000"/>
              </a:lnSpc>
              <a:spcBef>
                <a:spcPts val="0"/>
              </a:spcBef>
            </a:pPr>
            <a:r>
              <a:rPr lang="en-US" sz="1600" dirty="0"/>
              <a:t>The group of customers with low BALANCE &amp; CASH_ADVANCE with high PURCHASES. </a:t>
            </a:r>
          </a:p>
          <a:p>
            <a:pPr lvl="1">
              <a:lnSpc>
                <a:spcPct val="120000"/>
              </a:lnSpc>
              <a:spcBef>
                <a:spcPts val="0"/>
              </a:spcBef>
            </a:pPr>
            <a:r>
              <a:rPr lang="en-US" sz="1600" dirty="0"/>
              <a:t>These customers have high credit card usage. </a:t>
            </a:r>
          </a:p>
          <a:p>
            <a:pPr lvl="1">
              <a:lnSpc>
                <a:spcPct val="120000"/>
              </a:lnSpc>
              <a:spcBef>
                <a:spcPts val="0"/>
              </a:spcBef>
            </a:pPr>
            <a:r>
              <a:rPr lang="en-US" sz="1600" dirty="0"/>
              <a:t>The number of customers in this cluster is slightly higher. </a:t>
            </a:r>
          </a:p>
          <a:p>
            <a:pPr lvl="1">
              <a:lnSpc>
                <a:spcPct val="120000"/>
              </a:lnSpc>
              <a:spcBef>
                <a:spcPts val="0"/>
              </a:spcBef>
            </a:pPr>
            <a:r>
              <a:rPr lang="en-US" sz="1600" dirty="0"/>
              <a:t>This group can be the target for market research.</a:t>
            </a:r>
          </a:p>
          <a:p>
            <a:pPr>
              <a:lnSpc>
                <a:spcPct val="120000"/>
              </a:lnSpc>
            </a:pPr>
            <a:r>
              <a:rPr lang="en-US" sz="1600" b="1" u="sng" dirty="0"/>
              <a:t>Cluster 1:</a:t>
            </a:r>
          </a:p>
          <a:p>
            <a:pPr lvl="1">
              <a:lnSpc>
                <a:spcPct val="120000"/>
              </a:lnSpc>
              <a:spcBef>
                <a:spcPts val="0"/>
              </a:spcBef>
            </a:pPr>
            <a:r>
              <a:rPr lang="en-US" sz="1600" dirty="0"/>
              <a:t>The group of customers with high BALANCE and CASH_ADVANCE with low PURCHASES. </a:t>
            </a:r>
          </a:p>
          <a:p>
            <a:pPr lvl="1">
              <a:lnSpc>
                <a:spcPct val="120000"/>
              </a:lnSpc>
              <a:spcBef>
                <a:spcPts val="0"/>
              </a:spcBef>
            </a:pPr>
            <a:r>
              <a:rPr lang="en-US" sz="1600" dirty="0"/>
              <a:t>These customers have the least credit card usage. </a:t>
            </a:r>
          </a:p>
          <a:p>
            <a:pPr lvl="1">
              <a:lnSpc>
                <a:spcPct val="120000"/>
              </a:lnSpc>
              <a:spcBef>
                <a:spcPts val="0"/>
              </a:spcBef>
            </a:pPr>
            <a:r>
              <a:rPr lang="en-US" sz="1600" dirty="0"/>
              <a:t>The number of customers in this cluster lower. </a:t>
            </a:r>
          </a:p>
          <a:p>
            <a:pPr lvl="1">
              <a:lnSpc>
                <a:spcPct val="120000"/>
              </a:lnSpc>
              <a:spcBef>
                <a:spcPts val="0"/>
              </a:spcBef>
            </a:pPr>
            <a:r>
              <a:rPr lang="en-US" sz="1600" dirty="0"/>
              <a:t>This group can be assumed for marketing strategies target. Behavior of clustering segmentation of Cluster 0 from marketing research can be used to encourage these customers for higher credit card usage.</a:t>
            </a:r>
            <a:endParaRPr lang="en-US" sz="1000"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Laptop Secure">
            <a:extLst>
              <a:ext uri="{FF2B5EF4-FFF2-40B4-BE49-F238E27FC236}">
                <a16:creationId xmlns:a16="http://schemas.microsoft.com/office/drawing/2014/main" id="{F685687C-28B2-47FF-95A2-B021F0A62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651745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81F8CA-4909-4FE1-A9F6-B24C0F98F819}"/>
              </a:ext>
            </a:extLst>
          </p:cNvPr>
          <p:cNvSpPr>
            <a:spLocks noGrp="1"/>
          </p:cNvSpPr>
          <p:nvPr>
            <p:ph type="title"/>
          </p:nvPr>
        </p:nvSpPr>
        <p:spPr>
          <a:xfrm>
            <a:off x="838200" y="963877"/>
            <a:ext cx="3494362" cy="4930246"/>
          </a:xfrm>
        </p:spPr>
        <p:txBody>
          <a:bodyPr>
            <a:normAutofit/>
          </a:bodyPr>
          <a:lstStyle/>
          <a:p>
            <a:pPr algn="r"/>
            <a:r>
              <a:rPr lang="en-US" b="1" dirty="0">
                <a:solidFill>
                  <a:schemeClr val="accent1"/>
                </a:solidFill>
              </a:rPr>
              <a:t>Future Works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9E843D-819B-4A93-9F14-ED3DDE302ADF}"/>
              </a:ext>
            </a:extLst>
          </p:cNvPr>
          <p:cNvSpPr>
            <a:spLocks noGrp="1"/>
          </p:cNvSpPr>
          <p:nvPr>
            <p:ph idx="1"/>
          </p:nvPr>
        </p:nvSpPr>
        <p:spPr>
          <a:xfrm>
            <a:off x="4976031" y="594911"/>
            <a:ext cx="6767947" cy="5585552"/>
          </a:xfrm>
        </p:spPr>
        <p:txBody>
          <a:bodyPr anchor="ctr">
            <a:normAutofit/>
          </a:bodyPr>
          <a:lstStyle/>
          <a:p>
            <a:r>
              <a:rPr lang="en-US" sz="2400" dirty="0"/>
              <a:t>Applying these models without removing outlier and comparing the result with this.</a:t>
            </a:r>
          </a:p>
          <a:p>
            <a:r>
              <a:rPr lang="en-US" sz="2400" dirty="0"/>
              <a:t>Quality of the dataset could have been improved as well, for example dataset including Age, Income, Sex, etc.</a:t>
            </a:r>
          </a:p>
          <a:p>
            <a:r>
              <a:rPr lang="en-US" sz="2400" dirty="0"/>
              <a:t>Analysis of the Credit Card usage behavior can be enriched to find the reason of Customers Segmentation.</a:t>
            </a:r>
          </a:p>
          <a:p>
            <a:r>
              <a:rPr lang="en-US" sz="2400" dirty="0"/>
              <a:t>More data can be added to the analysis to broaden conclusions.</a:t>
            </a:r>
          </a:p>
          <a:p>
            <a:r>
              <a:rPr lang="en-US" sz="2400" dirty="0"/>
              <a:t>Newer data can be helpful in drawing better conclusions.</a:t>
            </a:r>
          </a:p>
          <a:p>
            <a:endParaRPr lang="en-US" sz="2400" dirty="0"/>
          </a:p>
        </p:txBody>
      </p:sp>
    </p:spTree>
    <p:extLst>
      <p:ext uri="{BB962C8B-B14F-4D97-AF65-F5344CB8AC3E}">
        <p14:creationId xmlns:p14="http://schemas.microsoft.com/office/powerpoint/2010/main" val="124253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0E74F2-557A-4F6A-9CD3-A20451EA2CE5}"/>
              </a:ext>
            </a:extLst>
          </p:cNvPr>
          <p:cNvSpPr>
            <a:spLocks noGrp="1"/>
          </p:cNvSpPr>
          <p:nvPr>
            <p:ph type="title"/>
          </p:nvPr>
        </p:nvSpPr>
        <p:spPr>
          <a:xfrm>
            <a:off x="838200" y="365125"/>
            <a:ext cx="10515600" cy="1325563"/>
          </a:xfrm>
        </p:spPr>
        <p:txBody>
          <a:bodyPr>
            <a:normAutofit/>
          </a:bodyPr>
          <a:lstStyle/>
          <a:p>
            <a:pPr algn="ctr"/>
            <a:r>
              <a:rPr lang="en-US" sz="4000" b="1" dirty="0">
                <a:latin typeface="+mn-lt"/>
              </a:rPr>
              <a:t>Data Cleaning Summary</a:t>
            </a:r>
          </a:p>
        </p:txBody>
      </p:sp>
      <p:graphicFrame>
        <p:nvGraphicFramePr>
          <p:cNvPr id="19" name="Content Placeholder 8">
            <a:extLst>
              <a:ext uri="{FF2B5EF4-FFF2-40B4-BE49-F238E27FC236}">
                <a16:creationId xmlns:a16="http://schemas.microsoft.com/office/drawing/2014/main" id="{E09767B5-2B09-4D73-B0EC-22740C18BDB7}"/>
              </a:ext>
            </a:extLst>
          </p:cNvPr>
          <p:cNvGraphicFramePr>
            <a:graphicFrameLocks noGrp="1"/>
          </p:cNvGraphicFramePr>
          <p:nvPr>
            <p:ph idx="1"/>
            <p:extLst>
              <p:ext uri="{D42A27DB-BD31-4B8C-83A1-F6EECF244321}">
                <p14:modId xmlns:p14="http://schemas.microsoft.com/office/powerpoint/2010/main" val="368385633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046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CD33AB-A37B-444B-B7B0-22E408CE1600}"/>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b="1" dirty="0">
                <a:solidFill>
                  <a:schemeClr val="bg1"/>
                </a:solidFill>
              </a:rPr>
              <a:t>Distribution of Features</a:t>
            </a:r>
          </a:p>
        </p:txBody>
      </p:sp>
      <p:pic>
        <p:nvPicPr>
          <p:cNvPr id="4" name="Content Placeholder 3">
            <a:extLst>
              <a:ext uri="{FF2B5EF4-FFF2-40B4-BE49-F238E27FC236}">
                <a16:creationId xmlns:a16="http://schemas.microsoft.com/office/drawing/2014/main" id="{775EFF20-E662-45CD-8B01-7F6E06F23F31}"/>
              </a:ext>
            </a:extLst>
          </p:cNvPr>
          <p:cNvPicPr>
            <a:picLocks noGrp="1" noChangeAspect="1"/>
          </p:cNvPicPr>
          <p:nvPr>
            <p:ph idx="1"/>
          </p:nvPr>
        </p:nvPicPr>
        <p:blipFill rotWithShape="1">
          <a:blip r:embed="rId2"/>
          <a:srcRect r="258" b="2"/>
          <a:stretch/>
        </p:blipFill>
        <p:spPr>
          <a:xfrm>
            <a:off x="4654297" y="10"/>
            <a:ext cx="7537704" cy="6857990"/>
          </a:xfrm>
          <a:prstGeom prst="rect">
            <a:avLst/>
          </a:prstGeom>
        </p:spPr>
      </p:pic>
    </p:spTree>
    <p:extLst>
      <p:ext uri="{BB962C8B-B14F-4D97-AF65-F5344CB8AC3E}">
        <p14:creationId xmlns:p14="http://schemas.microsoft.com/office/powerpoint/2010/main" val="135104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1">
            <a:extLst>
              <a:ext uri="{FF2B5EF4-FFF2-40B4-BE49-F238E27FC236}">
                <a16:creationId xmlns:a16="http://schemas.microsoft.com/office/drawing/2014/main" id="{3F16BAA7-F3D5-43ED-B843-C0C087B42E2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cap="none" baseline="0" dirty="0">
                <a:solidFill>
                  <a:srgbClr val="FFFFFF"/>
                </a:solidFill>
                <a:latin typeface="+mn-lt"/>
                <a:ea typeface="+mj-ea"/>
                <a:cs typeface="+mj-cs"/>
              </a:rPr>
              <a:t>Distribution of TENURE by some Features </a:t>
            </a:r>
          </a:p>
        </p:txBody>
      </p:sp>
      <p:pic>
        <p:nvPicPr>
          <p:cNvPr id="14" name="Content Placeholder 13">
            <a:extLst>
              <a:ext uri="{FF2B5EF4-FFF2-40B4-BE49-F238E27FC236}">
                <a16:creationId xmlns:a16="http://schemas.microsoft.com/office/drawing/2014/main" id="{E05DD14C-4DDE-478D-ACEF-B697B86AFFEE}"/>
              </a:ext>
            </a:extLst>
          </p:cNvPr>
          <p:cNvPicPr>
            <a:picLocks noChangeAspect="1"/>
          </p:cNvPicPr>
          <p:nvPr/>
        </p:nvPicPr>
        <p:blipFill>
          <a:blip r:embed="rId2"/>
          <a:stretch>
            <a:fillRect/>
          </a:stretch>
        </p:blipFill>
        <p:spPr>
          <a:xfrm>
            <a:off x="3899971" y="514350"/>
            <a:ext cx="7282149" cy="5957888"/>
          </a:xfrm>
          <a:prstGeom prst="rect">
            <a:avLst/>
          </a:prstGeom>
        </p:spPr>
      </p:pic>
    </p:spTree>
    <p:extLst>
      <p:ext uri="{BB962C8B-B14F-4D97-AF65-F5344CB8AC3E}">
        <p14:creationId xmlns:p14="http://schemas.microsoft.com/office/powerpoint/2010/main" val="415550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67D30F65-0E7E-40A9-BF3D-66B892B7566C}"/>
              </a:ext>
            </a:extLst>
          </p:cNvPr>
          <p:cNvSpPr>
            <a:spLocks noGrp="1"/>
          </p:cNvSpPr>
          <p:nvPr>
            <p:ph type="title"/>
          </p:nvPr>
        </p:nvSpPr>
        <p:spPr>
          <a:xfrm>
            <a:off x="897290" y="1427986"/>
            <a:ext cx="3943066" cy="2991416"/>
          </a:xfrm>
        </p:spPr>
        <p:txBody>
          <a:bodyPr vert="horz" lIns="91440" tIns="45720" rIns="91440" bIns="45720" rtlCol="0" anchor="b">
            <a:normAutofit/>
          </a:bodyPr>
          <a:lstStyle/>
          <a:p>
            <a:r>
              <a:rPr lang="en-US" sz="4000" b="1" kern="1200" cap="none" baseline="0" dirty="0">
                <a:solidFill>
                  <a:schemeClr val="tx1"/>
                </a:solidFill>
                <a:latin typeface="+mn-lt"/>
                <a:ea typeface="+mj-ea"/>
                <a:cs typeface="+mj-cs"/>
              </a:rPr>
              <a:t>FEATURE ENGINEERING</a:t>
            </a:r>
          </a:p>
        </p:txBody>
      </p:sp>
      <p:sp>
        <p:nvSpPr>
          <p:cNvPr id="15" name="Freeform: Shape 14">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8" name="Graphic 8" descr="Gears">
            <a:extLst>
              <a:ext uri="{FF2B5EF4-FFF2-40B4-BE49-F238E27FC236}">
                <a16:creationId xmlns:a16="http://schemas.microsoft.com/office/drawing/2014/main" id="{DFCED647-EC35-4CEF-9B2A-D5841F202F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103427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752A96-0CC9-4F20-977C-8E24DCF35D34}"/>
              </a:ext>
            </a:extLst>
          </p:cNvPr>
          <p:cNvSpPr>
            <a:spLocks noGrp="1"/>
          </p:cNvSpPr>
          <p:nvPr>
            <p:ph type="title"/>
          </p:nvPr>
        </p:nvSpPr>
        <p:spPr>
          <a:xfrm>
            <a:off x="469233" y="518904"/>
            <a:ext cx="11490156" cy="671721"/>
          </a:xfrm>
        </p:spPr>
        <p:txBody>
          <a:bodyPr>
            <a:normAutofit fontScale="90000"/>
          </a:bodyPr>
          <a:lstStyle/>
          <a:p>
            <a:pPr algn="ctr"/>
            <a:r>
              <a:rPr lang="en-US" b="1" dirty="0"/>
              <a:t>Visualizing Using Dimensionality Reduction</a:t>
            </a:r>
            <a:br>
              <a:rPr lang="en-US" dirty="0"/>
            </a:br>
            <a:endParaRPr lang="en-US" sz="3200" dirty="0"/>
          </a:p>
        </p:txBody>
      </p:sp>
      <p:sp>
        <p:nvSpPr>
          <p:cNvPr id="4" name="Content Placeholder 3">
            <a:extLst>
              <a:ext uri="{FF2B5EF4-FFF2-40B4-BE49-F238E27FC236}">
                <a16:creationId xmlns:a16="http://schemas.microsoft.com/office/drawing/2014/main" id="{A058B72D-6B70-4221-AC18-FF3FF502C8B9}"/>
              </a:ext>
            </a:extLst>
          </p:cNvPr>
          <p:cNvSpPr>
            <a:spLocks noGrp="1"/>
          </p:cNvSpPr>
          <p:nvPr>
            <p:ph idx="1"/>
          </p:nvPr>
        </p:nvSpPr>
        <p:spPr>
          <a:xfrm>
            <a:off x="469233" y="1331843"/>
            <a:ext cx="11490156" cy="5148470"/>
          </a:xfrm>
        </p:spPr>
        <p:txBody>
          <a:bodyPr/>
          <a:lstStyle/>
          <a:p>
            <a:r>
              <a:rPr lang="en-US" sz="2400" b="1" dirty="0"/>
              <a:t>Applying Dimensionality Reduction:</a:t>
            </a:r>
          </a:p>
          <a:p>
            <a:pPr lvl="1">
              <a:buFont typeface="Arial" panose="020B0604020202020204" pitchFamily="34" charset="0"/>
              <a:buChar char="•"/>
            </a:pPr>
            <a:r>
              <a:rPr lang="en-US" dirty="0"/>
              <a:t>Principal Components Analysis (PCA)  </a:t>
            </a:r>
          </a:p>
          <a:p>
            <a:pPr lvl="1">
              <a:buFont typeface="Arial" panose="020B0604020202020204" pitchFamily="34" charset="0"/>
              <a:buChar char="•"/>
            </a:pPr>
            <a:r>
              <a:rPr lang="en-US" dirty="0"/>
              <a:t>t-Distributed Stochastic Neighbor Embedding (t-SNE)   </a:t>
            </a:r>
          </a:p>
          <a:p>
            <a:pPr lvl="1">
              <a:buFont typeface="Arial" panose="020B0604020202020204" pitchFamily="34" charset="0"/>
              <a:buChar char="•"/>
            </a:pPr>
            <a:r>
              <a:rPr lang="en-US" dirty="0"/>
              <a:t>Uniform Manifold Approximation and Projection (UMAP)</a:t>
            </a:r>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68667C9-C2C0-40BD-9E06-BD5F9BF7A67D}"/>
              </a:ext>
            </a:extLst>
          </p:cNvPr>
          <p:cNvPicPr>
            <a:picLocks noChangeAspect="1"/>
          </p:cNvPicPr>
          <p:nvPr/>
        </p:nvPicPr>
        <p:blipFill>
          <a:blip r:embed="rId2"/>
          <a:stretch>
            <a:fillRect/>
          </a:stretch>
        </p:blipFill>
        <p:spPr>
          <a:xfrm>
            <a:off x="694517" y="3429000"/>
            <a:ext cx="2952750" cy="2533650"/>
          </a:xfrm>
          <a:prstGeom prst="rect">
            <a:avLst/>
          </a:prstGeom>
        </p:spPr>
      </p:pic>
      <p:pic>
        <p:nvPicPr>
          <p:cNvPr id="7" name="Picture 6">
            <a:extLst>
              <a:ext uri="{FF2B5EF4-FFF2-40B4-BE49-F238E27FC236}">
                <a16:creationId xmlns:a16="http://schemas.microsoft.com/office/drawing/2014/main" id="{CCB5954C-14E1-4884-BFFE-33E59582AE08}"/>
              </a:ext>
            </a:extLst>
          </p:cNvPr>
          <p:cNvPicPr>
            <a:picLocks noChangeAspect="1"/>
          </p:cNvPicPr>
          <p:nvPr/>
        </p:nvPicPr>
        <p:blipFill>
          <a:blip r:embed="rId3"/>
          <a:stretch>
            <a:fillRect/>
          </a:stretch>
        </p:blipFill>
        <p:spPr>
          <a:xfrm>
            <a:off x="4250914" y="3429000"/>
            <a:ext cx="2971800" cy="2238375"/>
          </a:xfrm>
          <a:prstGeom prst="rect">
            <a:avLst/>
          </a:prstGeom>
        </p:spPr>
      </p:pic>
      <p:pic>
        <p:nvPicPr>
          <p:cNvPr id="8" name="Picture 7">
            <a:extLst>
              <a:ext uri="{FF2B5EF4-FFF2-40B4-BE49-F238E27FC236}">
                <a16:creationId xmlns:a16="http://schemas.microsoft.com/office/drawing/2014/main" id="{2BE12546-4B30-46FB-8E01-B36FFDF5598C}"/>
              </a:ext>
            </a:extLst>
          </p:cNvPr>
          <p:cNvPicPr>
            <a:picLocks noChangeAspect="1"/>
          </p:cNvPicPr>
          <p:nvPr/>
        </p:nvPicPr>
        <p:blipFill>
          <a:blip r:embed="rId4"/>
          <a:stretch>
            <a:fillRect/>
          </a:stretch>
        </p:blipFill>
        <p:spPr>
          <a:xfrm>
            <a:off x="7894458" y="3429000"/>
            <a:ext cx="3171825" cy="2409825"/>
          </a:xfrm>
          <a:prstGeom prst="rect">
            <a:avLst/>
          </a:prstGeom>
        </p:spPr>
      </p:pic>
    </p:spTree>
    <p:extLst>
      <p:ext uri="{BB962C8B-B14F-4D97-AF65-F5344CB8AC3E}">
        <p14:creationId xmlns:p14="http://schemas.microsoft.com/office/powerpoint/2010/main" val="14518074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1015</Words>
  <Application>Microsoft Office PowerPoint</Application>
  <PresentationFormat>Widescreen</PresentationFormat>
  <Paragraphs>115</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Customer Segmentation Based On Their Credit Card Usage Behavior</vt:lpstr>
      <vt:lpstr>Project Outline</vt:lpstr>
      <vt:lpstr>  </vt:lpstr>
      <vt:lpstr>Exploratory Data  Analysis (EDA)</vt:lpstr>
      <vt:lpstr>Data Cleaning Summary</vt:lpstr>
      <vt:lpstr>Distribution of Features</vt:lpstr>
      <vt:lpstr>Distribution of TENURE by some Features </vt:lpstr>
      <vt:lpstr>FEATURE ENGINEERING</vt:lpstr>
      <vt:lpstr>Visualizing Using Dimensionality Reduction </vt:lpstr>
      <vt:lpstr>Dimensional Reduction Results:</vt:lpstr>
      <vt:lpstr>Clustering Methods</vt:lpstr>
      <vt:lpstr>Kmeans Clustering</vt:lpstr>
      <vt:lpstr>Elbow Method:</vt:lpstr>
      <vt:lpstr>Distribution of Customers Per Cluster</vt:lpstr>
      <vt:lpstr>Plot Kmeans With 4 Clusters  Using PCA</vt:lpstr>
      <vt:lpstr>Observe Consistency across  Sub-samples  of Kmeans Clustering</vt:lpstr>
      <vt:lpstr>Finding Best Number Of Clusters By Calculating Silhouette Score</vt:lpstr>
      <vt:lpstr>Kmeans Clustering with High  Silhouette Score </vt:lpstr>
      <vt:lpstr> Hierarchical Clustering</vt:lpstr>
      <vt:lpstr>Sketch The Dendrogram Using The Different Linkage Method</vt:lpstr>
      <vt:lpstr> Finding Best Number Of Clusters By Calculating Silhouette Score</vt:lpstr>
      <vt:lpstr>Plot Hierarchical with 2 Clusters  Using PCA</vt:lpstr>
      <vt:lpstr>Hierarchical Clustering with High Silhouette Score </vt:lpstr>
      <vt:lpstr>Density-Based Spatial Clustering of Applications with Noise (DBSCAN) </vt:lpstr>
      <vt:lpstr>Finding Best Number Of Clusters By Calculating Silhouette Score</vt:lpstr>
      <vt:lpstr>Plot DBSCAN with 2 Clusters by PCA</vt:lpstr>
      <vt:lpstr>DBSCAN Clustering with High Silhouette Score </vt:lpstr>
      <vt:lpstr>Clustering with Gaussian Mixture Models (GMM) </vt:lpstr>
      <vt:lpstr> Finding best number of Clusters by Calculating Silhouette Score</vt:lpstr>
      <vt:lpstr>   Plot GMM With 2 Clusters By PCA With Size-based Probability</vt:lpstr>
      <vt:lpstr>GMM Clustering with High Silhouette Score </vt:lpstr>
      <vt:lpstr>Compering Results of Methods to Find the Optimal Number of Cluster Model</vt:lpstr>
      <vt:lpstr>Results of Comparing Methods</vt:lpstr>
      <vt:lpstr>Comparing Kmeans And GMM Clustering Method In Terms Of Customer Distribution Per Cluster:</vt:lpstr>
      <vt:lpstr>Kmeans Clustering  Interpretation</vt:lpstr>
      <vt:lpstr>Kmeans Clustering Results:</vt:lpstr>
      <vt:lpstr>GMM Clustering  Interpretation</vt:lpstr>
      <vt:lpstr>GMM Clustering Result:</vt:lpstr>
      <vt:lpstr>Comparing Kmeans and GMM Clustering method in terms of  Time Elapsed </vt:lpstr>
      <vt:lpstr>Conclusion:</vt:lpstr>
      <vt:lpstr>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Customers Segmentation based on their Credit Card usage behavior:</dc:title>
  <dc:creator>Morteza Ebrahimi</dc:creator>
  <cp:lastModifiedBy>Morteza Ebrahimi</cp:lastModifiedBy>
  <cp:revision>12</cp:revision>
  <dcterms:created xsi:type="dcterms:W3CDTF">2020-03-17T21:59:05Z</dcterms:created>
  <dcterms:modified xsi:type="dcterms:W3CDTF">2020-03-18T03:01:32Z</dcterms:modified>
</cp:coreProperties>
</file>