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44"/>
  </p:notesMasterIdLst>
  <p:sldIdLst>
    <p:sldId id="256" r:id="rId2"/>
    <p:sldId id="257" r:id="rId3"/>
    <p:sldId id="258" r:id="rId4"/>
    <p:sldId id="259" r:id="rId5"/>
    <p:sldId id="270" r:id="rId6"/>
    <p:sldId id="261" r:id="rId7"/>
    <p:sldId id="262" r:id="rId8"/>
    <p:sldId id="263" r:id="rId9"/>
    <p:sldId id="264" r:id="rId10"/>
    <p:sldId id="265" r:id="rId11"/>
    <p:sldId id="285" r:id="rId12"/>
    <p:sldId id="266" r:id="rId13"/>
    <p:sldId id="286" r:id="rId14"/>
    <p:sldId id="269" r:id="rId15"/>
    <p:sldId id="314" r:id="rId16"/>
    <p:sldId id="297" r:id="rId17"/>
    <p:sldId id="299" r:id="rId18"/>
    <p:sldId id="294" r:id="rId19"/>
    <p:sldId id="301" r:id="rId20"/>
    <p:sldId id="302" r:id="rId21"/>
    <p:sldId id="315" r:id="rId22"/>
    <p:sldId id="304" r:id="rId23"/>
    <p:sldId id="303" r:id="rId24"/>
    <p:sldId id="305" r:id="rId25"/>
    <p:sldId id="306" r:id="rId26"/>
    <p:sldId id="308" r:id="rId27"/>
    <p:sldId id="310" r:id="rId28"/>
    <p:sldId id="283" r:id="rId29"/>
    <p:sldId id="312" r:id="rId30"/>
    <p:sldId id="316" r:id="rId31"/>
    <p:sldId id="317" r:id="rId32"/>
    <p:sldId id="318" r:id="rId33"/>
    <p:sldId id="319" r:id="rId34"/>
    <p:sldId id="320" r:id="rId35"/>
    <p:sldId id="321" r:id="rId36"/>
    <p:sldId id="323" r:id="rId37"/>
    <p:sldId id="324" r:id="rId38"/>
    <p:sldId id="325" r:id="rId39"/>
    <p:sldId id="326" r:id="rId40"/>
    <p:sldId id="327" r:id="rId41"/>
    <p:sldId id="329" r:id="rId42"/>
    <p:sldId id="32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7F29E-6B33-436A-9608-7CA33EE85DC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715B2A-4599-4D3C-92E6-D0A5CFD8D7D0}">
      <dgm:prSet/>
      <dgm:spPr/>
      <dgm:t>
        <a:bodyPr/>
        <a:lstStyle/>
        <a:p>
          <a:pPr>
            <a:lnSpc>
              <a:spcPct val="100000"/>
            </a:lnSpc>
          </a:pPr>
          <a:r>
            <a:rPr lang="en-US" dirty="0">
              <a:latin typeface="Arial" panose="020B0604020202020204" pitchFamily="34" charset="0"/>
              <a:cs typeface="Arial" panose="020B0604020202020204" pitchFamily="34" charset="0"/>
            </a:rPr>
            <a:t>Filling Missing Values</a:t>
          </a:r>
        </a:p>
      </dgm:t>
    </dgm:pt>
    <dgm:pt modelId="{E2ACDB63-0FDD-4E7F-90FE-04AD4CF86CE8}" type="parTrans" cxnId="{8F27D232-F0B3-4B01-A286-634F31BC2B76}">
      <dgm:prSet/>
      <dgm:spPr/>
      <dgm:t>
        <a:bodyPr/>
        <a:lstStyle/>
        <a:p>
          <a:endParaRPr lang="en-US"/>
        </a:p>
      </dgm:t>
    </dgm:pt>
    <dgm:pt modelId="{FD93BD4E-D679-4552-BA4E-518367BF0350}" type="sibTrans" cxnId="{8F27D232-F0B3-4B01-A286-634F31BC2B76}">
      <dgm:prSet/>
      <dgm:spPr/>
      <dgm:t>
        <a:bodyPr/>
        <a:lstStyle/>
        <a:p>
          <a:endParaRPr lang="en-US"/>
        </a:p>
      </dgm:t>
    </dgm:pt>
    <dgm:pt modelId="{F79192CF-6D1C-47D6-ABB9-EB174513032D}">
      <dgm:prSet/>
      <dgm:spPr/>
      <dgm:t>
        <a:bodyPr/>
        <a:lstStyle/>
        <a:p>
          <a:pPr>
            <a:lnSpc>
              <a:spcPct val="100000"/>
            </a:lnSpc>
          </a:pPr>
          <a:r>
            <a:rPr lang="en-US" dirty="0">
              <a:latin typeface="Arial" panose="020B0604020202020204" pitchFamily="34" charset="0"/>
              <a:cs typeface="Arial" panose="020B0604020202020204" pitchFamily="34" charset="0"/>
            </a:rPr>
            <a:t>Find Outliers By Zscore</a:t>
          </a:r>
        </a:p>
      </dgm:t>
    </dgm:pt>
    <dgm:pt modelId="{9CE6432C-02C2-490E-A8F2-4F27BD5A5B4E}" type="parTrans" cxnId="{48DBF821-461E-445B-843F-EB4EE270E606}">
      <dgm:prSet/>
      <dgm:spPr/>
      <dgm:t>
        <a:bodyPr/>
        <a:lstStyle/>
        <a:p>
          <a:endParaRPr lang="en-US"/>
        </a:p>
      </dgm:t>
    </dgm:pt>
    <dgm:pt modelId="{74410AC7-C224-4073-9712-B237CB388943}" type="sibTrans" cxnId="{48DBF821-461E-445B-843F-EB4EE270E606}">
      <dgm:prSet/>
      <dgm:spPr/>
      <dgm:t>
        <a:bodyPr/>
        <a:lstStyle/>
        <a:p>
          <a:endParaRPr lang="en-US"/>
        </a:p>
      </dgm:t>
    </dgm:pt>
    <dgm:pt modelId="{4E23EC8E-BA8C-4984-87BF-C31CAC2F3E7C}">
      <dgm:prSet/>
      <dgm:spPr/>
      <dgm:t>
        <a:bodyPr/>
        <a:lstStyle/>
        <a:p>
          <a:pPr>
            <a:lnSpc>
              <a:spcPct val="100000"/>
            </a:lnSpc>
          </a:pPr>
          <a:r>
            <a:rPr lang="en-US" dirty="0">
              <a:latin typeface="Arial" panose="020B0604020202020204" pitchFamily="34" charset="0"/>
              <a:cs typeface="Arial" panose="020B0604020202020204" pitchFamily="34" charset="0"/>
            </a:rPr>
            <a:t>Extract Month, Day &amp; Duration from Date Column</a:t>
          </a:r>
        </a:p>
      </dgm:t>
    </dgm:pt>
    <dgm:pt modelId="{E1F1AA47-65FF-4094-89BE-B718BDD5067B}" type="parTrans" cxnId="{15EDDE21-F81C-4CA4-A117-C4DA626B607B}">
      <dgm:prSet/>
      <dgm:spPr/>
      <dgm:t>
        <a:bodyPr/>
        <a:lstStyle/>
        <a:p>
          <a:endParaRPr lang="en-US"/>
        </a:p>
      </dgm:t>
    </dgm:pt>
    <dgm:pt modelId="{738BB1D3-21B5-4AD4-8A3C-DA04B912DE0C}" type="sibTrans" cxnId="{15EDDE21-F81C-4CA4-A117-C4DA626B607B}">
      <dgm:prSet/>
      <dgm:spPr/>
      <dgm:t>
        <a:bodyPr/>
        <a:lstStyle/>
        <a:p>
          <a:endParaRPr lang="en-US"/>
        </a:p>
      </dgm:t>
    </dgm:pt>
    <dgm:pt modelId="{C13A886A-EA78-4547-AC34-363782422286}" type="pres">
      <dgm:prSet presAssocID="{ACA7F29E-6B33-436A-9608-7CA33EE85DCA}" presName="root" presStyleCnt="0">
        <dgm:presLayoutVars>
          <dgm:dir/>
          <dgm:resizeHandles val="exact"/>
        </dgm:presLayoutVars>
      </dgm:prSet>
      <dgm:spPr/>
    </dgm:pt>
    <dgm:pt modelId="{CE631FF6-EFA9-4EA1-9D95-B4A08544D4BA}" type="pres">
      <dgm:prSet presAssocID="{E7715B2A-4599-4D3C-92E6-D0A5CFD8D7D0}" presName="compNode" presStyleCnt="0"/>
      <dgm:spPr/>
    </dgm:pt>
    <dgm:pt modelId="{2A180FF7-4359-4D4E-B306-BA6AC12D7908}" type="pres">
      <dgm:prSet presAssocID="{E7715B2A-4599-4D3C-92E6-D0A5CFD8D7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BF154749-DDCD-4C41-9C63-8EB25E837582}" type="pres">
      <dgm:prSet presAssocID="{E7715B2A-4599-4D3C-92E6-D0A5CFD8D7D0}" presName="spaceRect" presStyleCnt="0"/>
      <dgm:spPr/>
    </dgm:pt>
    <dgm:pt modelId="{695E2733-00D9-4993-B9C4-168175F0A9EB}" type="pres">
      <dgm:prSet presAssocID="{E7715B2A-4599-4D3C-92E6-D0A5CFD8D7D0}" presName="textRect" presStyleLbl="revTx" presStyleIdx="0" presStyleCnt="3">
        <dgm:presLayoutVars>
          <dgm:chMax val="1"/>
          <dgm:chPref val="1"/>
        </dgm:presLayoutVars>
      </dgm:prSet>
      <dgm:spPr/>
    </dgm:pt>
    <dgm:pt modelId="{8B33B940-779E-44BE-87B6-AC66524F3A17}" type="pres">
      <dgm:prSet presAssocID="{FD93BD4E-D679-4552-BA4E-518367BF0350}" presName="sibTrans" presStyleCnt="0"/>
      <dgm:spPr/>
    </dgm:pt>
    <dgm:pt modelId="{354A89DD-B7EA-47E5-99F7-9A33B34B4FFE}" type="pres">
      <dgm:prSet presAssocID="{F79192CF-6D1C-47D6-ABB9-EB174513032D}" presName="compNode" presStyleCnt="0"/>
      <dgm:spPr/>
    </dgm:pt>
    <dgm:pt modelId="{366560CC-F46C-46D5-8BFF-548A84A8A208}" type="pres">
      <dgm:prSet presAssocID="{F79192CF-6D1C-47D6-ABB9-EB17451303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2F4F01E-6EB9-402A-894C-BCF9EAF37A11}" type="pres">
      <dgm:prSet presAssocID="{F79192CF-6D1C-47D6-ABB9-EB174513032D}" presName="spaceRect" presStyleCnt="0"/>
      <dgm:spPr/>
    </dgm:pt>
    <dgm:pt modelId="{B0B7F4A1-6711-4578-A5DA-37591A5974C1}" type="pres">
      <dgm:prSet presAssocID="{F79192CF-6D1C-47D6-ABB9-EB174513032D}" presName="textRect" presStyleLbl="revTx" presStyleIdx="1" presStyleCnt="3">
        <dgm:presLayoutVars>
          <dgm:chMax val="1"/>
          <dgm:chPref val="1"/>
        </dgm:presLayoutVars>
      </dgm:prSet>
      <dgm:spPr/>
    </dgm:pt>
    <dgm:pt modelId="{A32A0AA6-2AC1-442F-BC49-105BE5B16C8E}" type="pres">
      <dgm:prSet presAssocID="{74410AC7-C224-4073-9712-B237CB388943}" presName="sibTrans" presStyleCnt="0"/>
      <dgm:spPr/>
    </dgm:pt>
    <dgm:pt modelId="{7267CB84-4367-4FBB-89CE-7D73146F3033}" type="pres">
      <dgm:prSet presAssocID="{4E23EC8E-BA8C-4984-87BF-C31CAC2F3E7C}" presName="compNode" presStyleCnt="0"/>
      <dgm:spPr/>
    </dgm:pt>
    <dgm:pt modelId="{6DA929EA-3453-42B6-BA57-690E389D8C44}" type="pres">
      <dgm:prSet presAssocID="{4E23EC8E-BA8C-4984-87BF-C31CAC2F3E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78D45677-7155-4FD0-A473-13A642B179F4}" type="pres">
      <dgm:prSet presAssocID="{4E23EC8E-BA8C-4984-87BF-C31CAC2F3E7C}" presName="spaceRect" presStyleCnt="0"/>
      <dgm:spPr/>
    </dgm:pt>
    <dgm:pt modelId="{20E8BEC4-114F-4963-96F3-636DF25BFD08}" type="pres">
      <dgm:prSet presAssocID="{4E23EC8E-BA8C-4984-87BF-C31CAC2F3E7C}" presName="textRect" presStyleLbl="revTx" presStyleIdx="2" presStyleCnt="3">
        <dgm:presLayoutVars>
          <dgm:chMax val="1"/>
          <dgm:chPref val="1"/>
        </dgm:presLayoutVars>
      </dgm:prSet>
      <dgm:spPr/>
    </dgm:pt>
  </dgm:ptLst>
  <dgm:cxnLst>
    <dgm:cxn modelId="{7E269B07-2CBE-4B9E-BBAD-2B30FA7BF98F}" type="presOf" srcId="{E7715B2A-4599-4D3C-92E6-D0A5CFD8D7D0}" destId="{695E2733-00D9-4993-B9C4-168175F0A9EB}" srcOrd="0" destOrd="0" presId="urn:microsoft.com/office/officeart/2018/2/layout/IconLabelList"/>
    <dgm:cxn modelId="{6468051F-5DFB-42C3-980F-684B7A2F18EE}" type="presOf" srcId="{4E23EC8E-BA8C-4984-87BF-C31CAC2F3E7C}" destId="{20E8BEC4-114F-4963-96F3-636DF25BFD08}" srcOrd="0" destOrd="0" presId="urn:microsoft.com/office/officeart/2018/2/layout/IconLabelList"/>
    <dgm:cxn modelId="{15EDDE21-F81C-4CA4-A117-C4DA626B607B}" srcId="{ACA7F29E-6B33-436A-9608-7CA33EE85DCA}" destId="{4E23EC8E-BA8C-4984-87BF-C31CAC2F3E7C}" srcOrd="2" destOrd="0" parTransId="{E1F1AA47-65FF-4094-89BE-B718BDD5067B}" sibTransId="{738BB1D3-21B5-4AD4-8A3C-DA04B912DE0C}"/>
    <dgm:cxn modelId="{48DBF821-461E-445B-843F-EB4EE270E606}" srcId="{ACA7F29E-6B33-436A-9608-7CA33EE85DCA}" destId="{F79192CF-6D1C-47D6-ABB9-EB174513032D}" srcOrd="1" destOrd="0" parTransId="{9CE6432C-02C2-490E-A8F2-4F27BD5A5B4E}" sibTransId="{74410AC7-C224-4073-9712-B237CB388943}"/>
    <dgm:cxn modelId="{8F27D232-F0B3-4B01-A286-634F31BC2B76}" srcId="{ACA7F29E-6B33-436A-9608-7CA33EE85DCA}" destId="{E7715B2A-4599-4D3C-92E6-D0A5CFD8D7D0}" srcOrd="0" destOrd="0" parTransId="{E2ACDB63-0FDD-4E7F-90FE-04AD4CF86CE8}" sibTransId="{FD93BD4E-D679-4552-BA4E-518367BF0350}"/>
    <dgm:cxn modelId="{A36BA0A1-CF9B-4D91-911E-933BD3C90D88}" type="presOf" srcId="{F79192CF-6D1C-47D6-ABB9-EB174513032D}" destId="{B0B7F4A1-6711-4578-A5DA-37591A5974C1}" srcOrd="0" destOrd="0" presId="urn:microsoft.com/office/officeart/2018/2/layout/IconLabelList"/>
    <dgm:cxn modelId="{1BE00AF0-3656-4267-9790-E4267AF21764}" type="presOf" srcId="{ACA7F29E-6B33-436A-9608-7CA33EE85DCA}" destId="{C13A886A-EA78-4547-AC34-363782422286}" srcOrd="0" destOrd="0" presId="urn:microsoft.com/office/officeart/2018/2/layout/IconLabelList"/>
    <dgm:cxn modelId="{0D4AD904-F066-4B14-B9B2-93A4D7407D00}" type="presParOf" srcId="{C13A886A-EA78-4547-AC34-363782422286}" destId="{CE631FF6-EFA9-4EA1-9D95-B4A08544D4BA}" srcOrd="0" destOrd="0" presId="urn:microsoft.com/office/officeart/2018/2/layout/IconLabelList"/>
    <dgm:cxn modelId="{FB21B4AB-3F7A-4697-B5CE-034819268B56}" type="presParOf" srcId="{CE631FF6-EFA9-4EA1-9D95-B4A08544D4BA}" destId="{2A180FF7-4359-4D4E-B306-BA6AC12D7908}" srcOrd="0" destOrd="0" presId="urn:microsoft.com/office/officeart/2018/2/layout/IconLabelList"/>
    <dgm:cxn modelId="{1CC672CA-7D10-42AC-B9EC-EF08D4978E8D}" type="presParOf" srcId="{CE631FF6-EFA9-4EA1-9D95-B4A08544D4BA}" destId="{BF154749-DDCD-4C41-9C63-8EB25E837582}" srcOrd="1" destOrd="0" presId="urn:microsoft.com/office/officeart/2018/2/layout/IconLabelList"/>
    <dgm:cxn modelId="{503C11F4-93E9-40D8-ABEF-FE0FB81F695C}" type="presParOf" srcId="{CE631FF6-EFA9-4EA1-9D95-B4A08544D4BA}" destId="{695E2733-00D9-4993-B9C4-168175F0A9EB}" srcOrd="2" destOrd="0" presId="urn:microsoft.com/office/officeart/2018/2/layout/IconLabelList"/>
    <dgm:cxn modelId="{35788BAC-FE7A-4B70-B8A6-2DBCDDA82D22}" type="presParOf" srcId="{C13A886A-EA78-4547-AC34-363782422286}" destId="{8B33B940-779E-44BE-87B6-AC66524F3A17}" srcOrd="1" destOrd="0" presId="urn:microsoft.com/office/officeart/2018/2/layout/IconLabelList"/>
    <dgm:cxn modelId="{1B009D33-4A8D-4324-93B8-A26590397954}" type="presParOf" srcId="{C13A886A-EA78-4547-AC34-363782422286}" destId="{354A89DD-B7EA-47E5-99F7-9A33B34B4FFE}" srcOrd="2" destOrd="0" presId="urn:microsoft.com/office/officeart/2018/2/layout/IconLabelList"/>
    <dgm:cxn modelId="{860926B4-5918-4E5F-B8AE-92B3890EB205}" type="presParOf" srcId="{354A89DD-B7EA-47E5-99F7-9A33B34B4FFE}" destId="{366560CC-F46C-46D5-8BFF-548A84A8A208}" srcOrd="0" destOrd="0" presId="urn:microsoft.com/office/officeart/2018/2/layout/IconLabelList"/>
    <dgm:cxn modelId="{1F9996C6-B39D-4D33-80BC-8D08C99E6688}" type="presParOf" srcId="{354A89DD-B7EA-47E5-99F7-9A33B34B4FFE}" destId="{92F4F01E-6EB9-402A-894C-BCF9EAF37A11}" srcOrd="1" destOrd="0" presId="urn:microsoft.com/office/officeart/2018/2/layout/IconLabelList"/>
    <dgm:cxn modelId="{162EAF79-9978-4F09-8C3C-4410E7F59538}" type="presParOf" srcId="{354A89DD-B7EA-47E5-99F7-9A33B34B4FFE}" destId="{B0B7F4A1-6711-4578-A5DA-37591A5974C1}" srcOrd="2" destOrd="0" presId="urn:microsoft.com/office/officeart/2018/2/layout/IconLabelList"/>
    <dgm:cxn modelId="{BAD13BE9-2B84-4769-B222-A5E8399596C0}" type="presParOf" srcId="{C13A886A-EA78-4547-AC34-363782422286}" destId="{A32A0AA6-2AC1-442F-BC49-105BE5B16C8E}" srcOrd="3" destOrd="0" presId="urn:microsoft.com/office/officeart/2018/2/layout/IconLabelList"/>
    <dgm:cxn modelId="{6F90ADA5-4736-403C-B81D-B19EE3A46C69}" type="presParOf" srcId="{C13A886A-EA78-4547-AC34-363782422286}" destId="{7267CB84-4367-4FBB-89CE-7D73146F3033}" srcOrd="4" destOrd="0" presId="urn:microsoft.com/office/officeart/2018/2/layout/IconLabelList"/>
    <dgm:cxn modelId="{145553F9-5F41-4BD9-938F-F7FEAC1F92C8}" type="presParOf" srcId="{7267CB84-4367-4FBB-89CE-7D73146F3033}" destId="{6DA929EA-3453-42B6-BA57-690E389D8C44}" srcOrd="0" destOrd="0" presId="urn:microsoft.com/office/officeart/2018/2/layout/IconLabelList"/>
    <dgm:cxn modelId="{D040C825-E623-4CAB-BCEE-32340AC6BBC6}" type="presParOf" srcId="{7267CB84-4367-4FBB-89CE-7D73146F3033}" destId="{78D45677-7155-4FD0-A473-13A642B179F4}" srcOrd="1" destOrd="0" presId="urn:microsoft.com/office/officeart/2018/2/layout/IconLabelList"/>
    <dgm:cxn modelId="{741692F7-F314-463A-98AB-21C91187FFBD}" type="presParOf" srcId="{7267CB84-4367-4FBB-89CE-7D73146F3033}" destId="{20E8BEC4-114F-4963-96F3-636DF25BFD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61306D-5031-4C76-8E73-2B5D8246E3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4F19D2-6F13-46C2-A76E-ACA9276F5A35}">
      <dgm:prSet/>
      <dgm:spPr/>
      <dgm:t>
        <a:bodyPr/>
        <a:lstStyle/>
        <a:p>
          <a:pPr>
            <a:lnSpc>
              <a:spcPct val="100000"/>
            </a:lnSpc>
          </a:pPr>
          <a:r>
            <a:rPr lang="en-US" b="0" dirty="0">
              <a:solidFill>
                <a:schemeClr val="tx1"/>
              </a:solidFill>
              <a:latin typeface="Arial" panose="020B0604020202020204" pitchFamily="34" charset="0"/>
              <a:cs typeface="Arial" panose="020B0604020202020204" pitchFamily="34" charset="0"/>
            </a:rPr>
            <a:t>KMeans Clustering</a:t>
          </a:r>
        </a:p>
      </dgm:t>
    </dgm:pt>
    <dgm:pt modelId="{6FDB7F1C-ED72-4739-A254-CF342B8E4FF7}" type="parTrans" cxnId="{47C6E1ED-3077-4340-ADD6-6F2EE0DC4049}">
      <dgm:prSet/>
      <dgm:spPr/>
      <dgm:t>
        <a:bodyPr/>
        <a:lstStyle/>
        <a:p>
          <a:endParaRPr lang="en-US"/>
        </a:p>
      </dgm:t>
    </dgm:pt>
    <dgm:pt modelId="{CE7FBCCF-68F3-4FDD-8960-437A40DBF12C}" type="sibTrans" cxnId="{47C6E1ED-3077-4340-ADD6-6F2EE0DC4049}">
      <dgm:prSet/>
      <dgm:spPr/>
      <dgm:t>
        <a:bodyPr/>
        <a:lstStyle/>
        <a:p>
          <a:endParaRPr lang="en-US"/>
        </a:p>
      </dgm:t>
    </dgm:pt>
    <dgm:pt modelId="{2DDFAE02-B688-4343-9332-816ADC066D8D}">
      <dgm:prSet/>
      <dgm:spPr/>
      <dgm:t>
        <a:bodyPr/>
        <a:lstStyle/>
        <a:p>
          <a:pPr>
            <a:lnSpc>
              <a:spcPct val="100000"/>
            </a:lnSpc>
          </a:pPr>
          <a:r>
            <a:rPr lang="en-US" b="0" dirty="0">
              <a:solidFill>
                <a:schemeClr val="tx1"/>
              </a:solidFill>
              <a:latin typeface="Arial" panose="020B0604020202020204" pitchFamily="34" charset="0"/>
              <a:cs typeface="Arial" panose="020B0604020202020204" pitchFamily="34" charset="0"/>
            </a:rPr>
            <a:t>Clustering with Gaussian Mixture Models (GMM)</a:t>
          </a:r>
        </a:p>
      </dgm:t>
    </dgm:pt>
    <dgm:pt modelId="{882F47D4-A8AE-47C6-8008-12EEC94112FC}" type="parTrans" cxnId="{6F6449EC-857C-45C3-8E57-03BFB01114D3}">
      <dgm:prSet/>
      <dgm:spPr/>
      <dgm:t>
        <a:bodyPr/>
        <a:lstStyle/>
        <a:p>
          <a:endParaRPr lang="en-US"/>
        </a:p>
      </dgm:t>
    </dgm:pt>
    <dgm:pt modelId="{92B07331-F8E2-44B3-9047-B3FE2A6BEBD1}" type="sibTrans" cxnId="{6F6449EC-857C-45C3-8E57-03BFB01114D3}">
      <dgm:prSet/>
      <dgm:spPr/>
      <dgm:t>
        <a:bodyPr/>
        <a:lstStyle/>
        <a:p>
          <a:endParaRPr lang="en-US"/>
        </a:p>
      </dgm:t>
    </dgm:pt>
    <dgm:pt modelId="{710382E8-1174-469C-B558-0FCC43337742}" type="pres">
      <dgm:prSet presAssocID="{9D61306D-5031-4C76-8E73-2B5D8246E3B3}" presName="root" presStyleCnt="0">
        <dgm:presLayoutVars>
          <dgm:dir/>
          <dgm:resizeHandles val="exact"/>
        </dgm:presLayoutVars>
      </dgm:prSet>
      <dgm:spPr/>
    </dgm:pt>
    <dgm:pt modelId="{657A6BFB-7134-4C96-BC14-E9DB7947B222}" type="pres">
      <dgm:prSet presAssocID="{954F19D2-6F13-46C2-A76E-ACA9276F5A35}" presName="compNode" presStyleCnt="0"/>
      <dgm:spPr/>
    </dgm:pt>
    <dgm:pt modelId="{94AE5685-40DC-41F4-8EC0-E782E9DB8F4E}" type="pres">
      <dgm:prSet presAssocID="{954F19D2-6F13-46C2-A76E-ACA9276F5A35}" presName="bgRect" presStyleLbl="bgShp" presStyleIdx="0" presStyleCnt="2"/>
      <dgm:spPr/>
    </dgm:pt>
    <dgm:pt modelId="{E5C13A19-B1CC-4719-894B-8ED48F4F9AEA}" type="pres">
      <dgm:prSet presAssocID="{954F19D2-6F13-46C2-A76E-ACA9276F5A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0A5E9402-ACF5-4BDD-AB73-659CEF94D6AD}" type="pres">
      <dgm:prSet presAssocID="{954F19D2-6F13-46C2-A76E-ACA9276F5A35}" presName="spaceRect" presStyleCnt="0"/>
      <dgm:spPr/>
    </dgm:pt>
    <dgm:pt modelId="{5CA24C44-6517-43BF-ACB0-D294506BA874}" type="pres">
      <dgm:prSet presAssocID="{954F19D2-6F13-46C2-A76E-ACA9276F5A35}" presName="parTx" presStyleLbl="revTx" presStyleIdx="0" presStyleCnt="2">
        <dgm:presLayoutVars>
          <dgm:chMax val="0"/>
          <dgm:chPref val="0"/>
        </dgm:presLayoutVars>
      </dgm:prSet>
      <dgm:spPr/>
    </dgm:pt>
    <dgm:pt modelId="{5446D184-BE11-4AD5-8E51-66B0C9473904}" type="pres">
      <dgm:prSet presAssocID="{CE7FBCCF-68F3-4FDD-8960-437A40DBF12C}" presName="sibTrans" presStyleCnt="0"/>
      <dgm:spPr/>
    </dgm:pt>
    <dgm:pt modelId="{CFFC12D8-E96A-49FB-BCA1-2FCCC2A6726D}" type="pres">
      <dgm:prSet presAssocID="{2DDFAE02-B688-4343-9332-816ADC066D8D}" presName="compNode" presStyleCnt="0"/>
      <dgm:spPr/>
    </dgm:pt>
    <dgm:pt modelId="{1093D3C7-5BA5-4302-ADDE-7727151E17EE}" type="pres">
      <dgm:prSet presAssocID="{2DDFAE02-B688-4343-9332-816ADC066D8D}" presName="bgRect" presStyleLbl="bgShp" presStyleIdx="1" presStyleCnt="2"/>
      <dgm:spPr/>
    </dgm:pt>
    <dgm:pt modelId="{8E9EC33B-6163-4A37-802C-076984254B84}" type="pres">
      <dgm:prSet presAssocID="{2DDFAE02-B688-4343-9332-816ADC066D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4E9726D-E86A-45EF-B45B-A964034D4C3D}" type="pres">
      <dgm:prSet presAssocID="{2DDFAE02-B688-4343-9332-816ADC066D8D}" presName="spaceRect" presStyleCnt="0"/>
      <dgm:spPr/>
    </dgm:pt>
    <dgm:pt modelId="{DCB54142-18A9-4D79-8CA2-9287BA0B143E}" type="pres">
      <dgm:prSet presAssocID="{2DDFAE02-B688-4343-9332-816ADC066D8D}" presName="parTx" presStyleLbl="revTx" presStyleIdx="1" presStyleCnt="2">
        <dgm:presLayoutVars>
          <dgm:chMax val="0"/>
          <dgm:chPref val="0"/>
        </dgm:presLayoutVars>
      </dgm:prSet>
      <dgm:spPr/>
    </dgm:pt>
  </dgm:ptLst>
  <dgm:cxnLst>
    <dgm:cxn modelId="{AEE34C11-0A88-4295-A715-6FAE899A0997}" type="presOf" srcId="{954F19D2-6F13-46C2-A76E-ACA9276F5A35}" destId="{5CA24C44-6517-43BF-ACB0-D294506BA874}" srcOrd="0" destOrd="0" presId="urn:microsoft.com/office/officeart/2018/2/layout/IconVerticalSolidList"/>
    <dgm:cxn modelId="{30129816-58D6-4A14-B83E-4241BC9E38E8}" type="presOf" srcId="{9D61306D-5031-4C76-8E73-2B5D8246E3B3}" destId="{710382E8-1174-469C-B558-0FCC43337742}" srcOrd="0" destOrd="0" presId="urn:microsoft.com/office/officeart/2018/2/layout/IconVerticalSolidList"/>
    <dgm:cxn modelId="{FF205989-343E-4023-B9F4-DC84AECF44F1}" type="presOf" srcId="{2DDFAE02-B688-4343-9332-816ADC066D8D}" destId="{DCB54142-18A9-4D79-8CA2-9287BA0B143E}" srcOrd="0" destOrd="0" presId="urn:microsoft.com/office/officeart/2018/2/layout/IconVerticalSolidList"/>
    <dgm:cxn modelId="{6F6449EC-857C-45C3-8E57-03BFB01114D3}" srcId="{9D61306D-5031-4C76-8E73-2B5D8246E3B3}" destId="{2DDFAE02-B688-4343-9332-816ADC066D8D}" srcOrd="1" destOrd="0" parTransId="{882F47D4-A8AE-47C6-8008-12EEC94112FC}" sibTransId="{92B07331-F8E2-44B3-9047-B3FE2A6BEBD1}"/>
    <dgm:cxn modelId="{47C6E1ED-3077-4340-ADD6-6F2EE0DC4049}" srcId="{9D61306D-5031-4C76-8E73-2B5D8246E3B3}" destId="{954F19D2-6F13-46C2-A76E-ACA9276F5A35}" srcOrd="0" destOrd="0" parTransId="{6FDB7F1C-ED72-4739-A254-CF342B8E4FF7}" sibTransId="{CE7FBCCF-68F3-4FDD-8960-437A40DBF12C}"/>
    <dgm:cxn modelId="{0D18773E-0AC2-47DD-9E73-B23F1E537829}" type="presParOf" srcId="{710382E8-1174-469C-B558-0FCC43337742}" destId="{657A6BFB-7134-4C96-BC14-E9DB7947B222}" srcOrd="0" destOrd="0" presId="urn:microsoft.com/office/officeart/2018/2/layout/IconVerticalSolidList"/>
    <dgm:cxn modelId="{5246D523-56EE-4F49-B814-F14E003F7BBB}" type="presParOf" srcId="{657A6BFB-7134-4C96-BC14-E9DB7947B222}" destId="{94AE5685-40DC-41F4-8EC0-E782E9DB8F4E}" srcOrd="0" destOrd="0" presId="urn:microsoft.com/office/officeart/2018/2/layout/IconVerticalSolidList"/>
    <dgm:cxn modelId="{05ECC704-007D-4E40-9856-3E8479BB7C67}" type="presParOf" srcId="{657A6BFB-7134-4C96-BC14-E9DB7947B222}" destId="{E5C13A19-B1CC-4719-894B-8ED48F4F9AEA}" srcOrd="1" destOrd="0" presId="urn:microsoft.com/office/officeart/2018/2/layout/IconVerticalSolidList"/>
    <dgm:cxn modelId="{60D1094F-5A15-4559-9120-F9808297D29D}" type="presParOf" srcId="{657A6BFB-7134-4C96-BC14-E9DB7947B222}" destId="{0A5E9402-ACF5-4BDD-AB73-659CEF94D6AD}" srcOrd="2" destOrd="0" presId="urn:microsoft.com/office/officeart/2018/2/layout/IconVerticalSolidList"/>
    <dgm:cxn modelId="{511CE3F4-F43C-40F0-B547-0442F65C4843}" type="presParOf" srcId="{657A6BFB-7134-4C96-BC14-E9DB7947B222}" destId="{5CA24C44-6517-43BF-ACB0-D294506BA874}" srcOrd="3" destOrd="0" presId="urn:microsoft.com/office/officeart/2018/2/layout/IconVerticalSolidList"/>
    <dgm:cxn modelId="{EF29A102-6B3F-406D-8CF7-3F876258F13A}" type="presParOf" srcId="{710382E8-1174-469C-B558-0FCC43337742}" destId="{5446D184-BE11-4AD5-8E51-66B0C9473904}" srcOrd="1" destOrd="0" presId="urn:microsoft.com/office/officeart/2018/2/layout/IconVerticalSolidList"/>
    <dgm:cxn modelId="{AC963C95-165A-4EF6-824E-3FC8A89BFF63}" type="presParOf" srcId="{710382E8-1174-469C-B558-0FCC43337742}" destId="{CFFC12D8-E96A-49FB-BCA1-2FCCC2A6726D}" srcOrd="2" destOrd="0" presId="urn:microsoft.com/office/officeart/2018/2/layout/IconVerticalSolidList"/>
    <dgm:cxn modelId="{F4C76D9F-1473-4FC3-B001-53E00C02AA53}" type="presParOf" srcId="{CFFC12D8-E96A-49FB-BCA1-2FCCC2A6726D}" destId="{1093D3C7-5BA5-4302-ADDE-7727151E17EE}" srcOrd="0" destOrd="0" presId="urn:microsoft.com/office/officeart/2018/2/layout/IconVerticalSolidList"/>
    <dgm:cxn modelId="{8C747EB3-4E9A-4625-94F0-5BE5C8E98B11}" type="presParOf" srcId="{CFFC12D8-E96A-49FB-BCA1-2FCCC2A6726D}" destId="{8E9EC33B-6163-4A37-802C-076984254B84}" srcOrd="1" destOrd="0" presId="urn:microsoft.com/office/officeart/2018/2/layout/IconVerticalSolidList"/>
    <dgm:cxn modelId="{D1923127-0212-4DE1-AFC3-5F1B3A58B6C3}" type="presParOf" srcId="{CFFC12D8-E96A-49FB-BCA1-2FCCC2A6726D}" destId="{94E9726D-E86A-45EF-B45B-A964034D4C3D}" srcOrd="2" destOrd="0" presId="urn:microsoft.com/office/officeart/2018/2/layout/IconVerticalSolidList"/>
    <dgm:cxn modelId="{0E64664E-8734-4308-9269-3BD0D5A55D6B}" type="presParOf" srcId="{CFFC12D8-E96A-49FB-BCA1-2FCCC2A6726D}" destId="{DCB54142-18A9-4D79-8CA2-9287BA0B14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0C8CAD4-F852-4E21-8ECD-B56724F8246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DC2DDA-B0A6-4314-8F5C-CADE06A2B4FF}">
      <dgm:prSet custT="1"/>
      <dgm:spPr/>
      <dgm:t>
        <a:bodyPr/>
        <a:lstStyle/>
        <a:p>
          <a:r>
            <a:rPr lang="en-US" sz="2000" dirty="0">
              <a:latin typeface="Arial" panose="020B0604020202020204" pitchFamily="34" charset="0"/>
              <a:cs typeface="Arial" panose="020B0604020202020204" pitchFamily="34" charset="0"/>
            </a:rPr>
            <a:t>Given my limitations, I uses only 10% of the dataset for machine learning models. It will obviously be best to analyze the entire dataset.</a:t>
          </a:r>
        </a:p>
      </dgm:t>
    </dgm:pt>
    <dgm:pt modelId="{069CF138-ADB9-4DCE-8A6E-C72A3F2CFBCC}" type="parTrans" cxnId="{35255B99-9E05-44A3-A0CF-C7E120D247DC}">
      <dgm:prSet/>
      <dgm:spPr/>
      <dgm:t>
        <a:bodyPr/>
        <a:lstStyle/>
        <a:p>
          <a:endParaRPr lang="en-US"/>
        </a:p>
      </dgm:t>
    </dgm:pt>
    <dgm:pt modelId="{BB96130A-C729-431B-917D-82D6ED2516F8}" type="sibTrans" cxnId="{35255B99-9E05-44A3-A0CF-C7E120D247DC}">
      <dgm:prSet/>
      <dgm:spPr/>
      <dgm:t>
        <a:bodyPr/>
        <a:lstStyle/>
        <a:p>
          <a:endParaRPr lang="en-US"/>
        </a:p>
      </dgm:t>
    </dgm:pt>
    <dgm:pt modelId="{0D0572F7-7ACA-4887-A9D4-782B7F1A2111}">
      <dgm:prSet custT="1"/>
      <dgm:spPr/>
      <dgm:t>
        <a:bodyPr/>
        <a:lstStyle/>
        <a:p>
          <a:r>
            <a:rPr lang="en-US" sz="2000" dirty="0">
              <a:latin typeface="Arial" panose="020B0604020202020204" pitchFamily="34" charset="0"/>
              <a:cs typeface="Arial" panose="020B0604020202020204" pitchFamily="34" charset="0"/>
            </a:rPr>
            <a:t>Quality of the dataset could have been improved as well, e.g. most of the information is about the United States, more data for other countries could be added to draw broader conclusions.</a:t>
          </a:r>
        </a:p>
      </dgm:t>
    </dgm:pt>
    <dgm:pt modelId="{865B2281-6ACF-4A09-BFDD-DDFB6EA48454}" type="parTrans" cxnId="{4CE7804C-66DD-4B11-ADA1-41C71E6957E4}">
      <dgm:prSet/>
      <dgm:spPr/>
      <dgm:t>
        <a:bodyPr/>
        <a:lstStyle/>
        <a:p>
          <a:endParaRPr lang="en-US"/>
        </a:p>
      </dgm:t>
    </dgm:pt>
    <dgm:pt modelId="{82E6D63A-9B90-4C39-8616-578130D67FF3}" type="sibTrans" cxnId="{4CE7804C-66DD-4B11-ADA1-41C71E6957E4}">
      <dgm:prSet/>
      <dgm:spPr/>
      <dgm:t>
        <a:bodyPr/>
        <a:lstStyle/>
        <a:p>
          <a:endParaRPr lang="en-US"/>
        </a:p>
      </dgm:t>
    </dgm:pt>
    <dgm:pt modelId="{DBE94977-CB81-4FD1-80E5-10A4430B2D1E}">
      <dgm:prSet custT="1"/>
      <dgm:spPr/>
      <dgm:t>
        <a:bodyPr/>
        <a:lstStyle/>
        <a:p>
          <a:r>
            <a:rPr lang="en-US" sz="2000" kern="1200" dirty="0">
              <a:latin typeface="Arial" panose="020B0604020202020204" pitchFamily="34" charset="0"/>
              <a:cs typeface="Arial" panose="020B0604020202020204" pitchFamily="34" charset="0"/>
            </a:rPr>
            <a:t>I used the dataset from 05.05.2020, m</a:t>
          </a:r>
          <a:r>
            <a:rPr lang="en-US" sz="2000" kern="1200" dirty="0">
              <a:solidFill>
                <a:prstClr val="white"/>
              </a:solidFill>
              <a:latin typeface="Arial" panose="020B0604020202020204" pitchFamily="34" charset="0"/>
              <a:ea typeface="+mn-ea"/>
              <a:cs typeface="Arial" panose="020B0604020202020204" pitchFamily="34" charset="0"/>
            </a:rPr>
            <a:t>ore tuning, improvement and up-to-date data will be needed for future analysis and iteration. </a:t>
          </a:r>
        </a:p>
      </dgm:t>
    </dgm:pt>
    <dgm:pt modelId="{55706493-CB7B-4711-8EDD-333BC246C654}" type="parTrans" cxnId="{B0E44A45-EA69-4CFD-8C5B-62C829A607C5}">
      <dgm:prSet/>
      <dgm:spPr/>
      <dgm:t>
        <a:bodyPr/>
        <a:lstStyle/>
        <a:p>
          <a:endParaRPr lang="en-US"/>
        </a:p>
      </dgm:t>
    </dgm:pt>
    <dgm:pt modelId="{034804A5-B458-4373-BC85-A05D9702F718}" type="sibTrans" cxnId="{B0E44A45-EA69-4CFD-8C5B-62C829A607C5}">
      <dgm:prSet/>
      <dgm:spPr/>
      <dgm:t>
        <a:bodyPr/>
        <a:lstStyle/>
        <a:p>
          <a:endParaRPr lang="en-US"/>
        </a:p>
      </dgm:t>
    </dgm:pt>
    <dgm:pt modelId="{46D258A2-2F46-4611-82B9-17530903A5E6}">
      <dgm:prSet custT="1"/>
      <dgm:spPr/>
      <dgm:t>
        <a:bodyPr/>
        <a:lstStyle/>
        <a:p>
          <a:r>
            <a:rPr lang="en-US" sz="2000" dirty="0">
              <a:latin typeface="Arial" panose="020B0604020202020204" pitchFamily="34" charset="0"/>
              <a:cs typeface="Arial" panose="020B0604020202020204" pitchFamily="34" charset="0"/>
            </a:rPr>
            <a:t> Analysis of the dataset can be enriched by analyzing risk factors deeper and adding extra risk factors.</a:t>
          </a:r>
        </a:p>
      </dgm:t>
    </dgm:pt>
    <dgm:pt modelId="{51D65961-8910-40D1-9713-181211D6BA33}" type="parTrans" cxnId="{DB497989-C44A-4FE2-94EA-ADC439C209D0}">
      <dgm:prSet/>
      <dgm:spPr/>
      <dgm:t>
        <a:bodyPr/>
        <a:lstStyle/>
        <a:p>
          <a:endParaRPr lang="en-US"/>
        </a:p>
      </dgm:t>
    </dgm:pt>
    <dgm:pt modelId="{72137F14-FF1A-471C-B81E-ED81AF380834}" type="sibTrans" cxnId="{DB497989-C44A-4FE2-94EA-ADC439C209D0}">
      <dgm:prSet/>
      <dgm:spPr/>
      <dgm:t>
        <a:bodyPr/>
        <a:lstStyle/>
        <a:p>
          <a:endParaRPr lang="en-US"/>
        </a:p>
      </dgm:t>
    </dgm:pt>
    <dgm:pt modelId="{C4FB446D-9E17-48C5-AC9C-9571EADB2D41}" type="pres">
      <dgm:prSet presAssocID="{C0C8CAD4-F852-4E21-8ECD-B56724F82463}" presName="linear" presStyleCnt="0">
        <dgm:presLayoutVars>
          <dgm:animLvl val="lvl"/>
          <dgm:resizeHandles val="exact"/>
        </dgm:presLayoutVars>
      </dgm:prSet>
      <dgm:spPr/>
    </dgm:pt>
    <dgm:pt modelId="{3FF97CCB-9BA4-475F-8B09-DBAFE17DB439}" type="pres">
      <dgm:prSet presAssocID="{17DC2DDA-B0A6-4314-8F5C-CADE06A2B4FF}" presName="parentText" presStyleLbl="node1" presStyleIdx="0" presStyleCnt="4">
        <dgm:presLayoutVars>
          <dgm:chMax val="0"/>
          <dgm:bulletEnabled val="1"/>
        </dgm:presLayoutVars>
      </dgm:prSet>
      <dgm:spPr/>
    </dgm:pt>
    <dgm:pt modelId="{F4150DB5-BA80-490F-A1FB-BE86A49A5703}" type="pres">
      <dgm:prSet presAssocID="{BB96130A-C729-431B-917D-82D6ED2516F8}" presName="spacer" presStyleCnt="0"/>
      <dgm:spPr/>
    </dgm:pt>
    <dgm:pt modelId="{6AC5A841-D3D0-4E37-BB41-E4F02CD3B7FC}" type="pres">
      <dgm:prSet presAssocID="{0D0572F7-7ACA-4887-A9D4-782B7F1A2111}" presName="parentText" presStyleLbl="node1" presStyleIdx="1" presStyleCnt="4">
        <dgm:presLayoutVars>
          <dgm:chMax val="0"/>
          <dgm:bulletEnabled val="1"/>
        </dgm:presLayoutVars>
      </dgm:prSet>
      <dgm:spPr/>
    </dgm:pt>
    <dgm:pt modelId="{D6E24125-1114-46BC-ABAA-296CFA1FFE42}" type="pres">
      <dgm:prSet presAssocID="{82E6D63A-9B90-4C39-8616-578130D67FF3}" presName="spacer" presStyleCnt="0"/>
      <dgm:spPr/>
    </dgm:pt>
    <dgm:pt modelId="{E4DDF06D-FB48-4308-B2BB-0C051C11301E}" type="pres">
      <dgm:prSet presAssocID="{DBE94977-CB81-4FD1-80E5-10A4430B2D1E}" presName="parentText" presStyleLbl="node1" presStyleIdx="2" presStyleCnt="4">
        <dgm:presLayoutVars>
          <dgm:chMax val="0"/>
          <dgm:bulletEnabled val="1"/>
        </dgm:presLayoutVars>
      </dgm:prSet>
      <dgm:spPr/>
    </dgm:pt>
    <dgm:pt modelId="{41B3C95D-D27F-404F-BBD3-D5779A7ADBEF}" type="pres">
      <dgm:prSet presAssocID="{034804A5-B458-4373-BC85-A05D9702F718}" presName="spacer" presStyleCnt="0"/>
      <dgm:spPr/>
    </dgm:pt>
    <dgm:pt modelId="{66CB3604-6468-4371-B212-3EC3F4C7669F}" type="pres">
      <dgm:prSet presAssocID="{46D258A2-2F46-4611-82B9-17530903A5E6}" presName="parentText" presStyleLbl="node1" presStyleIdx="3" presStyleCnt="4">
        <dgm:presLayoutVars>
          <dgm:chMax val="0"/>
          <dgm:bulletEnabled val="1"/>
        </dgm:presLayoutVars>
      </dgm:prSet>
      <dgm:spPr/>
    </dgm:pt>
  </dgm:ptLst>
  <dgm:cxnLst>
    <dgm:cxn modelId="{EE05FF07-F459-4BD0-89FC-C523D24EA4A1}" type="presOf" srcId="{0D0572F7-7ACA-4887-A9D4-782B7F1A2111}" destId="{6AC5A841-D3D0-4E37-BB41-E4F02CD3B7FC}" srcOrd="0" destOrd="0" presId="urn:microsoft.com/office/officeart/2005/8/layout/vList2"/>
    <dgm:cxn modelId="{B0E44A45-EA69-4CFD-8C5B-62C829A607C5}" srcId="{C0C8CAD4-F852-4E21-8ECD-B56724F82463}" destId="{DBE94977-CB81-4FD1-80E5-10A4430B2D1E}" srcOrd="2" destOrd="0" parTransId="{55706493-CB7B-4711-8EDD-333BC246C654}" sibTransId="{034804A5-B458-4373-BC85-A05D9702F718}"/>
    <dgm:cxn modelId="{4CE7804C-66DD-4B11-ADA1-41C71E6957E4}" srcId="{C0C8CAD4-F852-4E21-8ECD-B56724F82463}" destId="{0D0572F7-7ACA-4887-A9D4-782B7F1A2111}" srcOrd="1" destOrd="0" parTransId="{865B2281-6ACF-4A09-BFDD-DDFB6EA48454}" sibTransId="{82E6D63A-9B90-4C39-8616-578130D67FF3}"/>
    <dgm:cxn modelId="{DB497989-C44A-4FE2-94EA-ADC439C209D0}" srcId="{C0C8CAD4-F852-4E21-8ECD-B56724F82463}" destId="{46D258A2-2F46-4611-82B9-17530903A5E6}" srcOrd="3" destOrd="0" parTransId="{51D65961-8910-40D1-9713-181211D6BA33}" sibTransId="{72137F14-FF1A-471C-B81E-ED81AF380834}"/>
    <dgm:cxn modelId="{35255B99-9E05-44A3-A0CF-C7E120D247DC}" srcId="{C0C8CAD4-F852-4E21-8ECD-B56724F82463}" destId="{17DC2DDA-B0A6-4314-8F5C-CADE06A2B4FF}" srcOrd="0" destOrd="0" parTransId="{069CF138-ADB9-4DCE-8A6E-C72A3F2CFBCC}" sibTransId="{BB96130A-C729-431B-917D-82D6ED2516F8}"/>
    <dgm:cxn modelId="{A107179D-D636-4A3C-8FDE-479156DE388F}" type="presOf" srcId="{46D258A2-2F46-4611-82B9-17530903A5E6}" destId="{66CB3604-6468-4371-B212-3EC3F4C7669F}" srcOrd="0" destOrd="0" presId="urn:microsoft.com/office/officeart/2005/8/layout/vList2"/>
    <dgm:cxn modelId="{729591AE-8319-4469-ADD2-10F73FE6C3CD}" type="presOf" srcId="{17DC2DDA-B0A6-4314-8F5C-CADE06A2B4FF}" destId="{3FF97CCB-9BA4-475F-8B09-DBAFE17DB439}" srcOrd="0" destOrd="0" presId="urn:microsoft.com/office/officeart/2005/8/layout/vList2"/>
    <dgm:cxn modelId="{78E254DF-CAF4-40F6-AC35-F0A7358EB368}" type="presOf" srcId="{C0C8CAD4-F852-4E21-8ECD-B56724F82463}" destId="{C4FB446D-9E17-48C5-AC9C-9571EADB2D41}" srcOrd="0" destOrd="0" presId="urn:microsoft.com/office/officeart/2005/8/layout/vList2"/>
    <dgm:cxn modelId="{25DF29F1-3F53-4C81-B9E3-308288CACF13}" type="presOf" srcId="{DBE94977-CB81-4FD1-80E5-10A4430B2D1E}" destId="{E4DDF06D-FB48-4308-B2BB-0C051C11301E}" srcOrd="0" destOrd="0" presId="urn:microsoft.com/office/officeart/2005/8/layout/vList2"/>
    <dgm:cxn modelId="{8055FF88-BC25-4D8E-97BF-227D4AA7C928}" type="presParOf" srcId="{C4FB446D-9E17-48C5-AC9C-9571EADB2D41}" destId="{3FF97CCB-9BA4-475F-8B09-DBAFE17DB439}" srcOrd="0" destOrd="0" presId="urn:microsoft.com/office/officeart/2005/8/layout/vList2"/>
    <dgm:cxn modelId="{842E332C-4708-4864-8851-CFAAF3D8C3CF}" type="presParOf" srcId="{C4FB446D-9E17-48C5-AC9C-9571EADB2D41}" destId="{F4150DB5-BA80-490F-A1FB-BE86A49A5703}" srcOrd="1" destOrd="0" presId="urn:microsoft.com/office/officeart/2005/8/layout/vList2"/>
    <dgm:cxn modelId="{EFF4F83B-1AD6-4F17-B908-D912CE861621}" type="presParOf" srcId="{C4FB446D-9E17-48C5-AC9C-9571EADB2D41}" destId="{6AC5A841-D3D0-4E37-BB41-E4F02CD3B7FC}" srcOrd="2" destOrd="0" presId="urn:microsoft.com/office/officeart/2005/8/layout/vList2"/>
    <dgm:cxn modelId="{C25B9C08-3AE9-4DE5-BDB4-8FCCCAEFB7FB}" type="presParOf" srcId="{C4FB446D-9E17-48C5-AC9C-9571EADB2D41}" destId="{D6E24125-1114-46BC-ABAA-296CFA1FFE42}" srcOrd="3" destOrd="0" presId="urn:microsoft.com/office/officeart/2005/8/layout/vList2"/>
    <dgm:cxn modelId="{99450FFC-642A-4C1A-8453-79E4F55211EA}" type="presParOf" srcId="{C4FB446D-9E17-48C5-AC9C-9571EADB2D41}" destId="{E4DDF06D-FB48-4308-B2BB-0C051C11301E}" srcOrd="4" destOrd="0" presId="urn:microsoft.com/office/officeart/2005/8/layout/vList2"/>
    <dgm:cxn modelId="{8CA9FF24-EDBB-4B84-9F1E-A7E9712976CA}" type="presParOf" srcId="{C4FB446D-9E17-48C5-AC9C-9571EADB2D41}" destId="{41B3C95D-D27F-404F-BBD3-D5779A7ADBEF}" srcOrd="5" destOrd="0" presId="urn:microsoft.com/office/officeart/2005/8/layout/vList2"/>
    <dgm:cxn modelId="{A22BD65A-BFAF-4A15-8273-689195DE3127}" type="presParOf" srcId="{C4FB446D-9E17-48C5-AC9C-9571EADB2D41}" destId="{66CB3604-6468-4371-B212-3EC3F4C766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D150D-0708-4913-B3A9-44462E44744E}"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E72DC8FE-9E3F-4EBE-9047-FF07EE64E541}">
      <dgm:prSet custT="1"/>
      <dgm:spPr/>
      <dgm:t>
        <a:bodyPr/>
        <a:lstStyle/>
        <a:p>
          <a:pPr algn="r"/>
          <a:r>
            <a:rPr lang="en-US" sz="2000" b="0" dirty="0">
              <a:latin typeface="Arial" panose="020B0604020202020204" pitchFamily="34" charset="0"/>
              <a:cs typeface="Arial" panose="020B0604020202020204" pitchFamily="34" charset="0"/>
            </a:rPr>
            <a:t>Encoding Categorical Variables</a:t>
          </a:r>
        </a:p>
        <a:p>
          <a:pPr algn="ctr"/>
          <a:r>
            <a:rPr lang="en-US" sz="2000" b="0" dirty="0">
              <a:latin typeface="Arial" panose="020B0604020202020204" pitchFamily="34" charset="0"/>
              <a:cs typeface="Arial" panose="020B0604020202020204" pitchFamily="34" charset="0"/>
            </a:rPr>
            <a:t> with Factorize</a:t>
          </a:r>
        </a:p>
      </dgm:t>
    </dgm:pt>
    <dgm:pt modelId="{AA9BEFA5-2CE5-433F-A613-BF56B607D3F2}" type="parTrans" cxnId="{84D8AF14-EC76-4572-BADB-36A517D0FAF2}">
      <dgm:prSet/>
      <dgm:spPr/>
      <dgm:t>
        <a:bodyPr/>
        <a:lstStyle/>
        <a:p>
          <a:endParaRPr lang="en-US"/>
        </a:p>
      </dgm:t>
    </dgm:pt>
    <dgm:pt modelId="{00F8F9F6-7459-463C-A62D-48939AD62DE1}" type="sibTrans" cxnId="{84D8AF14-EC76-4572-BADB-36A517D0FAF2}">
      <dgm:prSet phldrT="1" phldr="0"/>
      <dgm:spPr/>
      <dgm:t>
        <a:bodyPr/>
        <a:lstStyle/>
        <a:p>
          <a:r>
            <a:rPr lang="en-US"/>
            <a:t>1</a:t>
          </a:r>
        </a:p>
      </dgm:t>
    </dgm:pt>
    <dgm:pt modelId="{575100BD-8508-431A-811B-59E1C20EE6B5}">
      <dgm:prSet custT="1"/>
      <dgm:spPr/>
      <dgm:t>
        <a:bodyPr/>
        <a:lstStyle/>
        <a:p>
          <a:pPr algn="ctr"/>
          <a:r>
            <a:rPr lang="en-US" sz="2000" dirty="0">
              <a:latin typeface="Arial" panose="020B0604020202020204" pitchFamily="34" charset="0"/>
              <a:cs typeface="Arial" panose="020B0604020202020204" pitchFamily="34" charset="0"/>
            </a:rPr>
            <a:t>Preparing Dataset by Using Standardize </a:t>
          </a:r>
        </a:p>
      </dgm:t>
    </dgm:pt>
    <dgm:pt modelId="{E9AC919C-90B7-42A9-8F66-107800A9FA16}" type="parTrans" cxnId="{C82F5EEF-75CB-4C4F-BF97-82C2C88656E9}">
      <dgm:prSet/>
      <dgm:spPr/>
      <dgm:t>
        <a:bodyPr/>
        <a:lstStyle/>
        <a:p>
          <a:endParaRPr lang="en-US"/>
        </a:p>
      </dgm:t>
    </dgm:pt>
    <dgm:pt modelId="{646D133B-65B6-438E-A76B-4B1B6E075507}" type="sibTrans" cxnId="{C82F5EEF-75CB-4C4F-BF97-82C2C88656E9}">
      <dgm:prSet phldrT="2" phldr="0"/>
      <dgm:spPr/>
      <dgm:t>
        <a:bodyPr/>
        <a:lstStyle/>
        <a:p>
          <a:r>
            <a:rPr lang="en-US"/>
            <a:t>2</a:t>
          </a:r>
        </a:p>
      </dgm:t>
    </dgm:pt>
    <dgm:pt modelId="{6FEC61DC-DEA4-4596-924D-339C34D9CAF1}" type="pres">
      <dgm:prSet presAssocID="{B1CD150D-0708-4913-B3A9-44462E44744E}" presName="Name0" presStyleCnt="0">
        <dgm:presLayoutVars>
          <dgm:animLvl val="lvl"/>
          <dgm:resizeHandles val="exact"/>
        </dgm:presLayoutVars>
      </dgm:prSet>
      <dgm:spPr/>
    </dgm:pt>
    <dgm:pt modelId="{065A269C-1241-472A-A457-8CB04F7744F6}" type="pres">
      <dgm:prSet presAssocID="{E72DC8FE-9E3F-4EBE-9047-FF07EE64E541}" presName="compositeNode" presStyleCnt="0">
        <dgm:presLayoutVars>
          <dgm:bulletEnabled val="1"/>
        </dgm:presLayoutVars>
      </dgm:prSet>
      <dgm:spPr/>
    </dgm:pt>
    <dgm:pt modelId="{98AD655B-18DA-4A4F-8E9B-5B3B313F1A58}" type="pres">
      <dgm:prSet presAssocID="{E72DC8FE-9E3F-4EBE-9047-FF07EE64E541}" presName="bgRect" presStyleLbl="bgAccFollowNode1" presStyleIdx="0" presStyleCnt="2" custLinFactNeighborX="-5936" custLinFactNeighborY="-1143"/>
      <dgm:spPr/>
    </dgm:pt>
    <dgm:pt modelId="{D23980DE-83CC-49AF-9C76-993A9451BA76}" type="pres">
      <dgm:prSet presAssocID="{00F8F9F6-7459-463C-A62D-48939AD62DE1}" presName="sibTransNodeCircle" presStyleLbl="alignNode1" presStyleIdx="0" presStyleCnt="4">
        <dgm:presLayoutVars>
          <dgm:chMax val="0"/>
          <dgm:bulletEnabled/>
        </dgm:presLayoutVars>
      </dgm:prSet>
      <dgm:spPr/>
    </dgm:pt>
    <dgm:pt modelId="{6F752AEB-7667-43EF-932C-457862041F68}" type="pres">
      <dgm:prSet presAssocID="{E72DC8FE-9E3F-4EBE-9047-FF07EE64E541}" presName="bottomLine" presStyleLbl="alignNode1" presStyleIdx="1" presStyleCnt="4">
        <dgm:presLayoutVars/>
      </dgm:prSet>
      <dgm:spPr/>
    </dgm:pt>
    <dgm:pt modelId="{65CC16E1-06E7-4C0C-BFC8-3649742B9A59}" type="pres">
      <dgm:prSet presAssocID="{E72DC8FE-9E3F-4EBE-9047-FF07EE64E541}" presName="nodeText" presStyleLbl="bgAccFollowNode1" presStyleIdx="0" presStyleCnt="2">
        <dgm:presLayoutVars>
          <dgm:bulletEnabled val="1"/>
        </dgm:presLayoutVars>
      </dgm:prSet>
      <dgm:spPr/>
    </dgm:pt>
    <dgm:pt modelId="{549987F8-AF5F-4744-84B6-763AE5FFA900}" type="pres">
      <dgm:prSet presAssocID="{00F8F9F6-7459-463C-A62D-48939AD62DE1}" presName="sibTrans" presStyleCnt="0"/>
      <dgm:spPr/>
    </dgm:pt>
    <dgm:pt modelId="{01757F95-6B96-48E6-BD56-8FEA919EA4F6}" type="pres">
      <dgm:prSet presAssocID="{575100BD-8508-431A-811B-59E1C20EE6B5}" presName="compositeNode" presStyleCnt="0">
        <dgm:presLayoutVars>
          <dgm:bulletEnabled val="1"/>
        </dgm:presLayoutVars>
      </dgm:prSet>
      <dgm:spPr/>
    </dgm:pt>
    <dgm:pt modelId="{B0505ECA-E083-486F-A61D-8CB469873D4E}" type="pres">
      <dgm:prSet presAssocID="{575100BD-8508-431A-811B-59E1C20EE6B5}" presName="bgRect" presStyleLbl="bgAccFollowNode1" presStyleIdx="1" presStyleCnt="2"/>
      <dgm:spPr/>
    </dgm:pt>
    <dgm:pt modelId="{B89DB963-24DA-4E54-9932-F1CDAC6AFAAB}" type="pres">
      <dgm:prSet presAssocID="{646D133B-65B6-438E-A76B-4B1B6E075507}" presName="sibTransNodeCircle" presStyleLbl="alignNode1" presStyleIdx="2" presStyleCnt="4">
        <dgm:presLayoutVars>
          <dgm:chMax val="0"/>
          <dgm:bulletEnabled/>
        </dgm:presLayoutVars>
      </dgm:prSet>
      <dgm:spPr/>
    </dgm:pt>
    <dgm:pt modelId="{87D8DE69-719E-43FA-8DAB-26C762896605}" type="pres">
      <dgm:prSet presAssocID="{575100BD-8508-431A-811B-59E1C20EE6B5}" presName="bottomLine" presStyleLbl="alignNode1" presStyleIdx="3" presStyleCnt="4">
        <dgm:presLayoutVars/>
      </dgm:prSet>
      <dgm:spPr/>
    </dgm:pt>
    <dgm:pt modelId="{6A71FEF5-9F86-4656-9EE8-1E5AF48ECC0B}" type="pres">
      <dgm:prSet presAssocID="{575100BD-8508-431A-811B-59E1C20EE6B5}" presName="nodeText" presStyleLbl="bgAccFollowNode1" presStyleIdx="1" presStyleCnt="2">
        <dgm:presLayoutVars>
          <dgm:bulletEnabled val="1"/>
        </dgm:presLayoutVars>
      </dgm:prSet>
      <dgm:spPr/>
    </dgm:pt>
  </dgm:ptLst>
  <dgm:cxnLst>
    <dgm:cxn modelId="{84D8AF14-EC76-4572-BADB-36A517D0FAF2}" srcId="{B1CD150D-0708-4913-B3A9-44462E44744E}" destId="{E72DC8FE-9E3F-4EBE-9047-FF07EE64E541}" srcOrd="0" destOrd="0" parTransId="{AA9BEFA5-2CE5-433F-A613-BF56B607D3F2}" sibTransId="{00F8F9F6-7459-463C-A62D-48939AD62DE1}"/>
    <dgm:cxn modelId="{46E46920-C87F-45A2-BECE-4A6C46803476}" type="presOf" srcId="{E72DC8FE-9E3F-4EBE-9047-FF07EE64E541}" destId="{65CC16E1-06E7-4C0C-BFC8-3649742B9A59}" srcOrd="1" destOrd="0" presId="urn:microsoft.com/office/officeart/2016/7/layout/BasicLinearProcessNumbered"/>
    <dgm:cxn modelId="{94BCB02A-BA00-4BC1-BA9F-F21A9DFD937C}" type="presOf" srcId="{E72DC8FE-9E3F-4EBE-9047-FF07EE64E541}" destId="{98AD655B-18DA-4A4F-8E9B-5B3B313F1A58}" srcOrd="0" destOrd="0" presId="urn:microsoft.com/office/officeart/2016/7/layout/BasicLinearProcessNumbered"/>
    <dgm:cxn modelId="{7D3D9470-7570-416F-95CC-73DDD4211167}" type="presOf" srcId="{00F8F9F6-7459-463C-A62D-48939AD62DE1}" destId="{D23980DE-83CC-49AF-9C76-993A9451BA76}" srcOrd="0" destOrd="0" presId="urn:microsoft.com/office/officeart/2016/7/layout/BasicLinearProcessNumbered"/>
    <dgm:cxn modelId="{42C9E180-0FBA-45D3-BEBC-3B9D4A5D9C8F}" type="presOf" srcId="{575100BD-8508-431A-811B-59E1C20EE6B5}" destId="{B0505ECA-E083-486F-A61D-8CB469873D4E}" srcOrd="0" destOrd="0" presId="urn:microsoft.com/office/officeart/2016/7/layout/BasicLinearProcessNumbered"/>
    <dgm:cxn modelId="{C070B0D3-34A8-4A17-B829-BBCC479BC61D}" type="presOf" srcId="{B1CD150D-0708-4913-B3A9-44462E44744E}" destId="{6FEC61DC-DEA4-4596-924D-339C34D9CAF1}" srcOrd="0" destOrd="0" presId="urn:microsoft.com/office/officeart/2016/7/layout/BasicLinearProcessNumbered"/>
    <dgm:cxn modelId="{A8A1F7E2-64D9-4090-B2DB-D84A8AF635C6}" type="presOf" srcId="{575100BD-8508-431A-811B-59E1C20EE6B5}" destId="{6A71FEF5-9F86-4656-9EE8-1E5AF48ECC0B}" srcOrd="1" destOrd="0" presId="urn:microsoft.com/office/officeart/2016/7/layout/BasicLinearProcessNumbered"/>
    <dgm:cxn modelId="{507353E7-65B8-4028-93C9-EAEB9869C9D8}" type="presOf" srcId="{646D133B-65B6-438E-A76B-4B1B6E075507}" destId="{B89DB963-24DA-4E54-9932-F1CDAC6AFAAB}" srcOrd="0" destOrd="0" presId="urn:microsoft.com/office/officeart/2016/7/layout/BasicLinearProcessNumbered"/>
    <dgm:cxn modelId="{C82F5EEF-75CB-4C4F-BF97-82C2C88656E9}" srcId="{B1CD150D-0708-4913-B3A9-44462E44744E}" destId="{575100BD-8508-431A-811B-59E1C20EE6B5}" srcOrd="1" destOrd="0" parTransId="{E9AC919C-90B7-42A9-8F66-107800A9FA16}" sibTransId="{646D133B-65B6-438E-A76B-4B1B6E075507}"/>
    <dgm:cxn modelId="{B62808E6-8793-4D23-BA7F-14249BAEF1A5}" type="presParOf" srcId="{6FEC61DC-DEA4-4596-924D-339C34D9CAF1}" destId="{065A269C-1241-472A-A457-8CB04F7744F6}" srcOrd="0" destOrd="0" presId="urn:microsoft.com/office/officeart/2016/7/layout/BasicLinearProcessNumbered"/>
    <dgm:cxn modelId="{B14A1A26-C3F9-4A46-8BFC-9EC5989FC767}" type="presParOf" srcId="{065A269C-1241-472A-A457-8CB04F7744F6}" destId="{98AD655B-18DA-4A4F-8E9B-5B3B313F1A58}" srcOrd="0" destOrd="0" presId="urn:microsoft.com/office/officeart/2016/7/layout/BasicLinearProcessNumbered"/>
    <dgm:cxn modelId="{51AA8791-7095-40EF-8669-D769F29B22CC}" type="presParOf" srcId="{065A269C-1241-472A-A457-8CB04F7744F6}" destId="{D23980DE-83CC-49AF-9C76-993A9451BA76}" srcOrd="1" destOrd="0" presId="urn:microsoft.com/office/officeart/2016/7/layout/BasicLinearProcessNumbered"/>
    <dgm:cxn modelId="{CB0E19FC-8C43-4E2F-A43F-688566CE6F51}" type="presParOf" srcId="{065A269C-1241-472A-A457-8CB04F7744F6}" destId="{6F752AEB-7667-43EF-932C-457862041F68}" srcOrd="2" destOrd="0" presId="urn:microsoft.com/office/officeart/2016/7/layout/BasicLinearProcessNumbered"/>
    <dgm:cxn modelId="{DE4587A2-5879-48DF-BF21-FC939DB8B5BE}" type="presParOf" srcId="{065A269C-1241-472A-A457-8CB04F7744F6}" destId="{65CC16E1-06E7-4C0C-BFC8-3649742B9A59}" srcOrd="3" destOrd="0" presId="urn:microsoft.com/office/officeart/2016/7/layout/BasicLinearProcessNumbered"/>
    <dgm:cxn modelId="{FB38C743-0087-4288-92D2-27AF7375156B}" type="presParOf" srcId="{6FEC61DC-DEA4-4596-924D-339C34D9CAF1}" destId="{549987F8-AF5F-4744-84B6-763AE5FFA900}" srcOrd="1" destOrd="0" presId="urn:microsoft.com/office/officeart/2016/7/layout/BasicLinearProcessNumbered"/>
    <dgm:cxn modelId="{B6CB5028-F04A-4DE8-8EE2-39C30698CDC0}" type="presParOf" srcId="{6FEC61DC-DEA4-4596-924D-339C34D9CAF1}" destId="{01757F95-6B96-48E6-BD56-8FEA919EA4F6}" srcOrd="2" destOrd="0" presId="urn:microsoft.com/office/officeart/2016/7/layout/BasicLinearProcessNumbered"/>
    <dgm:cxn modelId="{5FF66420-7C4D-4ED1-92C4-66F36B81B7EB}" type="presParOf" srcId="{01757F95-6B96-48E6-BD56-8FEA919EA4F6}" destId="{B0505ECA-E083-486F-A61D-8CB469873D4E}" srcOrd="0" destOrd="0" presId="urn:microsoft.com/office/officeart/2016/7/layout/BasicLinearProcessNumbered"/>
    <dgm:cxn modelId="{44683A46-05F1-4BDD-9430-14779759AFA9}" type="presParOf" srcId="{01757F95-6B96-48E6-BD56-8FEA919EA4F6}" destId="{B89DB963-24DA-4E54-9932-F1CDAC6AFAAB}" srcOrd="1" destOrd="0" presId="urn:microsoft.com/office/officeart/2016/7/layout/BasicLinearProcessNumbered"/>
    <dgm:cxn modelId="{4F9B1E13-1FAB-4C34-AD6B-7CE14E66B69E}" type="presParOf" srcId="{01757F95-6B96-48E6-BD56-8FEA919EA4F6}" destId="{87D8DE69-719E-43FA-8DAB-26C762896605}" srcOrd="2" destOrd="0" presId="urn:microsoft.com/office/officeart/2016/7/layout/BasicLinearProcessNumbered"/>
    <dgm:cxn modelId="{DC5EF47A-4F7B-4519-8659-8BDDFF4E2C2B}" type="presParOf" srcId="{01757F95-6B96-48E6-BD56-8FEA919EA4F6}" destId="{6A71FEF5-9F86-4656-9EE8-1E5AF48ECC0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E1E21-51DD-40CF-88A8-40D28598B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225A28-FC28-4732-BD73-BACCB292B699}">
      <dgm:prSet custT="1"/>
      <dgm:spPr/>
      <dgm:t>
        <a:bodyPr/>
        <a:lstStyle/>
        <a:p>
          <a:r>
            <a:rPr lang="en-US" sz="2000" dirty="0">
              <a:latin typeface="Arial" panose="020B0604020202020204" pitchFamily="34" charset="0"/>
              <a:cs typeface="Arial" panose="020B0604020202020204" pitchFamily="34" charset="0"/>
            </a:rPr>
            <a:t>The percentage of total variance in the dataset explained with PCA is around 0.92.</a:t>
          </a:r>
        </a:p>
      </dgm:t>
    </dgm:pt>
    <dgm:pt modelId="{C21CD672-98F9-4340-B97C-3EC4208048CF}" type="parTrans" cxnId="{FE9C710E-4E57-4FE0-8B78-0E535ECD16BF}">
      <dgm:prSet/>
      <dgm:spPr/>
      <dgm:t>
        <a:bodyPr/>
        <a:lstStyle/>
        <a:p>
          <a:endParaRPr lang="en-US"/>
        </a:p>
      </dgm:t>
    </dgm:pt>
    <dgm:pt modelId="{6A707646-EF78-4B73-90B6-00521F960F17}" type="sibTrans" cxnId="{FE9C710E-4E57-4FE0-8B78-0E535ECD16BF}">
      <dgm:prSet/>
      <dgm:spPr/>
      <dgm:t>
        <a:bodyPr/>
        <a:lstStyle/>
        <a:p>
          <a:endParaRPr lang="en-US"/>
        </a:p>
      </dgm:t>
    </dgm:pt>
    <dgm:pt modelId="{C81A447A-F490-4EBB-8E49-79DB11418C7E}">
      <dgm:prSet custT="1"/>
      <dgm:spPr/>
      <dgm:t>
        <a:bodyPr/>
        <a:lstStyle/>
        <a:p>
          <a:r>
            <a:rPr lang="en-US" sz="2000" dirty="0">
              <a:latin typeface="Arial" panose="020B0604020202020204" pitchFamily="34" charset="0"/>
              <a:cs typeface="Arial" panose="020B0604020202020204" pitchFamily="34" charset="0"/>
            </a:rPr>
            <a:t>In PCA, time elapsed is much less than TSNE and UMAP.  Also UMAP time elapsed is much less than TSNE.</a:t>
          </a:r>
        </a:p>
      </dgm:t>
    </dgm:pt>
    <dgm:pt modelId="{69F8D2ED-D36B-4E8F-B804-4400E81A5EA6}" type="parTrans" cxnId="{EEB4AE30-1C12-4BF2-8049-E953D11F5635}">
      <dgm:prSet/>
      <dgm:spPr/>
      <dgm:t>
        <a:bodyPr/>
        <a:lstStyle/>
        <a:p>
          <a:endParaRPr lang="en-US"/>
        </a:p>
      </dgm:t>
    </dgm:pt>
    <dgm:pt modelId="{C98FA8ED-EAB7-457B-83F9-F3CD7DD0652C}" type="sibTrans" cxnId="{EEB4AE30-1C12-4BF2-8049-E953D11F5635}">
      <dgm:prSet/>
      <dgm:spPr/>
      <dgm:t>
        <a:bodyPr/>
        <a:lstStyle/>
        <a:p>
          <a:endParaRPr lang="en-US"/>
        </a:p>
      </dgm:t>
    </dgm:pt>
    <dgm:pt modelId="{5B1745F3-1E32-4E7D-9908-C17C7266963E}">
      <dgm:prSet custT="1"/>
      <dgm:spPr/>
      <dgm:t>
        <a:bodyPr/>
        <a:lstStyle/>
        <a:p>
          <a:r>
            <a:rPr lang="en-US" sz="2000" dirty="0">
              <a:latin typeface="Arial" panose="020B0604020202020204" pitchFamily="34" charset="0"/>
              <a:cs typeface="Arial" panose="020B0604020202020204" pitchFamily="34" charset="0"/>
            </a:rPr>
            <a:t>In TSNE we can identify classes quite well in contrast to UMAP and PCA representations.</a:t>
          </a:r>
        </a:p>
      </dgm:t>
    </dgm:pt>
    <dgm:pt modelId="{D64F7E0D-A4CC-4739-B647-360A92BE205B}" type="parTrans" cxnId="{FB8E77D6-1F8C-467B-A4F0-9D8E3043ABDB}">
      <dgm:prSet/>
      <dgm:spPr/>
      <dgm:t>
        <a:bodyPr/>
        <a:lstStyle/>
        <a:p>
          <a:endParaRPr lang="en-US"/>
        </a:p>
      </dgm:t>
    </dgm:pt>
    <dgm:pt modelId="{E3D34031-EF2C-4833-9EA7-C1925AC47CCD}" type="sibTrans" cxnId="{FB8E77D6-1F8C-467B-A4F0-9D8E3043ABDB}">
      <dgm:prSet/>
      <dgm:spPr/>
      <dgm:t>
        <a:bodyPr/>
        <a:lstStyle/>
        <a:p>
          <a:endParaRPr lang="en-US"/>
        </a:p>
      </dgm:t>
    </dgm:pt>
    <dgm:pt modelId="{0E683860-DE9A-4720-BEAC-CDFB1489A5F3}" type="pres">
      <dgm:prSet presAssocID="{E3DE1E21-51DD-40CF-88A8-40D28598B375}" presName="root" presStyleCnt="0">
        <dgm:presLayoutVars>
          <dgm:dir/>
          <dgm:resizeHandles val="exact"/>
        </dgm:presLayoutVars>
      </dgm:prSet>
      <dgm:spPr/>
    </dgm:pt>
    <dgm:pt modelId="{DCEF0CCD-41F6-45BB-8BC2-B05A6F89CE3E}" type="pres">
      <dgm:prSet presAssocID="{8F225A28-FC28-4732-BD73-BACCB292B699}" presName="compNode" presStyleCnt="0"/>
      <dgm:spPr/>
    </dgm:pt>
    <dgm:pt modelId="{5166DEC3-076D-48AA-B61E-2B92C5544109}" type="pres">
      <dgm:prSet presAssocID="{8F225A28-FC28-4732-BD73-BACCB292B699}" presName="bgRect" presStyleLbl="bgShp" presStyleIdx="0" presStyleCnt="3"/>
      <dgm:spPr/>
    </dgm:pt>
    <dgm:pt modelId="{6F2A99B4-B9AF-414A-AB72-3A2E1B153804}" type="pres">
      <dgm:prSet presAssocID="{8F225A28-FC28-4732-BD73-BACCB292B6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4F52722-1B08-49D5-BE79-8B1FDB25B13B}" type="pres">
      <dgm:prSet presAssocID="{8F225A28-FC28-4732-BD73-BACCB292B699}" presName="spaceRect" presStyleCnt="0"/>
      <dgm:spPr/>
    </dgm:pt>
    <dgm:pt modelId="{253342EB-3127-49C3-88EE-F8C7BC0FCE7B}" type="pres">
      <dgm:prSet presAssocID="{8F225A28-FC28-4732-BD73-BACCB292B699}" presName="parTx" presStyleLbl="revTx" presStyleIdx="0" presStyleCnt="3">
        <dgm:presLayoutVars>
          <dgm:chMax val="0"/>
          <dgm:chPref val="0"/>
        </dgm:presLayoutVars>
      </dgm:prSet>
      <dgm:spPr/>
    </dgm:pt>
    <dgm:pt modelId="{6B726C0E-8315-490B-B266-F59BBB25CA68}" type="pres">
      <dgm:prSet presAssocID="{6A707646-EF78-4B73-90B6-00521F960F17}" presName="sibTrans" presStyleCnt="0"/>
      <dgm:spPr/>
    </dgm:pt>
    <dgm:pt modelId="{A7EC05B5-C8D6-4C3D-A5EA-B02568D82524}" type="pres">
      <dgm:prSet presAssocID="{C81A447A-F490-4EBB-8E49-79DB11418C7E}" presName="compNode" presStyleCnt="0"/>
      <dgm:spPr/>
    </dgm:pt>
    <dgm:pt modelId="{CEDC2499-7390-4C61-A432-B4157A2A34F0}" type="pres">
      <dgm:prSet presAssocID="{C81A447A-F490-4EBB-8E49-79DB11418C7E}" presName="bgRect" presStyleLbl="bgShp" presStyleIdx="1" presStyleCnt="3"/>
      <dgm:spPr/>
    </dgm:pt>
    <dgm:pt modelId="{1AE7309D-8B6E-496E-AF23-DA43037F3567}" type="pres">
      <dgm:prSet presAssocID="{C81A447A-F490-4EBB-8E49-79DB11418C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B64B746-ACEB-420B-A9CC-2067E6CF27F4}" type="pres">
      <dgm:prSet presAssocID="{C81A447A-F490-4EBB-8E49-79DB11418C7E}" presName="spaceRect" presStyleCnt="0"/>
      <dgm:spPr/>
    </dgm:pt>
    <dgm:pt modelId="{FC3997A4-5280-4978-A4BC-4A59024EF2CC}" type="pres">
      <dgm:prSet presAssocID="{C81A447A-F490-4EBB-8E49-79DB11418C7E}" presName="parTx" presStyleLbl="revTx" presStyleIdx="1" presStyleCnt="3">
        <dgm:presLayoutVars>
          <dgm:chMax val="0"/>
          <dgm:chPref val="0"/>
        </dgm:presLayoutVars>
      </dgm:prSet>
      <dgm:spPr/>
    </dgm:pt>
    <dgm:pt modelId="{12430B74-32B7-42C2-84A6-379B42B7E7E3}" type="pres">
      <dgm:prSet presAssocID="{C98FA8ED-EAB7-457B-83F9-F3CD7DD0652C}" presName="sibTrans" presStyleCnt="0"/>
      <dgm:spPr/>
    </dgm:pt>
    <dgm:pt modelId="{BB79A389-69A6-4A28-8BB2-690D44995B0C}" type="pres">
      <dgm:prSet presAssocID="{5B1745F3-1E32-4E7D-9908-C17C7266963E}" presName="compNode" presStyleCnt="0"/>
      <dgm:spPr/>
    </dgm:pt>
    <dgm:pt modelId="{65C9ADB2-E0EB-4CB3-983E-82174C638255}" type="pres">
      <dgm:prSet presAssocID="{5B1745F3-1E32-4E7D-9908-C17C7266963E}" presName="bgRect" presStyleLbl="bgShp" presStyleIdx="2" presStyleCnt="3"/>
      <dgm:spPr/>
    </dgm:pt>
    <dgm:pt modelId="{71CB0FEC-BA33-4D1D-99A2-EB0F816B7DB5}" type="pres">
      <dgm:prSet presAssocID="{5B1745F3-1E32-4E7D-9908-C17C72669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B250689-6574-4E35-9B34-34ECFAD099A5}" type="pres">
      <dgm:prSet presAssocID="{5B1745F3-1E32-4E7D-9908-C17C7266963E}" presName="spaceRect" presStyleCnt="0"/>
      <dgm:spPr/>
    </dgm:pt>
    <dgm:pt modelId="{9F2552FB-3786-4433-BA1A-A11D767FE737}" type="pres">
      <dgm:prSet presAssocID="{5B1745F3-1E32-4E7D-9908-C17C7266963E}" presName="parTx" presStyleLbl="revTx" presStyleIdx="2" presStyleCnt="3">
        <dgm:presLayoutVars>
          <dgm:chMax val="0"/>
          <dgm:chPref val="0"/>
        </dgm:presLayoutVars>
      </dgm:prSet>
      <dgm:spPr/>
    </dgm:pt>
  </dgm:ptLst>
  <dgm:cxnLst>
    <dgm:cxn modelId="{D3B31000-6A76-4069-9FB0-C4951822AF54}" type="presOf" srcId="{5B1745F3-1E32-4E7D-9908-C17C7266963E}" destId="{9F2552FB-3786-4433-BA1A-A11D767FE737}" srcOrd="0" destOrd="0" presId="urn:microsoft.com/office/officeart/2018/2/layout/IconVerticalSolidList"/>
    <dgm:cxn modelId="{FE9C710E-4E57-4FE0-8B78-0E535ECD16BF}" srcId="{E3DE1E21-51DD-40CF-88A8-40D28598B375}" destId="{8F225A28-FC28-4732-BD73-BACCB292B699}" srcOrd="0" destOrd="0" parTransId="{C21CD672-98F9-4340-B97C-3EC4208048CF}" sibTransId="{6A707646-EF78-4B73-90B6-00521F960F17}"/>
    <dgm:cxn modelId="{7A05EC13-E9B7-4F48-A58F-DD3B751F9155}" type="presOf" srcId="{E3DE1E21-51DD-40CF-88A8-40D28598B375}" destId="{0E683860-DE9A-4720-BEAC-CDFB1489A5F3}" srcOrd="0" destOrd="0" presId="urn:microsoft.com/office/officeart/2018/2/layout/IconVerticalSolidList"/>
    <dgm:cxn modelId="{EEB4AE30-1C12-4BF2-8049-E953D11F5635}" srcId="{E3DE1E21-51DD-40CF-88A8-40D28598B375}" destId="{C81A447A-F490-4EBB-8E49-79DB11418C7E}" srcOrd="1" destOrd="0" parTransId="{69F8D2ED-D36B-4E8F-B804-4400E81A5EA6}" sibTransId="{C98FA8ED-EAB7-457B-83F9-F3CD7DD0652C}"/>
    <dgm:cxn modelId="{E32A0E46-AD3C-4295-8A12-C4045F16E496}" type="presOf" srcId="{C81A447A-F490-4EBB-8E49-79DB11418C7E}" destId="{FC3997A4-5280-4978-A4BC-4A59024EF2CC}" srcOrd="0" destOrd="0" presId="urn:microsoft.com/office/officeart/2018/2/layout/IconVerticalSolidList"/>
    <dgm:cxn modelId="{4594B095-8F57-4315-89CE-C7C77ADCE67C}" type="presOf" srcId="{8F225A28-FC28-4732-BD73-BACCB292B699}" destId="{253342EB-3127-49C3-88EE-F8C7BC0FCE7B}" srcOrd="0" destOrd="0" presId="urn:microsoft.com/office/officeart/2018/2/layout/IconVerticalSolidList"/>
    <dgm:cxn modelId="{FB8E77D6-1F8C-467B-A4F0-9D8E3043ABDB}" srcId="{E3DE1E21-51DD-40CF-88A8-40D28598B375}" destId="{5B1745F3-1E32-4E7D-9908-C17C7266963E}" srcOrd="2" destOrd="0" parTransId="{D64F7E0D-A4CC-4739-B647-360A92BE205B}" sibTransId="{E3D34031-EF2C-4833-9EA7-C1925AC47CCD}"/>
    <dgm:cxn modelId="{15AD5694-EA03-4FC5-BDDE-4B53F3FFCCA8}" type="presParOf" srcId="{0E683860-DE9A-4720-BEAC-CDFB1489A5F3}" destId="{DCEF0CCD-41F6-45BB-8BC2-B05A6F89CE3E}" srcOrd="0" destOrd="0" presId="urn:microsoft.com/office/officeart/2018/2/layout/IconVerticalSolidList"/>
    <dgm:cxn modelId="{B02FE0E4-7533-4589-AEAB-634BA5BA2C13}" type="presParOf" srcId="{DCEF0CCD-41F6-45BB-8BC2-B05A6F89CE3E}" destId="{5166DEC3-076D-48AA-B61E-2B92C5544109}" srcOrd="0" destOrd="0" presId="urn:microsoft.com/office/officeart/2018/2/layout/IconVerticalSolidList"/>
    <dgm:cxn modelId="{6E5D9538-820B-47CE-B5BA-8BEBC0A6AA57}" type="presParOf" srcId="{DCEF0CCD-41F6-45BB-8BC2-B05A6F89CE3E}" destId="{6F2A99B4-B9AF-414A-AB72-3A2E1B153804}" srcOrd="1" destOrd="0" presId="urn:microsoft.com/office/officeart/2018/2/layout/IconVerticalSolidList"/>
    <dgm:cxn modelId="{47995DAB-703B-4D43-87CE-78DB158590F0}" type="presParOf" srcId="{DCEF0CCD-41F6-45BB-8BC2-B05A6F89CE3E}" destId="{74F52722-1B08-49D5-BE79-8B1FDB25B13B}" srcOrd="2" destOrd="0" presId="urn:microsoft.com/office/officeart/2018/2/layout/IconVerticalSolidList"/>
    <dgm:cxn modelId="{725DD24B-E227-48AE-9AAA-52DF0F1AB77A}" type="presParOf" srcId="{DCEF0CCD-41F6-45BB-8BC2-B05A6F89CE3E}" destId="{253342EB-3127-49C3-88EE-F8C7BC0FCE7B}" srcOrd="3" destOrd="0" presId="urn:microsoft.com/office/officeart/2018/2/layout/IconVerticalSolidList"/>
    <dgm:cxn modelId="{F56922B3-19AF-45FB-AF51-765DDCC4B545}" type="presParOf" srcId="{0E683860-DE9A-4720-BEAC-CDFB1489A5F3}" destId="{6B726C0E-8315-490B-B266-F59BBB25CA68}" srcOrd="1" destOrd="0" presId="urn:microsoft.com/office/officeart/2018/2/layout/IconVerticalSolidList"/>
    <dgm:cxn modelId="{6166D9B6-A7A2-43F5-AA4B-8A2525DF0D97}" type="presParOf" srcId="{0E683860-DE9A-4720-BEAC-CDFB1489A5F3}" destId="{A7EC05B5-C8D6-4C3D-A5EA-B02568D82524}" srcOrd="2" destOrd="0" presId="urn:microsoft.com/office/officeart/2018/2/layout/IconVerticalSolidList"/>
    <dgm:cxn modelId="{496F41D5-5B3D-4976-AF6F-B12FD952835D}" type="presParOf" srcId="{A7EC05B5-C8D6-4C3D-A5EA-B02568D82524}" destId="{CEDC2499-7390-4C61-A432-B4157A2A34F0}" srcOrd="0" destOrd="0" presId="urn:microsoft.com/office/officeart/2018/2/layout/IconVerticalSolidList"/>
    <dgm:cxn modelId="{7953AAB0-E995-4CB7-A62F-64CB89F088E3}" type="presParOf" srcId="{A7EC05B5-C8D6-4C3D-A5EA-B02568D82524}" destId="{1AE7309D-8B6E-496E-AF23-DA43037F3567}" srcOrd="1" destOrd="0" presId="urn:microsoft.com/office/officeart/2018/2/layout/IconVerticalSolidList"/>
    <dgm:cxn modelId="{7FF9ADC6-7352-4CE5-96D6-0F2DBB7EF87F}" type="presParOf" srcId="{A7EC05B5-C8D6-4C3D-A5EA-B02568D82524}" destId="{BB64B746-ACEB-420B-A9CC-2067E6CF27F4}" srcOrd="2" destOrd="0" presId="urn:microsoft.com/office/officeart/2018/2/layout/IconVerticalSolidList"/>
    <dgm:cxn modelId="{2866CF57-FBC2-4F72-828B-3D4431031FFE}" type="presParOf" srcId="{A7EC05B5-C8D6-4C3D-A5EA-B02568D82524}" destId="{FC3997A4-5280-4978-A4BC-4A59024EF2CC}" srcOrd="3" destOrd="0" presId="urn:microsoft.com/office/officeart/2018/2/layout/IconVerticalSolidList"/>
    <dgm:cxn modelId="{932DB7A9-B7A2-4E50-9E1A-9C16EC8781F3}" type="presParOf" srcId="{0E683860-DE9A-4720-BEAC-CDFB1489A5F3}" destId="{12430B74-32B7-42C2-84A6-379B42B7E7E3}" srcOrd="3" destOrd="0" presId="urn:microsoft.com/office/officeart/2018/2/layout/IconVerticalSolidList"/>
    <dgm:cxn modelId="{10576955-53B2-4BD4-982D-40BB32D89E43}" type="presParOf" srcId="{0E683860-DE9A-4720-BEAC-CDFB1489A5F3}" destId="{BB79A389-69A6-4A28-8BB2-690D44995B0C}" srcOrd="4" destOrd="0" presId="urn:microsoft.com/office/officeart/2018/2/layout/IconVerticalSolidList"/>
    <dgm:cxn modelId="{C2BE1D9E-946C-4E6E-A786-C2204DBFE75B}" type="presParOf" srcId="{BB79A389-69A6-4A28-8BB2-690D44995B0C}" destId="{65C9ADB2-E0EB-4CB3-983E-82174C638255}" srcOrd="0" destOrd="0" presId="urn:microsoft.com/office/officeart/2018/2/layout/IconVerticalSolidList"/>
    <dgm:cxn modelId="{7851E80D-D6D9-4166-BC30-2CCEDD87D0E3}" type="presParOf" srcId="{BB79A389-69A6-4A28-8BB2-690D44995B0C}" destId="{71CB0FEC-BA33-4D1D-99A2-EB0F816B7DB5}" srcOrd="1" destOrd="0" presId="urn:microsoft.com/office/officeart/2018/2/layout/IconVerticalSolidList"/>
    <dgm:cxn modelId="{4A2DDA20-E640-442C-9551-6AEA4F45F4CE}" type="presParOf" srcId="{BB79A389-69A6-4A28-8BB2-690D44995B0C}" destId="{EB250689-6574-4E35-9B34-34ECFAD099A5}" srcOrd="2" destOrd="0" presId="urn:microsoft.com/office/officeart/2018/2/layout/IconVerticalSolidList"/>
    <dgm:cxn modelId="{28C80988-6863-46BB-88FE-AC535FEE99AE}" type="presParOf" srcId="{BB79A389-69A6-4A28-8BB2-690D44995B0C}" destId="{9F2552FB-3786-4433-BA1A-A11D767FE7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B0A3E8-027C-4F96-BCFA-A18B4E2B3245}"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FAD594EA-9591-44F6-9503-FD5CDCDF676D}">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The SVC model is the best fitting model for train and test set.</a:t>
          </a:r>
        </a:p>
      </dgm:t>
    </dgm:pt>
    <dgm:pt modelId="{FA0EA1B6-029E-436B-B0E8-AB27C5B38B99}" type="parTrans" cxnId="{8E2A8D13-FA5A-4CBD-8AB0-3072F6B1555C}">
      <dgm:prSet/>
      <dgm:spPr/>
      <dgm:t>
        <a:bodyPr/>
        <a:lstStyle/>
        <a:p>
          <a:endParaRPr lang="en-US"/>
        </a:p>
      </dgm:t>
    </dgm:pt>
    <dgm:pt modelId="{F69CCDAD-9B8E-46AC-91B8-7E46537A9286}" type="sibTrans" cxnId="{8E2A8D13-FA5A-4CBD-8AB0-3072F6B1555C}">
      <dgm:prSet/>
      <dgm:spPr/>
      <dgm:t>
        <a:bodyPr/>
        <a:lstStyle/>
        <a:p>
          <a:endParaRPr lang="en-US"/>
        </a:p>
      </dgm:t>
    </dgm:pt>
    <dgm:pt modelId="{83E55CAC-9EF7-4D75-9BD4-185491A588CA}">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Random Forest has the highest number of accuracy in train set but the value of test is much lower.  So, the Random Forest has the most overfitting model.</a:t>
          </a:r>
        </a:p>
      </dgm:t>
    </dgm:pt>
    <dgm:pt modelId="{A231D824-C6A7-4A4E-ACDF-B3EFE90FA00C}" type="parTrans" cxnId="{BE60EC54-467E-4632-B56E-0FC056117734}">
      <dgm:prSet/>
      <dgm:spPr/>
      <dgm:t>
        <a:bodyPr/>
        <a:lstStyle/>
        <a:p>
          <a:endParaRPr lang="en-US"/>
        </a:p>
      </dgm:t>
    </dgm:pt>
    <dgm:pt modelId="{35B7992C-D518-45D9-B74D-913D56B4EB52}" type="sibTrans" cxnId="{BE60EC54-467E-4632-B56E-0FC056117734}">
      <dgm:prSet/>
      <dgm:spPr/>
      <dgm:t>
        <a:bodyPr/>
        <a:lstStyle/>
        <a:p>
          <a:endParaRPr lang="en-US"/>
        </a:p>
      </dgm:t>
    </dgm:pt>
    <dgm:pt modelId="{0A5DF926-E91A-43CE-A2B7-F87464A28443}">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Logistic Regression and SVC have almost the same accuracy and f1 score for test set. So both of them are good to use, SVC is slightly better.</a:t>
          </a:r>
        </a:p>
      </dgm:t>
    </dgm:pt>
    <dgm:pt modelId="{A54EB148-A888-463C-A585-8565C2A2023F}" type="parTrans" cxnId="{B7B828A7-D9B8-438B-B5BE-60CF839506C2}">
      <dgm:prSet/>
      <dgm:spPr/>
      <dgm:t>
        <a:bodyPr/>
        <a:lstStyle/>
        <a:p>
          <a:endParaRPr lang="en-US"/>
        </a:p>
      </dgm:t>
    </dgm:pt>
    <dgm:pt modelId="{E4BCAC0A-1D4A-467E-A871-ED277090AD2D}" type="sibTrans" cxnId="{B7B828A7-D9B8-438B-B5BE-60CF839506C2}">
      <dgm:prSet/>
      <dgm:spPr/>
      <dgm:t>
        <a:bodyPr/>
        <a:lstStyle/>
        <a:p>
          <a:endParaRPr lang="en-US"/>
        </a:p>
      </dgm:t>
    </dgm:pt>
    <dgm:pt modelId="{6C511AB0-D462-4EE3-B855-05AF72B7BB9E}" type="pres">
      <dgm:prSet presAssocID="{9CB0A3E8-027C-4F96-BCFA-A18B4E2B3245}" presName="linear" presStyleCnt="0">
        <dgm:presLayoutVars>
          <dgm:animLvl val="lvl"/>
          <dgm:resizeHandles val="exact"/>
        </dgm:presLayoutVars>
      </dgm:prSet>
      <dgm:spPr/>
    </dgm:pt>
    <dgm:pt modelId="{2FCBECEC-9C31-4D2A-9D09-FF4F6A66DB38}" type="pres">
      <dgm:prSet presAssocID="{FAD594EA-9591-44F6-9503-FD5CDCDF676D}" presName="parentText" presStyleLbl="node1" presStyleIdx="0" presStyleCnt="3" custLinFactNeighborY="-57831">
        <dgm:presLayoutVars>
          <dgm:chMax val="0"/>
          <dgm:bulletEnabled val="1"/>
        </dgm:presLayoutVars>
      </dgm:prSet>
      <dgm:spPr/>
    </dgm:pt>
    <dgm:pt modelId="{F235057F-8CAB-4908-B566-BA3EF29EB792}" type="pres">
      <dgm:prSet presAssocID="{F69CCDAD-9B8E-46AC-91B8-7E46537A9286}" presName="spacer" presStyleCnt="0"/>
      <dgm:spPr/>
    </dgm:pt>
    <dgm:pt modelId="{45467306-623E-4737-ADF3-8702C3C2CBC1}" type="pres">
      <dgm:prSet presAssocID="{83E55CAC-9EF7-4D75-9BD4-185491A588CA}" presName="parentText" presStyleLbl="node1" presStyleIdx="1" presStyleCnt="3">
        <dgm:presLayoutVars>
          <dgm:chMax val="0"/>
          <dgm:bulletEnabled val="1"/>
        </dgm:presLayoutVars>
      </dgm:prSet>
      <dgm:spPr/>
    </dgm:pt>
    <dgm:pt modelId="{8115B370-8232-4ED9-9E86-7AF0A5F2AC11}" type="pres">
      <dgm:prSet presAssocID="{35B7992C-D518-45D9-B74D-913D56B4EB52}" presName="spacer" presStyleCnt="0"/>
      <dgm:spPr/>
    </dgm:pt>
    <dgm:pt modelId="{16955523-5EC4-484E-9297-10F18FDE9782}" type="pres">
      <dgm:prSet presAssocID="{0A5DF926-E91A-43CE-A2B7-F87464A28443}" presName="parentText" presStyleLbl="node1" presStyleIdx="2" presStyleCnt="3">
        <dgm:presLayoutVars>
          <dgm:chMax val="0"/>
          <dgm:bulletEnabled val="1"/>
        </dgm:presLayoutVars>
      </dgm:prSet>
      <dgm:spPr/>
    </dgm:pt>
  </dgm:ptLst>
  <dgm:cxnLst>
    <dgm:cxn modelId="{8DEB7C05-1D03-4C22-9A50-E4B913D2A296}" type="presOf" srcId="{83E55CAC-9EF7-4D75-9BD4-185491A588CA}" destId="{45467306-623E-4737-ADF3-8702C3C2CBC1}" srcOrd="0" destOrd="0" presId="urn:microsoft.com/office/officeart/2005/8/layout/vList2"/>
    <dgm:cxn modelId="{8E2A8D13-FA5A-4CBD-8AB0-3072F6B1555C}" srcId="{9CB0A3E8-027C-4F96-BCFA-A18B4E2B3245}" destId="{FAD594EA-9591-44F6-9503-FD5CDCDF676D}" srcOrd="0" destOrd="0" parTransId="{FA0EA1B6-029E-436B-B0E8-AB27C5B38B99}" sibTransId="{F69CCDAD-9B8E-46AC-91B8-7E46537A9286}"/>
    <dgm:cxn modelId="{32D52920-B09C-4EA3-B7E5-1F8167E7965E}" type="presOf" srcId="{9CB0A3E8-027C-4F96-BCFA-A18B4E2B3245}" destId="{6C511AB0-D462-4EE3-B855-05AF72B7BB9E}" srcOrd="0" destOrd="0" presId="urn:microsoft.com/office/officeart/2005/8/layout/vList2"/>
    <dgm:cxn modelId="{BE60EC54-467E-4632-B56E-0FC056117734}" srcId="{9CB0A3E8-027C-4F96-BCFA-A18B4E2B3245}" destId="{83E55CAC-9EF7-4D75-9BD4-185491A588CA}" srcOrd="1" destOrd="0" parTransId="{A231D824-C6A7-4A4E-ACDF-B3EFE90FA00C}" sibTransId="{35B7992C-D518-45D9-B74D-913D56B4EB52}"/>
    <dgm:cxn modelId="{2A55C883-79BC-4813-9B46-D590094FB9B6}" type="presOf" srcId="{0A5DF926-E91A-43CE-A2B7-F87464A28443}" destId="{16955523-5EC4-484E-9297-10F18FDE9782}" srcOrd="0" destOrd="0" presId="urn:microsoft.com/office/officeart/2005/8/layout/vList2"/>
    <dgm:cxn modelId="{B7B828A7-D9B8-438B-B5BE-60CF839506C2}" srcId="{9CB0A3E8-027C-4F96-BCFA-A18B4E2B3245}" destId="{0A5DF926-E91A-43CE-A2B7-F87464A28443}" srcOrd="2" destOrd="0" parTransId="{A54EB148-A888-463C-A585-8565C2A2023F}" sibTransId="{E4BCAC0A-1D4A-467E-A871-ED277090AD2D}"/>
    <dgm:cxn modelId="{474E4DCD-33AB-4D58-8BB7-622D8CFCCCCE}" type="presOf" srcId="{FAD594EA-9591-44F6-9503-FD5CDCDF676D}" destId="{2FCBECEC-9C31-4D2A-9D09-FF4F6A66DB38}" srcOrd="0" destOrd="0" presId="urn:microsoft.com/office/officeart/2005/8/layout/vList2"/>
    <dgm:cxn modelId="{1F2C42DD-353F-4CC5-9132-695A89B5DF8F}" type="presParOf" srcId="{6C511AB0-D462-4EE3-B855-05AF72B7BB9E}" destId="{2FCBECEC-9C31-4D2A-9D09-FF4F6A66DB38}" srcOrd="0" destOrd="0" presId="urn:microsoft.com/office/officeart/2005/8/layout/vList2"/>
    <dgm:cxn modelId="{0BEF9D07-113C-42C3-8B84-93ECE1501DCF}" type="presParOf" srcId="{6C511AB0-D462-4EE3-B855-05AF72B7BB9E}" destId="{F235057F-8CAB-4908-B566-BA3EF29EB792}" srcOrd="1" destOrd="0" presId="urn:microsoft.com/office/officeart/2005/8/layout/vList2"/>
    <dgm:cxn modelId="{40D03EAE-3DBB-4136-8BEF-6CB5F9BDD657}" type="presParOf" srcId="{6C511AB0-D462-4EE3-B855-05AF72B7BB9E}" destId="{45467306-623E-4737-ADF3-8702C3C2CBC1}" srcOrd="2" destOrd="0" presId="urn:microsoft.com/office/officeart/2005/8/layout/vList2"/>
    <dgm:cxn modelId="{CC09E800-64FB-45AF-856C-D3ECF59D12B5}" type="presParOf" srcId="{6C511AB0-D462-4EE3-B855-05AF72B7BB9E}" destId="{8115B370-8232-4ED9-9E86-7AF0A5F2AC11}" srcOrd="3" destOrd="0" presId="urn:microsoft.com/office/officeart/2005/8/layout/vList2"/>
    <dgm:cxn modelId="{FE705C19-CBE2-4A15-AC11-9E3F8AF85B1C}" type="presParOf" srcId="{6C511AB0-D462-4EE3-B855-05AF72B7BB9E}" destId="{16955523-5EC4-484E-9297-10F18FDE978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D8251A-842F-4D5D-9D74-7E7BE72A76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AE790A-C350-46AB-967E-747EB245BEC4}">
      <dgm:prSet custT="1"/>
      <dgm:spPr/>
      <dgm:t>
        <a:bodyPr/>
        <a:lstStyle/>
        <a:p>
          <a:r>
            <a:rPr lang="en-US" sz="2000" dirty="0">
              <a:latin typeface="Arial" panose="020B0604020202020204" pitchFamily="34" charset="0"/>
              <a:cs typeface="Arial" panose="020B0604020202020204" pitchFamily="34" charset="0"/>
            </a:rPr>
            <a:t>Find out the number of components that explain 90% of variance in the dataset.</a:t>
          </a:r>
        </a:p>
      </dgm:t>
    </dgm:pt>
    <dgm:pt modelId="{9EEAC43E-BAB8-49EE-97BF-130DDA92A3AB}" type="parTrans" cxnId="{38787B38-B555-47F4-B4DE-E998B08F15E3}">
      <dgm:prSet/>
      <dgm:spPr/>
      <dgm:t>
        <a:bodyPr/>
        <a:lstStyle/>
        <a:p>
          <a:endParaRPr lang="en-US"/>
        </a:p>
      </dgm:t>
    </dgm:pt>
    <dgm:pt modelId="{943B44A0-3EC2-4146-AE29-2632D052E84F}" type="sibTrans" cxnId="{38787B38-B555-47F4-B4DE-E998B08F15E3}">
      <dgm:prSet/>
      <dgm:spPr/>
      <dgm:t>
        <a:bodyPr/>
        <a:lstStyle/>
        <a:p>
          <a:endParaRPr lang="en-US"/>
        </a:p>
      </dgm:t>
    </dgm:pt>
    <dgm:pt modelId="{486D0A2D-85E9-491E-92E4-C798DA79072D}">
      <dgm:prSet custT="1"/>
      <dgm:spPr/>
      <dgm:t>
        <a:bodyPr/>
        <a:lstStyle/>
        <a:p>
          <a:r>
            <a:rPr lang="en-US" sz="2000" dirty="0">
              <a:latin typeface="Arial" panose="020B0604020202020204" pitchFamily="34" charset="0"/>
              <a:cs typeface="Arial" panose="020B0604020202020204" pitchFamily="34" charset="0"/>
            </a:rPr>
            <a:t>Create Data Frame with PCA Components </a:t>
          </a:r>
        </a:p>
      </dgm:t>
    </dgm:pt>
    <dgm:pt modelId="{1910DD90-E55D-41CA-9F2D-D104CB6D5067}" type="parTrans" cxnId="{AA548B88-9084-4F42-91CA-00C7EE60971C}">
      <dgm:prSet/>
      <dgm:spPr/>
      <dgm:t>
        <a:bodyPr/>
        <a:lstStyle/>
        <a:p>
          <a:endParaRPr lang="en-US"/>
        </a:p>
      </dgm:t>
    </dgm:pt>
    <dgm:pt modelId="{278B7B34-A738-4482-ACEE-81A6EFD470EB}" type="sibTrans" cxnId="{AA548B88-9084-4F42-91CA-00C7EE60971C}">
      <dgm:prSet/>
      <dgm:spPr/>
      <dgm:t>
        <a:bodyPr/>
        <a:lstStyle/>
        <a:p>
          <a:endParaRPr lang="en-US"/>
        </a:p>
      </dgm:t>
    </dgm:pt>
    <dgm:pt modelId="{79659A78-DFC4-42E1-B722-016F741C77A4}">
      <dgm:prSet custT="1"/>
      <dgm:spPr/>
      <dgm:t>
        <a:bodyPr/>
        <a:lstStyle/>
        <a:p>
          <a:r>
            <a:rPr lang="en-US" sz="2000" dirty="0">
              <a:latin typeface="Arial" panose="020B0604020202020204" pitchFamily="34" charset="0"/>
              <a:cs typeface="Arial" panose="020B0604020202020204" pitchFamily="34" charset="0"/>
            </a:rPr>
            <a:t>Adding Target Variable </a:t>
          </a:r>
        </a:p>
      </dgm:t>
    </dgm:pt>
    <dgm:pt modelId="{03B14BAD-F1BD-4728-AF9A-4EA2DFD73871}" type="parTrans" cxnId="{D9556F01-C646-4369-BAF6-446D79072EF1}">
      <dgm:prSet/>
      <dgm:spPr/>
      <dgm:t>
        <a:bodyPr/>
        <a:lstStyle/>
        <a:p>
          <a:endParaRPr lang="en-US"/>
        </a:p>
      </dgm:t>
    </dgm:pt>
    <dgm:pt modelId="{D040F0C5-051E-46F7-A30A-954482E6354B}" type="sibTrans" cxnId="{D9556F01-C646-4369-BAF6-446D79072EF1}">
      <dgm:prSet/>
      <dgm:spPr/>
      <dgm:t>
        <a:bodyPr/>
        <a:lstStyle/>
        <a:p>
          <a:endParaRPr lang="en-US"/>
        </a:p>
      </dgm:t>
    </dgm:pt>
    <dgm:pt modelId="{4172E63D-621C-480F-AC10-69B5E68B3FFA}">
      <dgm:prSet custT="1"/>
      <dgm:spPr/>
      <dgm:t>
        <a:bodyPr/>
        <a:lstStyle/>
        <a:p>
          <a:r>
            <a:rPr lang="en-US" sz="2000" dirty="0">
              <a:latin typeface="Arial" panose="020B0604020202020204" pitchFamily="34" charset="0"/>
              <a:cs typeface="Arial" panose="020B0604020202020204" pitchFamily="34" charset="0"/>
            </a:rPr>
            <a:t>Applying Models</a:t>
          </a:r>
        </a:p>
      </dgm:t>
    </dgm:pt>
    <dgm:pt modelId="{4F651C59-8878-41DA-87DE-8B3F00205198}" type="parTrans" cxnId="{FC107DFE-C809-46A4-ABCC-9E3A42EF2E10}">
      <dgm:prSet/>
      <dgm:spPr/>
      <dgm:t>
        <a:bodyPr/>
        <a:lstStyle/>
        <a:p>
          <a:endParaRPr lang="en-US"/>
        </a:p>
      </dgm:t>
    </dgm:pt>
    <dgm:pt modelId="{01EC6D89-937A-44CF-B082-A37211B48061}" type="sibTrans" cxnId="{FC107DFE-C809-46A4-ABCC-9E3A42EF2E10}">
      <dgm:prSet/>
      <dgm:spPr/>
      <dgm:t>
        <a:bodyPr/>
        <a:lstStyle/>
        <a:p>
          <a:endParaRPr lang="en-US"/>
        </a:p>
      </dgm:t>
    </dgm:pt>
    <dgm:pt modelId="{7D86A2E3-9CA5-4CCC-8620-DF400A1DF40D}" type="pres">
      <dgm:prSet presAssocID="{E7D8251A-842F-4D5D-9D74-7E7BE72A76B3}" presName="root" presStyleCnt="0">
        <dgm:presLayoutVars>
          <dgm:dir/>
          <dgm:resizeHandles val="exact"/>
        </dgm:presLayoutVars>
      </dgm:prSet>
      <dgm:spPr/>
    </dgm:pt>
    <dgm:pt modelId="{F2A58B73-9B73-483B-A1A0-3260FFFEFAB4}" type="pres">
      <dgm:prSet presAssocID="{6AAE790A-C350-46AB-967E-747EB245BEC4}" presName="compNode" presStyleCnt="0"/>
      <dgm:spPr/>
    </dgm:pt>
    <dgm:pt modelId="{80184FDF-1B49-43BD-8D5F-E37C64F64FC7}" type="pres">
      <dgm:prSet presAssocID="{6AAE790A-C350-46AB-967E-747EB245BEC4}" presName="bgRect" presStyleLbl="bgShp" presStyleIdx="0" presStyleCnt="4"/>
      <dgm:spPr/>
    </dgm:pt>
    <dgm:pt modelId="{5FBA03C4-114B-4857-A414-02CF1A2978C2}" type="pres">
      <dgm:prSet presAssocID="{6AAE790A-C350-46AB-967E-747EB245BE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CE2C538-92F3-4957-84D6-4B3C0F6F6329}" type="pres">
      <dgm:prSet presAssocID="{6AAE790A-C350-46AB-967E-747EB245BEC4}" presName="spaceRect" presStyleCnt="0"/>
      <dgm:spPr/>
    </dgm:pt>
    <dgm:pt modelId="{3B9D5B84-A6B3-4CEE-BABB-CFF814DCEE0C}" type="pres">
      <dgm:prSet presAssocID="{6AAE790A-C350-46AB-967E-747EB245BEC4}" presName="parTx" presStyleLbl="revTx" presStyleIdx="0" presStyleCnt="4">
        <dgm:presLayoutVars>
          <dgm:chMax val="0"/>
          <dgm:chPref val="0"/>
        </dgm:presLayoutVars>
      </dgm:prSet>
      <dgm:spPr/>
    </dgm:pt>
    <dgm:pt modelId="{CFFF90D6-C8D7-400E-80D6-9B8FBA3AD31C}" type="pres">
      <dgm:prSet presAssocID="{943B44A0-3EC2-4146-AE29-2632D052E84F}" presName="sibTrans" presStyleCnt="0"/>
      <dgm:spPr/>
    </dgm:pt>
    <dgm:pt modelId="{61F8D0C2-4F23-4220-845A-1F6EBF2C6192}" type="pres">
      <dgm:prSet presAssocID="{486D0A2D-85E9-491E-92E4-C798DA79072D}" presName="compNode" presStyleCnt="0"/>
      <dgm:spPr/>
    </dgm:pt>
    <dgm:pt modelId="{B4209052-E569-4CF2-897B-1199C3099D18}" type="pres">
      <dgm:prSet presAssocID="{486D0A2D-85E9-491E-92E4-C798DA79072D}" presName="bgRect" presStyleLbl="bgShp" presStyleIdx="1" presStyleCnt="4"/>
      <dgm:spPr/>
    </dgm:pt>
    <dgm:pt modelId="{613FC480-76EB-4C49-BE76-3354B0BF9445}" type="pres">
      <dgm:prSet presAssocID="{486D0A2D-85E9-491E-92E4-C798DA7907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BF497FE8-969F-4162-95DC-15DE3BD5B254}" type="pres">
      <dgm:prSet presAssocID="{486D0A2D-85E9-491E-92E4-C798DA79072D}" presName="spaceRect" presStyleCnt="0"/>
      <dgm:spPr/>
    </dgm:pt>
    <dgm:pt modelId="{D1394ECF-7AED-4FB9-AAC1-8E413CC38B04}" type="pres">
      <dgm:prSet presAssocID="{486D0A2D-85E9-491E-92E4-C798DA79072D}" presName="parTx" presStyleLbl="revTx" presStyleIdx="1" presStyleCnt="4">
        <dgm:presLayoutVars>
          <dgm:chMax val="0"/>
          <dgm:chPref val="0"/>
        </dgm:presLayoutVars>
      </dgm:prSet>
      <dgm:spPr/>
    </dgm:pt>
    <dgm:pt modelId="{CEAA7372-7281-4F2D-84E5-2AFE221A9091}" type="pres">
      <dgm:prSet presAssocID="{278B7B34-A738-4482-ACEE-81A6EFD470EB}" presName="sibTrans" presStyleCnt="0"/>
      <dgm:spPr/>
    </dgm:pt>
    <dgm:pt modelId="{5889032F-1AFE-44C5-AB2F-817FCA442D56}" type="pres">
      <dgm:prSet presAssocID="{79659A78-DFC4-42E1-B722-016F741C77A4}" presName="compNode" presStyleCnt="0"/>
      <dgm:spPr/>
    </dgm:pt>
    <dgm:pt modelId="{5984AE77-FA22-499D-9005-CABB51463A27}" type="pres">
      <dgm:prSet presAssocID="{79659A78-DFC4-42E1-B722-016F741C77A4}" presName="bgRect" presStyleLbl="bgShp" presStyleIdx="2" presStyleCnt="4"/>
      <dgm:spPr/>
    </dgm:pt>
    <dgm:pt modelId="{1DBD0A06-E4B5-48DB-92B3-CE455A9BB925}" type="pres">
      <dgm:prSet presAssocID="{79659A78-DFC4-42E1-B722-016F741C77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2C5E86C5-33ED-40E1-96E8-99DDCF1D1AE4}" type="pres">
      <dgm:prSet presAssocID="{79659A78-DFC4-42E1-B722-016F741C77A4}" presName="spaceRect" presStyleCnt="0"/>
      <dgm:spPr/>
    </dgm:pt>
    <dgm:pt modelId="{5621DAA2-56D4-4C7D-8DF4-68C79793DE7B}" type="pres">
      <dgm:prSet presAssocID="{79659A78-DFC4-42E1-B722-016F741C77A4}" presName="parTx" presStyleLbl="revTx" presStyleIdx="2" presStyleCnt="4">
        <dgm:presLayoutVars>
          <dgm:chMax val="0"/>
          <dgm:chPref val="0"/>
        </dgm:presLayoutVars>
      </dgm:prSet>
      <dgm:spPr/>
    </dgm:pt>
    <dgm:pt modelId="{F2F5E95F-AB2D-4A9E-8EE5-9EE473F4EB4C}" type="pres">
      <dgm:prSet presAssocID="{D040F0C5-051E-46F7-A30A-954482E6354B}" presName="sibTrans" presStyleCnt="0"/>
      <dgm:spPr/>
    </dgm:pt>
    <dgm:pt modelId="{B7292A92-80EC-4478-9B2D-728FF6FED8EE}" type="pres">
      <dgm:prSet presAssocID="{4172E63D-621C-480F-AC10-69B5E68B3FFA}" presName="compNode" presStyleCnt="0"/>
      <dgm:spPr/>
    </dgm:pt>
    <dgm:pt modelId="{855EBFB9-62E1-467A-81B3-CEFBF39C436D}" type="pres">
      <dgm:prSet presAssocID="{4172E63D-621C-480F-AC10-69B5E68B3FFA}" presName="bgRect" presStyleLbl="bgShp" presStyleIdx="3" presStyleCnt="4"/>
      <dgm:spPr/>
    </dgm:pt>
    <dgm:pt modelId="{1C22D60E-8205-49F2-A3EE-64EC33921531}" type="pres">
      <dgm:prSet presAssocID="{4172E63D-621C-480F-AC10-69B5E68B3F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D71F1A0-7B60-41C5-AF2C-EE806799896F}" type="pres">
      <dgm:prSet presAssocID="{4172E63D-621C-480F-AC10-69B5E68B3FFA}" presName="spaceRect" presStyleCnt="0"/>
      <dgm:spPr/>
    </dgm:pt>
    <dgm:pt modelId="{A2596C9A-ABA7-4601-9BFA-6486F51E513D}" type="pres">
      <dgm:prSet presAssocID="{4172E63D-621C-480F-AC10-69B5E68B3FFA}" presName="parTx" presStyleLbl="revTx" presStyleIdx="3" presStyleCnt="4">
        <dgm:presLayoutVars>
          <dgm:chMax val="0"/>
          <dgm:chPref val="0"/>
        </dgm:presLayoutVars>
      </dgm:prSet>
      <dgm:spPr/>
    </dgm:pt>
  </dgm:ptLst>
  <dgm:cxnLst>
    <dgm:cxn modelId="{D9556F01-C646-4369-BAF6-446D79072EF1}" srcId="{E7D8251A-842F-4D5D-9D74-7E7BE72A76B3}" destId="{79659A78-DFC4-42E1-B722-016F741C77A4}" srcOrd="2" destOrd="0" parTransId="{03B14BAD-F1BD-4728-AF9A-4EA2DFD73871}" sibTransId="{D040F0C5-051E-46F7-A30A-954482E6354B}"/>
    <dgm:cxn modelId="{EAE2F119-2597-4CDF-A022-FF4CC0F85EB5}" type="presOf" srcId="{E7D8251A-842F-4D5D-9D74-7E7BE72A76B3}" destId="{7D86A2E3-9CA5-4CCC-8620-DF400A1DF40D}" srcOrd="0" destOrd="0" presId="urn:microsoft.com/office/officeart/2018/2/layout/IconVerticalSolidList"/>
    <dgm:cxn modelId="{64E1CC27-0A2E-4A91-A9A0-BC75F9F77A9B}" type="presOf" srcId="{6AAE790A-C350-46AB-967E-747EB245BEC4}" destId="{3B9D5B84-A6B3-4CEE-BABB-CFF814DCEE0C}" srcOrd="0" destOrd="0" presId="urn:microsoft.com/office/officeart/2018/2/layout/IconVerticalSolidList"/>
    <dgm:cxn modelId="{38787B38-B555-47F4-B4DE-E998B08F15E3}" srcId="{E7D8251A-842F-4D5D-9D74-7E7BE72A76B3}" destId="{6AAE790A-C350-46AB-967E-747EB245BEC4}" srcOrd="0" destOrd="0" parTransId="{9EEAC43E-BAB8-49EE-97BF-130DDA92A3AB}" sibTransId="{943B44A0-3EC2-4146-AE29-2632D052E84F}"/>
    <dgm:cxn modelId="{958E7A3E-D913-4E71-A5E7-1880152E6036}" type="presOf" srcId="{486D0A2D-85E9-491E-92E4-C798DA79072D}" destId="{D1394ECF-7AED-4FB9-AAC1-8E413CC38B04}" srcOrd="0" destOrd="0" presId="urn:microsoft.com/office/officeart/2018/2/layout/IconVerticalSolidList"/>
    <dgm:cxn modelId="{AA548B88-9084-4F42-91CA-00C7EE60971C}" srcId="{E7D8251A-842F-4D5D-9D74-7E7BE72A76B3}" destId="{486D0A2D-85E9-491E-92E4-C798DA79072D}" srcOrd="1" destOrd="0" parTransId="{1910DD90-E55D-41CA-9F2D-D104CB6D5067}" sibTransId="{278B7B34-A738-4482-ACEE-81A6EFD470EB}"/>
    <dgm:cxn modelId="{24E5F09C-FE79-4A28-B91D-004603A12A80}" type="presOf" srcId="{4172E63D-621C-480F-AC10-69B5E68B3FFA}" destId="{A2596C9A-ABA7-4601-9BFA-6486F51E513D}" srcOrd="0" destOrd="0" presId="urn:microsoft.com/office/officeart/2018/2/layout/IconVerticalSolidList"/>
    <dgm:cxn modelId="{8B3DF3E1-906D-4CAD-9484-FE1093401702}" type="presOf" srcId="{79659A78-DFC4-42E1-B722-016F741C77A4}" destId="{5621DAA2-56D4-4C7D-8DF4-68C79793DE7B}" srcOrd="0" destOrd="0" presId="urn:microsoft.com/office/officeart/2018/2/layout/IconVerticalSolidList"/>
    <dgm:cxn modelId="{FC107DFE-C809-46A4-ABCC-9E3A42EF2E10}" srcId="{E7D8251A-842F-4D5D-9D74-7E7BE72A76B3}" destId="{4172E63D-621C-480F-AC10-69B5E68B3FFA}" srcOrd="3" destOrd="0" parTransId="{4F651C59-8878-41DA-87DE-8B3F00205198}" sibTransId="{01EC6D89-937A-44CF-B082-A37211B48061}"/>
    <dgm:cxn modelId="{EC3214B2-1F07-4A20-8E9C-6EF51D600A9D}" type="presParOf" srcId="{7D86A2E3-9CA5-4CCC-8620-DF400A1DF40D}" destId="{F2A58B73-9B73-483B-A1A0-3260FFFEFAB4}" srcOrd="0" destOrd="0" presId="urn:microsoft.com/office/officeart/2018/2/layout/IconVerticalSolidList"/>
    <dgm:cxn modelId="{12F2FA34-D049-435C-8DD3-C2C329EFC188}" type="presParOf" srcId="{F2A58B73-9B73-483B-A1A0-3260FFFEFAB4}" destId="{80184FDF-1B49-43BD-8D5F-E37C64F64FC7}" srcOrd="0" destOrd="0" presId="urn:microsoft.com/office/officeart/2018/2/layout/IconVerticalSolidList"/>
    <dgm:cxn modelId="{D8C23AD9-1DD5-4BCF-AC03-5D4899644CB3}" type="presParOf" srcId="{F2A58B73-9B73-483B-A1A0-3260FFFEFAB4}" destId="{5FBA03C4-114B-4857-A414-02CF1A2978C2}" srcOrd="1" destOrd="0" presId="urn:microsoft.com/office/officeart/2018/2/layout/IconVerticalSolidList"/>
    <dgm:cxn modelId="{ADD8933E-0DBB-4787-8F9C-31AEBB9CF4CF}" type="presParOf" srcId="{F2A58B73-9B73-483B-A1A0-3260FFFEFAB4}" destId="{6CE2C538-92F3-4957-84D6-4B3C0F6F6329}" srcOrd="2" destOrd="0" presId="urn:microsoft.com/office/officeart/2018/2/layout/IconVerticalSolidList"/>
    <dgm:cxn modelId="{5B7B8917-78CD-41FC-8359-0549EDAA8143}" type="presParOf" srcId="{F2A58B73-9B73-483B-A1A0-3260FFFEFAB4}" destId="{3B9D5B84-A6B3-4CEE-BABB-CFF814DCEE0C}" srcOrd="3" destOrd="0" presId="urn:microsoft.com/office/officeart/2018/2/layout/IconVerticalSolidList"/>
    <dgm:cxn modelId="{4A8F2928-2763-4C57-B1B3-8970FA5C795D}" type="presParOf" srcId="{7D86A2E3-9CA5-4CCC-8620-DF400A1DF40D}" destId="{CFFF90D6-C8D7-400E-80D6-9B8FBA3AD31C}" srcOrd="1" destOrd="0" presId="urn:microsoft.com/office/officeart/2018/2/layout/IconVerticalSolidList"/>
    <dgm:cxn modelId="{AA87F8AC-28E6-4E53-ABF5-C86DC48090F0}" type="presParOf" srcId="{7D86A2E3-9CA5-4CCC-8620-DF400A1DF40D}" destId="{61F8D0C2-4F23-4220-845A-1F6EBF2C6192}" srcOrd="2" destOrd="0" presId="urn:microsoft.com/office/officeart/2018/2/layout/IconVerticalSolidList"/>
    <dgm:cxn modelId="{F752C8A0-C207-48E6-BA56-4A8F0AE1D039}" type="presParOf" srcId="{61F8D0C2-4F23-4220-845A-1F6EBF2C6192}" destId="{B4209052-E569-4CF2-897B-1199C3099D18}" srcOrd="0" destOrd="0" presId="urn:microsoft.com/office/officeart/2018/2/layout/IconVerticalSolidList"/>
    <dgm:cxn modelId="{FB699223-C49A-4E9D-868F-CA6457152B73}" type="presParOf" srcId="{61F8D0C2-4F23-4220-845A-1F6EBF2C6192}" destId="{613FC480-76EB-4C49-BE76-3354B0BF9445}" srcOrd="1" destOrd="0" presId="urn:microsoft.com/office/officeart/2018/2/layout/IconVerticalSolidList"/>
    <dgm:cxn modelId="{9D6F5EA3-168D-4762-A304-26BC4D652FC5}" type="presParOf" srcId="{61F8D0C2-4F23-4220-845A-1F6EBF2C6192}" destId="{BF497FE8-969F-4162-95DC-15DE3BD5B254}" srcOrd="2" destOrd="0" presId="urn:microsoft.com/office/officeart/2018/2/layout/IconVerticalSolidList"/>
    <dgm:cxn modelId="{98616D82-4037-4AEC-A965-EB9189ECB33D}" type="presParOf" srcId="{61F8D0C2-4F23-4220-845A-1F6EBF2C6192}" destId="{D1394ECF-7AED-4FB9-AAC1-8E413CC38B04}" srcOrd="3" destOrd="0" presId="urn:microsoft.com/office/officeart/2018/2/layout/IconVerticalSolidList"/>
    <dgm:cxn modelId="{7B257CC8-2F3A-4A67-958F-E129D9E240AE}" type="presParOf" srcId="{7D86A2E3-9CA5-4CCC-8620-DF400A1DF40D}" destId="{CEAA7372-7281-4F2D-84E5-2AFE221A9091}" srcOrd="3" destOrd="0" presId="urn:microsoft.com/office/officeart/2018/2/layout/IconVerticalSolidList"/>
    <dgm:cxn modelId="{507F08D6-759A-4770-8BAC-9E5BB7F2DEFF}" type="presParOf" srcId="{7D86A2E3-9CA5-4CCC-8620-DF400A1DF40D}" destId="{5889032F-1AFE-44C5-AB2F-817FCA442D56}" srcOrd="4" destOrd="0" presId="urn:microsoft.com/office/officeart/2018/2/layout/IconVerticalSolidList"/>
    <dgm:cxn modelId="{01F07AC7-1D6D-47FD-A14F-1E24089C2C21}" type="presParOf" srcId="{5889032F-1AFE-44C5-AB2F-817FCA442D56}" destId="{5984AE77-FA22-499D-9005-CABB51463A27}" srcOrd="0" destOrd="0" presId="urn:microsoft.com/office/officeart/2018/2/layout/IconVerticalSolidList"/>
    <dgm:cxn modelId="{8EA2D481-A6CA-4AAB-9BE5-F569E734EFCE}" type="presParOf" srcId="{5889032F-1AFE-44C5-AB2F-817FCA442D56}" destId="{1DBD0A06-E4B5-48DB-92B3-CE455A9BB925}" srcOrd="1" destOrd="0" presId="urn:microsoft.com/office/officeart/2018/2/layout/IconVerticalSolidList"/>
    <dgm:cxn modelId="{8A5D10CF-27D5-41E3-BB64-BBC4C2093F42}" type="presParOf" srcId="{5889032F-1AFE-44C5-AB2F-817FCA442D56}" destId="{2C5E86C5-33ED-40E1-96E8-99DDCF1D1AE4}" srcOrd="2" destOrd="0" presId="urn:microsoft.com/office/officeart/2018/2/layout/IconVerticalSolidList"/>
    <dgm:cxn modelId="{B15F9D52-F18F-4DF0-A4C6-0ED20E7900C1}" type="presParOf" srcId="{5889032F-1AFE-44C5-AB2F-817FCA442D56}" destId="{5621DAA2-56D4-4C7D-8DF4-68C79793DE7B}" srcOrd="3" destOrd="0" presId="urn:microsoft.com/office/officeart/2018/2/layout/IconVerticalSolidList"/>
    <dgm:cxn modelId="{401A09DB-B45D-459C-A5D4-74175765E8E0}" type="presParOf" srcId="{7D86A2E3-9CA5-4CCC-8620-DF400A1DF40D}" destId="{F2F5E95F-AB2D-4A9E-8EE5-9EE473F4EB4C}" srcOrd="5" destOrd="0" presId="urn:microsoft.com/office/officeart/2018/2/layout/IconVerticalSolidList"/>
    <dgm:cxn modelId="{C204A5AA-22F2-4A30-95CA-C6985AD596B5}" type="presParOf" srcId="{7D86A2E3-9CA5-4CCC-8620-DF400A1DF40D}" destId="{B7292A92-80EC-4478-9B2D-728FF6FED8EE}" srcOrd="6" destOrd="0" presId="urn:microsoft.com/office/officeart/2018/2/layout/IconVerticalSolidList"/>
    <dgm:cxn modelId="{7E76EF34-4801-4F68-9A53-612F2672C0AF}" type="presParOf" srcId="{B7292A92-80EC-4478-9B2D-728FF6FED8EE}" destId="{855EBFB9-62E1-467A-81B3-CEFBF39C436D}" srcOrd="0" destOrd="0" presId="urn:microsoft.com/office/officeart/2018/2/layout/IconVerticalSolidList"/>
    <dgm:cxn modelId="{08DA73B0-F7AA-44F3-B9D6-C1FD4F7BBD05}" type="presParOf" srcId="{B7292A92-80EC-4478-9B2D-728FF6FED8EE}" destId="{1C22D60E-8205-49F2-A3EE-64EC33921531}" srcOrd="1" destOrd="0" presId="urn:microsoft.com/office/officeart/2018/2/layout/IconVerticalSolidList"/>
    <dgm:cxn modelId="{49E7EFAE-41C2-49A6-9548-BD6D197DA01E}" type="presParOf" srcId="{B7292A92-80EC-4478-9B2D-728FF6FED8EE}" destId="{FD71F1A0-7B60-41C5-AF2C-EE806799896F}" srcOrd="2" destOrd="0" presId="urn:microsoft.com/office/officeart/2018/2/layout/IconVerticalSolidList"/>
    <dgm:cxn modelId="{FB80080A-E6B5-4BE4-9AB8-6115BED26DE7}" type="presParOf" srcId="{B7292A92-80EC-4478-9B2D-728FF6FED8EE}" destId="{A2596C9A-ABA7-4601-9BFA-6486F51E51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B0A3E8-027C-4F96-BCFA-A18B4E2B3245}"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C189F845-D21D-4030-AB49-AD4637E19D7E}">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The SVC model is the best fitting model for train and test set.</a:t>
          </a:r>
        </a:p>
      </dgm:t>
    </dgm:pt>
    <dgm:pt modelId="{F0A04A7A-55D2-4F59-94E8-A8B69101D7B0}" type="parTrans" cxnId="{885F5735-A6A4-48CD-B071-A35354FF0253}">
      <dgm:prSet/>
      <dgm:spPr/>
      <dgm:t>
        <a:bodyPr/>
        <a:lstStyle/>
        <a:p>
          <a:endParaRPr lang="en-US"/>
        </a:p>
      </dgm:t>
    </dgm:pt>
    <dgm:pt modelId="{D39FD391-57FF-4612-9A83-99939D7D1529}" type="sibTrans" cxnId="{885F5735-A6A4-48CD-B071-A35354FF0253}">
      <dgm:prSet/>
      <dgm:spPr/>
      <dgm:t>
        <a:bodyPr/>
        <a:lstStyle/>
        <a:p>
          <a:endParaRPr lang="en-US"/>
        </a:p>
      </dgm:t>
    </dgm:pt>
    <dgm:pt modelId="{7744461F-DBF2-4B65-9D71-938B47805AC0}">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PCA Random forest has the highest number of accuracy score in train set, but the value of test is much lower. </a:t>
          </a:r>
          <a:r>
            <a:rPr lang="en-US" sz="2000" b="0" i="0" dirty="0" err="1">
              <a:latin typeface="Arial" panose="020B0604020202020204" pitchFamily="34" charset="0"/>
              <a:cs typeface="Arial" panose="020B0604020202020204" pitchFamily="34" charset="0"/>
            </a:rPr>
            <a:t>So,the</a:t>
          </a:r>
          <a:r>
            <a:rPr lang="en-US" sz="2000" b="0" i="0" dirty="0">
              <a:latin typeface="Arial" panose="020B0604020202020204" pitchFamily="34" charset="0"/>
              <a:cs typeface="Arial" panose="020B0604020202020204" pitchFamily="34" charset="0"/>
            </a:rPr>
            <a:t> PCA Random Forest has the most overfitting model.</a:t>
          </a:r>
        </a:p>
      </dgm:t>
    </dgm:pt>
    <dgm:pt modelId="{08F89B23-EA80-4449-85CE-FBF52680D443}" type="parTrans" cxnId="{E65892AB-2806-43A2-A347-D6DFD91A1C1C}">
      <dgm:prSet/>
      <dgm:spPr/>
      <dgm:t>
        <a:bodyPr/>
        <a:lstStyle/>
        <a:p>
          <a:endParaRPr lang="en-US"/>
        </a:p>
      </dgm:t>
    </dgm:pt>
    <dgm:pt modelId="{D3257563-21B6-40F7-A5E4-1866A0479918}" type="sibTrans" cxnId="{E65892AB-2806-43A2-A347-D6DFD91A1C1C}">
      <dgm:prSet/>
      <dgm:spPr/>
      <dgm:t>
        <a:bodyPr/>
        <a:lstStyle/>
        <a:p>
          <a:endParaRPr lang="en-US"/>
        </a:p>
      </dgm:t>
    </dgm:pt>
    <dgm:pt modelId="{B5841BC7-74F3-45EC-944A-97568EDDFCD0}">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PCA Logistic Regression and PCA SVC have almost the same accuracy and f1 score for test set. So both of them are good to use but PCA SVC is slightly better.</a:t>
          </a:r>
        </a:p>
      </dgm:t>
    </dgm:pt>
    <dgm:pt modelId="{1E1E9933-F8C5-46C4-A8AB-1A5A65B8631C}" type="parTrans" cxnId="{FD0B15A3-2553-4FB2-BDBE-2E082B8CABBB}">
      <dgm:prSet/>
      <dgm:spPr/>
      <dgm:t>
        <a:bodyPr/>
        <a:lstStyle/>
        <a:p>
          <a:endParaRPr lang="en-US"/>
        </a:p>
      </dgm:t>
    </dgm:pt>
    <dgm:pt modelId="{83849F25-3173-4C93-A101-FA7C33C852F4}" type="sibTrans" cxnId="{FD0B15A3-2553-4FB2-BDBE-2E082B8CABBB}">
      <dgm:prSet/>
      <dgm:spPr/>
      <dgm:t>
        <a:bodyPr/>
        <a:lstStyle/>
        <a:p>
          <a:endParaRPr lang="en-US"/>
        </a:p>
      </dgm:t>
    </dgm:pt>
    <dgm:pt modelId="{F5D49CFF-2C1E-4257-B71D-6CB2434CDB6C}">
      <dgm:prSet custT="1"/>
      <dgm:spPr/>
      <dgm:t>
        <a:bodyPr/>
        <a:lstStyle/>
        <a:p>
          <a:pPr>
            <a:buFont typeface="Arial" panose="020B0604020202020204" pitchFamily="34" charset="0"/>
            <a:buChar char="•"/>
          </a:pPr>
          <a:r>
            <a:rPr lang="en-US" sz="2000" b="0" i="0" dirty="0">
              <a:latin typeface="Arial" panose="020B0604020202020204" pitchFamily="34" charset="0"/>
              <a:cs typeface="Arial" panose="020B0604020202020204" pitchFamily="34" charset="0"/>
            </a:rPr>
            <a:t>The accuracy and f1 score of models after applying PCA is less than primary model. So, PCA does not seem to improve the models.</a:t>
          </a:r>
        </a:p>
      </dgm:t>
    </dgm:pt>
    <dgm:pt modelId="{CE37C785-F99B-48BD-A4B7-DE19ABB965BE}" type="parTrans" cxnId="{CF649F7F-516E-4A68-BF04-367CF940F560}">
      <dgm:prSet/>
      <dgm:spPr/>
      <dgm:t>
        <a:bodyPr/>
        <a:lstStyle/>
        <a:p>
          <a:endParaRPr lang="en-US"/>
        </a:p>
      </dgm:t>
    </dgm:pt>
    <dgm:pt modelId="{FC4E68D0-A44A-4EFE-A176-6838D191B2D3}" type="sibTrans" cxnId="{CF649F7F-516E-4A68-BF04-367CF940F560}">
      <dgm:prSet/>
      <dgm:spPr/>
      <dgm:t>
        <a:bodyPr/>
        <a:lstStyle/>
        <a:p>
          <a:endParaRPr lang="en-US"/>
        </a:p>
      </dgm:t>
    </dgm:pt>
    <dgm:pt modelId="{E1D18930-6B31-47EB-AFE8-814EE6B54FEF}" type="pres">
      <dgm:prSet presAssocID="{9CB0A3E8-027C-4F96-BCFA-A18B4E2B3245}" presName="linear" presStyleCnt="0">
        <dgm:presLayoutVars>
          <dgm:animLvl val="lvl"/>
          <dgm:resizeHandles val="exact"/>
        </dgm:presLayoutVars>
      </dgm:prSet>
      <dgm:spPr/>
    </dgm:pt>
    <dgm:pt modelId="{C71E6AA4-F7EA-43E3-AFA5-582BDEC758A1}" type="pres">
      <dgm:prSet presAssocID="{C189F845-D21D-4030-AB49-AD4637E19D7E}" presName="parentText" presStyleLbl="node1" presStyleIdx="0" presStyleCnt="4">
        <dgm:presLayoutVars>
          <dgm:chMax val="0"/>
          <dgm:bulletEnabled val="1"/>
        </dgm:presLayoutVars>
      </dgm:prSet>
      <dgm:spPr/>
    </dgm:pt>
    <dgm:pt modelId="{B035A70E-892B-4D58-9508-B5586811EAB2}" type="pres">
      <dgm:prSet presAssocID="{D39FD391-57FF-4612-9A83-99939D7D1529}" presName="spacer" presStyleCnt="0"/>
      <dgm:spPr/>
    </dgm:pt>
    <dgm:pt modelId="{70C2FCC5-1735-4DC1-99FC-EDF2003585F1}" type="pres">
      <dgm:prSet presAssocID="{7744461F-DBF2-4B65-9D71-938B47805AC0}" presName="parentText" presStyleLbl="node1" presStyleIdx="1" presStyleCnt="4">
        <dgm:presLayoutVars>
          <dgm:chMax val="0"/>
          <dgm:bulletEnabled val="1"/>
        </dgm:presLayoutVars>
      </dgm:prSet>
      <dgm:spPr/>
    </dgm:pt>
    <dgm:pt modelId="{31620659-FD06-467E-B816-31D1C234F80D}" type="pres">
      <dgm:prSet presAssocID="{D3257563-21B6-40F7-A5E4-1866A0479918}" presName="spacer" presStyleCnt="0"/>
      <dgm:spPr/>
    </dgm:pt>
    <dgm:pt modelId="{CA0C8E44-CA9A-43AF-99E2-E4996A419BB5}" type="pres">
      <dgm:prSet presAssocID="{B5841BC7-74F3-45EC-944A-97568EDDFCD0}" presName="parentText" presStyleLbl="node1" presStyleIdx="2" presStyleCnt="4">
        <dgm:presLayoutVars>
          <dgm:chMax val="0"/>
          <dgm:bulletEnabled val="1"/>
        </dgm:presLayoutVars>
      </dgm:prSet>
      <dgm:spPr/>
    </dgm:pt>
    <dgm:pt modelId="{8EFBBCD1-6F25-4EA3-8387-5ADD6E13B234}" type="pres">
      <dgm:prSet presAssocID="{83849F25-3173-4C93-A101-FA7C33C852F4}" presName="spacer" presStyleCnt="0"/>
      <dgm:spPr/>
    </dgm:pt>
    <dgm:pt modelId="{3C3CFC27-4C0C-4A37-A6EB-8580347F65C3}" type="pres">
      <dgm:prSet presAssocID="{F5D49CFF-2C1E-4257-B71D-6CB2434CDB6C}" presName="parentText" presStyleLbl="node1" presStyleIdx="3" presStyleCnt="4">
        <dgm:presLayoutVars>
          <dgm:chMax val="0"/>
          <dgm:bulletEnabled val="1"/>
        </dgm:presLayoutVars>
      </dgm:prSet>
      <dgm:spPr/>
    </dgm:pt>
  </dgm:ptLst>
  <dgm:cxnLst>
    <dgm:cxn modelId="{885F5735-A6A4-48CD-B071-A35354FF0253}" srcId="{9CB0A3E8-027C-4F96-BCFA-A18B4E2B3245}" destId="{C189F845-D21D-4030-AB49-AD4637E19D7E}" srcOrd="0" destOrd="0" parTransId="{F0A04A7A-55D2-4F59-94E8-A8B69101D7B0}" sibTransId="{D39FD391-57FF-4612-9A83-99939D7D1529}"/>
    <dgm:cxn modelId="{CF649F7F-516E-4A68-BF04-367CF940F560}" srcId="{9CB0A3E8-027C-4F96-BCFA-A18B4E2B3245}" destId="{F5D49CFF-2C1E-4257-B71D-6CB2434CDB6C}" srcOrd="3" destOrd="0" parTransId="{CE37C785-F99B-48BD-A4B7-DE19ABB965BE}" sibTransId="{FC4E68D0-A44A-4EFE-A176-6838D191B2D3}"/>
    <dgm:cxn modelId="{524A8092-9AFC-4479-A09F-6CB4F623B3C9}" type="presOf" srcId="{F5D49CFF-2C1E-4257-B71D-6CB2434CDB6C}" destId="{3C3CFC27-4C0C-4A37-A6EB-8580347F65C3}" srcOrd="0" destOrd="0" presId="urn:microsoft.com/office/officeart/2005/8/layout/vList2"/>
    <dgm:cxn modelId="{FD0B15A3-2553-4FB2-BDBE-2E082B8CABBB}" srcId="{9CB0A3E8-027C-4F96-BCFA-A18B4E2B3245}" destId="{B5841BC7-74F3-45EC-944A-97568EDDFCD0}" srcOrd="2" destOrd="0" parTransId="{1E1E9933-F8C5-46C4-A8AB-1A5A65B8631C}" sibTransId="{83849F25-3173-4C93-A101-FA7C33C852F4}"/>
    <dgm:cxn modelId="{E65892AB-2806-43A2-A347-D6DFD91A1C1C}" srcId="{9CB0A3E8-027C-4F96-BCFA-A18B4E2B3245}" destId="{7744461F-DBF2-4B65-9D71-938B47805AC0}" srcOrd="1" destOrd="0" parTransId="{08F89B23-EA80-4449-85CE-FBF52680D443}" sibTransId="{D3257563-21B6-40F7-A5E4-1866A0479918}"/>
    <dgm:cxn modelId="{4A7CF7B3-B087-4AD6-A537-627D52D4F2D6}" type="presOf" srcId="{7744461F-DBF2-4B65-9D71-938B47805AC0}" destId="{70C2FCC5-1735-4DC1-99FC-EDF2003585F1}" srcOrd="0" destOrd="0" presId="urn:microsoft.com/office/officeart/2005/8/layout/vList2"/>
    <dgm:cxn modelId="{CEC396E5-B80B-49FF-9C15-DDD132D69BEB}" type="presOf" srcId="{C189F845-D21D-4030-AB49-AD4637E19D7E}" destId="{C71E6AA4-F7EA-43E3-AFA5-582BDEC758A1}" srcOrd="0" destOrd="0" presId="urn:microsoft.com/office/officeart/2005/8/layout/vList2"/>
    <dgm:cxn modelId="{7D2FFAF0-B3B3-4808-A922-DE59B60F8AE8}" type="presOf" srcId="{9CB0A3E8-027C-4F96-BCFA-A18B4E2B3245}" destId="{E1D18930-6B31-47EB-AFE8-814EE6B54FEF}" srcOrd="0" destOrd="0" presId="urn:microsoft.com/office/officeart/2005/8/layout/vList2"/>
    <dgm:cxn modelId="{D6A402F8-D9B5-4B4B-AA8D-72757CA61436}" type="presOf" srcId="{B5841BC7-74F3-45EC-944A-97568EDDFCD0}" destId="{CA0C8E44-CA9A-43AF-99E2-E4996A419BB5}" srcOrd="0" destOrd="0" presId="urn:microsoft.com/office/officeart/2005/8/layout/vList2"/>
    <dgm:cxn modelId="{0A494CA4-E59F-4494-892C-E3C5D0152ED8}" type="presParOf" srcId="{E1D18930-6B31-47EB-AFE8-814EE6B54FEF}" destId="{C71E6AA4-F7EA-43E3-AFA5-582BDEC758A1}" srcOrd="0" destOrd="0" presId="urn:microsoft.com/office/officeart/2005/8/layout/vList2"/>
    <dgm:cxn modelId="{8327C062-8D5E-48BD-95FD-3CC95143B5D7}" type="presParOf" srcId="{E1D18930-6B31-47EB-AFE8-814EE6B54FEF}" destId="{B035A70E-892B-4D58-9508-B5586811EAB2}" srcOrd="1" destOrd="0" presId="urn:microsoft.com/office/officeart/2005/8/layout/vList2"/>
    <dgm:cxn modelId="{D4B417C8-7A90-4B68-A072-6F323D419AEA}" type="presParOf" srcId="{E1D18930-6B31-47EB-AFE8-814EE6B54FEF}" destId="{70C2FCC5-1735-4DC1-99FC-EDF2003585F1}" srcOrd="2" destOrd="0" presId="urn:microsoft.com/office/officeart/2005/8/layout/vList2"/>
    <dgm:cxn modelId="{62279EC4-EC25-4FE1-87FC-A9EE1C50CA0A}" type="presParOf" srcId="{E1D18930-6B31-47EB-AFE8-814EE6B54FEF}" destId="{31620659-FD06-467E-B816-31D1C234F80D}" srcOrd="3" destOrd="0" presId="urn:microsoft.com/office/officeart/2005/8/layout/vList2"/>
    <dgm:cxn modelId="{A9A7116A-99CD-4112-AB6F-FEBF8BFB5CF0}" type="presParOf" srcId="{E1D18930-6B31-47EB-AFE8-814EE6B54FEF}" destId="{CA0C8E44-CA9A-43AF-99E2-E4996A419BB5}" srcOrd="4" destOrd="0" presId="urn:microsoft.com/office/officeart/2005/8/layout/vList2"/>
    <dgm:cxn modelId="{B4608624-D0E9-4658-A391-757ABA49D505}" type="presParOf" srcId="{E1D18930-6B31-47EB-AFE8-814EE6B54FEF}" destId="{8EFBBCD1-6F25-4EA3-8387-5ADD6E13B234}" srcOrd="5" destOrd="0" presId="urn:microsoft.com/office/officeart/2005/8/layout/vList2"/>
    <dgm:cxn modelId="{3A29FB80-9152-403B-AF86-1362316372E7}" type="presParOf" srcId="{E1D18930-6B31-47EB-AFE8-814EE6B54FEF}" destId="{3C3CFC27-4C0C-4A37-A6EB-8580347F65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B0A3E8-027C-4F96-BCFA-A18B4E2B3245}" type="doc">
      <dgm:prSet loTypeId="urn:microsoft.com/office/officeart/2005/8/layout/process5" loCatId="process" qsTypeId="urn:microsoft.com/office/officeart/2005/8/quickstyle/simple5" qsCatId="simple" csTypeId="urn:microsoft.com/office/officeart/2005/8/colors/colorful2" csCatId="colorful" phldr="1"/>
      <dgm:spPr/>
      <dgm:t>
        <a:bodyPr/>
        <a:lstStyle/>
        <a:p>
          <a:endParaRPr lang="en-US"/>
        </a:p>
      </dgm:t>
    </dgm:pt>
    <dgm:pt modelId="{B7CCFDC5-37E3-4676-9E48-A49F9D93A3EA}">
      <dgm:prSet custT="1"/>
      <dgm:spPr/>
      <dgm:t>
        <a:bodyPr/>
        <a:lstStyle/>
        <a:p>
          <a:pPr>
            <a:buFont typeface="Arial" panose="020B0604020202020204" pitchFamily="34" charset="0"/>
            <a:buChar char="•"/>
          </a:pPr>
          <a:r>
            <a:rPr lang="en-US" sz="1600" b="0" i="0" dirty="0">
              <a:latin typeface="Arial" panose="020B0604020202020204" pitchFamily="34" charset="0"/>
              <a:cs typeface="Arial" panose="020B0604020202020204" pitchFamily="34" charset="0"/>
            </a:rPr>
            <a:t>All results have almost same cross validation score in train and test set, which means fitting models are same.</a:t>
          </a:r>
        </a:p>
      </dgm:t>
    </dgm:pt>
    <dgm:pt modelId="{89EC4309-DA95-4CD4-AC64-6238CC9C724D}" type="parTrans" cxnId="{BCB23FDD-83FB-4302-9379-E69204B693A3}">
      <dgm:prSet/>
      <dgm:spPr/>
      <dgm:t>
        <a:bodyPr/>
        <a:lstStyle/>
        <a:p>
          <a:endParaRPr lang="en-US"/>
        </a:p>
      </dgm:t>
    </dgm:pt>
    <dgm:pt modelId="{DECE8FD0-A858-4EB8-A099-8659D5A2702B}" type="sibTrans" cxnId="{BCB23FDD-83FB-4302-9379-E69204B693A3}">
      <dgm:prSet/>
      <dgm:spPr/>
      <dgm:t>
        <a:bodyPr/>
        <a:lstStyle/>
        <a:p>
          <a:endParaRPr lang="en-US"/>
        </a:p>
      </dgm:t>
    </dgm:pt>
    <dgm:pt modelId="{BFE69B80-700C-4150-BC1D-953DF6FA89BA}">
      <dgm:prSet custT="1"/>
      <dgm:spPr/>
      <dgm:t>
        <a:bodyPr/>
        <a:lstStyle/>
        <a:p>
          <a:pPr>
            <a:buFont typeface="Arial" panose="020B0604020202020204" pitchFamily="34" charset="0"/>
            <a:buChar char="•"/>
          </a:pPr>
          <a:r>
            <a:rPr lang="en-US" sz="1600" b="0" i="0" dirty="0">
              <a:latin typeface="Arial" panose="020B0604020202020204" pitchFamily="34" charset="0"/>
              <a:cs typeface="Arial" panose="020B0604020202020204" pitchFamily="34" charset="0"/>
            </a:rPr>
            <a:t>All results have almost same accuracy for train and test set. So, all models don't have overfitting.</a:t>
          </a:r>
        </a:p>
      </dgm:t>
    </dgm:pt>
    <dgm:pt modelId="{2D0E8C68-CBF6-476C-A096-D5C57BB85A98}" type="parTrans" cxnId="{8CB9338E-E8EF-46B4-B9C6-F28A3F018CD0}">
      <dgm:prSet/>
      <dgm:spPr/>
      <dgm:t>
        <a:bodyPr/>
        <a:lstStyle/>
        <a:p>
          <a:endParaRPr lang="en-US"/>
        </a:p>
      </dgm:t>
    </dgm:pt>
    <dgm:pt modelId="{4358604F-2F9A-4EF7-8B6E-51435670286B}" type="sibTrans" cxnId="{8CB9338E-E8EF-46B4-B9C6-F28A3F018CD0}">
      <dgm:prSet/>
      <dgm:spPr/>
      <dgm:t>
        <a:bodyPr/>
        <a:lstStyle/>
        <a:p>
          <a:endParaRPr lang="en-US"/>
        </a:p>
      </dgm:t>
    </dgm:pt>
    <dgm:pt modelId="{8152E743-D147-4F26-94AC-80F98EFFAF95}">
      <dgm:prSet custT="1"/>
      <dgm:spPr/>
      <dgm:t>
        <a:bodyPr/>
        <a:lstStyle/>
        <a:p>
          <a:pPr>
            <a:buFont typeface="Arial" panose="020B0604020202020204" pitchFamily="34" charset="0"/>
            <a:buChar char="•"/>
          </a:pPr>
          <a:r>
            <a:rPr lang="en-US" sz="1600" b="0" i="0" dirty="0">
              <a:latin typeface="Arial" panose="020B0604020202020204" pitchFamily="34" charset="0"/>
              <a:cs typeface="Arial" panose="020B0604020202020204" pitchFamily="34" charset="0"/>
            </a:rPr>
            <a:t>The accuracy score of Optimized Random Forest model in test set is the highest .</a:t>
          </a:r>
        </a:p>
      </dgm:t>
    </dgm:pt>
    <dgm:pt modelId="{3F447CFD-D8D1-48DC-BC51-96E9C7BBADEB}" type="parTrans" cxnId="{F13DF79C-197C-473D-B26C-7FDD74D579CB}">
      <dgm:prSet/>
      <dgm:spPr/>
      <dgm:t>
        <a:bodyPr/>
        <a:lstStyle/>
        <a:p>
          <a:endParaRPr lang="en-US"/>
        </a:p>
      </dgm:t>
    </dgm:pt>
    <dgm:pt modelId="{A5524273-90AD-4EE4-9D0B-70072B501835}" type="sibTrans" cxnId="{F13DF79C-197C-473D-B26C-7FDD74D579CB}">
      <dgm:prSet/>
      <dgm:spPr/>
      <dgm:t>
        <a:bodyPr/>
        <a:lstStyle/>
        <a:p>
          <a:endParaRPr lang="en-US"/>
        </a:p>
      </dgm:t>
    </dgm:pt>
    <dgm:pt modelId="{B24F3D32-1406-445B-957B-667298A8B32D}">
      <dgm:prSet custT="1"/>
      <dgm:spPr/>
      <dgm:t>
        <a:bodyPr/>
        <a:lstStyle/>
        <a:p>
          <a:pPr>
            <a:buFont typeface="Arial" panose="020B0604020202020204" pitchFamily="34" charset="0"/>
            <a:buChar char="•"/>
          </a:pPr>
          <a:r>
            <a:rPr lang="en-US" sz="1600" b="0" i="0" dirty="0">
              <a:latin typeface="Arial" panose="020B0604020202020204" pitchFamily="34" charset="0"/>
              <a:cs typeface="Arial" panose="020B0604020202020204" pitchFamily="34" charset="0"/>
            </a:rPr>
            <a:t>The f1 score of Optimized SVC model in test set is the highest, So I choose This model as a best one.</a:t>
          </a:r>
        </a:p>
      </dgm:t>
    </dgm:pt>
    <dgm:pt modelId="{B1952996-DCE5-4F31-A772-51F00011BFAB}" type="parTrans" cxnId="{5457C060-1979-4465-9C83-43E6D1BA2724}">
      <dgm:prSet/>
      <dgm:spPr/>
      <dgm:t>
        <a:bodyPr/>
        <a:lstStyle/>
        <a:p>
          <a:endParaRPr lang="en-US"/>
        </a:p>
      </dgm:t>
    </dgm:pt>
    <dgm:pt modelId="{1247F3FB-B0EE-4792-A885-A2FC02A202DD}" type="sibTrans" cxnId="{5457C060-1979-4465-9C83-43E6D1BA2724}">
      <dgm:prSet/>
      <dgm:spPr/>
      <dgm:t>
        <a:bodyPr/>
        <a:lstStyle/>
        <a:p>
          <a:endParaRPr lang="en-US"/>
        </a:p>
      </dgm:t>
    </dgm:pt>
    <dgm:pt modelId="{9B18D9BD-1C56-4DE9-8B01-E038C0FF2174}">
      <dgm:prSet custT="1"/>
      <dgm:spPr/>
      <dgm:t>
        <a:bodyPr/>
        <a:lstStyle/>
        <a:p>
          <a:pPr>
            <a:buFont typeface="Arial" panose="020B0604020202020204" pitchFamily="34" charset="0"/>
            <a:buChar char="•"/>
          </a:pPr>
          <a:r>
            <a:rPr lang="en-US" sz="1600" b="0" i="0" dirty="0">
              <a:latin typeface="Arial" panose="020B0604020202020204" pitchFamily="34" charset="0"/>
              <a:cs typeface="Arial" panose="020B0604020202020204" pitchFamily="34" charset="0"/>
            </a:rPr>
            <a:t>The accuracy and f1 score of models after optimization are a bit better than primary model. So, optimization does improve the models.</a:t>
          </a:r>
        </a:p>
      </dgm:t>
    </dgm:pt>
    <dgm:pt modelId="{9FB145D1-913A-4B0B-B058-AA932E3DE123}" type="parTrans" cxnId="{E330B308-4553-408A-A65A-12F6103ACCF7}">
      <dgm:prSet/>
      <dgm:spPr/>
      <dgm:t>
        <a:bodyPr/>
        <a:lstStyle/>
        <a:p>
          <a:endParaRPr lang="en-US"/>
        </a:p>
      </dgm:t>
    </dgm:pt>
    <dgm:pt modelId="{BEEDBF89-63A9-4DFC-91B1-136093FDB9DA}" type="sibTrans" cxnId="{E330B308-4553-408A-A65A-12F6103ACCF7}">
      <dgm:prSet/>
      <dgm:spPr/>
      <dgm:t>
        <a:bodyPr/>
        <a:lstStyle/>
        <a:p>
          <a:endParaRPr lang="en-US"/>
        </a:p>
      </dgm:t>
    </dgm:pt>
    <dgm:pt modelId="{67C50974-8F58-4C6E-8EE4-ACA70DD18BE4}" type="pres">
      <dgm:prSet presAssocID="{9CB0A3E8-027C-4F96-BCFA-A18B4E2B3245}" presName="diagram" presStyleCnt="0">
        <dgm:presLayoutVars>
          <dgm:dir/>
          <dgm:resizeHandles val="exact"/>
        </dgm:presLayoutVars>
      </dgm:prSet>
      <dgm:spPr/>
    </dgm:pt>
    <dgm:pt modelId="{659377E6-CEBC-4523-A308-2327539566F7}" type="pres">
      <dgm:prSet presAssocID="{B7CCFDC5-37E3-4676-9E48-A49F9D93A3EA}" presName="node" presStyleLbl="node1" presStyleIdx="0" presStyleCnt="5" custScaleX="136043">
        <dgm:presLayoutVars>
          <dgm:bulletEnabled val="1"/>
        </dgm:presLayoutVars>
      </dgm:prSet>
      <dgm:spPr/>
    </dgm:pt>
    <dgm:pt modelId="{93B752D9-DCAD-43EC-AB3B-119411376069}" type="pres">
      <dgm:prSet presAssocID="{DECE8FD0-A858-4EB8-A099-8659D5A2702B}" presName="sibTrans" presStyleLbl="sibTrans2D1" presStyleIdx="0" presStyleCnt="4"/>
      <dgm:spPr/>
    </dgm:pt>
    <dgm:pt modelId="{173D4C9F-A46F-493C-8812-E43FA95B018E}" type="pres">
      <dgm:prSet presAssocID="{DECE8FD0-A858-4EB8-A099-8659D5A2702B}" presName="connectorText" presStyleLbl="sibTrans2D1" presStyleIdx="0" presStyleCnt="4"/>
      <dgm:spPr/>
    </dgm:pt>
    <dgm:pt modelId="{FA034F43-FF64-46BA-9D0E-705E1BC89C15}" type="pres">
      <dgm:prSet presAssocID="{BFE69B80-700C-4150-BC1D-953DF6FA89BA}" presName="node" presStyleLbl="node1" presStyleIdx="1" presStyleCnt="5" custScaleX="123288">
        <dgm:presLayoutVars>
          <dgm:bulletEnabled val="1"/>
        </dgm:presLayoutVars>
      </dgm:prSet>
      <dgm:spPr/>
    </dgm:pt>
    <dgm:pt modelId="{24CF97AB-FD11-499B-8956-7C4D9645CB08}" type="pres">
      <dgm:prSet presAssocID="{4358604F-2F9A-4EF7-8B6E-51435670286B}" presName="sibTrans" presStyleLbl="sibTrans2D1" presStyleIdx="1" presStyleCnt="4"/>
      <dgm:spPr/>
    </dgm:pt>
    <dgm:pt modelId="{F478815F-FF3E-424D-BC17-F7B6B8DCAE5E}" type="pres">
      <dgm:prSet presAssocID="{4358604F-2F9A-4EF7-8B6E-51435670286B}" presName="connectorText" presStyleLbl="sibTrans2D1" presStyleIdx="1" presStyleCnt="4"/>
      <dgm:spPr/>
    </dgm:pt>
    <dgm:pt modelId="{1B203870-EBFE-4AE9-86B9-6E9AD3BB705C}" type="pres">
      <dgm:prSet presAssocID="{8152E743-D147-4F26-94AC-80F98EFFAF95}" presName="node" presStyleLbl="node1" presStyleIdx="2" presStyleCnt="5" custScaleX="127805">
        <dgm:presLayoutVars>
          <dgm:bulletEnabled val="1"/>
        </dgm:presLayoutVars>
      </dgm:prSet>
      <dgm:spPr/>
    </dgm:pt>
    <dgm:pt modelId="{1C6F07F3-AE07-46D7-946C-9042D8A80300}" type="pres">
      <dgm:prSet presAssocID="{A5524273-90AD-4EE4-9D0B-70072B501835}" presName="sibTrans" presStyleLbl="sibTrans2D1" presStyleIdx="2" presStyleCnt="4" custAng="38522" custScaleX="109179" custScaleY="146201" custLinFactNeighborX="-2195" custLinFactNeighborY="-241"/>
      <dgm:spPr/>
    </dgm:pt>
    <dgm:pt modelId="{083F6567-647F-4333-B4B6-F053BB1BC674}" type="pres">
      <dgm:prSet presAssocID="{A5524273-90AD-4EE4-9D0B-70072B501835}" presName="connectorText" presStyleLbl="sibTrans2D1" presStyleIdx="2" presStyleCnt="4"/>
      <dgm:spPr/>
    </dgm:pt>
    <dgm:pt modelId="{1670C44D-6B73-41B4-93AB-35F0F36E2CB6}" type="pres">
      <dgm:prSet presAssocID="{B24F3D32-1406-445B-957B-667298A8B32D}" presName="node" presStyleLbl="node1" presStyleIdx="3" presStyleCnt="5" custScaleX="141526">
        <dgm:presLayoutVars>
          <dgm:bulletEnabled val="1"/>
        </dgm:presLayoutVars>
      </dgm:prSet>
      <dgm:spPr/>
    </dgm:pt>
    <dgm:pt modelId="{B77ACB1F-F775-4EA5-9876-8812A4EC1AE0}" type="pres">
      <dgm:prSet presAssocID="{1247F3FB-B0EE-4792-A885-A2FC02A202DD}" presName="sibTrans" presStyleLbl="sibTrans2D1" presStyleIdx="3" presStyleCnt="4"/>
      <dgm:spPr/>
    </dgm:pt>
    <dgm:pt modelId="{D96133FA-654C-4D90-A9B8-CBC36A99A0B6}" type="pres">
      <dgm:prSet presAssocID="{1247F3FB-B0EE-4792-A885-A2FC02A202DD}" presName="connectorText" presStyleLbl="sibTrans2D1" presStyleIdx="3" presStyleCnt="4"/>
      <dgm:spPr/>
    </dgm:pt>
    <dgm:pt modelId="{18DD5ABB-D5D9-4D2D-917B-244DD4E00455}" type="pres">
      <dgm:prSet presAssocID="{9B18D9BD-1C56-4DE9-8B01-E038C0FF2174}" presName="node" presStyleLbl="node1" presStyleIdx="4" presStyleCnt="5" custScaleX="144705">
        <dgm:presLayoutVars>
          <dgm:bulletEnabled val="1"/>
        </dgm:presLayoutVars>
      </dgm:prSet>
      <dgm:spPr/>
    </dgm:pt>
  </dgm:ptLst>
  <dgm:cxnLst>
    <dgm:cxn modelId="{E330B308-4553-408A-A65A-12F6103ACCF7}" srcId="{9CB0A3E8-027C-4F96-BCFA-A18B4E2B3245}" destId="{9B18D9BD-1C56-4DE9-8B01-E038C0FF2174}" srcOrd="4" destOrd="0" parTransId="{9FB145D1-913A-4B0B-B058-AA932E3DE123}" sibTransId="{BEEDBF89-63A9-4DFC-91B1-136093FDB9DA}"/>
    <dgm:cxn modelId="{9369AC14-DE1A-4E5C-80BC-308D832BC4DC}" type="presOf" srcId="{1247F3FB-B0EE-4792-A885-A2FC02A202DD}" destId="{D96133FA-654C-4D90-A9B8-CBC36A99A0B6}" srcOrd="1" destOrd="0" presId="urn:microsoft.com/office/officeart/2005/8/layout/process5"/>
    <dgm:cxn modelId="{C88F911A-DCD0-4351-BD83-6AC5F948A044}" type="presOf" srcId="{A5524273-90AD-4EE4-9D0B-70072B501835}" destId="{083F6567-647F-4333-B4B6-F053BB1BC674}" srcOrd="1" destOrd="0" presId="urn:microsoft.com/office/officeart/2005/8/layout/process5"/>
    <dgm:cxn modelId="{4E3D8F5E-D4DE-4A02-8D36-482159807804}" type="presOf" srcId="{BFE69B80-700C-4150-BC1D-953DF6FA89BA}" destId="{FA034F43-FF64-46BA-9D0E-705E1BC89C15}" srcOrd="0" destOrd="0" presId="urn:microsoft.com/office/officeart/2005/8/layout/process5"/>
    <dgm:cxn modelId="{5457C060-1979-4465-9C83-43E6D1BA2724}" srcId="{9CB0A3E8-027C-4F96-BCFA-A18B4E2B3245}" destId="{B24F3D32-1406-445B-957B-667298A8B32D}" srcOrd="3" destOrd="0" parTransId="{B1952996-DCE5-4F31-A772-51F00011BFAB}" sibTransId="{1247F3FB-B0EE-4792-A885-A2FC02A202DD}"/>
    <dgm:cxn modelId="{BAE78A55-D4BE-4821-96D7-231A61877EE1}" type="presOf" srcId="{1247F3FB-B0EE-4792-A885-A2FC02A202DD}" destId="{B77ACB1F-F775-4EA5-9876-8812A4EC1AE0}" srcOrd="0" destOrd="0" presId="urn:microsoft.com/office/officeart/2005/8/layout/process5"/>
    <dgm:cxn modelId="{451F7B7D-8D8B-469A-A7D5-1553F62EAFDC}" type="presOf" srcId="{4358604F-2F9A-4EF7-8B6E-51435670286B}" destId="{F478815F-FF3E-424D-BC17-F7B6B8DCAE5E}" srcOrd="1" destOrd="0" presId="urn:microsoft.com/office/officeart/2005/8/layout/process5"/>
    <dgm:cxn modelId="{8CB9338E-E8EF-46B4-B9C6-F28A3F018CD0}" srcId="{9CB0A3E8-027C-4F96-BCFA-A18B4E2B3245}" destId="{BFE69B80-700C-4150-BC1D-953DF6FA89BA}" srcOrd="1" destOrd="0" parTransId="{2D0E8C68-CBF6-476C-A096-D5C57BB85A98}" sibTransId="{4358604F-2F9A-4EF7-8B6E-51435670286B}"/>
    <dgm:cxn modelId="{A30C0598-2BED-4847-9035-0BEEF70BC24C}" type="presOf" srcId="{B24F3D32-1406-445B-957B-667298A8B32D}" destId="{1670C44D-6B73-41B4-93AB-35F0F36E2CB6}" srcOrd="0" destOrd="0" presId="urn:microsoft.com/office/officeart/2005/8/layout/process5"/>
    <dgm:cxn modelId="{F13DF79C-197C-473D-B26C-7FDD74D579CB}" srcId="{9CB0A3E8-027C-4F96-BCFA-A18B4E2B3245}" destId="{8152E743-D147-4F26-94AC-80F98EFFAF95}" srcOrd="2" destOrd="0" parTransId="{3F447CFD-D8D1-48DC-BC51-96E9C7BBADEB}" sibTransId="{A5524273-90AD-4EE4-9D0B-70072B501835}"/>
    <dgm:cxn modelId="{658D43A7-500A-42DE-80F3-260623739477}" type="presOf" srcId="{DECE8FD0-A858-4EB8-A099-8659D5A2702B}" destId="{173D4C9F-A46F-493C-8812-E43FA95B018E}" srcOrd="1" destOrd="0" presId="urn:microsoft.com/office/officeart/2005/8/layout/process5"/>
    <dgm:cxn modelId="{0A3A05C1-6F33-403C-91EA-07A2CE2C5362}" type="presOf" srcId="{4358604F-2F9A-4EF7-8B6E-51435670286B}" destId="{24CF97AB-FD11-499B-8956-7C4D9645CB08}" srcOrd="0" destOrd="0" presId="urn:microsoft.com/office/officeart/2005/8/layout/process5"/>
    <dgm:cxn modelId="{9BC387C3-CD2C-49A9-B5A5-559664349E49}" type="presOf" srcId="{9CB0A3E8-027C-4F96-BCFA-A18B4E2B3245}" destId="{67C50974-8F58-4C6E-8EE4-ACA70DD18BE4}" srcOrd="0" destOrd="0" presId="urn:microsoft.com/office/officeart/2005/8/layout/process5"/>
    <dgm:cxn modelId="{62D9FECE-9AE0-434E-8A81-20C13DE0129F}" type="presOf" srcId="{A5524273-90AD-4EE4-9D0B-70072B501835}" destId="{1C6F07F3-AE07-46D7-946C-9042D8A80300}" srcOrd="0" destOrd="0" presId="urn:microsoft.com/office/officeart/2005/8/layout/process5"/>
    <dgm:cxn modelId="{066AD0D7-3075-4D55-AFD2-FC4025C7B9A7}" type="presOf" srcId="{B7CCFDC5-37E3-4676-9E48-A49F9D93A3EA}" destId="{659377E6-CEBC-4523-A308-2327539566F7}" srcOrd="0" destOrd="0" presId="urn:microsoft.com/office/officeart/2005/8/layout/process5"/>
    <dgm:cxn modelId="{CA3713D9-F477-452B-B5C2-09597BD7A856}" type="presOf" srcId="{DECE8FD0-A858-4EB8-A099-8659D5A2702B}" destId="{93B752D9-DCAD-43EC-AB3B-119411376069}" srcOrd="0" destOrd="0" presId="urn:microsoft.com/office/officeart/2005/8/layout/process5"/>
    <dgm:cxn modelId="{BCB23FDD-83FB-4302-9379-E69204B693A3}" srcId="{9CB0A3E8-027C-4F96-BCFA-A18B4E2B3245}" destId="{B7CCFDC5-37E3-4676-9E48-A49F9D93A3EA}" srcOrd="0" destOrd="0" parTransId="{89EC4309-DA95-4CD4-AC64-6238CC9C724D}" sibTransId="{DECE8FD0-A858-4EB8-A099-8659D5A2702B}"/>
    <dgm:cxn modelId="{5FCB20F1-51BB-4AC3-90C0-1DC43D614587}" type="presOf" srcId="{9B18D9BD-1C56-4DE9-8B01-E038C0FF2174}" destId="{18DD5ABB-D5D9-4D2D-917B-244DD4E00455}" srcOrd="0" destOrd="0" presId="urn:microsoft.com/office/officeart/2005/8/layout/process5"/>
    <dgm:cxn modelId="{76F2E4F8-5EE5-4D75-BC3C-C72F82F12B20}" type="presOf" srcId="{8152E743-D147-4F26-94AC-80F98EFFAF95}" destId="{1B203870-EBFE-4AE9-86B9-6E9AD3BB705C}" srcOrd="0" destOrd="0" presId="urn:microsoft.com/office/officeart/2005/8/layout/process5"/>
    <dgm:cxn modelId="{548B5021-7594-485E-A230-0E6F28577B73}" type="presParOf" srcId="{67C50974-8F58-4C6E-8EE4-ACA70DD18BE4}" destId="{659377E6-CEBC-4523-A308-2327539566F7}" srcOrd="0" destOrd="0" presId="urn:microsoft.com/office/officeart/2005/8/layout/process5"/>
    <dgm:cxn modelId="{52B24EE5-5D60-4AFE-A301-E8CAE5FB32B4}" type="presParOf" srcId="{67C50974-8F58-4C6E-8EE4-ACA70DD18BE4}" destId="{93B752D9-DCAD-43EC-AB3B-119411376069}" srcOrd="1" destOrd="0" presId="urn:microsoft.com/office/officeart/2005/8/layout/process5"/>
    <dgm:cxn modelId="{0BA0FAFF-0E99-48A9-A3BD-605CBE964224}" type="presParOf" srcId="{93B752D9-DCAD-43EC-AB3B-119411376069}" destId="{173D4C9F-A46F-493C-8812-E43FA95B018E}" srcOrd="0" destOrd="0" presId="urn:microsoft.com/office/officeart/2005/8/layout/process5"/>
    <dgm:cxn modelId="{2F122D59-7BAA-4E20-B91D-3732C1124298}" type="presParOf" srcId="{67C50974-8F58-4C6E-8EE4-ACA70DD18BE4}" destId="{FA034F43-FF64-46BA-9D0E-705E1BC89C15}" srcOrd="2" destOrd="0" presId="urn:microsoft.com/office/officeart/2005/8/layout/process5"/>
    <dgm:cxn modelId="{6E20D241-A5A4-4FCC-BBC9-0B61758AF994}" type="presParOf" srcId="{67C50974-8F58-4C6E-8EE4-ACA70DD18BE4}" destId="{24CF97AB-FD11-499B-8956-7C4D9645CB08}" srcOrd="3" destOrd="0" presId="urn:microsoft.com/office/officeart/2005/8/layout/process5"/>
    <dgm:cxn modelId="{C1A37F34-7FED-4A5F-95F3-698CDE022653}" type="presParOf" srcId="{24CF97AB-FD11-499B-8956-7C4D9645CB08}" destId="{F478815F-FF3E-424D-BC17-F7B6B8DCAE5E}" srcOrd="0" destOrd="0" presId="urn:microsoft.com/office/officeart/2005/8/layout/process5"/>
    <dgm:cxn modelId="{6A493561-FD6D-4479-B088-2588B87DBA77}" type="presParOf" srcId="{67C50974-8F58-4C6E-8EE4-ACA70DD18BE4}" destId="{1B203870-EBFE-4AE9-86B9-6E9AD3BB705C}" srcOrd="4" destOrd="0" presId="urn:microsoft.com/office/officeart/2005/8/layout/process5"/>
    <dgm:cxn modelId="{0009CA7B-3D23-470B-81A9-1D71D54324DF}" type="presParOf" srcId="{67C50974-8F58-4C6E-8EE4-ACA70DD18BE4}" destId="{1C6F07F3-AE07-46D7-946C-9042D8A80300}" srcOrd="5" destOrd="0" presId="urn:microsoft.com/office/officeart/2005/8/layout/process5"/>
    <dgm:cxn modelId="{05CBF5E1-1F4E-4F35-A37A-55EF0A35046E}" type="presParOf" srcId="{1C6F07F3-AE07-46D7-946C-9042D8A80300}" destId="{083F6567-647F-4333-B4B6-F053BB1BC674}" srcOrd="0" destOrd="0" presId="urn:microsoft.com/office/officeart/2005/8/layout/process5"/>
    <dgm:cxn modelId="{B1D86ABA-1622-4D3B-9B1A-ECABE3C3909E}" type="presParOf" srcId="{67C50974-8F58-4C6E-8EE4-ACA70DD18BE4}" destId="{1670C44D-6B73-41B4-93AB-35F0F36E2CB6}" srcOrd="6" destOrd="0" presId="urn:microsoft.com/office/officeart/2005/8/layout/process5"/>
    <dgm:cxn modelId="{6A6AA63E-0F1B-4259-BF1B-C2425158E639}" type="presParOf" srcId="{67C50974-8F58-4C6E-8EE4-ACA70DD18BE4}" destId="{B77ACB1F-F775-4EA5-9876-8812A4EC1AE0}" srcOrd="7" destOrd="0" presId="urn:microsoft.com/office/officeart/2005/8/layout/process5"/>
    <dgm:cxn modelId="{6C85FA32-7C23-4994-B37C-89511DD6B515}" type="presParOf" srcId="{B77ACB1F-F775-4EA5-9876-8812A4EC1AE0}" destId="{D96133FA-654C-4D90-A9B8-CBC36A99A0B6}" srcOrd="0" destOrd="0" presId="urn:microsoft.com/office/officeart/2005/8/layout/process5"/>
    <dgm:cxn modelId="{29D18039-55C3-46AE-9A35-921B48C1B3D2}" type="presParOf" srcId="{67C50974-8F58-4C6E-8EE4-ACA70DD18BE4}" destId="{18DD5ABB-D5D9-4D2D-917B-244DD4E00455}" srcOrd="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61306D-5031-4C76-8E73-2B5D8246E3B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0A86C55-7BB6-44CC-91FA-B292C91562FC}">
      <dgm:prSet/>
      <dgm:spPr/>
      <dgm:t>
        <a:bodyPr/>
        <a:lstStyle/>
        <a:p>
          <a:pPr>
            <a:defRPr cap="all"/>
          </a:pPr>
          <a:r>
            <a:rPr lang="en-US"/>
            <a:t>Logistic Regression</a:t>
          </a:r>
        </a:p>
      </dgm:t>
    </dgm:pt>
    <dgm:pt modelId="{C75E9A71-1BBF-4001-B716-03B696ABC993}" type="parTrans" cxnId="{D947A825-7AA2-40AE-BFD3-29C9EBE8D07A}">
      <dgm:prSet/>
      <dgm:spPr/>
      <dgm:t>
        <a:bodyPr/>
        <a:lstStyle/>
        <a:p>
          <a:endParaRPr lang="en-US"/>
        </a:p>
      </dgm:t>
    </dgm:pt>
    <dgm:pt modelId="{7F968E0C-2F6E-4E49-8C98-5F4762E9CBEF}" type="sibTrans" cxnId="{D947A825-7AA2-40AE-BFD3-29C9EBE8D07A}">
      <dgm:prSet/>
      <dgm:spPr/>
      <dgm:t>
        <a:bodyPr/>
        <a:lstStyle/>
        <a:p>
          <a:endParaRPr lang="en-US"/>
        </a:p>
      </dgm:t>
    </dgm:pt>
    <dgm:pt modelId="{53118E49-D644-4586-8126-48691E4A86DC}">
      <dgm:prSet/>
      <dgm:spPr/>
      <dgm:t>
        <a:bodyPr/>
        <a:lstStyle/>
        <a:p>
          <a:pPr>
            <a:defRPr cap="all"/>
          </a:pPr>
          <a:r>
            <a:rPr lang="en-US"/>
            <a:t>Random Forest</a:t>
          </a:r>
          <a:br>
            <a:rPr lang="en-US"/>
          </a:br>
          <a:endParaRPr lang="en-US"/>
        </a:p>
      </dgm:t>
    </dgm:pt>
    <dgm:pt modelId="{A480BB3F-F281-42E2-B5C9-215F72B0D3EF}" type="parTrans" cxnId="{36222352-6BCD-4FDF-B640-304F1237DC4A}">
      <dgm:prSet/>
      <dgm:spPr/>
      <dgm:t>
        <a:bodyPr/>
        <a:lstStyle/>
        <a:p>
          <a:endParaRPr lang="en-US"/>
        </a:p>
      </dgm:t>
    </dgm:pt>
    <dgm:pt modelId="{0FE3EE19-1B97-46A2-9320-7D56008F2435}" type="sibTrans" cxnId="{36222352-6BCD-4FDF-B640-304F1237DC4A}">
      <dgm:prSet/>
      <dgm:spPr/>
      <dgm:t>
        <a:bodyPr/>
        <a:lstStyle/>
        <a:p>
          <a:endParaRPr lang="en-US"/>
        </a:p>
      </dgm:t>
    </dgm:pt>
    <dgm:pt modelId="{D254474F-8473-4D16-ACE9-724C4481E388}" type="pres">
      <dgm:prSet presAssocID="{9D61306D-5031-4C76-8E73-2B5D8246E3B3}" presName="root" presStyleCnt="0">
        <dgm:presLayoutVars>
          <dgm:dir/>
          <dgm:resizeHandles val="exact"/>
        </dgm:presLayoutVars>
      </dgm:prSet>
      <dgm:spPr/>
    </dgm:pt>
    <dgm:pt modelId="{112A1C84-53F7-4DC3-85D4-958AA05C97EE}" type="pres">
      <dgm:prSet presAssocID="{A0A86C55-7BB6-44CC-91FA-B292C91562FC}" presName="compNode" presStyleCnt="0"/>
      <dgm:spPr/>
    </dgm:pt>
    <dgm:pt modelId="{C50F9D82-93BB-4632-9B2A-C4BC2ED03104}" type="pres">
      <dgm:prSet presAssocID="{A0A86C55-7BB6-44CC-91FA-B292C91562FC}" presName="iconBgRect" presStyleLbl="bgShp" presStyleIdx="0" presStyleCnt="2"/>
      <dgm:spPr>
        <a:prstGeom prst="round2DiagRect">
          <a:avLst>
            <a:gd name="adj1" fmla="val 29727"/>
            <a:gd name="adj2" fmla="val 0"/>
          </a:avLst>
        </a:prstGeom>
      </dgm:spPr>
    </dgm:pt>
    <dgm:pt modelId="{C83C3008-E4A5-4D0E-BF2F-0F48A09990C7}" type="pres">
      <dgm:prSet presAssocID="{A0A86C55-7BB6-44CC-91FA-B292C91562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29900A0-76BF-45B7-B080-B656896BA5A1}" type="pres">
      <dgm:prSet presAssocID="{A0A86C55-7BB6-44CC-91FA-B292C91562FC}" presName="spaceRect" presStyleCnt="0"/>
      <dgm:spPr/>
    </dgm:pt>
    <dgm:pt modelId="{BDB20300-0020-490F-93CB-F3D508ED3F62}" type="pres">
      <dgm:prSet presAssocID="{A0A86C55-7BB6-44CC-91FA-B292C91562FC}" presName="textRect" presStyleLbl="revTx" presStyleIdx="0" presStyleCnt="2">
        <dgm:presLayoutVars>
          <dgm:chMax val="1"/>
          <dgm:chPref val="1"/>
        </dgm:presLayoutVars>
      </dgm:prSet>
      <dgm:spPr/>
    </dgm:pt>
    <dgm:pt modelId="{B44D1A72-1CAC-4AF5-A261-63B9A76D449E}" type="pres">
      <dgm:prSet presAssocID="{7F968E0C-2F6E-4E49-8C98-5F4762E9CBEF}" presName="sibTrans" presStyleCnt="0"/>
      <dgm:spPr/>
    </dgm:pt>
    <dgm:pt modelId="{3440A792-C0F6-4894-84FF-C0927C46A0F3}" type="pres">
      <dgm:prSet presAssocID="{53118E49-D644-4586-8126-48691E4A86DC}" presName="compNode" presStyleCnt="0"/>
      <dgm:spPr/>
    </dgm:pt>
    <dgm:pt modelId="{1C310FEA-B367-494D-8C9C-E478DDD04A7C}" type="pres">
      <dgm:prSet presAssocID="{53118E49-D644-4586-8126-48691E4A86DC}" presName="iconBgRect" presStyleLbl="bgShp" presStyleIdx="1" presStyleCnt="2"/>
      <dgm:spPr>
        <a:prstGeom prst="round2DiagRect">
          <a:avLst>
            <a:gd name="adj1" fmla="val 29727"/>
            <a:gd name="adj2" fmla="val 0"/>
          </a:avLst>
        </a:prstGeom>
      </dgm:spPr>
    </dgm:pt>
    <dgm:pt modelId="{56AA0758-C41D-4A9A-9C0E-E190D18AF357}" type="pres">
      <dgm:prSet presAssocID="{53118E49-D644-4586-8126-48691E4A86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1CB3644C-632A-4725-BE28-3E51439033A6}" type="pres">
      <dgm:prSet presAssocID="{53118E49-D644-4586-8126-48691E4A86DC}" presName="spaceRect" presStyleCnt="0"/>
      <dgm:spPr/>
    </dgm:pt>
    <dgm:pt modelId="{33837672-A1E9-4860-A997-F512CDD38D93}" type="pres">
      <dgm:prSet presAssocID="{53118E49-D644-4586-8126-48691E4A86DC}" presName="textRect" presStyleLbl="revTx" presStyleIdx="1" presStyleCnt="2">
        <dgm:presLayoutVars>
          <dgm:chMax val="1"/>
          <dgm:chPref val="1"/>
        </dgm:presLayoutVars>
      </dgm:prSet>
      <dgm:spPr/>
    </dgm:pt>
  </dgm:ptLst>
  <dgm:cxnLst>
    <dgm:cxn modelId="{D947A825-7AA2-40AE-BFD3-29C9EBE8D07A}" srcId="{9D61306D-5031-4C76-8E73-2B5D8246E3B3}" destId="{A0A86C55-7BB6-44CC-91FA-B292C91562FC}" srcOrd="0" destOrd="0" parTransId="{C75E9A71-1BBF-4001-B716-03B696ABC993}" sibTransId="{7F968E0C-2F6E-4E49-8C98-5F4762E9CBEF}"/>
    <dgm:cxn modelId="{36222352-6BCD-4FDF-B640-304F1237DC4A}" srcId="{9D61306D-5031-4C76-8E73-2B5D8246E3B3}" destId="{53118E49-D644-4586-8126-48691E4A86DC}" srcOrd="1" destOrd="0" parTransId="{A480BB3F-F281-42E2-B5C9-215F72B0D3EF}" sibTransId="{0FE3EE19-1B97-46A2-9320-7D56008F2435}"/>
    <dgm:cxn modelId="{146C657C-C163-4353-9DF5-31260A0112F1}" type="presOf" srcId="{53118E49-D644-4586-8126-48691E4A86DC}" destId="{33837672-A1E9-4860-A997-F512CDD38D93}" srcOrd="0" destOrd="0" presId="urn:microsoft.com/office/officeart/2018/5/layout/IconLeafLabelList"/>
    <dgm:cxn modelId="{787510A6-2BA9-4156-BBE6-7CE170A61A54}" type="presOf" srcId="{A0A86C55-7BB6-44CC-91FA-B292C91562FC}" destId="{BDB20300-0020-490F-93CB-F3D508ED3F62}" srcOrd="0" destOrd="0" presId="urn:microsoft.com/office/officeart/2018/5/layout/IconLeafLabelList"/>
    <dgm:cxn modelId="{DF4A08D1-1815-4AB2-BD25-2E90DE36003D}" type="presOf" srcId="{9D61306D-5031-4C76-8E73-2B5D8246E3B3}" destId="{D254474F-8473-4D16-ACE9-724C4481E388}" srcOrd="0" destOrd="0" presId="urn:microsoft.com/office/officeart/2018/5/layout/IconLeafLabelList"/>
    <dgm:cxn modelId="{5189A875-F121-464A-8CF8-85124CE9AA2B}" type="presParOf" srcId="{D254474F-8473-4D16-ACE9-724C4481E388}" destId="{112A1C84-53F7-4DC3-85D4-958AA05C97EE}" srcOrd="0" destOrd="0" presId="urn:microsoft.com/office/officeart/2018/5/layout/IconLeafLabelList"/>
    <dgm:cxn modelId="{5890D8F6-A120-4B33-87B4-FA484A9A06BB}" type="presParOf" srcId="{112A1C84-53F7-4DC3-85D4-958AA05C97EE}" destId="{C50F9D82-93BB-4632-9B2A-C4BC2ED03104}" srcOrd="0" destOrd="0" presId="urn:microsoft.com/office/officeart/2018/5/layout/IconLeafLabelList"/>
    <dgm:cxn modelId="{50272D3C-2D15-4BFA-9421-BBDDFAD9A5EE}" type="presParOf" srcId="{112A1C84-53F7-4DC3-85D4-958AA05C97EE}" destId="{C83C3008-E4A5-4D0E-BF2F-0F48A09990C7}" srcOrd="1" destOrd="0" presId="urn:microsoft.com/office/officeart/2018/5/layout/IconLeafLabelList"/>
    <dgm:cxn modelId="{089D2401-B4EF-424D-A2B4-C88812EC7559}" type="presParOf" srcId="{112A1C84-53F7-4DC3-85D4-958AA05C97EE}" destId="{829900A0-76BF-45B7-B080-B656896BA5A1}" srcOrd="2" destOrd="0" presId="urn:microsoft.com/office/officeart/2018/5/layout/IconLeafLabelList"/>
    <dgm:cxn modelId="{310441EF-76E1-4405-8BAE-C6E892D3B229}" type="presParOf" srcId="{112A1C84-53F7-4DC3-85D4-958AA05C97EE}" destId="{BDB20300-0020-490F-93CB-F3D508ED3F62}" srcOrd="3" destOrd="0" presId="urn:microsoft.com/office/officeart/2018/5/layout/IconLeafLabelList"/>
    <dgm:cxn modelId="{919A5DD4-6BDD-427A-9B4F-E9A536E61086}" type="presParOf" srcId="{D254474F-8473-4D16-ACE9-724C4481E388}" destId="{B44D1A72-1CAC-4AF5-A261-63B9A76D449E}" srcOrd="1" destOrd="0" presId="urn:microsoft.com/office/officeart/2018/5/layout/IconLeafLabelList"/>
    <dgm:cxn modelId="{F79E76BF-2EC0-4437-9C34-58378777905D}" type="presParOf" srcId="{D254474F-8473-4D16-ACE9-724C4481E388}" destId="{3440A792-C0F6-4894-84FF-C0927C46A0F3}" srcOrd="2" destOrd="0" presId="urn:microsoft.com/office/officeart/2018/5/layout/IconLeafLabelList"/>
    <dgm:cxn modelId="{64B2B65E-5BD6-44A9-A338-41CED8B6C63D}" type="presParOf" srcId="{3440A792-C0F6-4894-84FF-C0927C46A0F3}" destId="{1C310FEA-B367-494D-8C9C-E478DDD04A7C}" srcOrd="0" destOrd="0" presId="urn:microsoft.com/office/officeart/2018/5/layout/IconLeafLabelList"/>
    <dgm:cxn modelId="{0B3E2DDD-5E89-4694-9318-5EB6AA3ED168}" type="presParOf" srcId="{3440A792-C0F6-4894-84FF-C0927C46A0F3}" destId="{56AA0758-C41D-4A9A-9C0E-E190D18AF357}" srcOrd="1" destOrd="0" presId="urn:microsoft.com/office/officeart/2018/5/layout/IconLeafLabelList"/>
    <dgm:cxn modelId="{C335B331-A939-4116-B321-D109982CD08C}" type="presParOf" srcId="{3440A792-C0F6-4894-84FF-C0927C46A0F3}" destId="{1CB3644C-632A-4725-BE28-3E51439033A6}" srcOrd="2" destOrd="0" presId="urn:microsoft.com/office/officeart/2018/5/layout/IconLeafLabelList"/>
    <dgm:cxn modelId="{4A93CB8F-DE14-45C9-80C1-DCF8778054B9}" type="presParOf" srcId="{3440A792-C0F6-4894-84FF-C0927C46A0F3}" destId="{33837672-A1E9-4860-A997-F512CDD38D9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5F005D-14BE-49DB-9DD8-7E558BE1523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2FA8F31-213C-430D-858C-AA43F42E2D53}">
      <dgm:prSet custT="1"/>
      <dgm:spPr/>
      <dgm:t>
        <a:bodyPr/>
        <a:lstStyle/>
        <a:p>
          <a:pPr marL="0" indent="1203325" algn="ctr"/>
          <a:r>
            <a:rPr lang="en-US" sz="2000" dirty="0">
              <a:latin typeface="Arial" panose="020B0604020202020204" pitchFamily="34" charset="0"/>
              <a:cs typeface="Arial" panose="020B0604020202020204" pitchFamily="34" charset="0"/>
            </a:rPr>
            <a:t>Applying models</a:t>
          </a:r>
        </a:p>
      </dgm:t>
    </dgm:pt>
    <dgm:pt modelId="{B06C72DB-8129-4B4E-9CC1-A94199E10A44}" type="parTrans" cxnId="{CE64678C-BD4B-4831-B77D-468A93ECE5D1}">
      <dgm:prSet/>
      <dgm:spPr/>
      <dgm:t>
        <a:bodyPr/>
        <a:lstStyle/>
        <a:p>
          <a:endParaRPr lang="en-US"/>
        </a:p>
      </dgm:t>
    </dgm:pt>
    <dgm:pt modelId="{7CF7685E-7438-410C-9CF3-666EEAD4564F}" type="sibTrans" cxnId="{CE64678C-BD4B-4831-B77D-468A93ECE5D1}">
      <dgm:prSet/>
      <dgm:spPr/>
      <dgm:t>
        <a:bodyPr/>
        <a:lstStyle/>
        <a:p>
          <a:endParaRPr lang="en-US"/>
        </a:p>
      </dgm:t>
    </dgm:pt>
    <dgm:pt modelId="{ED004744-90AC-45EA-AD3D-C23B811E75D2}">
      <dgm:prSet custT="1"/>
      <dgm:spPr/>
      <dgm:t>
        <a:bodyPr/>
        <a:lstStyle/>
        <a:p>
          <a:pPr marL="0" indent="1311275" algn="ctr"/>
          <a:r>
            <a:rPr lang="en-US" sz="2000" dirty="0">
              <a:latin typeface="Arial" panose="020B0604020202020204" pitchFamily="34" charset="0"/>
              <a:cs typeface="Arial" panose="020B0604020202020204" pitchFamily="34" charset="0"/>
            </a:rPr>
            <a:t>Applying models with Pipeline</a:t>
          </a:r>
        </a:p>
      </dgm:t>
    </dgm:pt>
    <dgm:pt modelId="{AD0D8A48-7DBA-4A77-AB6A-F030CD77FB82}" type="parTrans" cxnId="{1FC46416-EE05-440B-8FAC-9F9CA6579A4C}">
      <dgm:prSet/>
      <dgm:spPr/>
      <dgm:t>
        <a:bodyPr/>
        <a:lstStyle/>
        <a:p>
          <a:endParaRPr lang="en-US"/>
        </a:p>
      </dgm:t>
    </dgm:pt>
    <dgm:pt modelId="{EB39D16F-BA2F-4BE8-A5D2-BECCCECF2F1B}" type="sibTrans" cxnId="{1FC46416-EE05-440B-8FAC-9F9CA6579A4C}">
      <dgm:prSet/>
      <dgm:spPr/>
      <dgm:t>
        <a:bodyPr/>
        <a:lstStyle/>
        <a:p>
          <a:endParaRPr lang="en-US"/>
        </a:p>
      </dgm:t>
    </dgm:pt>
    <dgm:pt modelId="{761D48C5-4749-432F-B387-BD94FAED4361}">
      <dgm:prSet custT="1"/>
      <dgm:spPr/>
      <dgm:t>
        <a:bodyPr/>
        <a:lstStyle/>
        <a:p>
          <a:pPr marL="1203325" indent="-58738" algn="ctr"/>
          <a:r>
            <a:rPr lang="en-US" sz="2000" dirty="0">
              <a:latin typeface="Arial" panose="020B0604020202020204" pitchFamily="34" charset="0"/>
              <a:cs typeface="Arial" panose="020B0604020202020204" pitchFamily="34" charset="0"/>
            </a:rPr>
            <a:t>Optimized Pipeline models with Cross Validator</a:t>
          </a:r>
        </a:p>
      </dgm:t>
    </dgm:pt>
    <dgm:pt modelId="{06C8B40F-885B-48AD-9AD9-EA2D1141F59B}" type="parTrans" cxnId="{959DF48D-27D8-409F-BF4B-55826192A538}">
      <dgm:prSet/>
      <dgm:spPr/>
      <dgm:t>
        <a:bodyPr/>
        <a:lstStyle/>
        <a:p>
          <a:endParaRPr lang="en-US"/>
        </a:p>
      </dgm:t>
    </dgm:pt>
    <dgm:pt modelId="{5E12901E-E4D3-4031-B0D7-96A4DECF8EF8}" type="sibTrans" cxnId="{959DF48D-27D8-409F-BF4B-55826192A538}">
      <dgm:prSet/>
      <dgm:spPr/>
      <dgm:t>
        <a:bodyPr/>
        <a:lstStyle/>
        <a:p>
          <a:endParaRPr lang="en-US"/>
        </a:p>
      </dgm:t>
    </dgm:pt>
    <dgm:pt modelId="{C49DE6F2-0B34-43D8-A33C-A6AEDFA649FF}" type="pres">
      <dgm:prSet presAssocID="{C05F005D-14BE-49DB-9DD8-7E558BE1523C}" presName="outerComposite" presStyleCnt="0">
        <dgm:presLayoutVars>
          <dgm:chMax val="5"/>
          <dgm:dir/>
          <dgm:resizeHandles val="exact"/>
        </dgm:presLayoutVars>
      </dgm:prSet>
      <dgm:spPr/>
    </dgm:pt>
    <dgm:pt modelId="{AEF6A4E6-5174-4A36-B05D-47FC76ADCDF0}" type="pres">
      <dgm:prSet presAssocID="{C05F005D-14BE-49DB-9DD8-7E558BE1523C}" presName="dummyMaxCanvas" presStyleCnt="0">
        <dgm:presLayoutVars/>
      </dgm:prSet>
      <dgm:spPr/>
    </dgm:pt>
    <dgm:pt modelId="{0F44D9D7-BE7B-4153-8655-8823BFB3CD3D}" type="pres">
      <dgm:prSet presAssocID="{C05F005D-14BE-49DB-9DD8-7E558BE1523C}" presName="ThreeNodes_1" presStyleLbl="node1" presStyleIdx="0" presStyleCnt="3" custScaleY="72881">
        <dgm:presLayoutVars>
          <dgm:bulletEnabled val="1"/>
        </dgm:presLayoutVars>
      </dgm:prSet>
      <dgm:spPr/>
    </dgm:pt>
    <dgm:pt modelId="{16AD7C69-828C-4C41-A4FC-C0600010CB49}" type="pres">
      <dgm:prSet presAssocID="{C05F005D-14BE-49DB-9DD8-7E558BE1523C}" presName="ThreeNodes_2" presStyleLbl="node1" presStyleIdx="1" presStyleCnt="3" custScaleY="86520" custLinFactNeighborX="-387">
        <dgm:presLayoutVars>
          <dgm:bulletEnabled val="1"/>
        </dgm:presLayoutVars>
      </dgm:prSet>
      <dgm:spPr/>
    </dgm:pt>
    <dgm:pt modelId="{AE44091A-ABAC-4306-817F-63E4B76CF98C}" type="pres">
      <dgm:prSet presAssocID="{C05F005D-14BE-49DB-9DD8-7E558BE1523C}" presName="ThreeNodes_3" presStyleLbl="node1" presStyleIdx="2" presStyleCnt="3">
        <dgm:presLayoutVars>
          <dgm:bulletEnabled val="1"/>
        </dgm:presLayoutVars>
      </dgm:prSet>
      <dgm:spPr/>
    </dgm:pt>
    <dgm:pt modelId="{4E1B09BB-F499-4334-A07E-AF203D11DCCC}" type="pres">
      <dgm:prSet presAssocID="{C05F005D-14BE-49DB-9DD8-7E558BE1523C}" presName="ThreeConn_1-2" presStyleLbl="fgAccFollowNode1" presStyleIdx="0" presStyleCnt="2" custScaleY="84620">
        <dgm:presLayoutVars>
          <dgm:bulletEnabled val="1"/>
        </dgm:presLayoutVars>
      </dgm:prSet>
      <dgm:spPr/>
    </dgm:pt>
    <dgm:pt modelId="{7A4A807E-47AE-493D-A84C-D42671EAD4BE}" type="pres">
      <dgm:prSet presAssocID="{C05F005D-14BE-49DB-9DD8-7E558BE1523C}" presName="ThreeConn_2-3" presStyleLbl="fgAccFollowNode1" presStyleIdx="1" presStyleCnt="2">
        <dgm:presLayoutVars>
          <dgm:bulletEnabled val="1"/>
        </dgm:presLayoutVars>
      </dgm:prSet>
      <dgm:spPr/>
    </dgm:pt>
    <dgm:pt modelId="{38BFE2BE-D241-4A8A-A15C-931ADE16FE11}" type="pres">
      <dgm:prSet presAssocID="{C05F005D-14BE-49DB-9DD8-7E558BE1523C}" presName="ThreeNodes_1_text" presStyleLbl="node1" presStyleIdx="2" presStyleCnt="3">
        <dgm:presLayoutVars>
          <dgm:bulletEnabled val="1"/>
        </dgm:presLayoutVars>
      </dgm:prSet>
      <dgm:spPr/>
    </dgm:pt>
    <dgm:pt modelId="{BC6A2FBD-3E79-4079-A335-591873E926BE}" type="pres">
      <dgm:prSet presAssocID="{C05F005D-14BE-49DB-9DD8-7E558BE1523C}" presName="ThreeNodes_2_text" presStyleLbl="node1" presStyleIdx="2" presStyleCnt="3">
        <dgm:presLayoutVars>
          <dgm:bulletEnabled val="1"/>
        </dgm:presLayoutVars>
      </dgm:prSet>
      <dgm:spPr/>
    </dgm:pt>
    <dgm:pt modelId="{61EF967D-61F5-4B0D-9423-C42C33F1019C}" type="pres">
      <dgm:prSet presAssocID="{C05F005D-14BE-49DB-9DD8-7E558BE1523C}" presName="ThreeNodes_3_text" presStyleLbl="node1" presStyleIdx="2" presStyleCnt="3">
        <dgm:presLayoutVars>
          <dgm:bulletEnabled val="1"/>
        </dgm:presLayoutVars>
      </dgm:prSet>
      <dgm:spPr/>
    </dgm:pt>
  </dgm:ptLst>
  <dgm:cxnLst>
    <dgm:cxn modelId="{1FC46416-EE05-440B-8FAC-9F9CA6579A4C}" srcId="{C05F005D-14BE-49DB-9DD8-7E558BE1523C}" destId="{ED004744-90AC-45EA-AD3D-C23B811E75D2}" srcOrd="1" destOrd="0" parTransId="{AD0D8A48-7DBA-4A77-AB6A-F030CD77FB82}" sibTransId="{EB39D16F-BA2F-4BE8-A5D2-BECCCECF2F1B}"/>
    <dgm:cxn modelId="{AC295A1A-770E-414F-9F7B-866E68D7A681}" type="presOf" srcId="{C05F005D-14BE-49DB-9DD8-7E558BE1523C}" destId="{C49DE6F2-0B34-43D8-A33C-A6AEDFA649FF}" srcOrd="0" destOrd="0" presId="urn:microsoft.com/office/officeart/2005/8/layout/vProcess5"/>
    <dgm:cxn modelId="{7A2F3D5F-DA65-4271-B7B8-41DE1DDCAF2C}" type="presOf" srcId="{12FA8F31-213C-430D-858C-AA43F42E2D53}" destId="{38BFE2BE-D241-4A8A-A15C-931ADE16FE11}" srcOrd="1" destOrd="0" presId="urn:microsoft.com/office/officeart/2005/8/layout/vProcess5"/>
    <dgm:cxn modelId="{955B1C48-9A04-4F36-91B7-C9CDE80B144C}" type="presOf" srcId="{7CF7685E-7438-410C-9CF3-666EEAD4564F}" destId="{4E1B09BB-F499-4334-A07E-AF203D11DCCC}" srcOrd="0" destOrd="0" presId="urn:microsoft.com/office/officeart/2005/8/layout/vProcess5"/>
    <dgm:cxn modelId="{186A3582-82E1-405C-B8E7-510B53E6919A}" type="presOf" srcId="{ED004744-90AC-45EA-AD3D-C23B811E75D2}" destId="{BC6A2FBD-3E79-4079-A335-591873E926BE}" srcOrd="1" destOrd="0" presId="urn:microsoft.com/office/officeart/2005/8/layout/vProcess5"/>
    <dgm:cxn modelId="{CE64678C-BD4B-4831-B77D-468A93ECE5D1}" srcId="{C05F005D-14BE-49DB-9DD8-7E558BE1523C}" destId="{12FA8F31-213C-430D-858C-AA43F42E2D53}" srcOrd="0" destOrd="0" parTransId="{B06C72DB-8129-4B4E-9CC1-A94199E10A44}" sibTransId="{7CF7685E-7438-410C-9CF3-666EEAD4564F}"/>
    <dgm:cxn modelId="{959DF48D-27D8-409F-BF4B-55826192A538}" srcId="{C05F005D-14BE-49DB-9DD8-7E558BE1523C}" destId="{761D48C5-4749-432F-B387-BD94FAED4361}" srcOrd="2" destOrd="0" parTransId="{06C8B40F-885B-48AD-9AD9-EA2D1141F59B}" sibTransId="{5E12901E-E4D3-4031-B0D7-96A4DECF8EF8}"/>
    <dgm:cxn modelId="{EBA55894-81B7-4F25-8804-1C3A6DB04521}" type="presOf" srcId="{ED004744-90AC-45EA-AD3D-C23B811E75D2}" destId="{16AD7C69-828C-4C41-A4FC-C0600010CB49}" srcOrd="0" destOrd="0" presId="urn:microsoft.com/office/officeart/2005/8/layout/vProcess5"/>
    <dgm:cxn modelId="{9E5A4ECB-A6E3-46AF-A8CE-FC5F467A7D68}" type="presOf" srcId="{EB39D16F-BA2F-4BE8-A5D2-BECCCECF2F1B}" destId="{7A4A807E-47AE-493D-A84C-D42671EAD4BE}" srcOrd="0" destOrd="0" presId="urn:microsoft.com/office/officeart/2005/8/layout/vProcess5"/>
    <dgm:cxn modelId="{1BDEC0D0-133D-4418-9671-4D87D5A591D8}" type="presOf" srcId="{761D48C5-4749-432F-B387-BD94FAED4361}" destId="{61EF967D-61F5-4B0D-9423-C42C33F1019C}" srcOrd="1" destOrd="0" presId="urn:microsoft.com/office/officeart/2005/8/layout/vProcess5"/>
    <dgm:cxn modelId="{61611DDB-2B36-4E30-83FE-604EB8D9CAF9}" type="presOf" srcId="{12FA8F31-213C-430D-858C-AA43F42E2D53}" destId="{0F44D9D7-BE7B-4153-8655-8823BFB3CD3D}" srcOrd="0" destOrd="0" presId="urn:microsoft.com/office/officeart/2005/8/layout/vProcess5"/>
    <dgm:cxn modelId="{6CEC2FEE-2598-4ABD-8A7A-45A0C07F7FDC}" type="presOf" srcId="{761D48C5-4749-432F-B387-BD94FAED4361}" destId="{AE44091A-ABAC-4306-817F-63E4B76CF98C}" srcOrd="0" destOrd="0" presId="urn:microsoft.com/office/officeart/2005/8/layout/vProcess5"/>
    <dgm:cxn modelId="{EC0AF4D7-6F91-4D8A-8F9C-CDB4C7EBD2FC}" type="presParOf" srcId="{C49DE6F2-0B34-43D8-A33C-A6AEDFA649FF}" destId="{AEF6A4E6-5174-4A36-B05D-47FC76ADCDF0}" srcOrd="0" destOrd="0" presId="urn:microsoft.com/office/officeart/2005/8/layout/vProcess5"/>
    <dgm:cxn modelId="{7AE47FE8-5E7F-450F-BF24-B3FF81CD864A}" type="presParOf" srcId="{C49DE6F2-0B34-43D8-A33C-A6AEDFA649FF}" destId="{0F44D9D7-BE7B-4153-8655-8823BFB3CD3D}" srcOrd="1" destOrd="0" presId="urn:microsoft.com/office/officeart/2005/8/layout/vProcess5"/>
    <dgm:cxn modelId="{98BA3BC3-EDFB-4D35-9072-2B720E217E80}" type="presParOf" srcId="{C49DE6F2-0B34-43D8-A33C-A6AEDFA649FF}" destId="{16AD7C69-828C-4C41-A4FC-C0600010CB49}" srcOrd="2" destOrd="0" presId="urn:microsoft.com/office/officeart/2005/8/layout/vProcess5"/>
    <dgm:cxn modelId="{76A06AED-8630-435B-AB25-DEE6A561A2FD}" type="presParOf" srcId="{C49DE6F2-0B34-43D8-A33C-A6AEDFA649FF}" destId="{AE44091A-ABAC-4306-817F-63E4B76CF98C}" srcOrd="3" destOrd="0" presId="urn:microsoft.com/office/officeart/2005/8/layout/vProcess5"/>
    <dgm:cxn modelId="{9D82EE0C-8A0A-4E35-8F51-CB75184EE934}" type="presParOf" srcId="{C49DE6F2-0B34-43D8-A33C-A6AEDFA649FF}" destId="{4E1B09BB-F499-4334-A07E-AF203D11DCCC}" srcOrd="4" destOrd="0" presId="urn:microsoft.com/office/officeart/2005/8/layout/vProcess5"/>
    <dgm:cxn modelId="{7658A583-6779-4F83-B570-59407558770E}" type="presParOf" srcId="{C49DE6F2-0B34-43D8-A33C-A6AEDFA649FF}" destId="{7A4A807E-47AE-493D-A84C-D42671EAD4BE}" srcOrd="5" destOrd="0" presId="urn:microsoft.com/office/officeart/2005/8/layout/vProcess5"/>
    <dgm:cxn modelId="{11ECFADA-014A-47BC-ADE0-CA5246BB6106}" type="presParOf" srcId="{C49DE6F2-0B34-43D8-A33C-A6AEDFA649FF}" destId="{38BFE2BE-D241-4A8A-A15C-931ADE16FE11}" srcOrd="6" destOrd="0" presId="urn:microsoft.com/office/officeart/2005/8/layout/vProcess5"/>
    <dgm:cxn modelId="{1666856E-BFAF-4583-9CF9-C8F23CAE2BBC}" type="presParOf" srcId="{C49DE6F2-0B34-43D8-A33C-A6AEDFA649FF}" destId="{BC6A2FBD-3E79-4079-A335-591873E926BE}" srcOrd="7" destOrd="0" presId="urn:microsoft.com/office/officeart/2005/8/layout/vProcess5"/>
    <dgm:cxn modelId="{BD252831-EBC4-440C-89E1-DAC3E0B21F9F}" type="presParOf" srcId="{C49DE6F2-0B34-43D8-A33C-A6AEDFA649FF}" destId="{61EF967D-61F5-4B0D-9423-C42C33F1019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80FF7-4359-4D4E-B306-BA6AC12D7908}">
      <dsp:nvSpPr>
        <dsp:cNvPr id="0" name=""/>
        <dsp:cNvSpPr/>
      </dsp:nvSpPr>
      <dsp:spPr>
        <a:xfrm>
          <a:off x="1103191" y="619702"/>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5E2733-00D9-4993-B9C4-168175F0A9EB}">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Filling Missing Values</a:t>
          </a:r>
        </a:p>
      </dsp:txBody>
      <dsp:txXfrm>
        <a:off x="320161" y="2254397"/>
        <a:ext cx="2847381" cy="720000"/>
      </dsp:txXfrm>
    </dsp:sp>
    <dsp:sp modelId="{366560CC-F46C-46D5-8BFF-548A84A8A208}">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0B7F4A1-6711-4578-A5DA-37591A5974C1}">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Find Outliers By Zscore</a:t>
          </a:r>
        </a:p>
      </dsp:txBody>
      <dsp:txXfrm>
        <a:off x="3665834" y="2254397"/>
        <a:ext cx="2847381" cy="720000"/>
      </dsp:txXfrm>
    </dsp:sp>
    <dsp:sp modelId="{6DA929EA-3453-42B6-BA57-690E389D8C44}">
      <dsp:nvSpPr>
        <dsp:cNvPr id="0" name=""/>
        <dsp:cNvSpPr/>
      </dsp:nvSpPr>
      <dsp:spPr>
        <a:xfrm>
          <a:off x="7794537" y="619702"/>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E8BEC4-114F-4963-96F3-636DF25BFD08}">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Extract Month, Day &amp; Duration from Date Column</a:t>
          </a:r>
        </a:p>
      </dsp:txBody>
      <dsp:txXfrm>
        <a:off x="7011507" y="2254397"/>
        <a:ext cx="2847381"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E5685-40DC-41F4-8EC0-E782E9DB8F4E}">
      <dsp:nvSpPr>
        <dsp:cNvPr id="0" name=""/>
        <dsp:cNvSpPr/>
      </dsp:nvSpPr>
      <dsp:spPr>
        <a:xfrm>
          <a:off x="0" y="905658"/>
          <a:ext cx="6305550" cy="1671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13A19-B1CC-4719-894B-8ED48F4F9AEA}">
      <dsp:nvSpPr>
        <dsp:cNvPr id="0" name=""/>
        <dsp:cNvSpPr/>
      </dsp:nvSpPr>
      <dsp:spPr>
        <a:xfrm>
          <a:off x="505775" y="1281855"/>
          <a:ext cx="919591" cy="919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A24C44-6517-43BF-ACB0-D294506BA874}">
      <dsp:nvSpPr>
        <dsp:cNvPr id="0" name=""/>
        <dsp:cNvSpPr/>
      </dsp:nvSpPr>
      <dsp:spPr>
        <a:xfrm>
          <a:off x="1931142" y="905658"/>
          <a:ext cx="4374407" cy="16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52" tIns="176952" rIns="176952" bIns="176952" numCol="1" spcCol="1270" anchor="ctr" anchorCtr="0">
          <a:noAutofit/>
        </a:bodyPr>
        <a:lstStyle/>
        <a:p>
          <a:pPr marL="0" lvl="0" indent="0" algn="l" defTabSz="1111250">
            <a:lnSpc>
              <a:spcPct val="100000"/>
            </a:lnSpc>
            <a:spcBef>
              <a:spcPct val="0"/>
            </a:spcBef>
            <a:spcAft>
              <a:spcPct val="35000"/>
            </a:spcAft>
            <a:buNone/>
          </a:pPr>
          <a:r>
            <a:rPr lang="en-US" sz="2500" b="0" kern="1200" dirty="0">
              <a:solidFill>
                <a:schemeClr val="tx1"/>
              </a:solidFill>
              <a:latin typeface="Arial" panose="020B0604020202020204" pitchFamily="34" charset="0"/>
              <a:cs typeface="Arial" panose="020B0604020202020204" pitchFamily="34" charset="0"/>
            </a:rPr>
            <a:t>KMeans Clustering</a:t>
          </a:r>
        </a:p>
      </dsp:txBody>
      <dsp:txXfrm>
        <a:off x="1931142" y="905658"/>
        <a:ext cx="4374407" cy="1671985"/>
      </dsp:txXfrm>
    </dsp:sp>
    <dsp:sp modelId="{1093D3C7-5BA5-4302-ADDE-7727151E17EE}">
      <dsp:nvSpPr>
        <dsp:cNvPr id="0" name=""/>
        <dsp:cNvSpPr/>
      </dsp:nvSpPr>
      <dsp:spPr>
        <a:xfrm>
          <a:off x="0" y="2995640"/>
          <a:ext cx="6305550" cy="16719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EC33B-6163-4A37-802C-076984254B84}">
      <dsp:nvSpPr>
        <dsp:cNvPr id="0" name=""/>
        <dsp:cNvSpPr/>
      </dsp:nvSpPr>
      <dsp:spPr>
        <a:xfrm>
          <a:off x="505775" y="3371836"/>
          <a:ext cx="919591" cy="919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CB54142-18A9-4D79-8CA2-9287BA0B143E}">
      <dsp:nvSpPr>
        <dsp:cNvPr id="0" name=""/>
        <dsp:cNvSpPr/>
      </dsp:nvSpPr>
      <dsp:spPr>
        <a:xfrm>
          <a:off x="1931142" y="2995640"/>
          <a:ext cx="4374407" cy="16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52" tIns="176952" rIns="176952" bIns="176952" numCol="1" spcCol="1270" anchor="ctr" anchorCtr="0">
          <a:noAutofit/>
        </a:bodyPr>
        <a:lstStyle/>
        <a:p>
          <a:pPr marL="0" lvl="0" indent="0" algn="l" defTabSz="1111250">
            <a:lnSpc>
              <a:spcPct val="100000"/>
            </a:lnSpc>
            <a:spcBef>
              <a:spcPct val="0"/>
            </a:spcBef>
            <a:spcAft>
              <a:spcPct val="35000"/>
            </a:spcAft>
            <a:buNone/>
          </a:pPr>
          <a:r>
            <a:rPr lang="en-US" sz="2500" b="0" kern="1200" dirty="0">
              <a:solidFill>
                <a:schemeClr val="tx1"/>
              </a:solidFill>
              <a:latin typeface="Arial" panose="020B0604020202020204" pitchFamily="34" charset="0"/>
              <a:cs typeface="Arial" panose="020B0604020202020204" pitchFamily="34" charset="0"/>
            </a:rPr>
            <a:t>Clustering with Gaussian Mixture Models (GMM)</a:t>
          </a:r>
        </a:p>
      </dsp:txBody>
      <dsp:txXfrm>
        <a:off x="1931142" y="2995640"/>
        <a:ext cx="4374407" cy="1671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7CCB-9BA4-475F-8B09-DBAFE17DB439}">
      <dsp:nvSpPr>
        <dsp:cNvPr id="0" name=""/>
        <dsp:cNvSpPr/>
      </dsp:nvSpPr>
      <dsp:spPr>
        <a:xfrm>
          <a:off x="0" y="456"/>
          <a:ext cx="6254749" cy="1341251"/>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Given my limitations, I uses only 10% of the dataset for machine learning models. It will obviously be best to analyze the entire dataset.</a:t>
          </a:r>
        </a:p>
      </dsp:txBody>
      <dsp:txXfrm>
        <a:off x="65474" y="65930"/>
        <a:ext cx="6123801" cy="1210303"/>
      </dsp:txXfrm>
    </dsp:sp>
    <dsp:sp modelId="{6AC5A841-D3D0-4E37-BB41-E4F02CD3B7FC}">
      <dsp:nvSpPr>
        <dsp:cNvPr id="0" name=""/>
        <dsp:cNvSpPr/>
      </dsp:nvSpPr>
      <dsp:spPr>
        <a:xfrm>
          <a:off x="0" y="1356023"/>
          <a:ext cx="6254749" cy="1341251"/>
        </a:xfrm>
        <a:prstGeom prst="roundRect">
          <a:avLst/>
        </a:prstGeom>
        <a:solidFill>
          <a:schemeClr val="accent5">
            <a:hueOff val="247595"/>
            <a:satOff val="6767"/>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Quality of the dataset could have been improved as well, e.g. most of the information is about the United States, more data for other countries could be added to draw broader conclusions.</a:t>
          </a:r>
        </a:p>
      </dsp:txBody>
      <dsp:txXfrm>
        <a:off x="65474" y="1421497"/>
        <a:ext cx="6123801" cy="1210303"/>
      </dsp:txXfrm>
    </dsp:sp>
    <dsp:sp modelId="{E4DDF06D-FB48-4308-B2BB-0C051C11301E}">
      <dsp:nvSpPr>
        <dsp:cNvPr id="0" name=""/>
        <dsp:cNvSpPr/>
      </dsp:nvSpPr>
      <dsp:spPr>
        <a:xfrm>
          <a:off x="0" y="2711590"/>
          <a:ext cx="6254749" cy="1341251"/>
        </a:xfrm>
        <a:prstGeom prst="roundRect">
          <a:avLst/>
        </a:prstGeom>
        <a:solidFill>
          <a:schemeClr val="accent5">
            <a:hueOff val="495190"/>
            <a:satOff val="13534"/>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 used the dataset from 05.05.2020, m</a:t>
          </a:r>
          <a:r>
            <a:rPr lang="en-US" sz="2000" kern="1200" dirty="0">
              <a:solidFill>
                <a:prstClr val="white"/>
              </a:solidFill>
              <a:latin typeface="Arial" panose="020B0604020202020204" pitchFamily="34" charset="0"/>
              <a:ea typeface="+mn-ea"/>
              <a:cs typeface="Arial" panose="020B0604020202020204" pitchFamily="34" charset="0"/>
            </a:rPr>
            <a:t>ore tuning, improvement and up-to-date data will be needed for future analysis and iteration. </a:t>
          </a:r>
        </a:p>
      </dsp:txBody>
      <dsp:txXfrm>
        <a:off x="65474" y="2777064"/>
        <a:ext cx="6123801" cy="1210303"/>
      </dsp:txXfrm>
    </dsp:sp>
    <dsp:sp modelId="{66CB3604-6468-4371-B212-3EC3F4C7669F}">
      <dsp:nvSpPr>
        <dsp:cNvPr id="0" name=""/>
        <dsp:cNvSpPr/>
      </dsp:nvSpPr>
      <dsp:spPr>
        <a:xfrm>
          <a:off x="0" y="4067156"/>
          <a:ext cx="6254749" cy="1341251"/>
        </a:xfrm>
        <a:prstGeom prst="roundRect">
          <a:avLst/>
        </a:prstGeom>
        <a:solidFill>
          <a:schemeClr val="accent5">
            <a:hueOff val="742785"/>
            <a:satOff val="20301"/>
            <a:lumOff val="8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 Analysis of the dataset can be enriched by analyzing risk factors deeper and adding extra risk factors.</a:t>
          </a:r>
        </a:p>
      </dsp:txBody>
      <dsp:txXfrm>
        <a:off x="65474" y="4132630"/>
        <a:ext cx="6123801" cy="1210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655B-18DA-4A4F-8E9B-5B3B313F1A58}">
      <dsp:nvSpPr>
        <dsp:cNvPr id="0" name=""/>
        <dsp:cNvSpPr/>
      </dsp:nvSpPr>
      <dsp:spPr>
        <a:xfrm>
          <a:off x="0" y="0"/>
          <a:ext cx="4845983" cy="3594100"/>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7812" tIns="330200" rIns="377812" bIns="330200" numCol="1" spcCol="1270" anchor="t" anchorCtr="0">
          <a:noAutofit/>
        </a:bodyPr>
        <a:lstStyle/>
        <a:p>
          <a:pPr marL="0" lvl="0" indent="0" algn="r" defTabSz="889000">
            <a:lnSpc>
              <a:spcPct val="90000"/>
            </a:lnSpc>
            <a:spcBef>
              <a:spcPct val="0"/>
            </a:spcBef>
            <a:spcAft>
              <a:spcPct val="35000"/>
            </a:spcAft>
            <a:buNone/>
          </a:pPr>
          <a:r>
            <a:rPr lang="en-US" sz="2000" b="0" kern="1200" dirty="0">
              <a:latin typeface="Arial" panose="020B0604020202020204" pitchFamily="34" charset="0"/>
              <a:cs typeface="Arial" panose="020B0604020202020204" pitchFamily="34" charset="0"/>
            </a:rPr>
            <a:t>Encoding Categorical Variables</a:t>
          </a:r>
        </a:p>
        <a:p>
          <a:pPr marL="0" lvl="0" indent="0" algn="ctr" defTabSz="889000">
            <a:lnSpc>
              <a:spcPct val="90000"/>
            </a:lnSpc>
            <a:spcBef>
              <a:spcPct val="0"/>
            </a:spcBef>
            <a:spcAft>
              <a:spcPct val="35000"/>
            </a:spcAft>
            <a:buNone/>
          </a:pPr>
          <a:r>
            <a:rPr lang="en-US" sz="2000" b="0" kern="1200" dirty="0">
              <a:latin typeface="Arial" panose="020B0604020202020204" pitchFamily="34" charset="0"/>
              <a:cs typeface="Arial" panose="020B0604020202020204" pitchFamily="34" charset="0"/>
            </a:rPr>
            <a:t> with Factorize</a:t>
          </a:r>
        </a:p>
      </dsp:txBody>
      <dsp:txXfrm>
        <a:off x="0" y="1365758"/>
        <a:ext cx="4845983" cy="2156460"/>
      </dsp:txXfrm>
    </dsp:sp>
    <dsp:sp modelId="{D23980DE-83CC-49AF-9C76-993A9451BA76}">
      <dsp:nvSpPr>
        <dsp:cNvPr id="0" name=""/>
        <dsp:cNvSpPr/>
      </dsp:nvSpPr>
      <dsp:spPr>
        <a:xfrm>
          <a:off x="1885119" y="359409"/>
          <a:ext cx="1078230" cy="1078230"/>
        </a:xfrm>
        <a:prstGeom prst="ellipse">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63" tIns="12700" rIns="8406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43022" y="517312"/>
        <a:ext cx="762424" cy="762424"/>
      </dsp:txXfrm>
    </dsp:sp>
    <dsp:sp modelId="{6F752AEB-7667-43EF-932C-457862041F68}">
      <dsp:nvSpPr>
        <dsp:cNvPr id="0" name=""/>
        <dsp:cNvSpPr/>
      </dsp:nvSpPr>
      <dsp:spPr>
        <a:xfrm>
          <a:off x="1242" y="3594028"/>
          <a:ext cx="4845983" cy="72"/>
        </a:xfrm>
        <a:prstGeom prst="rect">
          <a:avLst/>
        </a:prstGeom>
        <a:solidFill>
          <a:schemeClr val="accent2">
            <a:hueOff val="319356"/>
            <a:satOff val="-1825"/>
            <a:lumOff val="1765"/>
            <a:alphaOff val="0"/>
          </a:schemeClr>
        </a:solidFill>
        <a:ln w="12700" cap="flat" cmpd="sng" algn="in">
          <a:solidFill>
            <a:schemeClr val="accent2">
              <a:hueOff val="319356"/>
              <a:satOff val="-1825"/>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05ECA-E083-486F-A61D-8CB469873D4E}">
      <dsp:nvSpPr>
        <dsp:cNvPr id="0" name=""/>
        <dsp:cNvSpPr/>
      </dsp:nvSpPr>
      <dsp:spPr>
        <a:xfrm>
          <a:off x="5331824" y="0"/>
          <a:ext cx="4845983" cy="3594100"/>
        </a:xfrm>
        <a:prstGeom prst="rect">
          <a:avLst/>
        </a:prstGeom>
        <a:solidFill>
          <a:schemeClr val="accent2">
            <a:tint val="40000"/>
            <a:alpha val="90000"/>
            <a:hueOff val="1011130"/>
            <a:satOff val="9966"/>
            <a:lumOff val="951"/>
            <a:alphaOff val="0"/>
          </a:schemeClr>
        </a:solidFill>
        <a:ln w="12700" cap="flat" cmpd="sng" algn="in">
          <a:solidFill>
            <a:schemeClr val="accent2">
              <a:tint val="40000"/>
              <a:alpha val="90000"/>
              <a:hueOff val="1011130"/>
              <a:satOff val="996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7812" tIns="330200" rIns="377812" bIns="33020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Preparing Dataset by Using Standardize </a:t>
          </a:r>
        </a:p>
      </dsp:txBody>
      <dsp:txXfrm>
        <a:off x="5331824" y="1365758"/>
        <a:ext cx="4845983" cy="2156460"/>
      </dsp:txXfrm>
    </dsp:sp>
    <dsp:sp modelId="{B89DB963-24DA-4E54-9932-F1CDAC6AFAAB}">
      <dsp:nvSpPr>
        <dsp:cNvPr id="0" name=""/>
        <dsp:cNvSpPr/>
      </dsp:nvSpPr>
      <dsp:spPr>
        <a:xfrm>
          <a:off x="7215700" y="359409"/>
          <a:ext cx="1078230" cy="1078230"/>
        </a:xfrm>
        <a:prstGeom prst="ellipse">
          <a:avLst/>
        </a:prstGeom>
        <a:solidFill>
          <a:schemeClr val="accent2">
            <a:hueOff val="638711"/>
            <a:satOff val="-3650"/>
            <a:lumOff val="3530"/>
            <a:alphaOff val="0"/>
          </a:schemeClr>
        </a:solidFill>
        <a:ln w="12700" cap="flat" cmpd="sng" algn="in">
          <a:solidFill>
            <a:schemeClr val="accent2">
              <a:hueOff val="638711"/>
              <a:satOff val="-3650"/>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63" tIns="12700" rIns="8406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373603" y="517312"/>
        <a:ext cx="762424" cy="762424"/>
      </dsp:txXfrm>
    </dsp:sp>
    <dsp:sp modelId="{87D8DE69-719E-43FA-8DAB-26C762896605}">
      <dsp:nvSpPr>
        <dsp:cNvPr id="0" name=""/>
        <dsp:cNvSpPr/>
      </dsp:nvSpPr>
      <dsp:spPr>
        <a:xfrm>
          <a:off x="5331824" y="3594028"/>
          <a:ext cx="4845983" cy="72"/>
        </a:xfrm>
        <a:prstGeom prst="rect">
          <a:avLst/>
        </a:prstGeom>
        <a:solidFill>
          <a:schemeClr val="accent2">
            <a:hueOff val="958067"/>
            <a:satOff val="-5475"/>
            <a:lumOff val="5295"/>
            <a:alphaOff val="0"/>
          </a:schemeClr>
        </a:solidFill>
        <a:ln w="12700" cap="flat" cmpd="sng" algn="in">
          <a:solidFill>
            <a:schemeClr val="accent2">
              <a:hueOff val="958067"/>
              <a:satOff val="-5475"/>
              <a:lumOff val="52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6DEC3-076D-48AA-B61E-2B92C5544109}">
      <dsp:nvSpPr>
        <dsp:cNvPr id="0" name=""/>
        <dsp:cNvSpPr/>
      </dsp:nvSpPr>
      <dsp:spPr>
        <a:xfrm>
          <a:off x="0" y="682"/>
          <a:ext cx="6871804"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A99B4-B9AF-414A-AB72-3A2E1B153804}">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53342EB-3127-49C3-88EE-F8C7BC0FCE7B}">
      <dsp:nvSpPr>
        <dsp:cNvPr id="0" name=""/>
        <dsp:cNvSpPr/>
      </dsp:nvSpPr>
      <dsp:spPr>
        <a:xfrm>
          <a:off x="1843589" y="682"/>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The percentage of total variance in the dataset explained with PCA is around 0.92.</a:t>
          </a:r>
        </a:p>
      </dsp:txBody>
      <dsp:txXfrm>
        <a:off x="1843589" y="682"/>
        <a:ext cx="5028214" cy="1596181"/>
      </dsp:txXfrm>
    </dsp:sp>
    <dsp:sp modelId="{CEDC2499-7390-4C61-A432-B4157A2A34F0}">
      <dsp:nvSpPr>
        <dsp:cNvPr id="0" name=""/>
        <dsp:cNvSpPr/>
      </dsp:nvSpPr>
      <dsp:spPr>
        <a:xfrm>
          <a:off x="0" y="1995909"/>
          <a:ext cx="6871804"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7309D-8B6E-496E-AF23-DA43037F3567}">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C3997A4-5280-4978-A4BC-4A59024EF2CC}">
      <dsp:nvSpPr>
        <dsp:cNvPr id="0" name=""/>
        <dsp:cNvSpPr/>
      </dsp:nvSpPr>
      <dsp:spPr>
        <a:xfrm>
          <a:off x="1843589" y="1995909"/>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In PCA, time elapsed is much less than TSNE and UMAP.  Also UMAP time elapsed is much less than TSNE.</a:t>
          </a:r>
        </a:p>
      </dsp:txBody>
      <dsp:txXfrm>
        <a:off x="1843589" y="1995909"/>
        <a:ext cx="5028214" cy="1596181"/>
      </dsp:txXfrm>
    </dsp:sp>
    <dsp:sp modelId="{65C9ADB2-E0EB-4CB3-983E-82174C638255}">
      <dsp:nvSpPr>
        <dsp:cNvPr id="0" name=""/>
        <dsp:cNvSpPr/>
      </dsp:nvSpPr>
      <dsp:spPr>
        <a:xfrm>
          <a:off x="0" y="3991136"/>
          <a:ext cx="6871804"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0FEC-BA33-4D1D-99A2-EB0F816B7DB5}">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2552FB-3786-4433-BA1A-A11D767FE737}">
      <dsp:nvSpPr>
        <dsp:cNvPr id="0" name=""/>
        <dsp:cNvSpPr/>
      </dsp:nvSpPr>
      <dsp:spPr>
        <a:xfrm>
          <a:off x="1843589" y="3991136"/>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In TSNE we can identify classes quite well in contrast to UMAP and PCA representations.</a:t>
          </a:r>
        </a:p>
      </dsp:txBody>
      <dsp:txXfrm>
        <a:off x="1843589" y="3991136"/>
        <a:ext cx="5028214" cy="15961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BECEC-9C31-4D2A-9D09-FF4F6A66DB38}">
      <dsp:nvSpPr>
        <dsp:cNvPr id="0" name=""/>
        <dsp:cNvSpPr/>
      </dsp:nvSpPr>
      <dsp:spPr>
        <a:xfrm>
          <a:off x="0" y="69238"/>
          <a:ext cx="7226903" cy="1216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The SVC model is the best fitting model for train and test set.</a:t>
          </a:r>
        </a:p>
      </dsp:txBody>
      <dsp:txXfrm>
        <a:off x="59399" y="128637"/>
        <a:ext cx="7108105" cy="1098002"/>
      </dsp:txXfrm>
    </dsp:sp>
    <dsp:sp modelId="{45467306-623E-4737-ADF3-8702C3C2CBC1}">
      <dsp:nvSpPr>
        <dsp:cNvPr id="0" name=""/>
        <dsp:cNvSpPr/>
      </dsp:nvSpPr>
      <dsp:spPr>
        <a:xfrm>
          <a:off x="0" y="1581498"/>
          <a:ext cx="7226903" cy="12168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Random Forest has the highest number of accuracy in train set but the value of test is much lower.  So, the Random Forest has the most overfitting model.</a:t>
          </a:r>
        </a:p>
      </dsp:txBody>
      <dsp:txXfrm>
        <a:off x="59399" y="1640897"/>
        <a:ext cx="7108105" cy="1098002"/>
      </dsp:txXfrm>
    </dsp:sp>
    <dsp:sp modelId="{16955523-5EC4-484E-9297-10F18FDE9782}">
      <dsp:nvSpPr>
        <dsp:cNvPr id="0" name=""/>
        <dsp:cNvSpPr/>
      </dsp:nvSpPr>
      <dsp:spPr>
        <a:xfrm>
          <a:off x="0" y="2985498"/>
          <a:ext cx="7226903" cy="121680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Logistic Regression and SVC have almost the same accuracy and f1 score for test set. So both of them are good to use, SVC is slightly better.</a:t>
          </a:r>
        </a:p>
      </dsp:txBody>
      <dsp:txXfrm>
        <a:off x="59399" y="3044897"/>
        <a:ext cx="7108105"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84FDF-1B49-43BD-8D5F-E37C64F64FC7}">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A03C4-114B-4857-A414-02CF1A2978C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B9D5B84-A6B3-4CEE-BABB-CFF814DCEE0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Find out the number of components that explain 90% of variance in the dataset.</a:t>
          </a:r>
        </a:p>
      </dsp:txBody>
      <dsp:txXfrm>
        <a:off x="1429899" y="2442"/>
        <a:ext cx="5083704" cy="1238008"/>
      </dsp:txXfrm>
    </dsp:sp>
    <dsp:sp modelId="{B4209052-E569-4CF2-897B-1199C3099D18}">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FC480-76EB-4C49-BE76-3354B0BF944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394ECF-7AED-4FB9-AAC1-8E413CC38B0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Create Data Frame with PCA Components </a:t>
          </a:r>
        </a:p>
      </dsp:txBody>
      <dsp:txXfrm>
        <a:off x="1429899" y="1549953"/>
        <a:ext cx="5083704" cy="1238008"/>
      </dsp:txXfrm>
    </dsp:sp>
    <dsp:sp modelId="{5984AE77-FA22-499D-9005-CABB51463A27}">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D0A06-E4B5-48DB-92B3-CE455A9BB92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621DAA2-56D4-4C7D-8DF4-68C79793DE7B}">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Adding Target Variable </a:t>
          </a:r>
        </a:p>
      </dsp:txBody>
      <dsp:txXfrm>
        <a:off x="1429899" y="3097464"/>
        <a:ext cx="5083704" cy="1238008"/>
      </dsp:txXfrm>
    </dsp:sp>
    <dsp:sp modelId="{855EBFB9-62E1-467A-81B3-CEFBF39C436D}">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2D60E-8205-49F2-A3EE-64EC33921531}">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2596C9A-ABA7-4601-9BFA-6486F51E513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Applying Models</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E6AA4-F7EA-43E3-AFA5-582BDEC758A1}">
      <dsp:nvSpPr>
        <dsp:cNvPr id="0" name=""/>
        <dsp:cNvSpPr/>
      </dsp:nvSpPr>
      <dsp:spPr>
        <a:xfrm>
          <a:off x="0" y="5435"/>
          <a:ext cx="7613656" cy="105183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The SVC model is the best fitting model for train and test set.</a:t>
          </a:r>
        </a:p>
      </dsp:txBody>
      <dsp:txXfrm>
        <a:off x="51346" y="56781"/>
        <a:ext cx="7510964" cy="949138"/>
      </dsp:txXfrm>
    </dsp:sp>
    <dsp:sp modelId="{70C2FCC5-1735-4DC1-99FC-EDF2003585F1}">
      <dsp:nvSpPr>
        <dsp:cNvPr id="0" name=""/>
        <dsp:cNvSpPr/>
      </dsp:nvSpPr>
      <dsp:spPr>
        <a:xfrm>
          <a:off x="0" y="1140786"/>
          <a:ext cx="7613656" cy="105183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PCA Random forest has the highest number of accuracy score in train set, but the value of test is much lower. </a:t>
          </a:r>
          <a:r>
            <a:rPr lang="en-US" sz="2000" b="0" i="0" kern="1200" dirty="0" err="1">
              <a:latin typeface="Arial" panose="020B0604020202020204" pitchFamily="34" charset="0"/>
              <a:cs typeface="Arial" panose="020B0604020202020204" pitchFamily="34" charset="0"/>
            </a:rPr>
            <a:t>So,the</a:t>
          </a:r>
          <a:r>
            <a:rPr lang="en-US" sz="2000" b="0" i="0" kern="1200" dirty="0">
              <a:latin typeface="Arial" panose="020B0604020202020204" pitchFamily="34" charset="0"/>
              <a:cs typeface="Arial" panose="020B0604020202020204" pitchFamily="34" charset="0"/>
            </a:rPr>
            <a:t> PCA Random Forest has the most overfitting model.</a:t>
          </a:r>
        </a:p>
      </dsp:txBody>
      <dsp:txXfrm>
        <a:off x="51346" y="1192132"/>
        <a:ext cx="7510964" cy="949138"/>
      </dsp:txXfrm>
    </dsp:sp>
    <dsp:sp modelId="{CA0C8E44-CA9A-43AF-99E2-E4996A419BB5}">
      <dsp:nvSpPr>
        <dsp:cNvPr id="0" name=""/>
        <dsp:cNvSpPr/>
      </dsp:nvSpPr>
      <dsp:spPr>
        <a:xfrm>
          <a:off x="0" y="2276136"/>
          <a:ext cx="7613656" cy="105183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PCA Logistic Regression and PCA SVC have almost the same accuracy and f1 score for test set. So both of them are good to use but PCA SVC is slightly better.</a:t>
          </a:r>
        </a:p>
      </dsp:txBody>
      <dsp:txXfrm>
        <a:off x="51346" y="2327482"/>
        <a:ext cx="7510964" cy="949138"/>
      </dsp:txXfrm>
    </dsp:sp>
    <dsp:sp modelId="{3C3CFC27-4C0C-4A37-A6EB-8580347F65C3}">
      <dsp:nvSpPr>
        <dsp:cNvPr id="0" name=""/>
        <dsp:cNvSpPr/>
      </dsp:nvSpPr>
      <dsp:spPr>
        <a:xfrm>
          <a:off x="0" y="3411486"/>
          <a:ext cx="7613656" cy="105183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Arial" panose="020B0604020202020204" pitchFamily="34" charset="0"/>
              <a:cs typeface="Arial" panose="020B0604020202020204" pitchFamily="34" charset="0"/>
            </a:rPr>
            <a:t>The accuracy and f1 score of models after applying PCA is less than primary model. So, PCA does not seem to improve the models.</a:t>
          </a:r>
        </a:p>
      </dsp:txBody>
      <dsp:txXfrm>
        <a:off x="51346" y="3462832"/>
        <a:ext cx="7510964" cy="949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377E6-CEBC-4523-A308-2327539566F7}">
      <dsp:nvSpPr>
        <dsp:cNvPr id="0" name=""/>
        <dsp:cNvSpPr/>
      </dsp:nvSpPr>
      <dsp:spPr>
        <a:xfrm>
          <a:off x="337456" y="203"/>
          <a:ext cx="2783508" cy="1227630"/>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latin typeface="Arial" panose="020B0604020202020204" pitchFamily="34" charset="0"/>
              <a:cs typeface="Arial" panose="020B0604020202020204" pitchFamily="34" charset="0"/>
            </a:rPr>
            <a:t>All results have almost same cross validation score in train and test set, which means fitting models are same.</a:t>
          </a:r>
        </a:p>
      </dsp:txBody>
      <dsp:txXfrm>
        <a:off x="373412" y="36159"/>
        <a:ext cx="2711596" cy="1155718"/>
      </dsp:txXfrm>
    </dsp:sp>
    <dsp:sp modelId="{93B752D9-DCAD-43EC-AB3B-119411376069}">
      <dsp:nvSpPr>
        <dsp:cNvPr id="0" name=""/>
        <dsp:cNvSpPr/>
      </dsp:nvSpPr>
      <dsp:spPr>
        <a:xfrm>
          <a:off x="3301017" y="360308"/>
          <a:ext cx="433762" cy="507420"/>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301017" y="461792"/>
        <a:ext cx="303633" cy="304452"/>
      </dsp:txXfrm>
    </dsp:sp>
    <dsp:sp modelId="{FA034F43-FF64-46BA-9D0E-705E1BC89C15}">
      <dsp:nvSpPr>
        <dsp:cNvPr id="0" name=""/>
        <dsp:cNvSpPr/>
      </dsp:nvSpPr>
      <dsp:spPr>
        <a:xfrm>
          <a:off x="3939384" y="203"/>
          <a:ext cx="2522534" cy="1227630"/>
        </a:xfrm>
        <a:prstGeom prst="roundRect">
          <a:avLst>
            <a:gd name="adj" fmla="val 10000"/>
          </a:avLst>
        </a:prstGeom>
        <a:gradFill rotWithShape="0">
          <a:gsLst>
            <a:gs pos="0">
              <a:schemeClr val="accent2">
                <a:hueOff val="239517"/>
                <a:satOff val="-1369"/>
                <a:lumOff val="1324"/>
                <a:alphaOff val="0"/>
                <a:tint val="94000"/>
                <a:satMod val="103000"/>
                <a:lumMod val="102000"/>
              </a:schemeClr>
            </a:gs>
            <a:gs pos="50000">
              <a:schemeClr val="accent2">
                <a:hueOff val="239517"/>
                <a:satOff val="-1369"/>
                <a:lumOff val="1324"/>
                <a:alphaOff val="0"/>
                <a:shade val="100000"/>
                <a:satMod val="110000"/>
                <a:lumMod val="100000"/>
              </a:schemeClr>
            </a:gs>
            <a:gs pos="100000">
              <a:schemeClr val="accent2">
                <a:hueOff val="239517"/>
                <a:satOff val="-1369"/>
                <a:lumOff val="132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latin typeface="Arial" panose="020B0604020202020204" pitchFamily="34" charset="0"/>
              <a:cs typeface="Arial" panose="020B0604020202020204" pitchFamily="34" charset="0"/>
            </a:rPr>
            <a:t>All results have almost same accuracy for train and test set. So, all models don't have overfitting.</a:t>
          </a:r>
        </a:p>
      </dsp:txBody>
      <dsp:txXfrm>
        <a:off x="3975340" y="36159"/>
        <a:ext cx="2450622" cy="1155718"/>
      </dsp:txXfrm>
    </dsp:sp>
    <dsp:sp modelId="{24CF97AB-FD11-499B-8956-7C4D9645CB08}">
      <dsp:nvSpPr>
        <dsp:cNvPr id="0" name=""/>
        <dsp:cNvSpPr/>
      </dsp:nvSpPr>
      <dsp:spPr>
        <a:xfrm>
          <a:off x="6641972" y="360308"/>
          <a:ext cx="433762" cy="507420"/>
        </a:xfrm>
        <a:prstGeom prst="rightArrow">
          <a:avLst>
            <a:gd name="adj1" fmla="val 60000"/>
            <a:gd name="adj2" fmla="val 50000"/>
          </a:avLst>
        </a:prstGeom>
        <a:gradFill rotWithShape="0">
          <a:gsLst>
            <a:gs pos="0">
              <a:schemeClr val="accent2">
                <a:hueOff val="319356"/>
                <a:satOff val="-1825"/>
                <a:lumOff val="1765"/>
                <a:alphaOff val="0"/>
                <a:tint val="94000"/>
                <a:satMod val="103000"/>
                <a:lumMod val="102000"/>
              </a:schemeClr>
            </a:gs>
            <a:gs pos="50000">
              <a:schemeClr val="accent2">
                <a:hueOff val="319356"/>
                <a:satOff val="-1825"/>
                <a:lumOff val="1765"/>
                <a:alphaOff val="0"/>
                <a:shade val="100000"/>
                <a:satMod val="110000"/>
                <a:lumMod val="100000"/>
              </a:schemeClr>
            </a:gs>
            <a:gs pos="100000">
              <a:schemeClr val="accent2">
                <a:hueOff val="319356"/>
                <a:satOff val="-1825"/>
                <a:lumOff val="176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641972" y="461792"/>
        <a:ext cx="303633" cy="304452"/>
      </dsp:txXfrm>
    </dsp:sp>
    <dsp:sp modelId="{1B203870-EBFE-4AE9-86B9-6E9AD3BB705C}">
      <dsp:nvSpPr>
        <dsp:cNvPr id="0" name=""/>
        <dsp:cNvSpPr/>
      </dsp:nvSpPr>
      <dsp:spPr>
        <a:xfrm>
          <a:off x="7280339" y="203"/>
          <a:ext cx="2614954" cy="1227630"/>
        </a:xfrm>
        <a:prstGeom prst="roundRect">
          <a:avLst>
            <a:gd name="adj" fmla="val 10000"/>
          </a:avLst>
        </a:prstGeom>
        <a:gradFill rotWithShape="0">
          <a:gsLst>
            <a:gs pos="0">
              <a:schemeClr val="accent2">
                <a:hueOff val="479033"/>
                <a:satOff val="-2738"/>
                <a:lumOff val="2647"/>
                <a:alphaOff val="0"/>
                <a:tint val="94000"/>
                <a:satMod val="103000"/>
                <a:lumMod val="102000"/>
              </a:schemeClr>
            </a:gs>
            <a:gs pos="50000">
              <a:schemeClr val="accent2">
                <a:hueOff val="479033"/>
                <a:satOff val="-2738"/>
                <a:lumOff val="2647"/>
                <a:alphaOff val="0"/>
                <a:shade val="100000"/>
                <a:satMod val="110000"/>
                <a:lumMod val="100000"/>
              </a:schemeClr>
            </a:gs>
            <a:gs pos="100000">
              <a:schemeClr val="accent2">
                <a:hueOff val="479033"/>
                <a:satOff val="-2738"/>
                <a:lumOff val="2647"/>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latin typeface="Arial" panose="020B0604020202020204" pitchFamily="34" charset="0"/>
              <a:cs typeface="Arial" panose="020B0604020202020204" pitchFamily="34" charset="0"/>
            </a:rPr>
            <a:t>The accuracy score of Optimized Random Forest model in test set is the highest .</a:t>
          </a:r>
        </a:p>
      </dsp:txBody>
      <dsp:txXfrm>
        <a:off x="7316295" y="36159"/>
        <a:ext cx="2543042" cy="1155718"/>
      </dsp:txXfrm>
    </dsp:sp>
    <dsp:sp modelId="{1C6F07F3-AE07-46D7-946C-9042D8A80300}">
      <dsp:nvSpPr>
        <dsp:cNvPr id="0" name=""/>
        <dsp:cNvSpPr/>
      </dsp:nvSpPr>
      <dsp:spPr>
        <a:xfrm rot="5674000">
          <a:off x="8271586" y="1252617"/>
          <a:ext cx="474690" cy="741853"/>
        </a:xfrm>
        <a:prstGeom prst="rightArrow">
          <a:avLst>
            <a:gd name="adj1" fmla="val 60000"/>
            <a:gd name="adj2" fmla="val 50000"/>
          </a:avLst>
        </a:prstGeom>
        <a:gradFill rotWithShape="0">
          <a:gsLst>
            <a:gs pos="0">
              <a:schemeClr val="accent2">
                <a:hueOff val="638711"/>
                <a:satOff val="-3650"/>
                <a:lumOff val="3530"/>
                <a:alphaOff val="0"/>
                <a:tint val="94000"/>
                <a:satMod val="103000"/>
                <a:lumMod val="102000"/>
              </a:schemeClr>
            </a:gs>
            <a:gs pos="50000">
              <a:schemeClr val="accent2">
                <a:hueOff val="638711"/>
                <a:satOff val="-3650"/>
                <a:lumOff val="3530"/>
                <a:alphaOff val="0"/>
                <a:shade val="100000"/>
                <a:satMod val="110000"/>
                <a:lumMod val="100000"/>
              </a:schemeClr>
            </a:gs>
            <a:gs pos="100000">
              <a:schemeClr val="accent2">
                <a:hueOff val="638711"/>
                <a:satOff val="-3650"/>
                <a:lumOff val="353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5400000">
        <a:off x="8292045" y="1386425"/>
        <a:ext cx="445111" cy="332283"/>
      </dsp:txXfrm>
    </dsp:sp>
    <dsp:sp modelId="{1670C44D-6B73-41B4-93AB-35F0F36E2CB6}">
      <dsp:nvSpPr>
        <dsp:cNvPr id="0" name=""/>
        <dsp:cNvSpPr/>
      </dsp:nvSpPr>
      <dsp:spPr>
        <a:xfrm>
          <a:off x="6999601" y="2046254"/>
          <a:ext cx="2895693" cy="1227630"/>
        </a:xfrm>
        <a:prstGeom prst="roundRect">
          <a:avLst>
            <a:gd name="adj" fmla="val 10000"/>
          </a:avLst>
        </a:prstGeom>
        <a:gradFill rotWithShape="0">
          <a:gsLst>
            <a:gs pos="0">
              <a:schemeClr val="accent2">
                <a:hueOff val="718550"/>
                <a:satOff val="-4106"/>
                <a:lumOff val="3971"/>
                <a:alphaOff val="0"/>
                <a:tint val="94000"/>
                <a:satMod val="103000"/>
                <a:lumMod val="102000"/>
              </a:schemeClr>
            </a:gs>
            <a:gs pos="50000">
              <a:schemeClr val="accent2">
                <a:hueOff val="718550"/>
                <a:satOff val="-4106"/>
                <a:lumOff val="3971"/>
                <a:alphaOff val="0"/>
                <a:shade val="100000"/>
                <a:satMod val="110000"/>
                <a:lumMod val="100000"/>
              </a:schemeClr>
            </a:gs>
            <a:gs pos="100000">
              <a:schemeClr val="accent2">
                <a:hueOff val="718550"/>
                <a:satOff val="-4106"/>
                <a:lumOff val="3971"/>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latin typeface="Arial" panose="020B0604020202020204" pitchFamily="34" charset="0"/>
              <a:cs typeface="Arial" panose="020B0604020202020204" pitchFamily="34" charset="0"/>
            </a:rPr>
            <a:t>The f1 score of Optimized SVC model in test set is the highest, So I choose This model as a best one.</a:t>
          </a:r>
        </a:p>
      </dsp:txBody>
      <dsp:txXfrm>
        <a:off x="7035557" y="2082210"/>
        <a:ext cx="2823781" cy="1155718"/>
      </dsp:txXfrm>
    </dsp:sp>
    <dsp:sp modelId="{B77ACB1F-F775-4EA5-9876-8812A4EC1AE0}">
      <dsp:nvSpPr>
        <dsp:cNvPr id="0" name=""/>
        <dsp:cNvSpPr/>
      </dsp:nvSpPr>
      <dsp:spPr>
        <a:xfrm rot="10800000">
          <a:off x="6385786" y="2406359"/>
          <a:ext cx="433762" cy="507420"/>
        </a:xfrm>
        <a:prstGeom prst="rightArrow">
          <a:avLst>
            <a:gd name="adj1" fmla="val 60000"/>
            <a:gd name="adj2" fmla="val 50000"/>
          </a:avLst>
        </a:prstGeom>
        <a:gradFill rotWithShape="0">
          <a:gsLst>
            <a:gs pos="0">
              <a:schemeClr val="accent2">
                <a:hueOff val="958067"/>
                <a:satOff val="-5475"/>
                <a:lumOff val="5295"/>
                <a:alphaOff val="0"/>
                <a:tint val="94000"/>
                <a:satMod val="103000"/>
                <a:lumMod val="102000"/>
              </a:schemeClr>
            </a:gs>
            <a:gs pos="50000">
              <a:schemeClr val="accent2">
                <a:hueOff val="958067"/>
                <a:satOff val="-5475"/>
                <a:lumOff val="5295"/>
                <a:alphaOff val="0"/>
                <a:shade val="100000"/>
                <a:satMod val="110000"/>
                <a:lumMod val="100000"/>
              </a:schemeClr>
            </a:gs>
            <a:gs pos="100000">
              <a:schemeClr val="accent2">
                <a:hueOff val="958067"/>
                <a:satOff val="-5475"/>
                <a:lumOff val="529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6515915" y="2507843"/>
        <a:ext cx="303633" cy="304452"/>
      </dsp:txXfrm>
    </dsp:sp>
    <dsp:sp modelId="{18DD5ABB-D5D9-4D2D-917B-244DD4E00455}">
      <dsp:nvSpPr>
        <dsp:cNvPr id="0" name=""/>
        <dsp:cNvSpPr/>
      </dsp:nvSpPr>
      <dsp:spPr>
        <a:xfrm>
          <a:off x="3220443" y="2046254"/>
          <a:ext cx="2960737" cy="1227630"/>
        </a:xfrm>
        <a:prstGeom prst="roundRect">
          <a:avLst>
            <a:gd name="adj" fmla="val 10000"/>
          </a:avLst>
        </a:prstGeom>
        <a:gradFill rotWithShape="0">
          <a:gsLst>
            <a:gs pos="0">
              <a:schemeClr val="accent2">
                <a:hueOff val="958067"/>
                <a:satOff val="-5475"/>
                <a:lumOff val="5295"/>
                <a:alphaOff val="0"/>
                <a:tint val="94000"/>
                <a:satMod val="103000"/>
                <a:lumMod val="102000"/>
              </a:schemeClr>
            </a:gs>
            <a:gs pos="50000">
              <a:schemeClr val="accent2">
                <a:hueOff val="958067"/>
                <a:satOff val="-5475"/>
                <a:lumOff val="5295"/>
                <a:alphaOff val="0"/>
                <a:shade val="100000"/>
                <a:satMod val="110000"/>
                <a:lumMod val="100000"/>
              </a:schemeClr>
            </a:gs>
            <a:gs pos="100000">
              <a:schemeClr val="accent2">
                <a:hueOff val="958067"/>
                <a:satOff val="-5475"/>
                <a:lumOff val="529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latin typeface="Arial" panose="020B0604020202020204" pitchFamily="34" charset="0"/>
              <a:cs typeface="Arial" panose="020B0604020202020204" pitchFamily="34" charset="0"/>
            </a:rPr>
            <a:t>The accuracy and f1 score of models after optimization are a bit better than primary model. So, optimization does improve the models.</a:t>
          </a:r>
        </a:p>
      </dsp:txBody>
      <dsp:txXfrm>
        <a:off x="3256399" y="2082210"/>
        <a:ext cx="2888825" cy="11557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F9D82-93BB-4632-9B2A-C4BC2ED03104}">
      <dsp:nvSpPr>
        <dsp:cNvPr id="0" name=""/>
        <dsp:cNvSpPr/>
      </dsp:nvSpPr>
      <dsp:spPr>
        <a:xfrm>
          <a:off x="1926728" y="19549"/>
          <a:ext cx="2161687" cy="2161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C3008-E4A5-4D0E-BF2F-0F48A09990C7}">
      <dsp:nvSpPr>
        <dsp:cNvPr id="0" name=""/>
        <dsp:cNvSpPr/>
      </dsp:nvSpPr>
      <dsp:spPr>
        <a:xfrm>
          <a:off x="2387415" y="480237"/>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B20300-0020-490F-93CB-F3D508ED3F62}">
      <dsp:nvSpPr>
        <dsp:cNvPr id="0" name=""/>
        <dsp:cNvSpPr/>
      </dsp:nvSpPr>
      <dsp:spPr>
        <a:xfrm>
          <a:off x="1235696" y="285455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Logistic Regression</a:t>
          </a:r>
        </a:p>
      </dsp:txBody>
      <dsp:txXfrm>
        <a:off x="1235696" y="2854550"/>
        <a:ext cx="3543750" cy="720000"/>
      </dsp:txXfrm>
    </dsp:sp>
    <dsp:sp modelId="{1C310FEA-B367-494D-8C9C-E478DDD04A7C}">
      <dsp:nvSpPr>
        <dsp:cNvPr id="0" name=""/>
        <dsp:cNvSpPr/>
      </dsp:nvSpPr>
      <dsp:spPr>
        <a:xfrm>
          <a:off x="6090634" y="19549"/>
          <a:ext cx="2161687" cy="2161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A0758-C41D-4A9A-9C0E-E190D18AF357}">
      <dsp:nvSpPr>
        <dsp:cNvPr id="0" name=""/>
        <dsp:cNvSpPr/>
      </dsp:nvSpPr>
      <dsp:spPr>
        <a:xfrm>
          <a:off x="6551321" y="480237"/>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3837672-A1E9-4860-A997-F512CDD38D93}">
      <dsp:nvSpPr>
        <dsp:cNvPr id="0" name=""/>
        <dsp:cNvSpPr/>
      </dsp:nvSpPr>
      <dsp:spPr>
        <a:xfrm>
          <a:off x="5399603" y="285455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Random Forest</a:t>
          </a:r>
          <a:br>
            <a:rPr lang="en-US" sz="2700" kern="1200"/>
          </a:br>
          <a:endParaRPr lang="en-US" sz="2700" kern="1200"/>
        </a:p>
      </dsp:txBody>
      <dsp:txXfrm>
        <a:off x="5399603" y="2854550"/>
        <a:ext cx="35437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4D9D7-BE7B-4153-8655-8823BFB3CD3D}">
      <dsp:nvSpPr>
        <dsp:cNvPr id="0" name=""/>
        <dsp:cNvSpPr/>
      </dsp:nvSpPr>
      <dsp:spPr>
        <a:xfrm>
          <a:off x="0" y="159297"/>
          <a:ext cx="6282558" cy="856209"/>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1203325"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Applying models</a:t>
          </a:r>
        </a:p>
      </dsp:txBody>
      <dsp:txXfrm>
        <a:off x="25078" y="184375"/>
        <a:ext cx="5033513" cy="806053"/>
      </dsp:txXfrm>
    </dsp:sp>
    <dsp:sp modelId="{16AD7C69-828C-4C41-A4FC-C0600010CB49}">
      <dsp:nvSpPr>
        <dsp:cNvPr id="0" name=""/>
        <dsp:cNvSpPr/>
      </dsp:nvSpPr>
      <dsp:spPr>
        <a:xfrm>
          <a:off x="530029" y="1449788"/>
          <a:ext cx="6282558" cy="1016441"/>
        </a:xfrm>
        <a:prstGeom prst="roundRect">
          <a:avLst>
            <a:gd name="adj" fmla="val 10000"/>
          </a:avLst>
        </a:prstGeom>
        <a:solidFill>
          <a:schemeClr val="accent2">
            <a:hueOff val="479033"/>
            <a:satOff val="-2738"/>
            <a:lumOff val="264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1311275"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Applying models with Pipeline</a:t>
          </a:r>
        </a:p>
      </dsp:txBody>
      <dsp:txXfrm>
        <a:off x="559800" y="1479559"/>
        <a:ext cx="4905049" cy="956899"/>
      </dsp:txXfrm>
    </dsp:sp>
    <dsp:sp modelId="{AE44091A-ABAC-4306-817F-63E4B76CF98C}">
      <dsp:nvSpPr>
        <dsp:cNvPr id="0" name=""/>
        <dsp:cNvSpPr/>
      </dsp:nvSpPr>
      <dsp:spPr>
        <a:xfrm>
          <a:off x="1108686" y="2741212"/>
          <a:ext cx="6282558" cy="1174805"/>
        </a:xfrm>
        <a:prstGeom prst="roundRect">
          <a:avLst>
            <a:gd name="adj" fmla="val 10000"/>
          </a:avLst>
        </a:prstGeom>
        <a:solidFill>
          <a:schemeClr val="accent2">
            <a:hueOff val="958067"/>
            <a:satOff val="-5475"/>
            <a:lumOff val="529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1203325" lvl="0" indent="-58738"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Optimized Pipeline models with Cross Validator</a:t>
          </a:r>
        </a:p>
      </dsp:txBody>
      <dsp:txXfrm>
        <a:off x="1143095" y="2775621"/>
        <a:ext cx="4895773" cy="1105987"/>
      </dsp:txXfrm>
    </dsp:sp>
    <dsp:sp modelId="{4E1B09BB-F499-4334-A07E-AF203D11DCCC}">
      <dsp:nvSpPr>
        <dsp:cNvPr id="0" name=""/>
        <dsp:cNvSpPr/>
      </dsp:nvSpPr>
      <dsp:spPr>
        <a:xfrm>
          <a:off x="5518934" y="949616"/>
          <a:ext cx="763623" cy="64617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690749" y="949616"/>
        <a:ext cx="419993" cy="486249"/>
      </dsp:txXfrm>
    </dsp:sp>
    <dsp:sp modelId="{7A4A807E-47AE-493D-A84C-D42671EAD4BE}">
      <dsp:nvSpPr>
        <dsp:cNvPr id="0" name=""/>
        <dsp:cNvSpPr/>
      </dsp:nvSpPr>
      <dsp:spPr>
        <a:xfrm>
          <a:off x="6073278" y="2253668"/>
          <a:ext cx="763623" cy="763623"/>
        </a:xfrm>
        <a:prstGeom prst="downArrow">
          <a:avLst>
            <a:gd name="adj1" fmla="val 55000"/>
            <a:gd name="adj2" fmla="val 45000"/>
          </a:avLst>
        </a:prstGeom>
        <a:solidFill>
          <a:schemeClr val="accent2">
            <a:tint val="40000"/>
            <a:alpha val="90000"/>
            <a:hueOff val="1011130"/>
            <a:satOff val="9966"/>
            <a:lumOff val="951"/>
            <a:alphaOff val="0"/>
          </a:schemeClr>
        </a:solidFill>
        <a:ln w="12700" cap="flat" cmpd="sng" algn="in">
          <a:solidFill>
            <a:schemeClr val="accent2">
              <a:tint val="40000"/>
              <a:alpha val="90000"/>
              <a:hueOff val="1011130"/>
              <a:satOff val="996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45093" y="2253668"/>
        <a:ext cx="419993" cy="5746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B9348-EED9-437E-8120-CEAF49B8F474}" type="datetimeFigureOut">
              <a:rPr lang="en-US" smtClean="0"/>
              <a:t>5/16/2020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8309F-CF8C-4B9A-99EA-CDEABBD58E33}" type="slidenum">
              <a:rPr lang="en-US" smtClean="0"/>
              <a:t>‹#›</a:t>
            </a:fld>
            <a:endParaRPr lang="en-US"/>
          </a:p>
        </p:txBody>
      </p:sp>
    </p:spTree>
    <p:extLst>
      <p:ext uri="{BB962C8B-B14F-4D97-AF65-F5344CB8AC3E}">
        <p14:creationId xmlns:p14="http://schemas.microsoft.com/office/powerpoint/2010/main" val="256220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note </a:t>
            </a:r>
          </a:p>
        </p:txBody>
      </p:sp>
      <p:sp>
        <p:nvSpPr>
          <p:cNvPr id="4" name="Slide Number Placeholder 3"/>
          <p:cNvSpPr>
            <a:spLocks noGrp="1"/>
          </p:cNvSpPr>
          <p:nvPr>
            <p:ph type="sldNum" sz="quarter" idx="5"/>
          </p:nvPr>
        </p:nvSpPr>
        <p:spPr/>
        <p:txBody>
          <a:bodyPr/>
          <a:lstStyle/>
          <a:p>
            <a:fld id="{FCBF7BE5-FDFF-4A59-842D-7DBF4708CAD6}" type="slidenum">
              <a:rPr lang="en-US" smtClean="0"/>
              <a:t>17</a:t>
            </a:fld>
            <a:endParaRPr lang="en-US"/>
          </a:p>
        </p:txBody>
      </p:sp>
    </p:spTree>
    <p:extLst>
      <p:ext uri="{BB962C8B-B14F-4D97-AF65-F5344CB8AC3E}">
        <p14:creationId xmlns:p14="http://schemas.microsoft.com/office/powerpoint/2010/main" val="335144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note </a:t>
            </a:r>
          </a:p>
        </p:txBody>
      </p:sp>
      <p:sp>
        <p:nvSpPr>
          <p:cNvPr id="4" name="Slide Number Placeholder 3"/>
          <p:cNvSpPr>
            <a:spLocks noGrp="1"/>
          </p:cNvSpPr>
          <p:nvPr>
            <p:ph type="sldNum" sz="quarter" idx="5"/>
          </p:nvPr>
        </p:nvSpPr>
        <p:spPr/>
        <p:txBody>
          <a:bodyPr/>
          <a:lstStyle/>
          <a:p>
            <a:fld id="{FCBF7BE5-FDFF-4A59-842D-7DBF4708CAD6}" type="slidenum">
              <a:rPr lang="en-US" smtClean="0"/>
              <a:t>19</a:t>
            </a:fld>
            <a:endParaRPr lang="en-US"/>
          </a:p>
        </p:txBody>
      </p:sp>
    </p:spTree>
    <p:extLst>
      <p:ext uri="{BB962C8B-B14F-4D97-AF65-F5344CB8AC3E}">
        <p14:creationId xmlns:p14="http://schemas.microsoft.com/office/powerpoint/2010/main" val="330370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note </a:t>
            </a:r>
          </a:p>
        </p:txBody>
      </p:sp>
      <p:sp>
        <p:nvSpPr>
          <p:cNvPr id="4" name="Slide Number Placeholder 3"/>
          <p:cNvSpPr>
            <a:spLocks noGrp="1"/>
          </p:cNvSpPr>
          <p:nvPr>
            <p:ph type="sldNum" sz="quarter" idx="5"/>
          </p:nvPr>
        </p:nvSpPr>
        <p:spPr/>
        <p:txBody>
          <a:bodyPr/>
          <a:lstStyle/>
          <a:p>
            <a:fld id="{FCBF7BE5-FDFF-4A59-842D-7DBF4708CAD6}" type="slidenum">
              <a:rPr lang="en-US" smtClean="0"/>
              <a:t>20</a:t>
            </a:fld>
            <a:endParaRPr lang="en-US"/>
          </a:p>
        </p:txBody>
      </p:sp>
    </p:spTree>
    <p:extLst>
      <p:ext uri="{BB962C8B-B14F-4D97-AF65-F5344CB8AC3E}">
        <p14:creationId xmlns:p14="http://schemas.microsoft.com/office/powerpoint/2010/main" val="34785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F3E5DC8-241B-43B9-9659-FA4E128A0402}" type="datetimeFigureOut">
              <a:rPr lang="en-US" smtClean="0"/>
              <a:t>5/16/2020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0CED0B4-534D-44FC-B723-8B78D064120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643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5DC8-241B-43B9-9659-FA4E128A040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87982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5DC8-241B-43B9-9659-FA4E128A040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220426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5DC8-241B-43B9-9659-FA4E128A0402}"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110650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F3E5DC8-241B-43B9-9659-FA4E128A0402}" type="datetimeFigureOut">
              <a:rPr lang="en-US" smtClean="0"/>
              <a:t>5/16/2020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0CED0B4-534D-44FC-B723-8B78D064120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379807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E5DC8-241B-43B9-9659-FA4E128A0402}"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23690712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E5DC8-241B-43B9-9659-FA4E128A0402}"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5195089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E5DC8-241B-43B9-9659-FA4E128A0402}"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326386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5DC8-241B-43B9-9659-FA4E128A0402}"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339693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F3E5DC8-241B-43B9-9659-FA4E128A0402}" type="datetimeFigureOut">
              <a:rPr lang="en-US" smtClean="0"/>
              <a:t>5/16/2020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0CED0B4-534D-44FC-B723-8B78D064120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98612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F3E5DC8-241B-43B9-9659-FA4E128A0402}" type="datetimeFigureOut">
              <a:rPr lang="en-US" smtClean="0"/>
              <a:t>5/16/2020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0CED0B4-534D-44FC-B723-8B78D0641204}" type="slidenum">
              <a:rPr lang="en-US" smtClean="0"/>
              <a:t>‹#›</a:t>
            </a:fld>
            <a:endParaRPr lang="en-US"/>
          </a:p>
        </p:txBody>
      </p:sp>
    </p:spTree>
    <p:extLst>
      <p:ext uri="{BB962C8B-B14F-4D97-AF65-F5344CB8AC3E}">
        <p14:creationId xmlns:p14="http://schemas.microsoft.com/office/powerpoint/2010/main" val="354313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F3E5DC8-241B-43B9-9659-FA4E128A0402}" type="datetimeFigureOut">
              <a:rPr lang="en-US" smtClean="0"/>
              <a:t>5/16/2020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0CED0B4-534D-44FC-B723-8B78D064120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4815150"/>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7.png"/><Relationship Id="rId7" Type="http://schemas.openxmlformats.org/officeDocument/2006/relationships/diagramColors" Target="../diagrams/colors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D3D07-13ED-4934-B294-8423C736FF3B}"/>
              </a:ext>
            </a:extLst>
          </p:cNvPr>
          <p:cNvSpPr>
            <a:spLocks noGrp="1"/>
          </p:cNvSpPr>
          <p:nvPr>
            <p:ph type="title"/>
          </p:nvPr>
        </p:nvSpPr>
        <p:spPr>
          <a:xfrm>
            <a:off x="1093304" y="5146346"/>
            <a:ext cx="10065003" cy="1000655"/>
          </a:xfrm>
        </p:spPr>
        <p:txBody>
          <a:bodyPr vert="horz" lIns="91440" tIns="45720" rIns="91440" bIns="45720" rtlCol="0" anchor="t">
            <a:normAutofit fontScale="90000"/>
          </a:bodyPr>
          <a:lstStyle/>
          <a:p>
            <a:r>
              <a:rPr lang="en-US" sz="3100" b="1" dirty="0">
                <a:solidFill>
                  <a:schemeClr val="tx2"/>
                </a:solidFill>
                <a:latin typeface="Arial" panose="020B0604020202020204" pitchFamily="34" charset="0"/>
                <a:cs typeface="Arial" panose="020B0604020202020204" pitchFamily="34" charset="0"/>
              </a:rPr>
              <a:t>Pari Manouchehri</a:t>
            </a:r>
            <a:br>
              <a:rPr lang="en-US" sz="3100" b="1" dirty="0">
                <a:solidFill>
                  <a:schemeClr val="tx2"/>
                </a:solidFill>
                <a:latin typeface="Arial" panose="020B0604020202020204" pitchFamily="34" charset="0"/>
                <a:cs typeface="Arial" panose="020B0604020202020204" pitchFamily="34" charset="0"/>
              </a:rPr>
            </a:br>
            <a:r>
              <a:rPr lang="en-US" sz="1600" b="1" dirty="0">
                <a:solidFill>
                  <a:schemeClr val="tx2"/>
                </a:solidFill>
                <a:latin typeface="Arial" panose="020B0604020202020204" pitchFamily="34" charset="0"/>
                <a:cs typeface="Arial" panose="020B0604020202020204" pitchFamily="34" charset="0"/>
              </a:rPr>
              <a:t>May 15</a:t>
            </a:r>
            <a:r>
              <a:rPr lang="en-US" sz="1600" b="1" baseline="30000" dirty="0">
                <a:solidFill>
                  <a:schemeClr val="tx2"/>
                </a:solidFill>
                <a:latin typeface="Arial" panose="020B0604020202020204" pitchFamily="34" charset="0"/>
                <a:cs typeface="Arial" panose="020B0604020202020204" pitchFamily="34" charset="0"/>
              </a:rPr>
              <a:t>th</a:t>
            </a:r>
            <a:r>
              <a:rPr lang="en-US" sz="1600" b="1" dirty="0">
                <a:solidFill>
                  <a:schemeClr val="tx2"/>
                </a:solidFill>
                <a:latin typeface="Arial" panose="020B0604020202020204" pitchFamily="34" charset="0"/>
                <a:cs typeface="Arial" panose="020B0604020202020204" pitchFamily="34" charset="0"/>
              </a:rPr>
              <a:t>, 2020</a:t>
            </a:r>
            <a:br>
              <a:rPr lang="en-US" sz="2200" b="1" dirty="0">
                <a:solidFill>
                  <a:schemeClr val="tx2"/>
                </a:solidFill>
                <a:latin typeface="Arial" panose="020B0604020202020204" pitchFamily="34" charset="0"/>
                <a:cs typeface="Arial" panose="020B0604020202020204" pitchFamily="34" charset="0"/>
              </a:rPr>
            </a:br>
            <a:endParaRPr lang="en-US" sz="3100" b="1" dirty="0">
              <a:solidFill>
                <a:schemeClr val="tx2"/>
              </a:solidFill>
              <a:latin typeface="Arial" panose="020B0604020202020204" pitchFamily="34" charset="0"/>
              <a:cs typeface="Arial" panose="020B0604020202020204" pitchFamily="34" charset="0"/>
            </a:endParaRPr>
          </a:p>
        </p:txBody>
      </p:sp>
      <p:pic>
        <p:nvPicPr>
          <p:cNvPr id="1028" name="Picture 4" descr="CBP COVID-19 Updates and Announcements | U.S. Customs and Border ...">
            <a:extLst>
              <a:ext uri="{FF2B5EF4-FFF2-40B4-BE49-F238E27FC236}">
                <a16:creationId xmlns:a16="http://schemas.microsoft.com/office/drawing/2014/main" id="{26270DCF-31FC-451A-B759-E30E32A43D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4" r="23685" b="1"/>
          <a:stretch/>
        </p:blipFill>
        <p:spPr bwMode="auto">
          <a:xfrm>
            <a:off x="30812" y="-4298"/>
            <a:ext cx="11886205" cy="420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9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61F5-1330-44E1-8418-B541BDC6A7F0}"/>
              </a:ext>
            </a:extLst>
          </p:cNvPr>
          <p:cNvSpPr>
            <a:spLocks noGrp="1"/>
          </p:cNvSpPr>
          <p:nvPr>
            <p:ph type="title"/>
          </p:nvPr>
        </p:nvSpPr>
        <p:spPr>
          <a:xfrm>
            <a:off x="1251679" y="357810"/>
            <a:ext cx="9900025" cy="477078"/>
          </a:xfrm>
        </p:spPr>
        <p:txBody>
          <a:bodyPr anchor="t">
            <a:normAutofit fontScale="90000"/>
          </a:bodyPr>
          <a:lstStyle/>
          <a:p>
            <a:pPr algn="ctr"/>
            <a:r>
              <a:rPr lang="en-US" sz="3200" b="1" dirty="0">
                <a:latin typeface="Arial" panose="020B0604020202020204" pitchFamily="34" charset="0"/>
                <a:cs typeface="Arial" panose="020B0604020202020204" pitchFamily="34" charset="0"/>
              </a:rPr>
              <a:t>Analyze DATA set</a:t>
            </a:r>
            <a:endParaRPr lang="en-US" sz="32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A90610F3-F2B3-4AC5-8E58-A0644AA4F5BB}"/>
              </a:ext>
            </a:extLst>
          </p:cNvPr>
          <p:cNvSpPr>
            <a:spLocks noGrp="1"/>
          </p:cNvSpPr>
          <p:nvPr>
            <p:ph idx="1"/>
          </p:nvPr>
        </p:nvSpPr>
        <p:spPr>
          <a:xfrm>
            <a:off x="1082714" y="1528150"/>
            <a:ext cx="3384330" cy="4517315"/>
          </a:xfrm>
        </p:spPr>
        <p:txBody>
          <a:bodyPr>
            <a:normAutofit/>
          </a:bodyPr>
          <a:lstStyle/>
          <a:p>
            <a:r>
              <a:rPr lang="en-US" sz="1600" dirty="0">
                <a:latin typeface="Arial" panose="020B0604020202020204" pitchFamily="34" charset="0"/>
                <a:cs typeface="Arial" panose="020B0604020202020204" pitchFamily="34" charset="0"/>
              </a:rPr>
              <a:t>United States has the highest number of confirmed and deaths, then Italy.</a:t>
            </a:r>
          </a:p>
          <a:p>
            <a:r>
              <a:rPr lang="en-US" sz="1600" dirty="0">
                <a:latin typeface="Arial" panose="020B0604020202020204" pitchFamily="34" charset="0"/>
                <a:cs typeface="Arial" panose="020B0604020202020204" pitchFamily="34" charset="0"/>
              </a:rPr>
              <a:t>China has the highest number of recovered and then United States.</a:t>
            </a:r>
          </a:p>
          <a:p>
            <a:r>
              <a:rPr lang="en-US" sz="1600" dirty="0">
                <a:latin typeface="Arial" panose="020B0604020202020204" pitchFamily="34" charset="0"/>
                <a:cs typeface="Arial" panose="020B0604020202020204" pitchFamily="34" charset="0"/>
              </a:rPr>
              <a:t>Italy has the highest number of hospitalized and then the United States.</a:t>
            </a:r>
          </a:p>
          <a:p>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BBF0C74-D525-4156-85DF-1A5FA90EB7A1}"/>
              </a:ext>
            </a:extLst>
          </p:cNvPr>
          <p:cNvPicPr>
            <a:picLocks noChangeAspect="1"/>
          </p:cNvPicPr>
          <p:nvPr/>
        </p:nvPicPr>
        <p:blipFill>
          <a:blip r:embed="rId2"/>
          <a:stretch>
            <a:fillRect/>
          </a:stretch>
        </p:blipFill>
        <p:spPr>
          <a:xfrm>
            <a:off x="4740965" y="1073426"/>
            <a:ext cx="7066721" cy="5426764"/>
          </a:xfrm>
          <a:prstGeom prst="rect">
            <a:avLst/>
          </a:prstGeom>
        </p:spPr>
      </p:pic>
    </p:spTree>
    <p:extLst>
      <p:ext uri="{BB962C8B-B14F-4D97-AF65-F5344CB8AC3E}">
        <p14:creationId xmlns:p14="http://schemas.microsoft.com/office/powerpoint/2010/main" val="231524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0" name="Rectangle 29">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31">
            <a:extLst>
              <a:ext uri="{FF2B5EF4-FFF2-40B4-BE49-F238E27FC236}">
                <a16:creationId xmlns:a16="http://schemas.microsoft.com/office/drawing/2014/main" id="{B89090F2-B101-458B-9AFF-27327443B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6AD866-E36A-44A9-A0D7-C2A6B17A7362}"/>
              </a:ext>
            </a:extLst>
          </p:cNvPr>
          <p:cNvSpPr>
            <a:spLocks noGrp="1"/>
          </p:cNvSpPr>
          <p:nvPr>
            <p:ph type="title"/>
          </p:nvPr>
        </p:nvSpPr>
        <p:spPr>
          <a:xfrm>
            <a:off x="5123688" y="1235847"/>
            <a:ext cx="6300215" cy="3325266"/>
          </a:xfrm>
        </p:spPr>
        <p:txBody>
          <a:bodyPr vert="horz" lIns="91440" tIns="45720" rIns="91440" bIns="45720" rtlCol="0" anchor="ctr">
            <a:normAutofit/>
          </a:bodyPr>
          <a:lstStyle/>
          <a:p>
            <a:pPr algn="ctr"/>
            <a:r>
              <a:rPr lang="en-US" sz="4000" b="1" spc="800" dirty="0">
                <a:latin typeface="Arial" panose="020B0604020202020204" pitchFamily="34" charset="0"/>
                <a:cs typeface="Arial" panose="020B0604020202020204" pitchFamily="34" charset="0"/>
              </a:rPr>
              <a:t>Feature Engineering</a:t>
            </a:r>
          </a:p>
        </p:txBody>
      </p:sp>
      <p:sp>
        <p:nvSpPr>
          <p:cNvPr id="34" name="Freeform 6">
            <a:extLst>
              <a:ext uri="{FF2B5EF4-FFF2-40B4-BE49-F238E27FC236}">
                <a16:creationId xmlns:a16="http://schemas.microsoft.com/office/drawing/2014/main" id="{526C103B-17BD-4B48-AB6F-0D9EF826A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6" name="Graphic 5" descr="Gears">
            <a:extLst>
              <a:ext uri="{FF2B5EF4-FFF2-40B4-BE49-F238E27FC236}">
                <a16:creationId xmlns:a16="http://schemas.microsoft.com/office/drawing/2014/main" id="{0E38F3A7-CEA2-45D0-A4BD-3FFC2A872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0971" y="1709603"/>
            <a:ext cx="3398085" cy="3398085"/>
          </a:xfrm>
          <a:prstGeom prst="rect">
            <a:avLst/>
          </a:prstGeom>
        </p:spPr>
      </p:pic>
      <p:sp>
        <p:nvSpPr>
          <p:cNvPr id="3" name="Slide Number Placeholder 2">
            <a:extLst>
              <a:ext uri="{FF2B5EF4-FFF2-40B4-BE49-F238E27FC236}">
                <a16:creationId xmlns:a16="http://schemas.microsoft.com/office/drawing/2014/main" id="{1876DC1A-ACD0-4899-9516-869D4CEECC83}"/>
              </a:ext>
            </a:extLst>
          </p:cNvPr>
          <p:cNvSpPr>
            <a:spLocks noGrp="1"/>
          </p:cNvSpPr>
          <p:nvPr>
            <p:ph type="sldNum" sz="quarter" idx="12"/>
          </p:nvPr>
        </p:nvSpPr>
        <p:spPr>
          <a:xfrm>
            <a:off x="9067218" y="6375679"/>
            <a:ext cx="2329723" cy="345796"/>
          </a:xfrm>
        </p:spPr>
        <p:txBody>
          <a:bodyPr vert="horz" lIns="91440" tIns="45720" rIns="91440" bIns="45720" rtlCol="0" anchor="ctr">
            <a:normAutofit/>
          </a:bodyPr>
          <a:lstStyle/>
          <a:p>
            <a:pPr defTabSz="914400">
              <a:spcAft>
                <a:spcPts val="600"/>
              </a:spcAft>
            </a:pPr>
            <a:fld id="{34B7E4EF-A1BD-40F4-AB7B-04F084DD991D}" type="slidenum">
              <a:rPr lang="en-US">
                <a:solidFill>
                  <a:schemeClr val="tx1">
                    <a:lumMod val="50000"/>
                    <a:lumOff val="50000"/>
                  </a:schemeClr>
                </a:solidFill>
              </a:rPr>
              <a:pPr defTabSz="914400">
                <a:spcAft>
                  <a:spcPts val="600"/>
                </a:spcAft>
              </a:pPr>
              <a:t>11</a:t>
            </a:fld>
            <a:endParaRPr lang="en-US">
              <a:solidFill>
                <a:schemeClr val="tx1">
                  <a:lumMod val="50000"/>
                  <a:lumOff val="50000"/>
                </a:schemeClr>
              </a:solidFill>
            </a:endParaRPr>
          </a:p>
        </p:txBody>
      </p:sp>
      <p:sp>
        <p:nvSpPr>
          <p:cNvPr id="36" name="Rectangle 35">
            <a:extLst>
              <a:ext uri="{FF2B5EF4-FFF2-40B4-BE49-F238E27FC236}">
                <a16:creationId xmlns:a16="http://schemas.microsoft.com/office/drawing/2014/main" id="{E9EC3243-CA25-4485-A7FE-8B0141923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846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9088-A3E0-45F0-833B-C82AE53619DB}"/>
              </a:ext>
            </a:extLst>
          </p:cNvPr>
          <p:cNvSpPr>
            <a:spLocks noGrp="1"/>
          </p:cNvSpPr>
          <p:nvPr>
            <p:ph type="title"/>
          </p:nvPr>
        </p:nvSpPr>
        <p:spPr>
          <a:xfrm>
            <a:off x="1251678" y="382385"/>
            <a:ext cx="10178322" cy="1492132"/>
          </a:xfrm>
        </p:spPr>
        <p:txBody>
          <a:bodyPr anchor="ctr">
            <a:normAutofit/>
          </a:bodyPr>
          <a:lstStyle/>
          <a:p>
            <a:r>
              <a:rPr lang="en-US" sz="3200" b="1" dirty="0">
                <a:latin typeface="Arial" panose="020B0604020202020204" pitchFamily="34" charset="0"/>
                <a:cs typeface="Arial" panose="020B0604020202020204" pitchFamily="34" charset="0"/>
              </a:rPr>
              <a:t>Data Preparation</a:t>
            </a:r>
          </a:p>
        </p:txBody>
      </p:sp>
      <p:graphicFrame>
        <p:nvGraphicFramePr>
          <p:cNvPr id="5" name="Content Placeholder 2">
            <a:extLst>
              <a:ext uri="{FF2B5EF4-FFF2-40B4-BE49-F238E27FC236}">
                <a16:creationId xmlns:a16="http://schemas.microsoft.com/office/drawing/2014/main" id="{2823F4A5-B4B6-421B-9A41-DEB80D286F0C}"/>
              </a:ext>
            </a:extLst>
          </p:cNvPr>
          <p:cNvGraphicFramePr>
            <a:graphicFrameLocks noGrp="1"/>
          </p:cNvGraphicFramePr>
          <p:nvPr>
            <p:ph idx="1"/>
            <p:extLst>
              <p:ext uri="{D42A27DB-BD31-4B8C-83A1-F6EECF244321}">
                <p14:modId xmlns:p14="http://schemas.microsoft.com/office/powerpoint/2010/main" val="62780375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20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5859-5609-4D13-9036-463445165283}"/>
              </a:ext>
            </a:extLst>
          </p:cNvPr>
          <p:cNvSpPr>
            <a:spLocks noGrp="1"/>
          </p:cNvSpPr>
          <p:nvPr>
            <p:ph type="title"/>
          </p:nvPr>
        </p:nvSpPr>
        <p:spPr>
          <a:xfrm>
            <a:off x="1013790" y="288235"/>
            <a:ext cx="10803835" cy="1053548"/>
          </a:xfrm>
        </p:spPr>
        <p:txBody>
          <a:bodyPr anchor="t">
            <a:noAutofit/>
          </a:bodyPr>
          <a:lstStyle/>
          <a:p>
            <a:pPr algn="ctr"/>
            <a:r>
              <a:rPr lang="en-US" sz="3200" b="1" dirty="0">
                <a:latin typeface="Arial" panose="020B0604020202020204" pitchFamily="34" charset="0"/>
                <a:cs typeface="Arial" panose="020B0604020202020204" pitchFamily="34" charset="0"/>
              </a:rPr>
              <a:t>Applying Dimensionality Reduction to Visualize</a:t>
            </a:r>
            <a:br>
              <a:rPr lang="en-US" sz="3200" b="1"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4EC2B48-B6C5-4581-9B6C-C7B4DFB1EC9F}"/>
              </a:ext>
            </a:extLst>
          </p:cNvPr>
          <p:cNvSpPr>
            <a:spLocks noGrp="1"/>
          </p:cNvSpPr>
          <p:nvPr>
            <p:ph idx="1"/>
          </p:nvPr>
        </p:nvSpPr>
        <p:spPr>
          <a:xfrm>
            <a:off x="1251679" y="2286001"/>
            <a:ext cx="3384330" cy="3940844"/>
          </a:xfrm>
        </p:spPr>
        <p:txBody>
          <a:bodyPr>
            <a:normAutofit/>
          </a:bodyPr>
          <a:lstStyle/>
          <a:p>
            <a:pPr marL="0" indent="0">
              <a:buNone/>
            </a:pPr>
            <a:endParaRPr lang="en-US"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Principal Components Analysis (PCA)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t-Distributed Stochastic Neighbor Embedding (t-SNE)   </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Uniform Manifold Approximation and Projection (UMAP)</a:t>
            </a:r>
          </a:p>
          <a:p>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3A43CA7-BB71-4AA4-A1EF-E3A7734FDDBB}"/>
              </a:ext>
            </a:extLst>
          </p:cNvPr>
          <p:cNvPicPr>
            <a:picLocks noChangeAspect="1"/>
          </p:cNvPicPr>
          <p:nvPr/>
        </p:nvPicPr>
        <p:blipFill>
          <a:blip r:embed="rId2"/>
          <a:stretch>
            <a:fillRect/>
          </a:stretch>
        </p:blipFill>
        <p:spPr>
          <a:xfrm>
            <a:off x="5279472" y="2286001"/>
            <a:ext cx="5995465" cy="3846442"/>
          </a:xfrm>
          <a:prstGeom prst="rect">
            <a:avLst/>
          </a:prstGeom>
        </p:spPr>
      </p:pic>
    </p:spTree>
    <p:extLst>
      <p:ext uri="{BB962C8B-B14F-4D97-AF65-F5344CB8AC3E}">
        <p14:creationId xmlns:p14="http://schemas.microsoft.com/office/powerpoint/2010/main" val="2384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FCBD-A7DE-4AF2-841C-FFAFD5CC31FC}"/>
              </a:ext>
            </a:extLst>
          </p:cNvPr>
          <p:cNvSpPr>
            <a:spLocks noGrp="1"/>
          </p:cNvSpPr>
          <p:nvPr>
            <p:ph type="title"/>
          </p:nvPr>
        </p:nvSpPr>
        <p:spPr>
          <a:xfrm>
            <a:off x="869430" y="749094"/>
            <a:ext cx="3145979" cy="2039076"/>
          </a:xfrm>
          <a:ln>
            <a:noFill/>
          </a:ln>
        </p:spPr>
        <p:txBody>
          <a:bodyPr>
            <a:noAutofit/>
          </a:bodyPr>
          <a:lstStyle/>
          <a:p>
            <a:r>
              <a:rPr lang="en-US" sz="2800" b="1" dirty="0">
                <a:latin typeface="Arial" panose="020B0604020202020204" pitchFamily="34" charset="0"/>
                <a:cs typeface="Arial" panose="020B0604020202020204" pitchFamily="34" charset="0"/>
              </a:rPr>
              <a:t>Dimensional Reduction:</a:t>
            </a:r>
          </a:p>
        </p:txBody>
      </p:sp>
      <p:graphicFrame>
        <p:nvGraphicFramePr>
          <p:cNvPr id="5" name="Content Placeholder 2">
            <a:extLst>
              <a:ext uri="{FF2B5EF4-FFF2-40B4-BE49-F238E27FC236}">
                <a16:creationId xmlns:a16="http://schemas.microsoft.com/office/drawing/2014/main" id="{E8BDC5C6-7AED-4E54-9464-6103D414DBD7}"/>
              </a:ext>
            </a:extLst>
          </p:cNvPr>
          <p:cNvGraphicFramePr>
            <a:graphicFrameLocks noGrp="1"/>
          </p:cNvGraphicFramePr>
          <p:nvPr>
            <p:ph idx="1"/>
            <p:extLst>
              <p:ext uri="{D42A27DB-BD31-4B8C-83A1-F6EECF244321}">
                <p14:modId xmlns:p14="http://schemas.microsoft.com/office/powerpoint/2010/main" val="193620369"/>
              </p:ext>
            </p:extLst>
          </p:nvPr>
        </p:nvGraphicFramePr>
        <p:xfrm>
          <a:off x="4130813" y="635000"/>
          <a:ext cx="6871804"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64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8A0C48AD-D5CF-47ED-855C-3883AF317867}"/>
              </a:ext>
            </a:extLst>
          </p:cNvPr>
          <p:cNvSpPr>
            <a:spLocks noGrp="1"/>
          </p:cNvSpPr>
          <p:nvPr>
            <p:ph type="ctrTitle"/>
          </p:nvPr>
        </p:nvSpPr>
        <p:spPr>
          <a:xfrm>
            <a:off x="1028901" y="3741641"/>
            <a:ext cx="10134198" cy="1857901"/>
          </a:xfrm>
        </p:spPr>
        <p:txBody>
          <a:bodyPr vert="horz" lIns="91440" tIns="45720" rIns="91440" bIns="45720" rtlCol="0" anchor="t">
            <a:normAutofit/>
          </a:bodyPr>
          <a:lstStyle/>
          <a:p>
            <a:r>
              <a:rPr lang="en-US" sz="4000" b="1" spc="800" dirty="0">
                <a:latin typeface="Arial" panose="020B0604020202020204" pitchFamily="34" charset="0"/>
                <a:cs typeface="Arial" panose="020B0604020202020204" pitchFamily="34" charset="0"/>
              </a:rPr>
              <a:t>Modeling</a:t>
            </a:r>
          </a:p>
        </p:txBody>
      </p:sp>
      <p:sp>
        <p:nvSpPr>
          <p:cNvPr id="22"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8" name="Graphic 7" descr="Database">
            <a:extLst>
              <a:ext uri="{FF2B5EF4-FFF2-40B4-BE49-F238E27FC236}">
                <a16:creationId xmlns:a16="http://schemas.microsoft.com/office/drawing/2014/main" id="{CC099DB0-C957-4A82-993F-F218AD6D0E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271" y="941544"/>
            <a:ext cx="2487458" cy="2487458"/>
          </a:xfrm>
          <a:prstGeom prst="rect">
            <a:avLst/>
          </a:prstGeom>
        </p:spPr>
      </p:pic>
      <p:sp>
        <p:nvSpPr>
          <p:cNvPr id="24" name="Rectangle 23">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41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43" name="Rectangle 42">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A0C48AD-D5CF-47ED-855C-3883AF317867}"/>
              </a:ext>
            </a:extLst>
          </p:cNvPr>
          <p:cNvSpPr>
            <a:spLocks noGrp="1"/>
          </p:cNvSpPr>
          <p:nvPr>
            <p:ph type="ctrTitle"/>
          </p:nvPr>
        </p:nvSpPr>
        <p:spPr>
          <a:xfrm>
            <a:off x="761996" y="1153287"/>
            <a:ext cx="3570566" cy="4551426"/>
          </a:xfrm>
        </p:spPr>
        <p:txBody>
          <a:bodyPr vert="horz" lIns="91440" tIns="45720" rIns="91440" bIns="45720" rtlCol="0" anchor="ctr">
            <a:normAutofit/>
          </a:bodyPr>
          <a:lstStyle/>
          <a:p>
            <a:pPr algn="r"/>
            <a:br>
              <a:rPr lang="en-US" sz="3200" b="1" spc="200" dirty="0">
                <a:latin typeface="Arial" panose="020B0604020202020204" pitchFamily="34" charset="0"/>
                <a:cs typeface="Arial" panose="020B0604020202020204" pitchFamily="34" charset="0"/>
              </a:rPr>
            </a:br>
            <a:br>
              <a:rPr lang="en-US" sz="3200" b="1" spc="200" dirty="0">
                <a:latin typeface="Arial" panose="020B0604020202020204" pitchFamily="34" charset="0"/>
                <a:cs typeface="Arial" panose="020B0604020202020204" pitchFamily="34" charset="0"/>
              </a:rPr>
            </a:br>
            <a:br>
              <a:rPr lang="en-US" sz="3200" b="1" spc="200" dirty="0">
                <a:latin typeface="Arial" panose="020B0604020202020204" pitchFamily="34" charset="0"/>
                <a:cs typeface="Arial" panose="020B0604020202020204" pitchFamily="34" charset="0"/>
              </a:rPr>
            </a:br>
            <a:r>
              <a:rPr lang="en-US" sz="3200" b="1" spc="200" dirty="0">
                <a:latin typeface="Arial" panose="020B0604020202020204" pitchFamily="34" charset="0"/>
                <a:cs typeface="Arial" panose="020B0604020202020204" pitchFamily="34" charset="0"/>
              </a:rPr>
              <a:t>Supervised learning models</a:t>
            </a:r>
            <a:br>
              <a:rPr lang="en-US" sz="3200" b="1" spc="200" dirty="0">
                <a:latin typeface="Arial" panose="020B0604020202020204" pitchFamily="34" charset="0"/>
                <a:cs typeface="Arial" panose="020B0604020202020204" pitchFamily="34" charset="0"/>
              </a:rPr>
            </a:br>
            <a:br>
              <a:rPr lang="en-US" sz="3200" b="1" spc="200" dirty="0">
                <a:latin typeface="Arial" panose="020B0604020202020204" pitchFamily="34" charset="0"/>
                <a:cs typeface="Arial" panose="020B0604020202020204" pitchFamily="34" charset="0"/>
              </a:rPr>
            </a:br>
            <a:br>
              <a:rPr lang="en-US" sz="3200" b="1" spc="200" dirty="0">
                <a:latin typeface="Arial" panose="020B0604020202020204" pitchFamily="34" charset="0"/>
                <a:cs typeface="Arial" panose="020B0604020202020204" pitchFamily="34" charset="0"/>
              </a:rPr>
            </a:br>
            <a:endParaRPr lang="en-US" sz="3200" b="1" spc="200" dirty="0">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 name="Subtitle 1">
            <a:extLst>
              <a:ext uri="{FF2B5EF4-FFF2-40B4-BE49-F238E27FC236}">
                <a16:creationId xmlns:a16="http://schemas.microsoft.com/office/drawing/2014/main" id="{004ACE45-909A-4D5C-85C4-45344062F1FA}"/>
              </a:ext>
            </a:extLst>
          </p:cNvPr>
          <p:cNvSpPr>
            <a:spLocks noGrp="1"/>
          </p:cNvSpPr>
          <p:nvPr>
            <p:ph type="subTitle" idx="1"/>
          </p:nvPr>
        </p:nvSpPr>
        <p:spPr>
          <a:xfrm>
            <a:off x="4976031" y="1153287"/>
            <a:ext cx="6601267" cy="4551426"/>
          </a:xfrm>
        </p:spPr>
        <p:txBody>
          <a:bodyPr vert="horz" lIns="91440" tIns="45720" rIns="91440" bIns="45720" rtlCol="0" anchor="ctr">
            <a:normAutofit/>
          </a:bodyPr>
          <a:lstStyle/>
          <a:p>
            <a:pPr marL="285750" indent="-228600" algn="l">
              <a:lnSpc>
                <a:spcPct val="11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Logistic Regression</a:t>
            </a:r>
          </a:p>
          <a:p>
            <a:pPr indent="-228600" algn="l">
              <a:lnSpc>
                <a:spcPct val="110000"/>
              </a:lnSpc>
            </a:pPr>
            <a:endParaRPr lang="en-US" dirty="0">
              <a:solidFill>
                <a:schemeClr val="tx1"/>
              </a:solidFill>
              <a:latin typeface="Arial" panose="020B0604020202020204" pitchFamily="34" charset="0"/>
              <a:cs typeface="Arial" panose="020B0604020202020204" pitchFamily="34" charset="0"/>
            </a:endParaRPr>
          </a:p>
          <a:p>
            <a:pPr marL="285750" indent="-228600" algn="l">
              <a:lnSpc>
                <a:spcPct val="11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Random Forest Classifier</a:t>
            </a:r>
          </a:p>
          <a:p>
            <a:pPr indent="-228600" algn="l">
              <a:lnSpc>
                <a:spcPct val="110000"/>
              </a:lnSpc>
            </a:pPr>
            <a:endParaRPr lang="en-US" dirty="0">
              <a:solidFill>
                <a:schemeClr val="tx1"/>
              </a:solidFill>
              <a:latin typeface="Arial" panose="020B0604020202020204" pitchFamily="34" charset="0"/>
              <a:cs typeface="Arial" panose="020B0604020202020204" pitchFamily="34" charset="0"/>
            </a:endParaRPr>
          </a:p>
          <a:p>
            <a:pPr marL="285750" indent="-228600" algn="l">
              <a:lnSpc>
                <a:spcPct val="11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Support Vector Classification</a:t>
            </a:r>
          </a:p>
        </p:txBody>
      </p:sp>
      <p:sp>
        <p:nvSpPr>
          <p:cNvPr id="49" name="Rectangle 48">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09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7814-84D7-47A7-845D-95E06D4B689E}"/>
              </a:ext>
            </a:extLst>
          </p:cNvPr>
          <p:cNvSpPr>
            <a:spLocks noGrp="1"/>
          </p:cNvSpPr>
          <p:nvPr>
            <p:ph type="title"/>
          </p:nvPr>
        </p:nvSpPr>
        <p:spPr>
          <a:xfrm>
            <a:off x="142697" y="3134374"/>
            <a:ext cx="4604658" cy="3117339"/>
          </a:xfrm>
          <a:prstGeom prst="ellipse">
            <a:avLst/>
          </a:prstGeom>
        </p:spPr>
        <p:txBody>
          <a:bodyPr anchor="t">
            <a:normAutofit/>
          </a:bodyPr>
          <a:lstStyle/>
          <a:p>
            <a:pPr algn="r"/>
            <a:br>
              <a:rPr lang="en-US" sz="16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Preliminary Models:</a:t>
            </a:r>
            <a:endParaRPr lang="en-US" sz="3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2633236-78B2-477B-AEDC-E05E95456A56}"/>
              </a:ext>
            </a:extLst>
          </p:cNvPr>
          <p:cNvPicPr>
            <a:picLocks noChangeAspect="1"/>
          </p:cNvPicPr>
          <p:nvPr/>
        </p:nvPicPr>
        <p:blipFill>
          <a:blip r:embed="rId3"/>
          <a:stretch>
            <a:fillRect/>
          </a:stretch>
        </p:blipFill>
        <p:spPr>
          <a:xfrm>
            <a:off x="4313100" y="453461"/>
            <a:ext cx="7239786" cy="1359010"/>
          </a:xfrm>
          <a:prstGeom prst="rect">
            <a:avLst/>
          </a:prstGeom>
        </p:spPr>
      </p:pic>
      <p:sp>
        <p:nvSpPr>
          <p:cNvPr id="3" name="Slide Number Placeholder 2">
            <a:extLst>
              <a:ext uri="{FF2B5EF4-FFF2-40B4-BE49-F238E27FC236}">
                <a16:creationId xmlns:a16="http://schemas.microsoft.com/office/drawing/2014/main" id="{8AC1BBB5-B02A-45DD-8AE4-8A9B5CC97909}"/>
              </a:ext>
            </a:extLst>
          </p:cNvPr>
          <p:cNvSpPr>
            <a:spLocks noGrp="1"/>
          </p:cNvSpPr>
          <p:nvPr>
            <p:ph type="sldNum" sz="quarter" idx="12"/>
          </p:nvPr>
        </p:nvSpPr>
        <p:spPr>
          <a:xfrm>
            <a:off x="8610601" y="6375679"/>
            <a:ext cx="2819399" cy="345796"/>
          </a:xfrm>
        </p:spPr>
        <p:txBody>
          <a:bodyPr>
            <a:normAutofit/>
          </a:bodyPr>
          <a:lstStyle/>
          <a:p>
            <a:pPr>
              <a:spcAft>
                <a:spcPts val="600"/>
              </a:spcAft>
            </a:pPr>
            <a:endParaRPr lang="en-US"/>
          </a:p>
        </p:txBody>
      </p:sp>
      <p:graphicFrame>
        <p:nvGraphicFramePr>
          <p:cNvPr id="5" name="Content Placeholder 2">
            <a:extLst>
              <a:ext uri="{FF2B5EF4-FFF2-40B4-BE49-F238E27FC236}">
                <a16:creationId xmlns:a16="http://schemas.microsoft.com/office/drawing/2014/main" id="{E12C05C9-0DFF-4CED-8BA2-27FB4A67804D}"/>
              </a:ext>
            </a:extLst>
          </p:cNvPr>
          <p:cNvGraphicFramePr>
            <a:graphicFrameLocks noGrp="1"/>
          </p:cNvGraphicFramePr>
          <p:nvPr>
            <p:ph idx="1"/>
            <p:extLst>
              <p:ext uri="{D42A27DB-BD31-4B8C-83A1-F6EECF244321}">
                <p14:modId xmlns:p14="http://schemas.microsoft.com/office/powerpoint/2010/main" val="2464897032"/>
              </p:ext>
            </p:extLst>
          </p:nvPr>
        </p:nvGraphicFramePr>
        <p:xfrm>
          <a:off x="4325983" y="2024743"/>
          <a:ext cx="7226903" cy="43797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7999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FF80-9EA3-4979-A697-CADE0B75D042}"/>
              </a:ext>
            </a:extLst>
          </p:cNvPr>
          <p:cNvSpPr>
            <a:spLocks noGrp="1"/>
          </p:cNvSpPr>
          <p:nvPr>
            <p:ph type="title"/>
          </p:nvPr>
        </p:nvSpPr>
        <p:spPr>
          <a:xfrm>
            <a:off x="992966" y="2567152"/>
            <a:ext cx="3471417" cy="1723695"/>
          </a:xfrm>
        </p:spPr>
        <p:txBody>
          <a:bodyPr>
            <a:noAutofit/>
          </a:bodyPr>
          <a:lstStyle/>
          <a:p>
            <a:pPr algn="r">
              <a:lnSpc>
                <a:spcPct val="100000"/>
              </a:lnSpc>
            </a:pPr>
            <a:r>
              <a:rPr lang="en-US" sz="3200" b="1" dirty="0">
                <a:solidFill>
                  <a:schemeClr val="tx1"/>
                </a:solidFill>
                <a:latin typeface="Arial" panose="020B0604020202020204" pitchFamily="34" charset="0"/>
                <a:cs typeface="Arial" panose="020B0604020202020204" pitchFamily="34" charset="0"/>
              </a:rPr>
              <a:t>Optimizing Models</a:t>
            </a:r>
            <a:br>
              <a:rPr lang="en-US" sz="3200" b="1" dirty="0">
                <a:solidFill>
                  <a:schemeClr val="tx1"/>
                </a:solidFill>
                <a:latin typeface="Arial" panose="020B0604020202020204" pitchFamily="34" charset="0"/>
                <a:cs typeface="Arial" panose="020B0604020202020204" pitchFamily="34" charset="0"/>
              </a:rPr>
            </a:br>
            <a:r>
              <a:rPr lang="en-US" sz="3200" b="1" dirty="0">
                <a:solidFill>
                  <a:schemeClr val="tx1"/>
                </a:solidFill>
                <a:latin typeface="Arial" panose="020B0604020202020204" pitchFamily="34" charset="0"/>
                <a:cs typeface="Arial" panose="020B0604020202020204" pitchFamily="34" charset="0"/>
              </a:rPr>
              <a:t>by PCA</a:t>
            </a:r>
          </a:p>
        </p:txBody>
      </p:sp>
      <p:graphicFrame>
        <p:nvGraphicFramePr>
          <p:cNvPr id="5" name="Content Placeholder 2">
            <a:extLst>
              <a:ext uri="{FF2B5EF4-FFF2-40B4-BE49-F238E27FC236}">
                <a16:creationId xmlns:a16="http://schemas.microsoft.com/office/drawing/2014/main" id="{2330CD59-D3D3-4C12-BFAF-75B6F89753C1}"/>
              </a:ext>
            </a:extLst>
          </p:cNvPr>
          <p:cNvGraphicFramePr>
            <a:graphicFrameLocks noGrp="1"/>
          </p:cNvGraphicFramePr>
          <p:nvPr>
            <p:ph idx="1"/>
            <p:extLst>
              <p:ext uri="{D42A27DB-BD31-4B8C-83A1-F6EECF244321}">
                <p14:modId xmlns:p14="http://schemas.microsoft.com/office/powerpoint/2010/main" val="24860007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0EC114F-C5B0-45DF-85A2-250001E65232}"/>
              </a:ext>
            </a:extLst>
          </p:cNvPr>
          <p:cNvSpPr>
            <a:spLocks noGrp="1"/>
          </p:cNvSpPr>
          <p:nvPr>
            <p:ph type="sldNum" sz="quarter" idx="12"/>
          </p:nvPr>
        </p:nvSpPr>
        <p:spPr/>
        <p:txBody>
          <a:bodyPr/>
          <a:lstStyle/>
          <a:p>
            <a:fld id="{34B7E4EF-A1BD-40F4-AB7B-04F084DD991D}" type="slidenum">
              <a:rPr lang="en-US" smtClean="0"/>
              <a:t>18</a:t>
            </a:fld>
            <a:endParaRPr lang="en-US"/>
          </a:p>
        </p:txBody>
      </p:sp>
    </p:spTree>
    <p:extLst>
      <p:ext uri="{BB962C8B-B14F-4D97-AF65-F5344CB8AC3E}">
        <p14:creationId xmlns:p14="http://schemas.microsoft.com/office/powerpoint/2010/main" val="3857999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7814-84D7-47A7-845D-95E06D4B689E}"/>
              </a:ext>
            </a:extLst>
          </p:cNvPr>
          <p:cNvSpPr>
            <a:spLocks noGrp="1"/>
          </p:cNvSpPr>
          <p:nvPr>
            <p:ph type="title"/>
          </p:nvPr>
        </p:nvSpPr>
        <p:spPr>
          <a:xfrm>
            <a:off x="231217" y="2138331"/>
            <a:ext cx="4057849" cy="4005944"/>
          </a:xfrm>
          <a:prstGeom prst="ellipse">
            <a:avLst/>
          </a:prstGeom>
        </p:spPr>
        <p:txBody>
          <a:bodyPr anchor="t">
            <a:normAutofit/>
          </a:bodyPr>
          <a:lstStyle/>
          <a:p>
            <a:pPr algn="r"/>
            <a:br>
              <a:rPr lang="en-US" sz="3200" b="1" dirty="0"/>
            </a:br>
            <a:r>
              <a:rPr lang="en-US" sz="3200" b="1" dirty="0">
                <a:latin typeface="Arial" panose="020B0604020202020204" pitchFamily="34" charset="0"/>
                <a:cs typeface="Arial" panose="020B0604020202020204" pitchFamily="34" charset="0"/>
              </a:rPr>
              <a:t>Optimizing  Models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By PCA Results</a:t>
            </a:r>
            <a:endParaRPr lang="en-US" sz="3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AC1BBB5-B02A-45DD-8AE4-8A9B5CC97909}"/>
              </a:ext>
            </a:extLst>
          </p:cNvPr>
          <p:cNvSpPr>
            <a:spLocks noGrp="1"/>
          </p:cNvSpPr>
          <p:nvPr>
            <p:ph type="sldNum" sz="quarter" idx="12"/>
          </p:nvPr>
        </p:nvSpPr>
        <p:spPr>
          <a:xfrm>
            <a:off x="8610601" y="6375679"/>
            <a:ext cx="2819399" cy="345796"/>
          </a:xfrm>
        </p:spPr>
        <p:txBody>
          <a:bodyPr>
            <a:normAutofit/>
          </a:bodyPr>
          <a:lstStyle/>
          <a:p>
            <a:pPr>
              <a:spcAft>
                <a:spcPts val="600"/>
              </a:spcAft>
            </a:pPr>
            <a:endParaRPr lang="en-US"/>
          </a:p>
        </p:txBody>
      </p:sp>
      <p:graphicFrame>
        <p:nvGraphicFramePr>
          <p:cNvPr id="5" name="Content Placeholder 2">
            <a:extLst>
              <a:ext uri="{FF2B5EF4-FFF2-40B4-BE49-F238E27FC236}">
                <a16:creationId xmlns:a16="http://schemas.microsoft.com/office/drawing/2014/main" id="{E12C05C9-0DFF-4CED-8BA2-27FB4A67804D}"/>
              </a:ext>
            </a:extLst>
          </p:cNvPr>
          <p:cNvGraphicFramePr>
            <a:graphicFrameLocks noGrp="1"/>
          </p:cNvGraphicFramePr>
          <p:nvPr>
            <p:ph idx="1"/>
            <p:extLst>
              <p:ext uri="{D42A27DB-BD31-4B8C-83A1-F6EECF244321}">
                <p14:modId xmlns:p14="http://schemas.microsoft.com/office/powerpoint/2010/main" val="3046735729"/>
              </p:ext>
            </p:extLst>
          </p:nvPr>
        </p:nvGraphicFramePr>
        <p:xfrm>
          <a:off x="4134396" y="1906927"/>
          <a:ext cx="7613656" cy="4468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DEA19769-8F5C-4268-8C99-CEE057A21F2A}"/>
              </a:ext>
            </a:extLst>
          </p:cNvPr>
          <p:cNvPicPr>
            <a:picLocks noChangeAspect="1"/>
          </p:cNvPicPr>
          <p:nvPr/>
        </p:nvPicPr>
        <p:blipFill>
          <a:blip r:embed="rId8"/>
          <a:stretch>
            <a:fillRect/>
          </a:stretch>
        </p:blipFill>
        <p:spPr>
          <a:xfrm>
            <a:off x="4081804" y="397048"/>
            <a:ext cx="7809405" cy="1246695"/>
          </a:xfrm>
          <a:prstGeom prst="rect">
            <a:avLst/>
          </a:prstGeom>
        </p:spPr>
      </p:pic>
    </p:spTree>
    <p:extLst>
      <p:ext uri="{BB962C8B-B14F-4D97-AF65-F5344CB8AC3E}">
        <p14:creationId xmlns:p14="http://schemas.microsoft.com/office/powerpoint/2010/main" val="425224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3" name="Title 2">
            <a:extLst>
              <a:ext uri="{FF2B5EF4-FFF2-40B4-BE49-F238E27FC236}">
                <a16:creationId xmlns:a16="http://schemas.microsoft.com/office/drawing/2014/main" id="{117A2CBF-A481-4898-82A8-4F547A103B15}"/>
              </a:ext>
            </a:extLst>
          </p:cNvPr>
          <p:cNvSpPr>
            <a:spLocks noGrp="1"/>
          </p:cNvSpPr>
          <p:nvPr>
            <p:ph type="title"/>
          </p:nvPr>
        </p:nvSpPr>
        <p:spPr>
          <a:xfrm>
            <a:off x="398018" y="110923"/>
            <a:ext cx="6340519" cy="424697"/>
          </a:xfrm>
        </p:spPr>
        <p:txBody>
          <a:bodyPr>
            <a:normAutofit/>
          </a:bodyPr>
          <a:lstStyle/>
          <a:p>
            <a:r>
              <a:rPr lang="en-US" sz="2000" b="1" dirty="0">
                <a:latin typeface="Arial" panose="020B0604020202020204" pitchFamily="34" charset="0"/>
                <a:ea typeface="+mn-ea"/>
                <a:cs typeface="Arial" panose="020B0604020202020204" pitchFamily="34" charset="0"/>
              </a:rPr>
              <a:t>Project Outline:</a:t>
            </a:r>
          </a:p>
        </p:txBody>
      </p:sp>
      <p:sp>
        <p:nvSpPr>
          <p:cNvPr id="19" name="Rectangle 18">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B4E3AEE9-38A5-4DD8-A083-434C8EE1D9B7}"/>
              </a:ext>
            </a:extLst>
          </p:cNvPr>
          <p:cNvSpPr>
            <a:spLocks noGrp="1"/>
          </p:cNvSpPr>
          <p:nvPr>
            <p:ph idx="1"/>
          </p:nvPr>
        </p:nvSpPr>
        <p:spPr>
          <a:xfrm>
            <a:off x="377506" y="506896"/>
            <a:ext cx="7373922" cy="6268906"/>
          </a:xfrm>
        </p:spPr>
        <p:txBody>
          <a:bodyPr>
            <a:normAutofit fontScale="92500" lnSpcReduction="10000"/>
          </a:bodyPr>
          <a:lstStyle/>
          <a:p>
            <a:pPr marL="0" indent="0">
              <a:lnSpc>
                <a:spcPct val="100000"/>
              </a:lnSpc>
              <a:spcBef>
                <a:spcPts val="0"/>
              </a:spcBef>
              <a:buNone/>
            </a:pPr>
            <a:r>
              <a:rPr lang="en-US" sz="1700" b="1" dirty="0">
                <a:solidFill>
                  <a:schemeClr val="tx1"/>
                </a:solidFill>
                <a:latin typeface="Arial" panose="020B0604020202020204" pitchFamily="34" charset="0"/>
                <a:cs typeface="Arial" panose="020B0604020202020204" pitchFamily="34" charset="0"/>
              </a:rPr>
              <a:t>Q</a:t>
            </a:r>
            <a:r>
              <a:rPr lang="en-US" sz="1400" b="1" dirty="0">
                <a:solidFill>
                  <a:schemeClr val="tx1"/>
                </a:solidFill>
                <a:latin typeface="Arial" panose="020B0604020202020204" pitchFamily="34" charset="0"/>
                <a:cs typeface="Arial" panose="020B0604020202020204" pitchFamily="34" charset="0"/>
              </a:rPr>
              <a:t>: How accurately can Corona Virus Confirmed Rates be predicted ?</a:t>
            </a:r>
          </a:p>
          <a:p>
            <a:pPr>
              <a:lnSpc>
                <a:spcPct val="100000"/>
              </a:lnSpc>
              <a:spcBef>
                <a:spcPts val="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Introduction</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EDA</a:t>
            </a:r>
          </a:p>
          <a:p>
            <a:pPr lvl="1">
              <a:lnSpc>
                <a:spcPct val="100000"/>
              </a:lnSpc>
              <a:spcBef>
                <a:spcPts val="0"/>
              </a:spcBef>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Cleaning Dataset</a:t>
            </a:r>
          </a:p>
          <a:p>
            <a:pPr lvl="1">
              <a:lnSpc>
                <a:spcPct val="100000"/>
              </a:lnSpc>
              <a:spcBef>
                <a:spcPts val="0"/>
              </a:spcBef>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Analyze Dataset</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Feature Engineering:</a:t>
            </a:r>
          </a:p>
          <a:p>
            <a:pPr lvl="1">
              <a:lnSpc>
                <a:spcPct val="100000"/>
              </a:lnSpc>
              <a:spcBef>
                <a:spcPts val="0"/>
              </a:spcBef>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Data Preparation(Encoding with Factorize )</a:t>
            </a:r>
          </a:p>
          <a:p>
            <a:pPr lvl="1">
              <a:lnSpc>
                <a:spcPct val="100000"/>
              </a:lnSpc>
              <a:spcBef>
                <a:spcPts val="0"/>
              </a:spcBef>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Applying  Dimensional Reduction</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Modeling with Python</a:t>
            </a:r>
          </a:p>
          <a:p>
            <a:pPr lvl="1">
              <a:lnSpc>
                <a:spcPct val="100000"/>
              </a:lnSpc>
              <a:spcBef>
                <a:spcPts val="0"/>
              </a:spcBef>
              <a:buFont typeface="Wingdings" panose="05000000000000000000" pitchFamily="2" charset="2"/>
              <a:buChar char="q"/>
            </a:pPr>
            <a:r>
              <a:rPr lang="en-US" sz="1400" dirty="0">
                <a:solidFill>
                  <a:schemeClr val="tx1"/>
                </a:solidFill>
                <a:latin typeface="Arial" panose="020B0604020202020204" pitchFamily="34" charset="0"/>
                <a:cs typeface="Arial" panose="020B0604020202020204" pitchFamily="34" charset="0"/>
              </a:rPr>
              <a:t>Supervised Learning </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Logistic Regression </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Random Forest Classifier </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Support Vector Classification</a:t>
            </a:r>
          </a:p>
          <a:p>
            <a:pPr lvl="2">
              <a:lnSpc>
                <a:spcPct val="100000"/>
              </a:lnSpc>
              <a:spcBef>
                <a:spcPts val="0"/>
              </a:spcBef>
            </a:pPr>
            <a:r>
              <a:rPr lang="en-US" sz="1400" dirty="0">
                <a:solidFill>
                  <a:schemeClr val="tx1"/>
                </a:solidFill>
                <a:latin typeface="Arial" panose="020B0604020202020204" pitchFamily="34" charset="0"/>
                <a:cs typeface="Arial" panose="020B0604020202020204" pitchFamily="34" charset="0"/>
              </a:rPr>
              <a:t>Optimizing Models by Hyperparameter Optimization with RandomizedSearchCV </a:t>
            </a:r>
          </a:p>
          <a:p>
            <a:pPr lvl="2">
              <a:lnSpc>
                <a:spcPct val="100000"/>
              </a:lnSpc>
              <a:spcBef>
                <a:spcPts val="0"/>
              </a:spcBef>
            </a:pPr>
            <a:r>
              <a:rPr lang="en-US" sz="1400" dirty="0">
                <a:solidFill>
                  <a:schemeClr val="tx1"/>
                </a:solidFill>
                <a:latin typeface="Arial" panose="020B0604020202020204" pitchFamily="34" charset="0"/>
                <a:cs typeface="Arial" panose="020B0604020202020204" pitchFamily="34" charset="0"/>
              </a:rPr>
              <a:t>Important Features</a:t>
            </a:r>
          </a:p>
          <a:p>
            <a:pPr marL="806450" lvl="2" indent="-342900">
              <a:lnSpc>
                <a:spcPct val="100000"/>
              </a:lnSpc>
              <a:spcBef>
                <a:spcPts val="0"/>
              </a:spcBef>
              <a:buFont typeface="Wingdings" panose="05000000000000000000" pitchFamily="2" charset="2"/>
              <a:buChar char="q"/>
            </a:pPr>
            <a:r>
              <a:rPr lang="en-US" sz="1400" dirty="0">
                <a:solidFill>
                  <a:schemeClr val="tx1"/>
                </a:solidFill>
                <a:latin typeface="Arial" panose="020B0604020202020204" pitchFamily="34" charset="0"/>
                <a:cs typeface="Arial" panose="020B0604020202020204" pitchFamily="34" charset="0"/>
              </a:rPr>
              <a:t>Unsupervised Learning (Clustering)</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Kmeans</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Hierarchical clustering</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Density-Based Spatial Clustering of Applications with Noise (DBSCAN)DBSCAN</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Clustering with Gaussian Mixture Models (GMM)</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Modeling with PySpark</a:t>
            </a:r>
          </a:p>
          <a:p>
            <a:pPr lvl="1">
              <a:lnSpc>
                <a:spcPct val="100000"/>
              </a:lnSpc>
              <a:spcBef>
                <a:spcPts val="0"/>
              </a:spcBef>
              <a:buFont typeface="Wingdings" panose="05000000000000000000" pitchFamily="2" charset="2"/>
              <a:buChar char="q"/>
            </a:pPr>
            <a:r>
              <a:rPr lang="en-US" sz="1400" dirty="0">
                <a:solidFill>
                  <a:schemeClr val="tx1"/>
                </a:solidFill>
                <a:latin typeface="Arial" panose="020B0604020202020204" pitchFamily="34" charset="0"/>
                <a:cs typeface="Arial" panose="020B0604020202020204" pitchFamily="34" charset="0"/>
              </a:rPr>
              <a:t>Supervised Learning </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Logistic Regression  with/without Pipeline</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Random Forest Classifier with/without Pipeline</a:t>
            </a:r>
          </a:p>
          <a:p>
            <a:pPr lvl="2">
              <a:lnSpc>
                <a:spcPct val="100000"/>
              </a:lnSpc>
              <a:spcBef>
                <a:spcPts val="0"/>
              </a:spcBef>
            </a:pPr>
            <a:r>
              <a:rPr lang="en-US" sz="1400" dirty="0">
                <a:solidFill>
                  <a:schemeClr val="tx1"/>
                </a:solidFill>
                <a:latin typeface="Arial" panose="020B0604020202020204" pitchFamily="34" charset="0"/>
                <a:cs typeface="Arial" panose="020B0604020202020204" pitchFamily="34" charset="0"/>
              </a:rPr>
              <a:t>Optimizing Models by Hyperparameter Optimization with Cross Validator </a:t>
            </a:r>
          </a:p>
          <a:p>
            <a:pPr marL="914400" lvl="2" indent="0">
              <a:lnSpc>
                <a:spcPct val="100000"/>
              </a:lnSpc>
              <a:spcBef>
                <a:spcPts val="0"/>
              </a:spcBef>
              <a:buNone/>
            </a:pPr>
            <a:endParaRPr lang="en-US" sz="1400" dirty="0">
              <a:solidFill>
                <a:schemeClr val="tx1"/>
              </a:solidFill>
              <a:latin typeface="Arial" panose="020B0604020202020204" pitchFamily="34" charset="0"/>
              <a:cs typeface="Arial" panose="020B0604020202020204" pitchFamily="34" charset="0"/>
            </a:endParaRPr>
          </a:p>
          <a:p>
            <a:pPr marL="806450" lvl="2" indent="-342900">
              <a:lnSpc>
                <a:spcPct val="100000"/>
              </a:lnSpc>
              <a:spcBef>
                <a:spcPts val="0"/>
              </a:spcBef>
              <a:buFont typeface="Wingdings" panose="05000000000000000000" pitchFamily="2" charset="2"/>
              <a:buChar char="q"/>
            </a:pPr>
            <a:r>
              <a:rPr lang="en-US" sz="1400" dirty="0">
                <a:solidFill>
                  <a:schemeClr val="tx1"/>
                </a:solidFill>
                <a:latin typeface="Arial" panose="020B0604020202020204" pitchFamily="34" charset="0"/>
                <a:cs typeface="Arial" panose="020B0604020202020204" pitchFamily="34" charset="0"/>
              </a:rPr>
              <a:t>Unsupervised Learning (Clustering)</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Kmeans</a:t>
            </a:r>
          </a:p>
          <a:p>
            <a:pPr lvl="3">
              <a:lnSpc>
                <a:spcPct val="100000"/>
              </a:lnSpc>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Clustering with Gaussian Mixture Models (GMM</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Conclusion</a:t>
            </a:r>
          </a:p>
          <a:p>
            <a:pPr>
              <a:lnSpc>
                <a:spcPct val="100000"/>
              </a:lnSpc>
              <a:spcBef>
                <a:spcPts val="300"/>
              </a:spcBef>
              <a:buFont typeface="Wingdings" panose="05000000000000000000" pitchFamily="2" charset="2"/>
              <a:buChar char="Ø"/>
            </a:pPr>
            <a:r>
              <a:rPr lang="en-US" sz="1400" b="1" dirty="0">
                <a:solidFill>
                  <a:schemeClr val="tx1"/>
                </a:solidFill>
                <a:latin typeface="Arial" panose="020B0604020202020204" pitchFamily="34" charset="0"/>
                <a:cs typeface="Arial" panose="020B0604020202020204" pitchFamily="34" charset="0"/>
              </a:rPr>
              <a:t>Future Work</a:t>
            </a:r>
          </a:p>
          <a:p>
            <a:pPr>
              <a:lnSpc>
                <a:spcPct val="100000"/>
              </a:lnSpc>
              <a:spcBef>
                <a:spcPts val="0"/>
              </a:spcBef>
            </a:pPr>
            <a:endParaRPr lang="en-US" sz="800" dirty="0">
              <a:solidFill>
                <a:schemeClr val="tx1"/>
              </a:solidFill>
              <a:latin typeface="Arial" panose="020B0604020202020204" pitchFamily="34" charset="0"/>
              <a:cs typeface="Arial" panose="020B0604020202020204" pitchFamily="34" charset="0"/>
            </a:endParaRPr>
          </a:p>
        </p:txBody>
      </p:sp>
      <p:pic>
        <p:nvPicPr>
          <p:cNvPr id="10" name="Graphic 9" descr="Gears">
            <a:extLst>
              <a:ext uri="{FF2B5EF4-FFF2-40B4-BE49-F238E27FC236}">
                <a16:creationId xmlns:a16="http://schemas.microsoft.com/office/drawing/2014/main" id="{3A453565-9462-4C32-B421-92573E072E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6381" y="1600709"/>
            <a:ext cx="3020987" cy="3020987"/>
          </a:xfrm>
          <a:prstGeom prst="rect">
            <a:avLst/>
          </a:prstGeom>
        </p:spPr>
      </p:pic>
    </p:spTree>
    <p:extLst>
      <p:ext uri="{BB962C8B-B14F-4D97-AF65-F5344CB8AC3E}">
        <p14:creationId xmlns:p14="http://schemas.microsoft.com/office/powerpoint/2010/main" val="75734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7814-84D7-47A7-845D-95E06D4B689E}"/>
              </a:ext>
            </a:extLst>
          </p:cNvPr>
          <p:cNvSpPr>
            <a:spLocks noGrp="1"/>
          </p:cNvSpPr>
          <p:nvPr>
            <p:ph type="title"/>
          </p:nvPr>
        </p:nvSpPr>
        <p:spPr>
          <a:xfrm>
            <a:off x="141515" y="1"/>
            <a:ext cx="11484428" cy="1069309"/>
          </a:xfrm>
          <a:prstGeom prst="ellipse">
            <a:avLst/>
          </a:prstGeom>
        </p:spPr>
        <p:txBody>
          <a:bodyPr>
            <a:noAutofit/>
          </a:bodyPr>
          <a:lstStyle/>
          <a:p>
            <a:pPr algn="ctr"/>
            <a:r>
              <a:rPr lang="en-US" sz="3200" b="1" dirty="0">
                <a:latin typeface="Arial" panose="020B0604020202020204" pitchFamily="34" charset="0"/>
                <a:cs typeface="Arial" panose="020B0604020202020204" pitchFamily="34" charset="0"/>
              </a:rPr>
              <a:t>Optimizing  Models By Randomized Search Cv.</a:t>
            </a:r>
            <a:endParaRPr lang="en-US"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463CC96-637A-45D1-B2F6-B283CC5C30FD}"/>
              </a:ext>
            </a:extLst>
          </p:cNvPr>
          <p:cNvPicPr>
            <a:picLocks noChangeAspect="1"/>
          </p:cNvPicPr>
          <p:nvPr/>
        </p:nvPicPr>
        <p:blipFill>
          <a:blip r:embed="rId3"/>
          <a:stretch>
            <a:fillRect/>
          </a:stretch>
        </p:blipFill>
        <p:spPr>
          <a:xfrm>
            <a:off x="2373084" y="1382484"/>
            <a:ext cx="7443537" cy="1892005"/>
          </a:xfrm>
          <a:prstGeom prst="rect">
            <a:avLst/>
          </a:prstGeom>
        </p:spPr>
      </p:pic>
      <p:sp>
        <p:nvSpPr>
          <p:cNvPr id="3" name="Slide Number Placeholder 2">
            <a:extLst>
              <a:ext uri="{FF2B5EF4-FFF2-40B4-BE49-F238E27FC236}">
                <a16:creationId xmlns:a16="http://schemas.microsoft.com/office/drawing/2014/main" id="{8AC1BBB5-B02A-45DD-8AE4-8A9B5CC97909}"/>
              </a:ext>
            </a:extLst>
          </p:cNvPr>
          <p:cNvSpPr>
            <a:spLocks noGrp="1"/>
          </p:cNvSpPr>
          <p:nvPr>
            <p:ph type="sldNum" sz="quarter" idx="12"/>
          </p:nvPr>
        </p:nvSpPr>
        <p:spPr>
          <a:xfrm>
            <a:off x="8610601" y="6375679"/>
            <a:ext cx="2819399" cy="345796"/>
          </a:xfrm>
        </p:spPr>
        <p:txBody>
          <a:bodyPr>
            <a:normAutofit/>
          </a:bodyPr>
          <a:lstStyle/>
          <a:p>
            <a:pPr>
              <a:spcAft>
                <a:spcPts val="600"/>
              </a:spcAft>
            </a:pPr>
            <a:endParaRPr lang="en-US"/>
          </a:p>
        </p:txBody>
      </p:sp>
      <p:graphicFrame>
        <p:nvGraphicFramePr>
          <p:cNvPr id="9" name="Content Placeholder 2">
            <a:extLst>
              <a:ext uri="{FF2B5EF4-FFF2-40B4-BE49-F238E27FC236}">
                <a16:creationId xmlns:a16="http://schemas.microsoft.com/office/drawing/2014/main" id="{9B8325DF-F627-4D53-919C-2AF055163C1E}"/>
              </a:ext>
            </a:extLst>
          </p:cNvPr>
          <p:cNvGraphicFramePr>
            <a:graphicFrameLocks noGrp="1"/>
          </p:cNvGraphicFramePr>
          <p:nvPr>
            <p:ph idx="1"/>
            <p:extLst>
              <p:ext uri="{D42A27DB-BD31-4B8C-83A1-F6EECF244321}">
                <p14:modId xmlns:p14="http://schemas.microsoft.com/office/powerpoint/2010/main" val="4196842172"/>
              </p:ext>
            </p:extLst>
          </p:nvPr>
        </p:nvGraphicFramePr>
        <p:xfrm>
          <a:off x="1393191" y="3274490"/>
          <a:ext cx="10232751" cy="3274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649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7D9197-4A85-4276-8FC4-67873E207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10">
            <a:extLst>
              <a:ext uri="{FF2B5EF4-FFF2-40B4-BE49-F238E27FC236}">
                <a16:creationId xmlns:a16="http://schemas.microsoft.com/office/drawing/2014/main" id="{01B5B487-A1DE-47E1-B06D-F13BBCCA7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FB74CB04-CCB8-4B93-A010-F4A1D11FE35A}"/>
              </a:ext>
            </a:extLst>
          </p:cNvPr>
          <p:cNvSpPr>
            <a:spLocks noGrp="1"/>
          </p:cNvSpPr>
          <p:nvPr>
            <p:ph type="title"/>
          </p:nvPr>
        </p:nvSpPr>
        <p:spPr>
          <a:xfrm>
            <a:off x="754144" y="484631"/>
            <a:ext cx="6340519" cy="1638469"/>
          </a:xfrm>
        </p:spPr>
        <p:txBody>
          <a:bodyPr vert="horz" lIns="91440" tIns="45720" rIns="91440" bIns="45720" rtlCol="0">
            <a:normAutofit/>
          </a:bodyPr>
          <a:lstStyle/>
          <a:p>
            <a:r>
              <a:rPr lang="en-US" sz="3200" b="1" dirty="0">
                <a:latin typeface="Arial" panose="020B0604020202020204" pitchFamily="34" charset="0"/>
                <a:cs typeface="Arial" panose="020B0604020202020204" pitchFamily="34" charset="0"/>
              </a:rPr>
              <a:t>Feature important</a:t>
            </a:r>
          </a:p>
        </p:txBody>
      </p:sp>
      <p:sp>
        <p:nvSpPr>
          <p:cNvPr id="17" name="Rectangle 16">
            <a:extLst>
              <a:ext uri="{FF2B5EF4-FFF2-40B4-BE49-F238E27FC236}">
                <a16:creationId xmlns:a16="http://schemas.microsoft.com/office/drawing/2014/main" id="{2E45AF6B-4F42-45F1-A22C-AF0FCA89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D66E658C-BAE1-4A15-8F26-3321B093F857}"/>
              </a:ext>
            </a:extLst>
          </p:cNvPr>
          <p:cNvSpPr>
            <a:spLocks noGrp="1"/>
          </p:cNvSpPr>
          <p:nvPr>
            <p:ph idx="1"/>
          </p:nvPr>
        </p:nvSpPr>
        <p:spPr>
          <a:xfrm>
            <a:off x="765051" y="1676400"/>
            <a:ext cx="6306309" cy="4696968"/>
          </a:xfrm>
        </p:spPr>
        <p:txBody>
          <a:bodyPr>
            <a:normAutofit/>
          </a:bodyPr>
          <a:lstStyle/>
          <a:p>
            <a:pPr>
              <a:spcBef>
                <a:spcPts val="1200"/>
              </a:spcBef>
            </a:pPr>
            <a:r>
              <a:rPr lang="en-US" dirty="0">
                <a:solidFill>
                  <a:schemeClr val="tx1"/>
                </a:solidFill>
                <a:latin typeface="Arial" panose="020B0604020202020204" pitchFamily="34" charset="0"/>
                <a:cs typeface="Arial" panose="020B0604020202020204" pitchFamily="34" charset="0"/>
              </a:rPr>
              <a:t>Logistic Regression does not have built in feature importance functions. Simple way is to multiply the standard deviation by the coefficients of each feature.</a:t>
            </a:r>
          </a:p>
          <a:p>
            <a:pPr>
              <a:spcBef>
                <a:spcPts val="1200"/>
              </a:spcBef>
            </a:pPr>
            <a:r>
              <a:rPr lang="en-US" dirty="0">
                <a:solidFill>
                  <a:schemeClr val="tx1"/>
                </a:solidFill>
                <a:latin typeface="Arial" panose="020B0604020202020204" pitchFamily="34" charset="0"/>
                <a:cs typeface="Arial" panose="020B0604020202020204" pitchFamily="34" charset="0"/>
              </a:rPr>
              <a:t>Random Forest has built-in feature importance function.</a:t>
            </a:r>
          </a:p>
          <a:p>
            <a:pPr>
              <a:spcBef>
                <a:spcPts val="1200"/>
              </a:spcBef>
            </a:pPr>
            <a:r>
              <a:rPr lang="en-US" dirty="0">
                <a:solidFill>
                  <a:schemeClr val="tx1"/>
                </a:solidFill>
                <a:latin typeface="Arial" panose="020B0604020202020204" pitchFamily="34" charset="0"/>
                <a:cs typeface="Arial" panose="020B0604020202020204" pitchFamily="34" charset="0"/>
              </a:rPr>
              <a:t>SVC has only feature important for linear kernel. </a:t>
            </a:r>
          </a:p>
          <a:p>
            <a:pPr marL="0" indent="0">
              <a:spcBef>
                <a:spcPts val="1200"/>
              </a:spcBef>
              <a:buNone/>
            </a:pPr>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E4EBFAC-BFA5-4237-960D-CC3FA23FDA3A}"/>
              </a:ext>
            </a:extLst>
          </p:cNvPr>
          <p:cNvPicPr>
            <a:picLocks noChangeAspect="1"/>
          </p:cNvPicPr>
          <p:nvPr/>
        </p:nvPicPr>
        <p:blipFill>
          <a:blip r:embed="rId2"/>
          <a:stretch>
            <a:fillRect/>
          </a:stretch>
        </p:blipFill>
        <p:spPr>
          <a:xfrm>
            <a:off x="7478829" y="211756"/>
            <a:ext cx="4724078" cy="3056517"/>
          </a:xfrm>
          <a:prstGeom prst="rect">
            <a:avLst/>
          </a:prstGeom>
        </p:spPr>
      </p:pic>
      <p:pic>
        <p:nvPicPr>
          <p:cNvPr id="4" name="Content Placeholder 3">
            <a:extLst>
              <a:ext uri="{FF2B5EF4-FFF2-40B4-BE49-F238E27FC236}">
                <a16:creationId xmlns:a16="http://schemas.microsoft.com/office/drawing/2014/main" id="{B4D5738F-5631-4B3E-99AA-A481527012AA}"/>
              </a:ext>
            </a:extLst>
          </p:cNvPr>
          <p:cNvPicPr>
            <a:picLocks noChangeAspect="1"/>
          </p:cNvPicPr>
          <p:nvPr/>
        </p:nvPicPr>
        <p:blipFill>
          <a:blip r:embed="rId3"/>
          <a:stretch>
            <a:fillRect/>
          </a:stretch>
        </p:blipFill>
        <p:spPr>
          <a:xfrm>
            <a:off x="7844589" y="3429000"/>
            <a:ext cx="4347411" cy="3217244"/>
          </a:xfrm>
          <a:prstGeom prst="rect">
            <a:avLst/>
          </a:prstGeom>
        </p:spPr>
      </p:pic>
    </p:spTree>
    <p:extLst>
      <p:ext uri="{BB962C8B-B14F-4D97-AF65-F5344CB8AC3E}">
        <p14:creationId xmlns:p14="http://schemas.microsoft.com/office/powerpoint/2010/main" val="31544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8" name="Rectangle 37">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39">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A0C48AD-D5CF-47ED-855C-3883AF317867}"/>
              </a:ext>
            </a:extLst>
          </p:cNvPr>
          <p:cNvSpPr>
            <a:spLocks noGrp="1"/>
          </p:cNvSpPr>
          <p:nvPr>
            <p:ph type="ctrTitle"/>
          </p:nvPr>
        </p:nvSpPr>
        <p:spPr>
          <a:xfrm>
            <a:off x="367748" y="1153287"/>
            <a:ext cx="3964814" cy="4551426"/>
          </a:xfrm>
        </p:spPr>
        <p:txBody>
          <a:bodyPr vert="horz" lIns="91440" tIns="45720" rIns="91440" bIns="45720" rtlCol="0" anchor="ctr">
            <a:normAutofit/>
          </a:bodyPr>
          <a:lstStyle/>
          <a:p>
            <a:pPr algn="r"/>
            <a:br>
              <a:rPr lang="en-US" sz="3200" b="1" spc="200" dirty="0">
                <a:solidFill>
                  <a:schemeClr val="tx1"/>
                </a:solidFill>
                <a:latin typeface="Arial" panose="020B0604020202020204" pitchFamily="34" charset="0"/>
                <a:cs typeface="Arial" panose="020B0604020202020204" pitchFamily="34" charset="0"/>
              </a:rPr>
            </a:br>
            <a:br>
              <a:rPr lang="en-US" sz="3200" b="1" spc="200" dirty="0">
                <a:solidFill>
                  <a:schemeClr val="tx1"/>
                </a:solidFill>
                <a:latin typeface="Arial" panose="020B0604020202020204" pitchFamily="34" charset="0"/>
                <a:cs typeface="Arial" panose="020B0604020202020204" pitchFamily="34" charset="0"/>
              </a:rPr>
            </a:br>
            <a:br>
              <a:rPr lang="en-US" sz="3200" b="1" spc="200" dirty="0">
                <a:solidFill>
                  <a:schemeClr val="tx1"/>
                </a:solidFill>
                <a:latin typeface="Arial" panose="020B0604020202020204" pitchFamily="34" charset="0"/>
                <a:cs typeface="Arial" panose="020B0604020202020204" pitchFamily="34" charset="0"/>
              </a:rPr>
            </a:br>
            <a:r>
              <a:rPr lang="en-US" sz="3200" b="1" spc="200" dirty="0">
                <a:solidFill>
                  <a:schemeClr val="tx1"/>
                </a:solidFill>
                <a:latin typeface="Arial" panose="020B0604020202020204" pitchFamily="34" charset="0"/>
                <a:cs typeface="Arial" panose="020B0604020202020204" pitchFamily="34" charset="0"/>
              </a:rPr>
              <a:t>Unsupervised learning models(clustering)</a:t>
            </a:r>
            <a:br>
              <a:rPr lang="en-US" sz="3200" b="1" spc="200" dirty="0">
                <a:solidFill>
                  <a:schemeClr val="tx1"/>
                </a:solidFill>
                <a:latin typeface="Arial" panose="020B0604020202020204" pitchFamily="34" charset="0"/>
                <a:cs typeface="Arial" panose="020B0604020202020204" pitchFamily="34" charset="0"/>
              </a:rPr>
            </a:br>
            <a:br>
              <a:rPr lang="en-US" sz="3200" b="1" spc="200" dirty="0">
                <a:solidFill>
                  <a:schemeClr val="tx1"/>
                </a:solidFill>
                <a:latin typeface="Arial" panose="020B0604020202020204" pitchFamily="34" charset="0"/>
                <a:cs typeface="Arial" panose="020B0604020202020204" pitchFamily="34" charset="0"/>
              </a:rPr>
            </a:br>
            <a:br>
              <a:rPr lang="en-US" sz="3200" b="1" spc="200" dirty="0">
                <a:solidFill>
                  <a:schemeClr val="tx1"/>
                </a:solidFill>
                <a:latin typeface="Arial" panose="020B0604020202020204" pitchFamily="34" charset="0"/>
                <a:cs typeface="Arial" panose="020B0604020202020204" pitchFamily="34" charset="0"/>
              </a:rPr>
            </a:br>
            <a:endParaRPr lang="en-US" sz="3200" b="1" spc="200" dirty="0">
              <a:solidFill>
                <a:schemeClr val="tx1"/>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 name="Subtitle 1">
            <a:extLst>
              <a:ext uri="{FF2B5EF4-FFF2-40B4-BE49-F238E27FC236}">
                <a16:creationId xmlns:a16="http://schemas.microsoft.com/office/drawing/2014/main" id="{004ACE45-909A-4D5C-85C4-45344062F1FA}"/>
              </a:ext>
            </a:extLst>
          </p:cNvPr>
          <p:cNvSpPr>
            <a:spLocks noGrp="1"/>
          </p:cNvSpPr>
          <p:nvPr>
            <p:ph type="subTitle" idx="1"/>
          </p:nvPr>
        </p:nvSpPr>
        <p:spPr>
          <a:xfrm>
            <a:off x="4976031" y="1153287"/>
            <a:ext cx="6453969" cy="4551426"/>
          </a:xfrm>
        </p:spPr>
        <p:txBody>
          <a:bodyPr vert="horz" lIns="91440" tIns="45720" rIns="91440" bIns="45720" rtlCol="0" anchor="ctr">
            <a:normAutofit/>
          </a:bodyPr>
          <a:lstStyle/>
          <a:p>
            <a:pPr marL="342900" indent="-228600" algn="l">
              <a:lnSpc>
                <a:spcPct val="110000"/>
              </a:lnSpc>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Kmeans</a:t>
            </a:r>
          </a:p>
          <a:p>
            <a:pPr marL="114300" algn="l">
              <a:lnSpc>
                <a:spcPct val="110000"/>
              </a:lnSpc>
            </a:pPr>
            <a:endParaRPr lang="en-US" b="0" dirty="0">
              <a:solidFill>
                <a:schemeClr val="tx1"/>
              </a:solidFill>
              <a:latin typeface="Arial" panose="020B0604020202020204" pitchFamily="34" charset="0"/>
              <a:cs typeface="Arial" panose="020B0604020202020204" pitchFamily="34" charset="0"/>
            </a:endParaRPr>
          </a:p>
          <a:p>
            <a:pPr marL="342900" indent="-228600" algn="l">
              <a:lnSpc>
                <a:spcPct val="110000"/>
              </a:lnSpc>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Hierarchical clustering</a:t>
            </a:r>
          </a:p>
          <a:p>
            <a:pPr marL="114300" algn="l">
              <a:lnSpc>
                <a:spcPct val="110000"/>
              </a:lnSpc>
            </a:pPr>
            <a:endParaRPr lang="en-US" b="0" dirty="0">
              <a:solidFill>
                <a:schemeClr val="tx1"/>
              </a:solidFill>
              <a:latin typeface="Arial" panose="020B0604020202020204" pitchFamily="34" charset="0"/>
              <a:cs typeface="Arial" panose="020B0604020202020204" pitchFamily="34" charset="0"/>
            </a:endParaRPr>
          </a:p>
          <a:p>
            <a:pPr marL="342900" indent="-228600" algn="l">
              <a:lnSpc>
                <a:spcPct val="110000"/>
              </a:lnSpc>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Density-Based Spatial Clustering of Applications with Noise (DBSCAN)</a:t>
            </a:r>
          </a:p>
          <a:p>
            <a:pPr marL="114300" algn="l">
              <a:lnSpc>
                <a:spcPct val="110000"/>
              </a:lnSpc>
            </a:pPr>
            <a:endParaRPr lang="en-US" b="0" dirty="0">
              <a:solidFill>
                <a:schemeClr val="tx1"/>
              </a:solidFill>
              <a:latin typeface="Arial" panose="020B0604020202020204" pitchFamily="34" charset="0"/>
              <a:cs typeface="Arial" panose="020B0604020202020204" pitchFamily="34" charset="0"/>
            </a:endParaRPr>
          </a:p>
          <a:p>
            <a:pPr marL="342900" indent="-228600" algn="l">
              <a:lnSpc>
                <a:spcPct val="110000"/>
              </a:lnSpc>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Clustering with Gaussian Mixture Models (GMM)</a:t>
            </a:r>
          </a:p>
          <a:p>
            <a:pPr marL="285750" indent="-228600" algn="l">
              <a:lnSpc>
                <a:spcPct val="110000"/>
              </a:lnSpc>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8194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32AF-6577-4CA5-866A-4E849D5EC959}"/>
              </a:ext>
            </a:extLst>
          </p:cNvPr>
          <p:cNvSpPr>
            <a:spLocks noGrp="1"/>
          </p:cNvSpPr>
          <p:nvPr>
            <p:ph type="title"/>
          </p:nvPr>
        </p:nvSpPr>
        <p:spPr>
          <a:xfrm>
            <a:off x="2872409" y="407505"/>
            <a:ext cx="5784574" cy="635075"/>
          </a:xfrm>
        </p:spPr>
        <p:txBody>
          <a:bodyPr anchor="t">
            <a:normAutofit/>
          </a:bodyPr>
          <a:lstStyle/>
          <a:p>
            <a:pPr algn="ctr"/>
            <a:r>
              <a:rPr lang="en-US" sz="3200" b="1" dirty="0">
                <a:latin typeface="Arial" panose="020B0604020202020204" pitchFamily="34" charset="0"/>
                <a:cs typeface="Arial" panose="020B0604020202020204" pitchFamily="34" charset="0"/>
              </a:rPr>
              <a:t>Kmeans Clustering</a:t>
            </a:r>
          </a:p>
        </p:txBody>
      </p:sp>
      <p:sp>
        <p:nvSpPr>
          <p:cNvPr id="3" name="Content Placeholder 2">
            <a:extLst>
              <a:ext uri="{FF2B5EF4-FFF2-40B4-BE49-F238E27FC236}">
                <a16:creationId xmlns:a16="http://schemas.microsoft.com/office/drawing/2014/main" id="{23D35F0E-17C0-4C0D-B28D-FD482BD27374}"/>
              </a:ext>
            </a:extLst>
          </p:cNvPr>
          <p:cNvSpPr>
            <a:spLocks noGrp="1"/>
          </p:cNvSpPr>
          <p:nvPr>
            <p:ph idx="1"/>
          </p:nvPr>
        </p:nvSpPr>
        <p:spPr>
          <a:xfrm>
            <a:off x="7717510" y="1353714"/>
            <a:ext cx="3808071" cy="852773"/>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Finding the Best Number of Clusters with Elbow Method: </a:t>
            </a:r>
          </a:p>
          <a:p>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324991-5BB6-4FC8-88B2-BB7E53CCF92E}"/>
              </a:ext>
            </a:extLst>
          </p:cNvPr>
          <p:cNvPicPr>
            <a:picLocks noChangeAspect="1"/>
          </p:cNvPicPr>
          <p:nvPr/>
        </p:nvPicPr>
        <p:blipFill>
          <a:blip r:embed="rId2"/>
          <a:stretch>
            <a:fillRect/>
          </a:stretch>
        </p:blipFill>
        <p:spPr>
          <a:xfrm>
            <a:off x="6752171" y="2517621"/>
            <a:ext cx="5003889" cy="3940845"/>
          </a:xfrm>
          <a:prstGeom prst="rect">
            <a:avLst/>
          </a:prstGeom>
        </p:spPr>
      </p:pic>
      <p:sp>
        <p:nvSpPr>
          <p:cNvPr id="5" name="Arrow: Down 4">
            <a:extLst>
              <a:ext uri="{FF2B5EF4-FFF2-40B4-BE49-F238E27FC236}">
                <a16:creationId xmlns:a16="http://schemas.microsoft.com/office/drawing/2014/main" id="{9FB80A59-4956-45DA-8982-63E5C77A9616}"/>
              </a:ext>
            </a:extLst>
          </p:cNvPr>
          <p:cNvSpPr/>
          <p:nvPr/>
        </p:nvSpPr>
        <p:spPr>
          <a:xfrm rot="12517461" flipV="1">
            <a:off x="7982013" y="3607823"/>
            <a:ext cx="201564" cy="950394"/>
          </a:xfrm>
          <a:prstGeom prst="downArrow">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EC41056-0EF8-4302-BEB4-7BAE38BBE9DF}"/>
              </a:ext>
            </a:extLst>
          </p:cNvPr>
          <p:cNvSpPr txBox="1"/>
          <p:nvPr/>
        </p:nvSpPr>
        <p:spPr>
          <a:xfrm>
            <a:off x="7894714" y="4355679"/>
            <a:ext cx="96348" cy="375350"/>
          </a:xfrm>
          <a:prstGeom prst="rect">
            <a:avLst/>
          </a:prstGeom>
          <a:noFill/>
        </p:spPr>
        <p:txBody>
          <a:bodyPr wrap="square" rtlCol="0">
            <a:spAutoFit/>
          </a:bodyPr>
          <a:lstStyle/>
          <a:p>
            <a:r>
              <a:rPr lang="en-US" dirty="0">
                <a:solidFill>
                  <a:schemeClr val="accent1">
                    <a:lumMod val="75000"/>
                  </a:schemeClr>
                </a:solidFill>
              </a:rPr>
              <a:t>2</a:t>
            </a:r>
          </a:p>
        </p:txBody>
      </p:sp>
      <p:pic>
        <p:nvPicPr>
          <p:cNvPr id="7" name="Picture 6">
            <a:extLst>
              <a:ext uri="{FF2B5EF4-FFF2-40B4-BE49-F238E27FC236}">
                <a16:creationId xmlns:a16="http://schemas.microsoft.com/office/drawing/2014/main" id="{4052BFA4-5BD9-4595-8D85-40D18D173456}"/>
              </a:ext>
            </a:extLst>
          </p:cNvPr>
          <p:cNvPicPr>
            <a:picLocks noChangeAspect="1"/>
          </p:cNvPicPr>
          <p:nvPr/>
        </p:nvPicPr>
        <p:blipFill>
          <a:blip r:embed="rId3"/>
          <a:stretch>
            <a:fillRect/>
          </a:stretch>
        </p:blipFill>
        <p:spPr>
          <a:xfrm>
            <a:off x="1009668" y="2852672"/>
            <a:ext cx="4138477" cy="3660251"/>
          </a:xfrm>
          <a:prstGeom prst="rect">
            <a:avLst/>
          </a:prstGeom>
        </p:spPr>
      </p:pic>
      <p:sp>
        <p:nvSpPr>
          <p:cNvPr id="8" name="Rectangle 7">
            <a:extLst>
              <a:ext uri="{FF2B5EF4-FFF2-40B4-BE49-F238E27FC236}">
                <a16:creationId xmlns:a16="http://schemas.microsoft.com/office/drawing/2014/main" id="{BD5A4CB0-CE10-4971-BB1D-168BC5DDD145}"/>
              </a:ext>
            </a:extLst>
          </p:cNvPr>
          <p:cNvSpPr/>
          <p:nvPr/>
        </p:nvSpPr>
        <p:spPr>
          <a:xfrm>
            <a:off x="1022297" y="1593683"/>
            <a:ext cx="2853964"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Distribution of clusters in Elbow Method:</a:t>
            </a:r>
            <a:endParaRPr lang="en-US" sz="2000" dirty="0"/>
          </a:p>
        </p:txBody>
      </p:sp>
    </p:spTree>
    <p:extLst>
      <p:ext uri="{BB962C8B-B14F-4D97-AF65-F5344CB8AC3E}">
        <p14:creationId xmlns:p14="http://schemas.microsoft.com/office/powerpoint/2010/main" val="324400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0F99-5E6E-4DF6-A9E8-B9A8AE868353}"/>
              </a:ext>
            </a:extLst>
          </p:cNvPr>
          <p:cNvSpPr>
            <a:spLocks noGrp="1"/>
          </p:cNvSpPr>
          <p:nvPr>
            <p:ph type="title"/>
          </p:nvPr>
        </p:nvSpPr>
        <p:spPr>
          <a:xfrm>
            <a:off x="1006997" y="294640"/>
            <a:ext cx="10776031" cy="1071173"/>
          </a:xfrm>
        </p:spPr>
        <p:txBody>
          <a:bodyPr anchor="t">
            <a:noAutofit/>
          </a:bodyPr>
          <a:lstStyle/>
          <a:p>
            <a:pPr algn="ctr"/>
            <a:r>
              <a:rPr lang="en-US" sz="3200" b="1" dirty="0">
                <a:latin typeface="Arial" panose="020B0604020202020204" pitchFamily="34" charset="0"/>
                <a:cs typeface="Arial" panose="020B0604020202020204" pitchFamily="34" charset="0"/>
              </a:rPr>
              <a:t>Finding Best Number Of Clusters By Calculating Silhouette Score</a:t>
            </a:r>
            <a:endParaRPr lang="en-US" sz="32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BD24C32-FEB4-43E0-B942-5C4FFBB83B3D}"/>
              </a:ext>
            </a:extLst>
          </p:cNvPr>
          <p:cNvSpPr>
            <a:spLocks noGrp="1"/>
          </p:cNvSpPr>
          <p:nvPr>
            <p:ph idx="1"/>
          </p:nvPr>
        </p:nvSpPr>
        <p:spPr>
          <a:xfrm>
            <a:off x="1251679" y="2895601"/>
            <a:ext cx="3384330" cy="1656079"/>
          </a:xfrm>
        </p:spPr>
        <p:txBody>
          <a:bodyPr>
            <a:normAutofit/>
          </a:bodyPr>
          <a:lstStyle/>
          <a:p>
            <a:r>
              <a:rPr lang="en-US" b="1" dirty="0"/>
              <a:t>The best solution is for the 2 clusters as its silhouette score is the highest.</a:t>
            </a:r>
            <a:endParaRPr lang="en-US" dirty="0"/>
          </a:p>
        </p:txBody>
      </p:sp>
      <p:pic>
        <p:nvPicPr>
          <p:cNvPr id="4" name="Content Placeholder 3">
            <a:extLst>
              <a:ext uri="{FF2B5EF4-FFF2-40B4-BE49-F238E27FC236}">
                <a16:creationId xmlns:a16="http://schemas.microsoft.com/office/drawing/2014/main" id="{96DF2739-1AF4-4112-89A5-B637AD33B0E6}"/>
              </a:ext>
            </a:extLst>
          </p:cNvPr>
          <p:cNvPicPr>
            <a:picLocks noChangeAspect="1"/>
          </p:cNvPicPr>
          <p:nvPr/>
        </p:nvPicPr>
        <p:blipFill>
          <a:blip r:embed="rId2"/>
          <a:stretch>
            <a:fillRect/>
          </a:stretch>
        </p:blipFill>
        <p:spPr>
          <a:xfrm>
            <a:off x="4636009" y="2048316"/>
            <a:ext cx="7008123" cy="3940844"/>
          </a:xfrm>
          <a:prstGeom prst="rect">
            <a:avLst/>
          </a:prstGeom>
        </p:spPr>
      </p:pic>
    </p:spTree>
    <p:extLst>
      <p:ext uri="{BB962C8B-B14F-4D97-AF65-F5344CB8AC3E}">
        <p14:creationId xmlns:p14="http://schemas.microsoft.com/office/powerpoint/2010/main" val="1507130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B101-17BD-4273-9A51-5119EFFC7CA0}"/>
              </a:ext>
            </a:extLst>
          </p:cNvPr>
          <p:cNvSpPr>
            <a:spLocks noGrp="1"/>
          </p:cNvSpPr>
          <p:nvPr>
            <p:ph type="title"/>
          </p:nvPr>
        </p:nvSpPr>
        <p:spPr>
          <a:xfrm>
            <a:off x="2854712" y="382385"/>
            <a:ext cx="7055762" cy="944723"/>
          </a:xfrm>
        </p:spPr>
        <p:txBody>
          <a:bodyPr>
            <a:normAutofit fontScale="90000"/>
          </a:bodyPr>
          <a:lstStyle/>
          <a:p>
            <a:pPr algn="ctr"/>
            <a:r>
              <a:rPr lang="en-US" sz="3600" b="1" dirty="0">
                <a:latin typeface="Arial" panose="020B0604020202020204" pitchFamily="34" charset="0"/>
                <a:cs typeface="Arial" panose="020B0604020202020204" pitchFamily="34" charset="0"/>
              </a:rPr>
              <a:t>Hierarchical Clustering</a:t>
            </a:r>
            <a:br>
              <a:rPr lang="en-US" sz="4400" dirty="0"/>
            </a:br>
            <a:endParaRPr lang="en-US" sz="44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9C9EE73C-DF9E-433D-8BAB-97CB49E984E5}"/>
              </a:ext>
            </a:extLst>
          </p:cNvPr>
          <p:cNvPicPr>
            <a:picLocks noGrp="1" noChangeAspect="1"/>
          </p:cNvPicPr>
          <p:nvPr>
            <p:ph idx="1"/>
          </p:nvPr>
        </p:nvPicPr>
        <p:blipFill>
          <a:blip r:embed="rId2"/>
          <a:stretch>
            <a:fillRect/>
          </a:stretch>
        </p:blipFill>
        <p:spPr>
          <a:xfrm>
            <a:off x="1084162" y="2888166"/>
            <a:ext cx="10023675" cy="3668469"/>
          </a:xfrm>
          <a:prstGeom prst="rect">
            <a:avLst/>
          </a:prstGeom>
        </p:spPr>
      </p:pic>
      <p:sp>
        <p:nvSpPr>
          <p:cNvPr id="6" name="Rectangle 5">
            <a:extLst>
              <a:ext uri="{FF2B5EF4-FFF2-40B4-BE49-F238E27FC236}">
                <a16:creationId xmlns:a16="http://schemas.microsoft.com/office/drawing/2014/main" id="{4FF624A4-6ED7-4FFB-896B-E1BCD33E01DD}"/>
              </a:ext>
            </a:extLst>
          </p:cNvPr>
          <p:cNvSpPr/>
          <p:nvPr/>
        </p:nvSpPr>
        <p:spPr>
          <a:xfrm>
            <a:off x="1783489" y="2132431"/>
            <a:ext cx="8401291"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Sketch The Dendrogram by Using The Different Linkage Method</a:t>
            </a:r>
            <a:endParaRPr lang="en-US" sz="2000" dirty="0">
              <a:latin typeface="Arial" panose="020B0604020202020204" pitchFamily="34" charset="0"/>
              <a:cs typeface="Arial" panose="020B0604020202020204" pitchFamily="34" charset="0"/>
            </a:endParaRPr>
          </a:p>
        </p:txBody>
      </p:sp>
      <p:pic>
        <p:nvPicPr>
          <p:cNvPr id="7" name="Graphic 6" descr="Hierarchy">
            <a:extLst>
              <a:ext uri="{FF2B5EF4-FFF2-40B4-BE49-F238E27FC236}">
                <a16:creationId xmlns:a16="http://schemas.microsoft.com/office/drawing/2014/main" id="{070D55AC-291B-422F-B0E9-66C4F1D0AF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5805" y="-153280"/>
            <a:ext cx="2357190" cy="1738330"/>
          </a:xfrm>
          <a:prstGeom prst="rect">
            <a:avLst/>
          </a:prstGeom>
        </p:spPr>
      </p:pic>
    </p:spTree>
    <p:extLst>
      <p:ext uri="{BB962C8B-B14F-4D97-AF65-F5344CB8AC3E}">
        <p14:creationId xmlns:p14="http://schemas.microsoft.com/office/powerpoint/2010/main" val="3440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E79B-E7D2-4257-B15D-CDE5CB088995}"/>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Hierarchical Clustering</a:t>
            </a:r>
            <a:endParaRPr lang="en-US" sz="3200" dirty="0"/>
          </a:p>
        </p:txBody>
      </p:sp>
      <p:pic>
        <p:nvPicPr>
          <p:cNvPr id="4" name="Content Placeholder 3">
            <a:extLst>
              <a:ext uri="{FF2B5EF4-FFF2-40B4-BE49-F238E27FC236}">
                <a16:creationId xmlns:a16="http://schemas.microsoft.com/office/drawing/2014/main" id="{CCDB972C-74B5-4733-AC8E-32984D21E552}"/>
              </a:ext>
            </a:extLst>
          </p:cNvPr>
          <p:cNvPicPr>
            <a:picLocks noGrp="1" noChangeAspect="1"/>
          </p:cNvPicPr>
          <p:nvPr>
            <p:ph idx="1"/>
          </p:nvPr>
        </p:nvPicPr>
        <p:blipFill>
          <a:blip r:embed="rId2"/>
          <a:stretch>
            <a:fillRect/>
          </a:stretch>
        </p:blipFill>
        <p:spPr>
          <a:xfrm>
            <a:off x="914419" y="1560292"/>
            <a:ext cx="5303863" cy="4262424"/>
          </a:xfrm>
          <a:prstGeom prst="rect">
            <a:avLst/>
          </a:prstGeom>
        </p:spPr>
      </p:pic>
      <p:sp>
        <p:nvSpPr>
          <p:cNvPr id="5" name="Rectangle 4">
            <a:extLst>
              <a:ext uri="{FF2B5EF4-FFF2-40B4-BE49-F238E27FC236}">
                <a16:creationId xmlns:a16="http://schemas.microsoft.com/office/drawing/2014/main" id="{B5B3AAB6-909D-4F1E-B100-AD49D9678DBC}"/>
              </a:ext>
            </a:extLst>
          </p:cNvPr>
          <p:cNvSpPr/>
          <p:nvPr/>
        </p:nvSpPr>
        <p:spPr>
          <a:xfrm>
            <a:off x="749087" y="6013950"/>
            <a:ext cx="5303863"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 highest number of silhouette score is for number of clusters 2 with ward linkage method.</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9A5AD4-C2B8-4AD4-9D54-72E883CECA9B}"/>
              </a:ext>
            </a:extLst>
          </p:cNvPr>
          <p:cNvPicPr>
            <a:picLocks noChangeAspect="1"/>
          </p:cNvPicPr>
          <p:nvPr/>
        </p:nvPicPr>
        <p:blipFill>
          <a:blip r:embed="rId3"/>
          <a:stretch>
            <a:fillRect/>
          </a:stretch>
        </p:blipFill>
        <p:spPr>
          <a:xfrm>
            <a:off x="6927490" y="1560292"/>
            <a:ext cx="4979572" cy="4174586"/>
          </a:xfrm>
          <a:prstGeom prst="rect">
            <a:avLst/>
          </a:prstGeom>
        </p:spPr>
      </p:pic>
      <p:sp>
        <p:nvSpPr>
          <p:cNvPr id="7" name="Rectangle 6">
            <a:extLst>
              <a:ext uri="{FF2B5EF4-FFF2-40B4-BE49-F238E27FC236}">
                <a16:creationId xmlns:a16="http://schemas.microsoft.com/office/drawing/2014/main" id="{3DC44E89-0177-43AD-BDF0-200B1131F0D4}"/>
              </a:ext>
            </a:extLst>
          </p:cNvPr>
          <p:cNvSpPr/>
          <p:nvPr/>
        </p:nvSpPr>
        <p:spPr>
          <a:xfrm>
            <a:off x="6947436" y="6017993"/>
            <a:ext cx="4959626"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Distribution of values per cluster is higher in cluster 0, so density is much in the cluster 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1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486D-20D8-4743-BAAE-E94F6BA75DA9}"/>
              </a:ext>
            </a:extLst>
          </p:cNvPr>
          <p:cNvSpPr>
            <a:spLocks noGrp="1"/>
          </p:cNvSpPr>
          <p:nvPr>
            <p:ph type="title"/>
          </p:nvPr>
        </p:nvSpPr>
        <p:spPr>
          <a:xfrm>
            <a:off x="1251678" y="208723"/>
            <a:ext cx="10178322" cy="598922"/>
          </a:xfrm>
        </p:spPr>
        <p:txBody>
          <a:bodyPr>
            <a:normAutofit/>
          </a:bodyPr>
          <a:lstStyle/>
          <a:p>
            <a:pPr algn="ctr"/>
            <a:r>
              <a:rPr lang="en-US" sz="3200" b="1" dirty="0">
                <a:latin typeface="Arial" panose="020B0604020202020204" pitchFamily="34" charset="0"/>
                <a:cs typeface="Arial" panose="020B0604020202020204" pitchFamily="34" charset="0"/>
              </a:rPr>
              <a:t>Dbscan clustering</a:t>
            </a:r>
          </a:p>
        </p:txBody>
      </p:sp>
      <p:pic>
        <p:nvPicPr>
          <p:cNvPr id="4" name="Picture 3">
            <a:extLst>
              <a:ext uri="{FF2B5EF4-FFF2-40B4-BE49-F238E27FC236}">
                <a16:creationId xmlns:a16="http://schemas.microsoft.com/office/drawing/2014/main" id="{9332F3FB-4808-4823-ABEE-A8BCE12FF0C7}"/>
              </a:ext>
            </a:extLst>
          </p:cNvPr>
          <p:cNvPicPr>
            <a:picLocks noChangeAspect="1"/>
          </p:cNvPicPr>
          <p:nvPr/>
        </p:nvPicPr>
        <p:blipFill>
          <a:blip r:embed="rId2"/>
          <a:stretch>
            <a:fillRect/>
          </a:stretch>
        </p:blipFill>
        <p:spPr>
          <a:xfrm>
            <a:off x="970046" y="1418383"/>
            <a:ext cx="5125954" cy="3895725"/>
          </a:xfrm>
          <a:prstGeom prst="rect">
            <a:avLst/>
          </a:prstGeom>
        </p:spPr>
      </p:pic>
      <p:pic>
        <p:nvPicPr>
          <p:cNvPr id="5" name="Picture 4">
            <a:extLst>
              <a:ext uri="{FF2B5EF4-FFF2-40B4-BE49-F238E27FC236}">
                <a16:creationId xmlns:a16="http://schemas.microsoft.com/office/drawing/2014/main" id="{06236D16-64B2-4200-8B9E-474E5F4685D4}"/>
              </a:ext>
            </a:extLst>
          </p:cNvPr>
          <p:cNvPicPr>
            <a:picLocks noChangeAspect="1"/>
          </p:cNvPicPr>
          <p:nvPr/>
        </p:nvPicPr>
        <p:blipFill>
          <a:blip r:embed="rId3"/>
          <a:stretch>
            <a:fillRect/>
          </a:stretch>
        </p:blipFill>
        <p:spPr>
          <a:xfrm>
            <a:off x="6400801" y="1393332"/>
            <a:ext cx="5029200" cy="3895725"/>
          </a:xfrm>
          <a:prstGeom prst="rect">
            <a:avLst/>
          </a:prstGeom>
        </p:spPr>
      </p:pic>
      <p:sp>
        <p:nvSpPr>
          <p:cNvPr id="6" name="Rectangle 5">
            <a:extLst>
              <a:ext uri="{FF2B5EF4-FFF2-40B4-BE49-F238E27FC236}">
                <a16:creationId xmlns:a16="http://schemas.microsoft.com/office/drawing/2014/main" id="{2ECBE4E8-FC14-4A17-9D37-B1A0DD2008DA}"/>
              </a:ext>
            </a:extLst>
          </p:cNvPr>
          <p:cNvSpPr/>
          <p:nvPr/>
        </p:nvSpPr>
        <p:spPr>
          <a:xfrm>
            <a:off x="834887" y="5769519"/>
            <a:ext cx="5429401"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 highest number of silhouette score is for number of clusters 2 with eps=15, </a:t>
            </a:r>
            <a:r>
              <a:rPr lang="en-US" dirty="0" err="1">
                <a:solidFill>
                  <a:srgbClr val="000000"/>
                </a:solidFill>
                <a:latin typeface="Arial" panose="020B0604020202020204" pitchFamily="34" charset="0"/>
                <a:cs typeface="Arial" panose="020B0604020202020204" pitchFamily="34" charset="0"/>
              </a:rPr>
              <a:t>min_samples</a:t>
            </a:r>
            <a:r>
              <a:rPr lang="en-US" dirty="0">
                <a:solidFill>
                  <a:srgbClr val="000000"/>
                </a:solidFill>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05DE815-C469-4DF5-BA36-367B7E2B54E2}"/>
              </a:ext>
            </a:extLst>
          </p:cNvPr>
          <p:cNvSpPr/>
          <p:nvPr/>
        </p:nvSpPr>
        <p:spPr>
          <a:xfrm>
            <a:off x="6264288" y="5720468"/>
            <a:ext cx="5583148"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Density is very much in the one cluster, most of the values are clustered in the one cluster and lower number of variables are as an outlier.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09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A5AAE-74C0-4F12-9C76-D7110E3DFCB6}"/>
              </a:ext>
            </a:extLst>
          </p:cNvPr>
          <p:cNvSpPr>
            <a:spLocks noGrp="1"/>
          </p:cNvSpPr>
          <p:nvPr>
            <p:ph type="title"/>
          </p:nvPr>
        </p:nvSpPr>
        <p:spPr>
          <a:xfrm>
            <a:off x="1251679" y="250365"/>
            <a:ext cx="9688642" cy="415557"/>
          </a:xfrm>
        </p:spPr>
        <p:txBody>
          <a:bodyPr anchor="t">
            <a:noAutofit/>
          </a:bodyPr>
          <a:lstStyle/>
          <a:p>
            <a:pPr algn="ctr"/>
            <a:r>
              <a:rPr lang="en-US" sz="3200" b="1" dirty="0">
                <a:latin typeface="Arial" panose="020B0604020202020204" pitchFamily="34" charset="0"/>
                <a:cs typeface="Arial" panose="020B0604020202020204" pitchFamily="34" charset="0"/>
              </a:rPr>
              <a:t>GMM Clustering:</a:t>
            </a:r>
          </a:p>
        </p:txBody>
      </p:sp>
      <p:pic>
        <p:nvPicPr>
          <p:cNvPr id="2" name="Picture 1">
            <a:extLst>
              <a:ext uri="{FF2B5EF4-FFF2-40B4-BE49-F238E27FC236}">
                <a16:creationId xmlns:a16="http://schemas.microsoft.com/office/drawing/2014/main" id="{E2CCF7D4-0855-45E3-B4B2-97AFE94027CB}"/>
              </a:ext>
            </a:extLst>
          </p:cNvPr>
          <p:cNvPicPr>
            <a:picLocks noChangeAspect="1"/>
          </p:cNvPicPr>
          <p:nvPr/>
        </p:nvPicPr>
        <p:blipFill>
          <a:blip r:embed="rId2"/>
          <a:stretch>
            <a:fillRect/>
          </a:stretch>
        </p:blipFill>
        <p:spPr>
          <a:xfrm>
            <a:off x="947555" y="1656132"/>
            <a:ext cx="5995465" cy="3991633"/>
          </a:xfrm>
          <a:prstGeom prst="rect">
            <a:avLst/>
          </a:prstGeom>
        </p:spPr>
      </p:pic>
      <p:pic>
        <p:nvPicPr>
          <p:cNvPr id="5" name="Content Placeholder 3" descr="A screenshot of a cell phone&#10;&#10;Description automatically generated">
            <a:extLst>
              <a:ext uri="{FF2B5EF4-FFF2-40B4-BE49-F238E27FC236}">
                <a16:creationId xmlns:a16="http://schemas.microsoft.com/office/drawing/2014/main" id="{DB989B24-2362-411F-AA32-599CFE1D8B12}"/>
              </a:ext>
            </a:extLst>
          </p:cNvPr>
          <p:cNvPicPr>
            <a:picLocks noChangeAspect="1"/>
          </p:cNvPicPr>
          <p:nvPr/>
        </p:nvPicPr>
        <p:blipFill>
          <a:blip r:embed="rId3"/>
          <a:stretch>
            <a:fillRect/>
          </a:stretch>
        </p:blipFill>
        <p:spPr>
          <a:xfrm>
            <a:off x="6943020" y="1441174"/>
            <a:ext cx="4997968" cy="4206591"/>
          </a:xfrm>
          <a:prstGeom prst="rect">
            <a:avLst/>
          </a:prstGeom>
        </p:spPr>
      </p:pic>
      <p:sp>
        <p:nvSpPr>
          <p:cNvPr id="4" name="Rectangle 3">
            <a:extLst>
              <a:ext uri="{FF2B5EF4-FFF2-40B4-BE49-F238E27FC236}">
                <a16:creationId xmlns:a16="http://schemas.microsoft.com/office/drawing/2014/main" id="{2B38CE1A-98A6-49D2-82A3-431EE2539AD6}"/>
              </a:ext>
            </a:extLst>
          </p:cNvPr>
          <p:cNvSpPr/>
          <p:nvPr/>
        </p:nvSpPr>
        <p:spPr>
          <a:xfrm>
            <a:off x="806819" y="5669741"/>
            <a:ext cx="5226427"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The highest Silhouette Score is for number of 2 clusters and covariance_type of tied.</a:t>
            </a:r>
            <a:endParaRPr lang="en-US" dirty="0"/>
          </a:p>
        </p:txBody>
      </p:sp>
      <p:sp>
        <p:nvSpPr>
          <p:cNvPr id="6" name="Rectangle 5">
            <a:extLst>
              <a:ext uri="{FF2B5EF4-FFF2-40B4-BE49-F238E27FC236}">
                <a16:creationId xmlns:a16="http://schemas.microsoft.com/office/drawing/2014/main" id="{A0FFAB36-559C-4C51-BF75-871D106C75F0}"/>
              </a:ext>
            </a:extLst>
          </p:cNvPr>
          <p:cNvSpPr/>
          <p:nvPr/>
        </p:nvSpPr>
        <p:spPr>
          <a:xfrm>
            <a:off x="7767208" y="5691704"/>
            <a:ext cx="3609006"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Number of values per cluster is highest in the cluster 1.</a:t>
            </a:r>
            <a:endParaRPr lang="en-US" dirty="0"/>
          </a:p>
        </p:txBody>
      </p:sp>
    </p:spTree>
    <p:extLst>
      <p:ext uri="{BB962C8B-B14F-4D97-AF65-F5344CB8AC3E}">
        <p14:creationId xmlns:p14="http://schemas.microsoft.com/office/powerpoint/2010/main" val="2615840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4E0B-56BB-44FB-B539-897FB93D6D7E}"/>
              </a:ext>
            </a:extLst>
          </p:cNvPr>
          <p:cNvSpPr>
            <a:spLocks noGrp="1"/>
          </p:cNvSpPr>
          <p:nvPr>
            <p:ph type="title"/>
          </p:nvPr>
        </p:nvSpPr>
        <p:spPr>
          <a:xfrm>
            <a:off x="1102590" y="898609"/>
            <a:ext cx="4357499" cy="1320855"/>
          </a:xfrm>
        </p:spPr>
        <p:txBody>
          <a:bodyPr>
            <a:normAutofit/>
          </a:bodyPr>
          <a:lstStyle/>
          <a:p>
            <a:r>
              <a:rPr lang="en-US" sz="2800" b="1" dirty="0">
                <a:latin typeface="Arial" panose="020B0604020202020204" pitchFamily="34" charset="0"/>
                <a:cs typeface="Arial" panose="020B0604020202020204" pitchFamily="34" charset="0"/>
              </a:rPr>
              <a:t>Compare unsupervised learning models</a:t>
            </a:r>
          </a:p>
        </p:txBody>
      </p:sp>
      <p:sp>
        <p:nvSpPr>
          <p:cNvPr id="9" name="Content Placeholder 8">
            <a:extLst>
              <a:ext uri="{FF2B5EF4-FFF2-40B4-BE49-F238E27FC236}">
                <a16:creationId xmlns:a16="http://schemas.microsoft.com/office/drawing/2014/main" id="{F74E8364-83CA-4AC9-9BCA-09830D693BE1}"/>
              </a:ext>
            </a:extLst>
          </p:cNvPr>
          <p:cNvSpPr>
            <a:spLocks noGrp="1"/>
          </p:cNvSpPr>
          <p:nvPr>
            <p:ph idx="1"/>
          </p:nvPr>
        </p:nvSpPr>
        <p:spPr>
          <a:xfrm>
            <a:off x="985839" y="3101006"/>
            <a:ext cx="5176744" cy="3547831"/>
          </a:xfrm>
        </p:spPr>
        <p:txBody>
          <a:bodyPr>
            <a:normAutofit/>
          </a:bodyPr>
          <a:lstStyle/>
          <a:p>
            <a:r>
              <a:rPr lang="en-US" sz="1800" dirty="0">
                <a:latin typeface="Arial" panose="020B0604020202020204" pitchFamily="34" charset="0"/>
                <a:cs typeface="Arial" panose="020B0604020202020204" pitchFamily="34" charset="0"/>
              </a:rPr>
              <a:t>DBSCAN has highest Silhouette Score, but most of the values clustered in the one cluster, so density is very much in the cluster. </a:t>
            </a:r>
          </a:p>
          <a:p>
            <a:r>
              <a:rPr lang="en-US" sz="1800" dirty="0">
                <a:latin typeface="Arial" panose="020B0604020202020204" pitchFamily="34" charset="0"/>
                <a:cs typeface="Arial" panose="020B0604020202020204" pitchFamily="34" charset="0"/>
              </a:rPr>
              <a:t>The Second Highest Silhouette Score is for Kmeans and GMM. </a:t>
            </a:r>
          </a:p>
          <a:p>
            <a:r>
              <a:rPr lang="en-US" sz="1800" dirty="0">
                <a:latin typeface="Arial" panose="020B0604020202020204" pitchFamily="34" charset="0"/>
                <a:cs typeface="Arial" panose="020B0604020202020204" pitchFamily="34" charset="0"/>
              </a:rPr>
              <a:t>So I compared the distribution of variables and time elapsed in both clustering methods to find the best one.</a:t>
            </a:r>
          </a:p>
          <a:p>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69A010-00C1-4056-8B14-279C5D9313EF}"/>
              </a:ext>
            </a:extLst>
          </p:cNvPr>
          <p:cNvPicPr>
            <a:picLocks noChangeAspect="1"/>
          </p:cNvPicPr>
          <p:nvPr/>
        </p:nvPicPr>
        <p:blipFill>
          <a:blip r:embed="rId2"/>
          <a:stretch>
            <a:fillRect/>
          </a:stretch>
        </p:blipFill>
        <p:spPr>
          <a:xfrm>
            <a:off x="6753319" y="3128549"/>
            <a:ext cx="5176743" cy="3388102"/>
          </a:xfrm>
          <a:prstGeom prst="rect">
            <a:avLst/>
          </a:prstGeom>
        </p:spPr>
      </p:pic>
      <p:pic>
        <p:nvPicPr>
          <p:cNvPr id="4" name="Content Placeholder 3">
            <a:extLst>
              <a:ext uri="{FF2B5EF4-FFF2-40B4-BE49-F238E27FC236}">
                <a16:creationId xmlns:a16="http://schemas.microsoft.com/office/drawing/2014/main" id="{F2BFB4A4-4839-40EF-9610-0B99E5874582}"/>
              </a:ext>
            </a:extLst>
          </p:cNvPr>
          <p:cNvPicPr>
            <a:picLocks noChangeAspect="1"/>
          </p:cNvPicPr>
          <p:nvPr/>
        </p:nvPicPr>
        <p:blipFill>
          <a:blip r:embed="rId3"/>
          <a:stretch>
            <a:fillRect/>
          </a:stretch>
        </p:blipFill>
        <p:spPr>
          <a:xfrm>
            <a:off x="6559778" y="640970"/>
            <a:ext cx="5176744" cy="1836135"/>
          </a:xfrm>
          <a:prstGeom prst="rect">
            <a:avLst/>
          </a:prstGeom>
        </p:spPr>
      </p:pic>
    </p:spTree>
    <p:extLst>
      <p:ext uri="{BB962C8B-B14F-4D97-AF65-F5344CB8AC3E}">
        <p14:creationId xmlns:p14="http://schemas.microsoft.com/office/powerpoint/2010/main" val="156405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6609E20-2C14-403E-966C-9788EC3076FC}"/>
              </a:ext>
            </a:extLst>
          </p:cNvPr>
          <p:cNvSpPr>
            <a:spLocks noGrp="1"/>
          </p:cNvSpPr>
          <p:nvPr>
            <p:ph type="title"/>
          </p:nvPr>
        </p:nvSpPr>
        <p:spPr>
          <a:xfrm>
            <a:off x="761996" y="1153287"/>
            <a:ext cx="3570566" cy="4551426"/>
          </a:xfrm>
        </p:spPr>
        <p:txBody>
          <a:bodyPr anchor="ctr">
            <a:normAutofit/>
          </a:bodyPr>
          <a:lstStyle/>
          <a:p>
            <a:pPr algn="r"/>
            <a:r>
              <a:rPr lang="en-US" sz="3000" b="1" dirty="0">
                <a:latin typeface="Arial" panose="020B0604020202020204" pitchFamily="34" charset="0"/>
                <a:cs typeface="Arial" panose="020B0604020202020204" pitchFamily="34" charset="0"/>
              </a:rPr>
              <a:t>Introduction:</a:t>
            </a:r>
          </a:p>
        </p:txBody>
      </p:sp>
      <p:cxnSp>
        <p:nvCxnSpPr>
          <p:cNvPr id="12" name="Straight Connector 11">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920D056-E5E2-4246-B9AF-B5622D7BC041}"/>
              </a:ext>
            </a:extLst>
          </p:cNvPr>
          <p:cNvSpPr>
            <a:spLocks noGrp="1"/>
          </p:cNvSpPr>
          <p:nvPr>
            <p:ph idx="1"/>
          </p:nvPr>
        </p:nvSpPr>
        <p:spPr>
          <a:xfrm>
            <a:off x="4697836" y="1094564"/>
            <a:ext cx="7172586" cy="4551426"/>
          </a:xfrm>
        </p:spPr>
        <p:txBody>
          <a:bodyPr anchor="ctr">
            <a:normAutofit/>
          </a:bodyPr>
          <a:lstStyle/>
          <a:p>
            <a:r>
              <a:rPr lang="en-US" sz="1600" dirty="0">
                <a:latin typeface="Arial" panose="020B0604020202020204" pitchFamily="34" charset="0"/>
                <a:cs typeface="Arial" panose="020B0604020202020204" pitchFamily="34" charset="0"/>
              </a:rPr>
              <a:t>Coronavirus disease is an infectious disease caused by a newly discovered corona virus. This virus has now spread throughout the world.   </a:t>
            </a:r>
          </a:p>
          <a:p>
            <a:r>
              <a:rPr lang="en-US" sz="1600" dirty="0">
                <a:latin typeface="Arial" panose="020B0604020202020204" pitchFamily="34" charset="0"/>
                <a:cs typeface="Arial" panose="020B0604020202020204" pitchFamily="34" charset="0"/>
              </a:rPr>
              <a:t>The he pandemic spread has been analyzed by using data from all around the world including several demographic data.</a:t>
            </a:r>
          </a:p>
          <a:p>
            <a:r>
              <a:rPr lang="en-US" sz="1600" dirty="0">
                <a:latin typeface="Arial" panose="020B0604020202020204" pitchFamily="34" charset="0"/>
                <a:cs typeface="Arial" panose="020B0604020202020204" pitchFamily="34" charset="0"/>
              </a:rPr>
              <a:t>The dataset was taken from different Kaggle datasets on date 05.05.2020</a:t>
            </a:r>
          </a:p>
          <a:p>
            <a:r>
              <a:rPr lang="en-US" sz="1600" dirty="0">
                <a:latin typeface="Arial" panose="020B0604020202020204" pitchFamily="34" charset="0"/>
                <a:cs typeface="Arial" panose="020B0604020202020204" pitchFamily="34" charset="0"/>
              </a:rPr>
              <a:t>The focus of this project is to analyze COVID-19 and significant risk factors associated with this virus. It is also to find rates of confirmed cases/deaths and make predictions by different machine learning methods.</a:t>
            </a:r>
          </a:p>
          <a:p>
            <a:r>
              <a:rPr lang="en-US" sz="1600" dirty="0">
                <a:latin typeface="Arial" panose="020B0604020202020204" pitchFamily="34" charset="0"/>
                <a:cs typeface="Arial" panose="020B0604020202020204" pitchFamily="34" charset="0"/>
              </a:rPr>
              <a:t>Due to system limitations only a fraction (10%) of the datasets will be used.</a:t>
            </a:r>
          </a:p>
        </p:txBody>
      </p:sp>
      <p:sp>
        <p:nvSpPr>
          <p:cNvPr id="14" name="Rectangle 13">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966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23BD-458D-44D5-9B58-365CFD47CB9A}"/>
              </a:ext>
            </a:extLst>
          </p:cNvPr>
          <p:cNvSpPr>
            <a:spLocks noGrp="1"/>
          </p:cNvSpPr>
          <p:nvPr>
            <p:ph type="title"/>
          </p:nvPr>
        </p:nvSpPr>
        <p:spPr>
          <a:xfrm>
            <a:off x="1251677" y="351369"/>
            <a:ext cx="10501796" cy="576283"/>
          </a:xfrm>
        </p:spPr>
        <p:txBody>
          <a:bodyPr>
            <a:normAutofit/>
          </a:bodyPr>
          <a:lstStyle/>
          <a:p>
            <a:pPr algn="ctr"/>
            <a:r>
              <a:rPr lang="en-US" sz="2800" b="1" dirty="0">
                <a:latin typeface="Arial" panose="020B0604020202020204" pitchFamily="34" charset="0"/>
                <a:cs typeface="Arial" panose="020B0604020202020204" pitchFamily="34" charset="0"/>
              </a:rPr>
              <a:t>Compare unsupervised learning models</a:t>
            </a:r>
            <a:endParaRPr lang="en-US" sz="2800" dirty="0"/>
          </a:p>
        </p:txBody>
      </p:sp>
      <p:sp>
        <p:nvSpPr>
          <p:cNvPr id="3" name="Content Placeholder 2">
            <a:extLst>
              <a:ext uri="{FF2B5EF4-FFF2-40B4-BE49-F238E27FC236}">
                <a16:creationId xmlns:a16="http://schemas.microsoft.com/office/drawing/2014/main" id="{3345823A-A4DA-4E65-B4EA-F8AA4F0115B7}"/>
              </a:ext>
            </a:extLst>
          </p:cNvPr>
          <p:cNvSpPr>
            <a:spLocks noGrp="1"/>
          </p:cNvSpPr>
          <p:nvPr>
            <p:ph idx="1"/>
          </p:nvPr>
        </p:nvSpPr>
        <p:spPr>
          <a:xfrm>
            <a:off x="920375" y="2160104"/>
            <a:ext cx="4102199" cy="3538331"/>
          </a:xfrm>
        </p:spPr>
        <p:txBody>
          <a:bodyPr>
            <a:noAutofit/>
          </a:bodyPr>
          <a:lstStyle/>
          <a:p>
            <a:pPr>
              <a:lnSpc>
                <a:spcPct val="100000"/>
              </a:lnSpc>
            </a:pPr>
            <a:endParaRPr lang="en-US" sz="1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Time Elapsed in GMM method is much less than kmeans method. </a:t>
            </a:r>
          </a:p>
          <a:p>
            <a:pPr>
              <a:lnSpc>
                <a:spcPct val="100000"/>
              </a:lnSpc>
            </a:pPr>
            <a:r>
              <a:rPr lang="en-US" sz="1800" dirty="0">
                <a:solidFill>
                  <a:schemeClr val="tx1"/>
                </a:solidFill>
                <a:latin typeface="Arial" panose="020B0604020202020204" pitchFamily="34" charset="0"/>
                <a:cs typeface="Arial" panose="020B0604020202020204" pitchFamily="34" charset="0"/>
              </a:rPr>
              <a:t>The number of values per cluster, distributed almost the same without any density in any cluster.</a:t>
            </a:r>
          </a:p>
          <a:p>
            <a:pPr>
              <a:lnSpc>
                <a:spcPct val="100000"/>
              </a:lnSpc>
            </a:pPr>
            <a:r>
              <a:rPr lang="en-US" sz="1800" dirty="0">
                <a:solidFill>
                  <a:schemeClr val="tx1"/>
                </a:solidFill>
                <a:latin typeface="Arial" panose="020B0604020202020204" pitchFamily="34" charset="0"/>
                <a:cs typeface="Arial" panose="020B0604020202020204" pitchFamily="34" charset="0"/>
              </a:rPr>
              <a:t>The GMM method in comparison with kmeans seems a bit suitable in terms of time elapsed.</a:t>
            </a:r>
          </a:p>
          <a:p>
            <a:pPr>
              <a:lnSpc>
                <a:spcPct val="100000"/>
              </a:lnSpc>
            </a:pPr>
            <a:endParaRPr lang="en-US" sz="18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605136D-3BBD-4347-845F-2554EDF4C349}"/>
              </a:ext>
            </a:extLst>
          </p:cNvPr>
          <p:cNvPicPr>
            <a:picLocks noChangeAspect="1"/>
          </p:cNvPicPr>
          <p:nvPr/>
        </p:nvPicPr>
        <p:blipFill>
          <a:blip r:embed="rId2"/>
          <a:stretch>
            <a:fillRect/>
          </a:stretch>
        </p:blipFill>
        <p:spPr>
          <a:xfrm>
            <a:off x="5155096" y="3058988"/>
            <a:ext cx="6717647" cy="3293111"/>
          </a:xfrm>
          <a:prstGeom prst="rect">
            <a:avLst/>
          </a:prstGeom>
        </p:spPr>
      </p:pic>
      <p:pic>
        <p:nvPicPr>
          <p:cNvPr id="4" name="Content Placeholder 3">
            <a:extLst>
              <a:ext uri="{FF2B5EF4-FFF2-40B4-BE49-F238E27FC236}">
                <a16:creationId xmlns:a16="http://schemas.microsoft.com/office/drawing/2014/main" id="{A46E9AC5-50C9-42C8-AFE8-564F9B2E6387}"/>
              </a:ext>
            </a:extLst>
          </p:cNvPr>
          <p:cNvPicPr>
            <a:picLocks noChangeAspect="1"/>
          </p:cNvPicPr>
          <p:nvPr/>
        </p:nvPicPr>
        <p:blipFill>
          <a:blip r:embed="rId3"/>
          <a:stretch>
            <a:fillRect/>
          </a:stretch>
        </p:blipFill>
        <p:spPr>
          <a:xfrm>
            <a:off x="5155096" y="1316171"/>
            <a:ext cx="6598377" cy="1462429"/>
          </a:xfrm>
          <a:prstGeom prst="rect">
            <a:avLst/>
          </a:prstGeom>
        </p:spPr>
      </p:pic>
    </p:spTree>
    <p:extLst>
      <p:ext uri="{BB962C8B-B14F-4D97-AF65-F5344CB8AC3E}">
        <p14:creationId xmlns:p14="http://schemas.microsoft.com/office/powerpoint/2010/main" val="1623238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57A3-DC97-4194-AA18-B696D92BECF9}"/>
              </a:ext>
            </a:extLst>
          </p:cNvPr>
          <p:cNvSpPr>
            <a:spLocks noGrp="1"/>
          </p:cNvSpPr>
          <p:nvPr>
            <p:ph type="title"/>
          </p:nvPr>
        </p:nvSpPr>
        <p:spPr>
          <a:xfrm>
            <a:off x="1060173" y="212035"/>
            <a:ext cx="10821207" cy="636104"/>
          </a:xfrm>
        </p:spPr>
        <p:txBody>
          <a:bodyPr>
            <a:noAutofit/>
          </a:bodyPr>
          <a:lstStyle/>
          <a:p>
            <a:r>
              <a:rPr lang="en-US" sz="3200" b="1">
                <a:latin typeface="Arial" panose="020B0604020202020204" pitchFamily="34" charset="0"/>
                <a:cs typeface="Arial" panose="020B0604020202020204" pitchFamily="34" charset="0"/>
              </a:rPr>
              <a:t>Values distribution per cluster in gmm</a:t>
            </a:r>
            <a:endParaRPr lang="en-US" sz="32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81E5505-05BD-4292-A551-93FA0100E6D7}"/>
              </a:ext>
            </a:extLst>
          </p:cNvPr>
          <p:cNvPicPr>
            <a:picLocks noChangeAspect="1"/>
          </p:cNvPicPr>
          <p:nvPr/>
        </p:nvPicPr>
        <p:blipFill>
          <a:blip r:embed="rId2"/>
          <a:stretch>
            <a:fillRect/>
          </a:stretch>
        </p:blipFill>
        <p:spPr>
          <a:xfrm>
            <a:off x="6682221" y="1397437"/>
            <a:ext cx="1899851" cy="4983483"/>
          </a:xfrm>
          <a:prstGeom prst="rect">
            <a:avLst/>
          </a:prstGeom>
        </p:spPr>
      </p:pic>
      <p:pic>
        <p:nvPicPr>
          <p:cNvPr id="9" name="Picture 8">
            <a:extLst>
              <a:ext uri="{FF2B5EF4-FFF2-40B4-BE49-F238E27FC236}">
                <a16:creationId xmlns:a16="http://schemas.microsoft.com/office/drawing/2014/main" id="{BE372BA3-E444-4D5B-82A0-CC42C1489157}"/>
              </a:ext>
            </a:extLst>
          </p:cNvPr>
          <p:cNvPicPr>
            <a:picLocks noChangeAspect="1"/>
          </p:cNvPicPr>
          <p:nvPr/>
        </p:nvPicPr>
        <p:blipFill>
          <a:blip r:embed="rId3"/>
          <a:stretch>
            <a:fillRect/>
          </a:stretch>
        </p:blipFill>
        <p:spPr>
          <a:xfrm>
            <a:off x="8190282" y="1258954"/>
            <a:ext cx="2152735" cy="5121966"/>
          </a:xfrm>
          <a:prstGeom prst="rect">
            <a:avLst/>
          </a:prstGeom>
        </p:spPr>
      </p:pic>
      <p:pic>
        <p:nvPicPr>
          <p:cNvPr id="12" name="Content Placeholder 11">
            <a:extLst>
              <a:ext uri="{FF2B5EF4-FFF2-40B4-BE49-F238E27FC236}">
                <a16:creationId xmlns:a16="http://schemas.microsoft.com/office/drawing/2014/main" id="{0C5B6558-7E0A-4E5B-B0AD-AE82C9C5F7D4}"/>
              </a:ext>
            </a:extLst>
          </p:cNvPr>
          <p:cNvPicPr>
            <a:picLocks noGrp="1" noChangeAspect="1"/>
          </p:cNvPicPr>
          <p:nvPr>
            <p:ph idx="1"/>
          </p:nvPr>
        </p:nvPicPr>
        <p:blipFill>
          <a:blip r:embed="rId4"/>
          <a:stretch>
            <a:fillRect/>
          </a:stretch>
        </p:blipFill>
        <p:spPr>
          <a:xfrm>
            <a:off x="5214256" y="1397438"/>
            <a:ext cx="1508061" cy="4983483"/>
          </a:xfrm>
          <a:prstGeom prst="rect">
            <a:avLst/>
          </a:prstGeom>
        </p:spPr>
      </p:pic>
      <p:pic>
        <p:nvPicPr>
          <p:cNvPr id="13" name="Picture 12">
            <a:extLst>
              <a:ext uri="{FF2B5EF4-FFF2-40B4-BE49-F238E27FC236}">
                <a16:creationId xmlns:a16="http://schemas.microsoft.com/office/drawing/2014/main" id="{C29E2F82-C7B1-4C28-8209-E9183C74B219}"/>
              </a:ext>
            </a:extLst>
          </p:cNvPr>
          <p:cNvPicPr>
            <a:picLocks noChangeAspect="1"/>
          </p:cNvPicPr>
          <p:nvPr/>
        </p:nvPicPr>
        <p:blipFill>
          <a:blip r:embed="rId5"/>
          <a:stretch>
            <a:fillRect/>
          </a:stretch>
        </p:blipFill>
        <p:spPr>
          <a:xfrm>
            <a:off x="9944786" y="1258954"/>
            <a:ext cx="1906292" cy="5121966"/>
          </a:xfrm>
          <a:prstGeom prst="rect">
            <a:avLst/>
          </a:prstGeom>
        </p:spPr>
      </p:pic>
      <p:sp>
        <p:nvSpPr>
          <p:cNvPr id="14" name="Rectangle 13">
            <a:extLst>
              <a:ext uri="{FF2B5EF4-FFF2-40B4-BE49-F238E27FC236}">
                <a16:creationId xmlns:a16="http://schemas.microsoft.com/office/drawing/2014/main" id="{68319CF0-494B-40C0-9780-2EDDC90A3FDB}"/>
              </a:ext>
            </a:extLst>
          </p:cNvPr>
          <p:cNvSpPr/>
          <p:nvPr/>
        </p:nvSpPr>
        <p:spPr>
          <a:xfrm>
            <a:off x="901148" y="1917024"/>
            <a:ext cx="4313108"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Cluster 0: This cluster indicates a group with high hospitalized, icu, vent and more restrictions. We can assume that this group is confirmed as they had covid_19. The number of values in this cluster is slightly lower which is good.</a:t>
            </a:r>
          </a:p>
          <a:p>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Cluster 1: This cluster indicates a group with low hospitalized, icu, vent and less restrictions. We can assume that this group is not confirmed to get covid_19.</a:t>
            </a:r>
            <a:endParaRPr lang="en-US"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235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17E292D-F41A-448C-9C4A-D2191F9468E0}"/>
              </a:ext>
            </a:extLst>
          </p:cNvPr>
          <p:cNvSpPr>
            <a:spLocks noGrp="1"/>
          </p:cNvSpPr>
          <p:nvPr>
            <p:ph type="ctrTitle"/>
          </p:nvPr>
        </p:nvSpPr>
        <p:spPr>
          <a:xfrm>
            <a:off x="1580257" y="864911"/>
            <a:ext cx="9031484" cy="2805941"/>
          </a:xfrm>
        </p:spPr>
        <p:txBody>
          <a:bodyPr anchor="b">
            <a:normAutofit/>
          </a:bodyPr>
          <a:lstStyle/>
          <a:p>
            <a:r>
              <a:rPr lang="en-US" sz="4000" b="1" dirty="0">
                <a:latin typeface="Arial" panose="020B0604020202020204" pitchFamily="34" charset="0"/>
                <a:cs typeface="Arial" panose="020B0604020202020204" pitchFamily="34" charset="0"/>
              </a:rPr>
              <a:t>Modeling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with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pyspark</a:t>
            </a:r>
          </a:p>
        </p:txBody>
      </p:sp>
      <p:sp>
        <p:nvSpPr>
          <p:cNvPr id="28" name="Freeform: Shape 27">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225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96BABF-E32F-478F-A6F3-F077AEBCA66D}"/>
              </a:ext>
            </a:extLst>
          </p:cNvPr>
          <p:cNvSpPr>
            <a:spLocks noGrp="1"/>
          </p:cNvSpPr>
          <p:nvPr>
            <p:ph type="title"/>
          </p:nvPr>
        </p:nvSpPr>
        <p:spPr>
          <a:xfrm>
            <a:off x="691793" y="396934"/>
            <a:ext cx="10808414" cy="1492132"/>
          </a:xfrm>
        </p:spPr>
        <p:txBody>
          <a:bodyPr anchor="ctr">
            <a:normAutofit fontScale="90000"/>
          </a:bodyPr>
          <a:lstStyle/>
          <a:p>
            <a:pPr algn="ctr"/>
            <a:r>
              <a:rPr lang="en-US" sz="3600" b="1" dirty="0">
                <a:latin typeface="Arial" panose="020B0604020202020204" pitchFamily="34" charset="0"/>
                <a:cs typeface="Arial" panose="020B0604020202020204" pitchFamily="34" charset="0"/>
              </a:rPr>
              <a:t>Supervised learning models</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with pyspark</a:t>
            </a:r>
            <a:br>
              <a:rPr lang="en-US" sz="4000" b="1"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0D7269E-160D-4D08-8964-D2E534D8457D}"/>
              </a:ext>
            </a:extLst>
          </p:cNvPr>
          <p:cNvGraphicFramePr>
            <a:graphicFrameLocks noGrp="1"/>
          </p:cNvGraphicFramePr>
          <p:nvPr>
            <p:ph idx="1"/>
            <p:extLst>
              <p:ext uri="{D42A27DB-BD31-4B8C-83A1-F6EECF244321}">
                <p14:modId xmlns:p14="http://schemas.microsoft.com/office/powerpoint/2010/main" val="217039551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79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F36D-1EDC-4E10-83A4-BA96A14E4B18}"/>
              </a:ext>
            </a:extLst>
          </p:cNvPr>
          <p:cNvSpPr>
            <a:spLocks noGrp="1"/>
          </p:cNvSpPr>
          <p:nvPr>
            <p:ph type="title"/>
          </p:nvPr>
        </p:nvSpPr>
        <p:spPr>
          <a:xfrm>
            <a:off x="981306" y="382385"/>
            <a:ext cx="10883591" cy="743888"/>
          </a:xfrm>
        </p:spPr>
        <p:txBody>
          <a:bodyPr anchor="ctr">
            <a:normAutofit/>
          </a:bodyPr>
          <a:lstStyle/>
          <a:p>
            <a:r>
              <a:rPr lang="en-US" sz="2800" b="1" dirty="0">
                <a:latin typeface="Arial" panose="020B0604020202020204" pitchFamily="34" charset="0"/>
                <a:cs typeface="Arial" panose="020B0604020202020204" pitchFamily="34" charset="0"/>
              </a:rPr>
              <a:t>Supervised learning models with Pyspark:</a:t>
            </a:r>
          </a:p>
        </p:txBody>
      </p:sp>
      <p:graphicFrame>
        <p:nvGraphicFramePr>
          <p:cNvPr id="7" name="Content Placeholder 2">
            <a:extLst>
              <a:ext uri="{FF2B5EF4-FFF2-40B4-BE49-F238E27FC236}">
                <a16:creationId xmlns:a16="http://schemas.microsoft.com/office/drawing/2014/main" id="{0BDCCAA1-AF3B-4161-9CF8-4ABEEC694D64}"/>
              </a:ext>
            </a:extLst>
          </p:cNvPr>
          <p:cNvGraphicFramePr>
            <a:graphicFrameLocks noGrp="1"/>
          </p:cNvGraphicFramePr>
          <p:nvPr>
            <p:ph idx="1"/>
            <p:extLst>
              <p:ext uri="{D42A27DB-BD31-4B8C-83A1-F6EECF244321}">
                <p14:modId xmlns:p14="http://schemas.microsoft.com/office/powerpoint/2010/main" val="1885674477"/>
              </p:ext>
            </p:extLst>
          </p:nvPr>
        </p:nvGraphicFramePr>
        <p:xfrm>
          <a:off x="2890179" y="1699591"/>
          <a:ext cx="7391245" cy="3916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374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C768AC8A-C0C0-4F49-A321-A8509EA82F22}"/>
              </a:ext>
            </a:extLst>
          </p:cNvPr>
          <p:cNvSpPr>
            <a:spLocks noGrp="1"/>
          </p:cNvSpPr>
          <p:nvPr>
            <p:ph type="title"/>
          </p:nvPr>
        </p:nvSpPr>
        <p:spPr>
          <a:xfrm>
            <a:off x="754144" y="484631"/>
            <a:ext cx="6340519" cy="1638469"/>
          </a:xfrm>
        </p:spPr>
        <p:txBody>
          <a:bodyPr>
            <a:normAutofit/>
          </a:bodyPr>
          <a:lstStyle/>
          <a:p>
            <a:r>
              <a:rPr lang="en-US" sz="3600" b="1" dirty="0">
                <a:solidFill>
                  <a:schemeClr val="tx1"/>
                </a:solidFill>
                <a:latin typeface="Arial" panose="020B0604020202020204" pitchFamily="34" charset="0"/>
                <a:cs typeface="Arial" panose="020B0604020202020204" pitchFamily="34" charset="0"/>
              </a:rPr>
              <a:t>Supervised learning models with Pyspark results:</a:t>
            </a:r>
          </a:p>
        </p:txBody>
      </p:sp>
      <p:sp>
        <p:nvSpPr>
          <p:cNvPr id="13" name="Rectangle 12">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9ED6FE3-2C70-4848-ADFE-39968CDCBEB7}"/>
              </a:ext>
            </a:extLst>
          </p:cNvPr>
          <p:cNvSpPr>
            <a:spLocks noGrp="1"/>
          </p:cNvSpPr>
          <p:nvPr>
            <p:ph idx="1"/>
          </p:nvPr>
        </p:nvSpPr>
        <p:spPr>
          <a:xfrm>
            <a:off x="765051" y="2443140"/>
            <a:ext cx="6306309" cy="3930227"/>
          </a:xfrm>
        </p:spPr>
        <p:txBody>
          <a:bodyPr>
            <a:normAutofit/>
          </a:bodyPr>
          <a:lstStyle/>
          <a:p>
            <a:r>
              <a:rPr lang="en-US" dirty="0">
                <a:solidFill>
                  <a:schemeClr val="tx1"/>
                </a:solidFill>
                <a:latin typeface="Arial" panose="020B0604020202020204" pitchFamily="34" charset="0"/>
                <a:cs typeface="Arial" panose="020B0604020202020204" pitchFamily="34" charset="0"/>
              </a:rPr>
              <a:t>Logistic Regression and Random Forest Classifier have almost same in accuracy score, but Logistic Regression is slightly higher in f1 score. So, Logistic Regression was selected as the best model.</a:t>
            </a:r>
          </a:p>
          <a:p>
            <a:r>
              <a:rPr lang="en-US" dirty="0">
                <a:solidFill>
                  <a:schemeClr val="tx1"/>
                </a:solidFill>
                <a:latin typeface="Arial" panose="020B0604020202020204" pitchFamily="34" charset="0"/>
                <a:cs typeface="Arial" panose="020B0604020202020204" pitchFamily="34" charset="0"/>
              </a:rPr>
              <a:t>As expected, by applying Pipeline we got the same results as without it.</a:t>
            </a:r>
          </a:p>
          <a:p>
            <a:r>
              <a:rPr lang="en-US" dirty="0">
                <a:solidFill>
                  <a:schemeClr val="tx1"/>
                </a:solidFill>
                <a:latin typeface="Arial" panose="020B0604020202020204" pitchFamily="34" charset="0"/>
                <a:cs typeface="Arial" panose="020B0604020202020204" pitchFamily="34" charset="0"/>
              </a:rPr>
              <a:t>Using cross validator to optimize the model does not seem to improve the models as much.</a:t>
            </a:r>
          </a:p>
          <a:p>
            <a:endParaRPr lang="en-US" dirty="0">
              <a:solidFill>
                <a:schemeClr val="tx1"/>
              </a:solidFill>
            </a:endParaRPr>
          </a:p>
        </p:txBody>
      </p:sp>
      <p:pic>
        <p:nvPicPr>
          <p:cNvPr id="4" name="Picture 3">
            <a:extLst>
              <a:ext uri="{FF2B5EF4-FFF2-40B4-BE49-F238E27FC236}">
                <a16:creationId xmlns:a16="http://schemas.microsoft.com/office/drawing/2014/main" id="{02D1E023-D503-46A2-8760-F64884D232BF}"/>
              </a:ext>
            </a:extLst>
          </p:cNvPr>
          <p:cNvPicPr>
            <a:picLocks noChangeAspect="1"/>
          </p:cNvPicPr>
          <p:nvPr/>
        </p:nvPicPr>
        <p:blipFill>
          <a:blip r:embed="rId2"/>
          <a:stretch>
            <a:fillRect/>
          </a:stretch>
        </p:blipFill>
        <p:spPr>
          <a:xfrm>
            <a:off x="7715893" y="2247931"/>
            <a:ext cx="4089114" cy="2796680"/>
          </a:xfrm>
          <a:prstGeom prst="rect">
            <a:avLst/>
          </a:prstGeom>
        </p:spPr>
      </p:pic>
    </p:spTree>
    <p:extLst>
      <p:ext uri="{BB962C8B-B14F-4D97-AF65-F5344CB8AC3E}">
        <p14:creationId xmlns:p14="http://schemas.microsoft.com/office/powerpoint/2010/main" val="67696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796BABF-E32F-478F-A6F3-F077AEBCA66D}"/>
              </a:ext>
            </a:extLst>
          </p:cNvPr>
          <p:cNvSpPr>
            <a:spLocks noGrp="1"/>
          </p:cNvSpPr>
          <p:nvPr>
            <p:ph type="title"/>
          </p:nvPr>
        </p:nvSpPr>
        <p:spPr>
          <a:xfrm>
            <a:off x="8050787" y="482321"/>
            <a:ext cx="3656581" cy="5571625"/>
          </a:xfrm>
        </p:spPr>
        <p:txBody>
          <a:bodyPr anchor="ctr">
            <a:normAutofit/>
          </a:bodyPr>
          <a:lstStyle/>
          <a:p>
            <a:r>
              <a:rPr lang="en-US" sz="2800" b="1" dirty="0">
                <a:latin typeface="Arial" panose="020B0604020202020204" pitchFamily="34" charset="0"/>
                <a:cs typeface="Arial" panose="020B0604020202020204" pitchFamily="34" charset="0"/>
              </a:rPr>
              <a:t>unSupervised learning models</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with pyspark</a:t>
            </a:r>
            <a:br>
              <a:rPr lang="en-US" sz="2800" b="1"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17"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8"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0D7269E-160D-4D08-8964-D2E534D8457D}"/>
              </a:ext>
            </a:extLst>
          </p:cNvPr>
          <p:cNvGraphicFramePr>
            <a:graphicFrameLocks noGrp="1"/>
          </p:cNvGraphicFramePr>
          <p:nvPr>
            <p:ph idx="1"/>
            <p:extLst>
              <p:ext uri="{D42A27DB-BD31-4B8C-83A1-F6EECF244321}">
                <p14:modId xmlns:p14="http://schemas.microsoft.com/office/powerpoint/2010/main" val="1897374543"/>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5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936F-FBE1-4D17-ACD8-1AD3071A6870}"/>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unSupervised learning models with Pyspark results</a:t>
            </a:r>
            <a:endParaRPr lang="en-US" sz="32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854D9E56-CE95-4589-BE8E-F60F858A42F3}"/>
              </a:ext>
            </a:extLst>
          </p:cNvPr>
          <p:cNvPicPr>
            <a:picLocks noGrp="1" noChangeAspect="1"/>
          </p:cNvPicPr>
          <p:nvPr>
            <p:ph idx="1"/>
          </p:nvPr>
        </p:nvPicPr>
        <p:blipFill>
          <a:blip r:embed="rId2"/>
          <a:stretch>
            <a:fillRect/>
          </a:stretch>
        </p:blipFill>
        <p:spPr>
          <a:xfrm>
            <a:off x="6096000" y="2276617"/>
            <a:ext cx="5486400" cy="2706867"/>
          </a:xfrm>
          <a:prstGeom prst="rect">
            <a:avLst/>
          </a:prstGeom>
        </p:spPr>
      </p:pic>
      <p:sp>
        <p:nvSpPr>
          <p:cNvPr id="5" name="Rectangle 4">
            <a:extLst>
              <a:ext uri="{FF2B5EF4-FFF2-40B4-BE49-F238E27FC236}">
                <a16:creationId xmlns:a16="http://schemas.microsoft.com/office/drawing/2014/main" id="{CFB18D4B-FFA9-4ED0-BF61-5404E7F07F17}"/>
              </a:ext>
            </a:extLst>
          </p:cNvPr>
          <p:cNvSpPr/>
          <p:nvPr/>
        </p:nvSpPr>
        <p:spPr>
          <a:xfrm>
            <a:off x="1171254" y="2274838"/>
            <a:ext cx="4695290" cy="2031325"/>
          </a:xfrm>
          <a:prstGeom prst="rect">
            <a:avLst/>
          </a:prstGeom>
        </p:spPr>
        <p:txBody>
          <a:bodyPr wrap="square">
            <a:spAutoFit/>
          </a:bodyPr>
          <a:lstStyle/>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As expected, by applying Pipeline we got the same results as without it.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By using cross validator the model was  optimized.</a:t>
            </a:r>
          </a:p>
        </p:txBody>
      </p:sp>
    </p:spTree>
    <p:extLst>
      <p:ext uri="{BB962C8B-B14F-4D97-AF65-F5344CB8AC3E}">
        <p14:creationId xmlns:p14="http://schemas.microsoft.com/office/powerpoint/2010/main" val="192261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A226-89B1-456A-A74E-1CA71739E7D2}"/>
              </a:ext>
            </a:extLst>
          </p:cNvPr>
          <p:cNvSpPr>
            <a:spLocks noGrp="1"/>
          </p:cNvSpPr>
          <p:nvPr>
            <p:ph type="title"/>
          </p:nvPr>
        </p:nvSpPr>
        <p:spPr>
          <a:xfrm>
            <a:off x="1251678" y="248823"/>
            <a:ext cx="10178322" cy="460094"/>
          </a:xfrm>
        </p:spPr>
        <p:txBody>
          <a:bodyPr>
            <a:normAutofit fontScale="90000"/>
          </a:bodyPr>
          <a:lstStyle/>
          <a:p>
            <a:pPr algn="ctr"/>
            <a:r>
              <a:rPr lang="en-US" sz="3600" b="1" dirty="0">
                <a:latin typeface="Arial" panose="020B0604020202020204" pitchFamily="34" charset="0"/>
                <a:cs typeface="Arial" panose="020B0604020202020204" pitchFamily="34" charset="0"/>
              </a:rPr>
              <a:t>Conclusion</a:t>
            </a:r>
            <a:r>
              <a:rPr lang="en-US" sz="3200" b="1" dirty="0">
                <a:latin typeface="Arial" panose="020B0604020202020204" pitchFamily="34" charset="0"/>
                <a:cs typeface="Arial" panose="020B0604020202020204" pitchFamily="34" charset="0"/>
              </a:rPr>
              <a:t>:</a:t>
            </a:r>
          </a:p>
        </p:txBody>
      </p:sp>
      <p:pic>
        <p:nvPicPr>
          <p:cNvPr id="4" name="Content Placeholder 3">
            <a:extLst>
              <a:ext uri="{FF2B5EF4-FFF2-40B4-BE49-F238E27FC236}">
                <a16:creationId xmlns:a16="http://schemas.microsoft.com/office/drawing/2014/main" id="{38034A4B-1AF3-4EBF-8F7B-A6924355D2E2}"/>
              </a:ext>
            </a:extLst>
          </p:cNvPr>
          <p:cNvPicPr>
            <a:picLocks noGrp="1" noChangeAspect="1"/>
          </p:cNvPicPr>
          <p:nvPr>
            <p:ph idx="1"/>
          </p:nvPr>
        </p:nvPicPr>
        <p:blipFill>
          <a:blip r:embed="rId2"/>
          <a:stretch>
            <a:fillRect/>
          </a:stretch>
        </p:blipFill>
        <p:spPr>
          <a:xfrm>
            <a:off x="6096000" y="1322528"/>
            <a:ext cx="5750103" cy="5153088"/>
          </a:xfrm>
          <a:prstGeom prst="rect">
            <a:avLst/>
          </a:prstGeom>
        </p:spPr>
      </p:pic>
      <p:sp>
        <p:nvSpPr>
          <p:cNvPr id="5" name="Rectangle 4">
            <a:extLst>
              <a:ext uri="{FF2B5EF4-FFF2-40B4-BE49-F238E27FC236}">
                <a16:creationId xmlns:a16="http://schemas.microsoft.com/office/drawing/2014/main" id="{054B22FD-98FD-4257-8907-AC35EC43CDB0}"/>
              </a:ext>
            </a:extLst>
          </p:cNvPr>
          <p:cNvSpPr/>
          <p:nvPr/>
        </p:nvSpPr>
        <p:spPr>
          <a:xfrm>
            <a:off x="993017" y="1397507"/>
            <a:ext cx="5041414" cy="4862870"/>
          </a:xfrm>
          <a:prstGeom prst="rect">
            <a:avLst/>
          </a:prstGeom>
        </p:spPr>
        <p:txBody>
          <a:bodyPr wrap="square">
            <a:spAutoFit/>
          </a:bodyPr>
          <a:lstStyle/>
          <a:p>
            <a:pPr>
              <a:spcBef>
                <a:spcPts val="600"/>
              </a:spcBef>
            </a:pPr>
            <a:r>
              <a:rPr lang="en-US" sz="1900" dirty="0">
                <a:latin typeface="Arial" panose="020B0604020202020204" pitchFamily="34" charset="0"/>
                <a:cs typeface="Arial" panose="020B0604020202020204" pitchFamily="34" charset="0"/>
              </a:rPr>
              <a:t>The best results obtained after applying Randomized Search as follow:</a:t>
            </a:r>
          </a:p>
          <a:p>
            <a:pPr marL="288925" lvl="1" indent="-169863">
              <a:spcBef>
                <a:spcPts val="600"/>
              </a:spcBef>
              <a:buFont typeface="Wingdings" panose="05000000000000000000" pitchFamily="2" charset="2"/>
              <a:buChar char="§"/>
            </a:pPr>
            <a:r>
              <a:rPr lang="en-US" sz="1900" dirty="0">
                <a:latin typeface="Arial" panose="020B0604020202020204" pitchFamily="34" charset="0"/>
                <a:cs typeface="Arial" panose="020B0604020202020204" pitchFamily="34" charset="0"/>
              </a:rPr>
              <a:t>All results have almost the same cross validation score in train and test set, which means fitting models are the same.</a:t>
            </a:r>
          </a:p>
          <a:p>
            <a:pPr marL="288925" lvl="1" indent="-169863">
              <a:spcBef>
                <a:spcPts val="600"/>
              </a:spcBef>
              <a:buFont typeface="Wingdings" panose="05000000000000000000" pitchFamily="2" charset="2"/>
              <a:buChar char="§"/>
            </a:pPr>
            <a:r>
              <a:rPr lang="en-US" sz="1900" dirty="0">
                <a:latin typeface="Arial" panose="020B0604020202020204" pitchFamily="34" charset="0"/>
                <a:cs typeface="Arial" panose="020B0604020202020204" pitchFamily="34" charset="0"/>
              </a:rPr>
              <a:t>All results have almost the same accuracy for train and test set. So, all models do not have overfitting.</a:t>
            </a:r>
          </a:p>
          <a:p>
            <a:pPr marL="288925" lvl="1" indent="-169863">
              <a:spcBef>
                <a:spcPts val="600"/>
              </a:spcBef>
              <a:buFont typeface="Wingdings" panose="05000000000000000000" pitchFamily="2" charset="2"/>
              <a:buChar char="§"/>
            </a:pPr>
            <a:r>
              <a:rPr lang="en-US" sz="1900" dirty="0">
                <a:latin typeface="Arial" panose="020B0604020202020204" pitchFamily="34" charset="0"/>
                <a:cs typeface="Arial" panose="020B0604020202020204" pitchFamily="34" charset="0"/>
              </a:rPr>
              <a:t>The accuracy score of Optimized Random Forest model in test set is the highest .</a:t>
            </a:r>
          </a:p>
          <a:p>
            <a:pPr marL="288925" lvl="1" indent="-169863">
              <a:spcBef>
                <a:spcPts val="600"/>
              </a:spcBef>
              <a:buFont typeface="Wingdings" panose="05000000000000000000" pitchFamily="2" charset="2"/>
              <a:buChar char="§"/>
            </a:pPr>
            <a:r>
              <a:rPr lang="en-US" sz="1900" dirty="0">
                <a:latin typeface="Arial" panose="020B0604020202020204" pitchFamily="34" charset="0"/>
                <a:cs typeface="Arial" panose="020B0604020202020204" pitchFamily="34" charset="0"/>
              </a:rPr>
              <a:t>The f1 score of Optimized SVC model in test set is the highest, hence it was selected.</a:t>
            </a:r>
          </a:p>
          <a:p>
            <a:pPr marL="288925" lvl="1" indent="-169863">
              <a:spcBef>
                <a:spcPts val="600"/>
              </a:spcBef>
              <a:buFont typeface="Wingdings" panose="05000000000000000000" pitchFamily="2" charset="2"/>
              <a:buChar char="§"/>
            </a:pPr>
            <a:r>
              <a:rPr lang="en-US" sz="1900" dirty="0">
                <a:latin typeface="Arial" panose="020B0604020202020204" pitchFamily="34" charset="0"/>
                <a:cs typeface="Arial" panose="020B0604020202020204" pitchFamily="34" charset="0"/>
              </a:rPr>
              <a:t>By applying Spark, we got almost the same result.</a:t>
            </a:r>
            <a:endParaRPr lang="en-US" sz="1900" b="0" i="0" dirty="0">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4CEAA6B-2A5A-4CD4-85F6-7C7C5ED7AA36}"/>
              </a:ext>
            </a:extLst>
          </p:cNvPr>
          <p:cNvSpPr/>
          <p:nvPr/>
        </p:nvSpPr>
        <p:spPr>
          <a:xfrm>
            <a:off x="993015" y="922418"/>
            <a:ext cx="4979847" cy="400110"/>
          </a:xfrm>
          <a:prstGeom prst="rect">
            <a:avLst/>
          </a:prstGeom>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Supervised models summary results:</a:t>
            </a:r>
          </a:p>
        </p:txBody>
      </p:sp>
    </p:spTree>
    <p:extLst>
      <p:ext uri="{BB962C8B-B14F-4D97-AF65-F5344CB8AC3E}">
        <p14:creationId xmlns:p14="http://schemas.microsoft.com/office/powerpoint/2010/main" val="3664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1F87-BC9D-41CC-8112-C29BCA4E50BF}"/>
              </a:ext>
            </a:extLst>
          </p:cNvPr>
          <p:cNvSpPr>
            <a:spLocks noGrp="1"/>
          </p:cNvSpPr>
          <p:nvPr>
            <p:ph type="title"/>
          </p:nvPr>
        </p:nvSpPr>
        <p:spPr>
          <a:xfrm>
            <a:off x="1251678" y="382385"/>
            <a:ext cx="10178322" cy="596023"/>
          </a:xfrm>
        </p:spPr>
        <p:txBody>
          <a:bodyPr>
            <a:normAutofit/>
          </a:bodyPr>
          <a:lstStyle/>
          <a:p>
            <a:pPr algn="ctr"/>
            <a:r>
              <a:rPr lang="en-US" sz="3200" b="1" dirty="0">
                <a:latin typeface="Arial" panose="020B0604020202020204" pitchFamily="34" charset="0"/>
                <a:cs typeface="Arial" panose="020B0604020202020204" pitchFamily="34" charset="0"/>
              </a:rPr>
              <a:t>Conclusion:</a:t>
            </a:r>
            <a:endParaRPr lang="en-US" sz="3200" dirty="0"/>
          </a:p>
        </p:txBody>
      </p:sp>
      <p:pic>
        <p:nvPicPr>
          <p:cNvPr id="5" name="Content Placeholder 4">
            <a:extLst>
              <a:ext uri="{FF2B5EF4-FFF2-40B4-BE49-F238E27FC236}">
                <a16:creationId xmlns:a16="http://schemas.microsoft.com/office/drawing/2014/main" id="{B87921BE-2D87-426C-80D5-509FC2D6EC5F}"/>
              </a:ext>
            </a:extLst>
          </p:cNvPr>
          <p:cNvPicPr>
            <a:picLocks noGrp="1" noChangeAspect="1"/>
          </p:cNvPicPr>
          <p:nvPr>
            <p:ph idx="1"/>
          </p:nvPr>
        </p:nvPicPr>
        <p:blipFill>
          <a:blip r:embed="rId2"/>
          <a:stretch>
            <a:fillRect/>
          </a:stretch>
        </p:blipFill>
        <p:spPr>
          <a:xfrm>
            <a:off x="5591060" y="1812092"/>
            <a:ext cx="5838940" cy="3048000"/>
          </a:xfrm>
          <a:prstGeom prst="rect">
            <a:avLst/>
          </a:prstGeom>
        </p:spPr>
      </p:pic>
      <p:sp>
        <p:nvSpPr>
          <p:cNvPr id="6" name="Rectangle 5">
            <a:extLst>
              <a:ext uri="{FF2B5EF4-FFF2-40B4-BE49-F238E27FC236}">
                <a16:creationId xmlns:a16="http://schemas.microsoft.com/office/drawing/2014/main" id="{BB7DD691-2319-476F-A2AA-E04365E3D275}"/>
              </a:ext>
            </a:extLst>
          </p:cNvPr>
          <p:cNvSpPr/>
          <p:nvPr/>
        </p:nvSpPr>
        <p:spPr>
          <a:xfrm>
            <a:off x="1120481" y="2007819"/>
            <a:ext cx="4638101" cy="3100849"/>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
            </a:pPr>
            <a:r>
              <a:rPr lang="en-US" sz="1900" dirty="0">
                <a:solidFill>
                  <a:srgbClr val="000000"/>
                </a:solidFill>
                <a:latin typeface="Helvetica Neue"/>
              </a:rPr>
              <a:t>The best number of cluster is 2.</a:t>
            </a:r>
          </a:p>
          <a:p>
            <a:pPr marL="285750" indent="-285750">
              <a:spcBef>
                <a:spcPts val="600"/>
              </a:spcBef>
              <a:buFont typeface="Wingdings" panose="05000000000000000000" pitchFamily="2" charset="2"/>
              <a:buChar char="§"/>
            </a:pPr>
            <a:r>
              <a:rPr lang="en-US" sz="1900" dirty="0">
                <a:solidFill>
                  <a:srgbClr val="000000"/>
                </a:solidFill>
                <a:latin typeface="Helvetica Neue"/>
              </a:rPr>
              <a:t>The number of values distributed per cluster are almost the same without any density in any cluster.</a:t>
            </a:r>
          </a:p>
          <a:p>
            <a:pPr marL="285750" indent="-285750">
              <a:spcBef>
                <a:spcPts val="600"/>
              </a:spcBef>
              <a:buFont typeface="Wingdings" panose="05000000000000000000" pitchFamily="2" charset="2"/>
              <a:buChar char="§"/>
            </a:pPr>
            <a:r>
              <a:rPr lang="en-US" sz="1900" dirty="0">
                <a:solidFill>
                  <a:srgbClr val="000000"/>
                </a:solidFill>
                <a:latin typeface="Helvetica Neue"/>
              </a:rPr>
              <a:t>The GMM model in comparison with kmeans seems more suitable in terms of time elapsed.</a:t>
            </a:r>
          </a:p>
          <a:p>
            <a:pPr marL="285750" indent="-285750">
              <a:spcBef>
                <a:spcPts val="600"/>
              </a:spcBef>
              <a:buFont typeface="Wingdings" panose="05000000000000000000" pitchFamily="2" charset="2"/>
              <a:buChar char="§"/>
            </a:pPr>
            <a:r>
              <a:rPr lang="en-US" sz="1900" dirty="0">
                <a:solidFill>
                  <a:srgbClr val="000000"/>
                </a:solidFill>
                <a:latin typeface="Helvetica Neue"/>
              </a:rPr>
              <a:t>Kmeans  Optimized has better score by using Spark</a:t>
            </a:r>
            <a:r>
              <a:rPr lang="en-US" dirty="0">
                <a:solidFill>
                  <a:srgbClr val="000000"/>
                </a:solidFill>
                <a:latin typeface="Helvetica Neue"/>
              </a:rPr>
              <a:t>.</a:t>
            </a:r>
            <a:endParaRPr lang="en-US" b="0" i="0" dirty="0">
              <a:solidFill>
                <a:srgbClr val="000000"/>
              </a:solidFill>
              <a:effectLst/>
              <a:latin typeface="Helvetica Neue"/>
            </a:endParaRPr>
          </a:p>
        </p:txBody>
      </p:sp>
      <p:sp>
        <p:nvSpPr>
          <p:cNvPr id="7" name="Rectangle 6">
            <a:extLst>
              <a:ext uri="{FF2B5EF4-FFF2-40B4-BE49-F238E27FC236}">
                <a16:creationId xmlns:a16="http://schemas.microsoft.com/office/drawing/2014/main" id="{F4450AFF-40EF-428D-A9D3-92931DA13C07}"/>
              </a:ext>
            </a:extLst>
          </p:cNvPr>
          <p:cNvSpPr/>
          <p:nvPr/>
        </p:nvSpPr>
        <p:spPr>
          <a:xfrm>
            <a:off x="1120481" y="1195195"/>
            <a:ext cx="5151110" cy="400110"/>
          </a:xfrm>
          <a:prstGeom prst="rect">
            <a:avLst/>
          </a:prstGeom>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Unsupervised models summary results:</a:t>
            </a:r>
          </a:p>
        </p:txBody>
      </p:sp>
    </p:spTree>
    <p:extLst>
      <p:ext uri="{BB962C8B-B14F-4D97-AF65-F5344CB8AC3E}">
        <p14:creationId xmlns:p14="http://schemas.microsoft.com/office/powerpoint/2010/main" val="230133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89090F2-B101-458B-9AFF-27327443B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5742D1A1-17A6-4DC4-BD8F-D06072E19803}"/>
              </a:ext>
            </a:extLst>
          </p:cNvPr>
          <p:cNvSpPr>
            <a:spLocks noGrp="1"/>
          </p:cNvSpPr>
          <p:nvPr>
            <p:ph type="ctrTitle"/>
          </p:nvPr>
        </p:nvSpPr>
        <p:spPr>
          <a:xfrm>
            <a:off x="5123688" y="1471962"/>
            <a:ext cx="6300215" cy="4415883"/>
          </a:xfrm>
        </p:spPr>
        <p:txBody>
          <a:bodyPr>
            <a:normAutofit/>
          </a:bodyPr>
          <a:lstStyle/>
          <a:p>
            <a:r>
              <a:rPr lang="en-US" sz="4000" b="1" dirty="0">
                <a:latin typeface="Arial" panose="020B0604020202020204" pitchFamily="34" charset="0"/>
                <a:cs typeface="Arial" panose="020B0604020202020204" pitchFamily="34" charset="0"/>
              </a:rPr>
              <a:t>Exploratory Data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Analysis(EDA)</a:t>
            </a:r>
            <a:endParaRPr lang="en-US" sz="4000" dirty="0">
              <a:latin typeface="Arial" panose="020B0604020202020204" pitchFamily="34" charset="0"/>
              <a:cs typeface="Arial" panose="020B0604020202020204" pitchFamily="34" charset="0"/>
            </a:endParaRPr>
          </a:p>
        </p:txBody>
      </p:sp>
      <p:sp>
        <p:nvSpPr>
          <p:cNvPr id="41" name="Freeform 6">
            <a:extLst>
              <a:ext uri="{FF2B5EF4-FFF2-40B4-BE49-F238E27FC236}">
                <a16:creationId xmlns:a16="http://schemas.microsoft.com/office/drawing/2014/main" id="{526C103B-17BD-4B48-AB6F-0D9EF826A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9" name="Graphic 8" descr="Bar chart">
            <a:extLst>
              <a:ext uri="{FF2B5EF4-FFF2-40B4-BE49-F238E27FC236}">
                <a16:creationId xmlns:a16="http://schemas.microsoft.com/office/drawing/2014/main" id="{D36A098D-5FC6-431C-A724-D1D793149A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0971" y="1709603"/>
            <a:ext cx="3398085" cy="3398085"/>
          </a:xfrm>
          <a:prstGeom prst="rect">
            <a:avLst/>
          </a:prstGeom>
        </p:spPr>
      </p:pic>
      <p:sp>
        <p:nvSpPr>
          <p:cNvPr id="43" name="Rectangle 42">
            <a:extLst>
              <a:ext uri="{FF2B5EF4-FFF2-40B4-BE49-F238E27FC236}">
                <a16:creationId xmlns:a16="http://schemas.microsoft.com/office/drawing/2014/main" id="{E9EC3243-CA25-4485-A7FE-8B0141923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5181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2BDC-1817-434D-AC14-B78BC9DF5292}"/>
              </a:ext>
            </a:extLst>
          </p:cNvPr>
          <p:cNvSpPr>
            <a:spLocks noGrp="1"/>
          </p:cNvSpPr>
          <p:nvPr>
            <p:ph type="title"/>
          </p:nvPr>
        </p:nvSpPr>
        <p:spPr>
          <a:xfrm>
            <a:off x="1042958" y="386108"/>
            <a:ext cx="5397599" cy="488536"/>
          </a:xfrm>
        </p:spPr>
        <p:txBody>
          <a:bodyPr anchor="ctr">
            <a:normAutofit fontScale="90000"/>
          </a:bodyPr>
          <a:lstStyle/>
          <a:p>
            <a:r>
              <a:rPr lang="en-US" sz="4000" b="1" dirty="0">
                <a:latin typeface="Arial" panose="020B0604020202020204" pitchFamily="34" charset="0"/>
                <a:cs typeface="Arial" panose="020B0604020202020204" pitchFamily="34" charset="0"/>
              </a:rPr>
              <a:t>Key Takeaways</a:t>
            </a:r>
          </a:p>
        </p:txBody>
      </p:sp>
      <p:sp>
        <p:nvSpPr>
          <p:cNvPr id="4" name="Rectangle 3">
            <a:extLst>
              <a:ext uri="{FF2B5EF4-FFF2-40B4-BE49-F238E27FC236}">
                <a16:creationId xmlns:a16="http://schemas.microsoft.com/office/drawing/2014/main" id="{7C5B1309-CCDE-4FAA-879E-154F34316D39}"/>
              </a:ext>
            </a:extLst>
          </p:cNvPr>
          <p:cNvSpPr/>
          <p:nvPr/>
        </p:nvSpPr>
        <p:spPr>
          <a:xfrm>
            <a:off x="1229139" y="1088626"/>
            <a:ext cx="10141226" cy="5247590"/>
          </a:xfrm>
          <a:prstGeom prst="rect">
            <a:avLst/>
          </a:prstGeom>
        </p:spPr>
        <p:txBody>
          <a:bodyPr wrap="square">
            <a:spAutoFit/>
          </a:bodyPr>
          <a:lstStyle/>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The purpose of this analysis was to use the available COVID-19 pandemic world data. Recommendations are based on analysis results and my personal interpretations:</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United States has the highest number of tests, deaths, confirmed cases, cases in ICUs and on Ventilators. </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Italy ranks second in confirmed cases and deaths.</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Italy has the highest number of the hospitalized cases and then the United States.</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China has the highest number of the recovered cases and then the United States.</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Most countries are not enforcing a general quarantine and restriction on social activities such as social distancing, closing schools/workplaces/public areas. The ban has been mostly applied to high-risk regions only.</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In general, the trend is towards rapid increase of confirmed cases with recovered cases having a lower rate. </a:t>
            </a:r>
          </a:p>
          <a:p>
            <a:pPr marL="342900" indent="-342900">
              <a:spcBef>
                <a:spcPts val="600"/>
              </a:spcBef>
              <a:buClr>
                <a:schemeClr val="accent1"/>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Considering the above, more stringent measures seem to be necessary to control the spread of the Corona virus. </a:t>
            </a:r>
          </a:p>
        </p:txBody>
      </p:sp>
    </p:spTree>
    <p:extLst>
      <p:ext uri="{BB962C8B-B14F-4D97-AF65-F5344CB8AC3E}">
        <p14:creationId xmlns:p14="http://schemas.microsoft.com/office/powerpoint/2010/main" val="2861479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2BDC-1817-434D-AC14-B78BC9DF5292}"/>
              </a:ext>
            </a:extLst>
          </p:cNvPr>
          <p:cNvSpPr>
            <a:spLocks noGrp="1"/>
          </p:cNvSpPr>
          <p:nvPr>
            <p:ph type="title"/>
          </p:nvPr>
        </p:nvSpPr>
        <p:spPr>
          <a:xfrm>
            <a:off x="1251679" y="644525"/>
            <a:ext cx="3384329" cy="5408866"/>
          </a:xfrm>
        </p:spPr>
        <p:txBody>
          <a:bodyPr anchor="ctr">
            <a:normAutofit/>
          </a:bodyPr>
          <a:lstStyle/>
          <a:p>
            <a:r>
              <a:rPr lang="en-US" sz="4000" b="1">
                <a:latin typeface="Arial" panose="020B0604020202020204" pitchFamily="34" charset="0"/>
                <a:cs typeface="Arial" panose="020B0604020202020204" pitchFamily="34" charset="0"/>
              </a:rPr>
              <a:t>Future works:</a:t>
            </a:r>
          </a:p>
        </p:txBody>
      </p:sp>
      <p:graphicFrame>
        <p:nvGraphicFramePr>
          <p:cNvPr id="5" name="Content Placeholder 2">
            <a:extLst>
              <a:ext uri="{FF2B5EF4-FFF2-40B4-BE49-F238E27FC236}">
                <a16:creationId xmlns:a16="http://schemas.microsoft.com/office/drawing/2014/main" id="{8195EE80-61CA-49B1-8ECD-9F0055835A9B}"/>
              </a:ext>
            </a:extLst>
          </p:cNvPr>
          <p:cNvGraphicFramePr>
            <a:graphicFrameLocks noGrp="1"/>
          </p:cNvGraphicFramePr>
          <p:nvPr>
            <p:ph idx="1"/>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855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89090F2-B101-458B-9AFF-27327443B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1D9FA324-0B87-41E4-9B43-8F602B3BBF11}"/>
              </a:ext>
            </a:extLst>
          </p:cNvPr>
          <p:cNvSpPr>
            <a:spLocks noGrp="1"/>
          </p:cNvSpPr>
          <p:nvPr>
            <p:ph type="ctrTitle"/>
          </p:nvPr>
        </p:nvSpPr>
        <p:spPr>
          <a:xfrm>
            <a:off x="4000566" y="1823131"/>
            <a:ext cx="6300215" cy="3325266"/>
          </a:xfrm>
        </p:spPr>
        <p:txBody>
          <a:bodyPr>
            <a:normAutofit/>
          </a:bodyPr>
          <a:lstStyle/>
          <a:p>
            <a:r>
              <a:rPr lang="en-US" sz="7200" dirty="0"/>
              <a:t>Thank you</a:t>
            </a:r>
          </a:p>
        </p:txBody>
      </p:sp>
      <p:sp>
        <p:nvSpPr>
          <p:cNvPr id="49" name="Freeform 6">
            <a:extLst>
              <a:ext uri="{FF2B5EF4-FFF2-40B4-BE49-F238E27FC236}">
                <a16:creationId xmlns:a16="http://schemas.microsoft.com/office/drawing/2014/main" id="{526C103B-17BD-4B48-AB6F-0D9EF826A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33" name="Graphic 32" descr="Smiling Face with No Fill">
            <a:extLst>
              <a:ext uri="{FF2B5EF4-FFF2-40B4-BE49-F238E27FC236}">
                <a16:creationId xmlns:a16="http://schemas.microsoft.com/office/drawing/2014/main" id="{4834BB07-7261-4DC5-9BD4-255630DC2B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0971" y="1709603"/>
            <a:ext cx="3398085" cy="3398085"/>
          </a:xfrm>
          <a:prstGeom prst="rect">
            <a:avLst/>
          </a:prstGeom>
        </p:spPr>
      </p:pic>
      <p:sp>
        <p:nvSpPr>
          <p:cNvPr id="51" name="Rectangle 50">
            <a:extLst>
              <a:ext uri="{FF2B5EF4-FFF2-40B4-BE49-F238E27FC236}">
                <a16:creationId xmlns:a16="http://schemas.microsoft.com/office/drawing/2014/main" id="{E9EC3243-CA25-4485-A7FE-8B0141923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07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AA12F1-EFD1-4763-9DA6-4D585FEAD574}"/>
              </a:ext>
            </a:extLst>
          </p:cNvPr>
          <p:cNvSpPr>
            <a:spLocks noGrp="1"/>
          </p:cNvSpPr>
          <p:nvPr>
            <p:ph type="title"/>
          </p:nvPr>
        </p:nvSpPr>
        <p:spPr>
          <a:xfrm>
            <a:off x="1251678" y="382385"/>
            <a:ext cx="10178322" cy="1492132"/>
          </a:xfrm>
        </p:spPr>
        <p:txBody>
          <a:bodyPr anchor="ctr">
            <a:normAutofit/>
          </a:bodyPr>
          <a:lstStyle/>
          <a:p>
            <a:r>
              <a:rPr lang="en-US" sz="3600" b="1" dirty="0">
                <a:latin typeface="Arial" panose="020B0604020202020204" pitchFamily="34" charset="0"/>
                <a:cs typeface="Arial" panose="020B0604020202020204" pitchFamily="34" charset="0"/>
              </a:rPr>
              <a:t>Cleaning Data</a:t>
            </a:r>
            <a:endParaRPr lang="en-US" sz="3600" dirty="0">
              <a:latin typeface="Arial" panose="020B0604020202020204" pitchFamily="34" charset="0"/>
              <a:cs typeface="Arial" panose="020B0604020202020204" pitchFamily="34" charset="0"/>
            </a:endParaRPr>
          </a:p>
        </p:txBody>
      </p:sp>
      <p:sp>
        <p:nvSpPr>
          <p:cNvPr id="23"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5" name="Rectangle 24">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7AD2756C-B0F1-492D-9BEB-85A2ADADFE0A}"/>
              </a:ext>
            </a:extLst>
          </p:cNvPr>
          <p:cNvGraphicFramePr>
            <a:graphicFrameLocks noGrp="1"/>
          </p:cNvGraphicFramePr>
          <p:nvPr>
            <p:ph idx="1"/>
            <p:extLst>
              <p:ext uri="{D42A27DB-BD31-4B8C-83A1-F6EECF244321}">
                <p14:modId xmlns:p14="http://schemas.microsoft.com/office/powerpoint/2010/main" val="166391182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28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92A2-6659-45AA-816A-BB8C29B4EF03}"/>
              </a:ext>
            </a:extLst>
          </p:cNvPr>
          <p:cNvSpPr>
            <a:spLocks noGrp="1"/>
          </p:cNvSpPr>
          <p:nvPr>
            <p:ph type="title"/>
          </p:nvPr>
        </p:nvSpPr>
        <p:spPr>
          <a:xfrm>
            <a:off x="3657600" y="198304"/>
            <a:ext cx="6450496" cy="903383"/>
          </a:xfrm>
        </p:spPr>
        <p:txBody>
          <a:bodyPr anchor="t">
            <a:noAutofit/>
          </a:bodyPr>
          <a:lstStyle/>
          <a:p>
            <a:r>
              <a:rPr lang="en-US" sz="3200" b="1" dirty="0">
                <a:latin typeface="Arial" panose="020B0604020202020204" pitchFamily="34" charset="0"/>
                <a:cs typeface="Arial" panose="020B0604020202020204" pitchFamily="34" charset="0"/>
              </a:rPr>
              <a:t>Analyze DATA set:</a:t>
            </a:r>
            <a:br>
              <a:rPr lang="en-US" sz="3200" b="1" dirty="0">
                <a:latin typeface="Arial" panose="020B0604020202020204" pitchFamily="34" charset="0"/>
                <a:cs typeface="Arial" panose="020B0604020202020204" pitchFamily="34" charset="0"/>
              </a:rPr>
            </a:b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6A28E10-6C4F-42F2-8300-5B33EF1B39C4}"/>
              </a:ext>
            </a:extLst>
          </p:cNvPr>
          <p:cNvSpPr>
            <a:spLocks noGrp="1"/>
          </p:cNvSpPr>
          <p:nvPr>
            <p:ph idx="1"/>
          </p:nvPr>
        </p:nvSpPr>
        <p:spPr>
          <a:xfrm>
            <a:off x="833034" y="1872868"/>
            <a:ext cx="3535765" cy="2434728"/>
          </a:xfrm>
        </p:spPr>
        <p:txBody>
          <a:bodyPr>
            <a:normAutofit fontScale="92500" lnSpcReduction="20000"/>
          </a:bodyPr>
          <a:lstStyle/>
          <a:p>
            <a:pPr marL="0" indent="0">
              <a:buNone/>
            </a:pPr>
            <a:r>
              <a:rPr lang="en-US" b="1" dirty="0">
                <a:solidFill>
                  <a:schemeClr val="accent1"/>
                </a:solidFill>
                <a:latin typeface="Garamond" panose="02020404030301010803" pitchFamily="18" charset="0"/>
              </a:rPr>
              <a:t> </a:t>
            </a:r>
            <a:r>
              <a:rPr lang="en-US" sz="2400" b="1" dirty="0">
                <a:solidFill>
                  <a:schemeClr val="accent1"/>
                </a:solidFill>
                <a:latin typeface="Arial" panose="020B0604020202020204" pitchFamily="34" charset="0"/>
                <a:cs typeface="Arial" panose="020B0604020202020204" pitchFamily="34" charset="0"/>
              </a:rPr>
              <a:t>Columns Distribution:</a:t>
            </a:r>
          </a:p>
          <a:p>
            <a:pPr marL="0" indent="0">
              <a:buNone/>
            </a:pPr>
            <a:endParaRPr lang="en-US" sz="24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Stock market volume has the widest distribution.</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average value of most columns is zero.</a:t>
            </a:r>
          </a:p>
        </p:txBody>
      </p:sp>
      <p:pic>
        <p:nvPicPr>
          <p:cNvPr id="4" name="Content Placeholder 3">
            <a:extLst>
              <a:ext uri="{FF2B5EF4-FFF2-40B4-BE49-F238E27FC236}">
                <a16:creationId xmlns:a16="http://schemas.microsoft.com/office/drawing/2014/main" id="{315FB327-0076-450F-B078-30D575DA6449}"/>
              </a:ext>
            </a:extLst>
          </p:cNvPr>
          <p:cNvPicPr>
            <a:picLocks noChangeAspect="1"/>
          </p:cNvPicPr>
          <p:nvPr/>
        </p:nvPicPr>
        <p:blipFill>
          <a:blip r:embed="rId2"/>
          <a:stretch>
            <a:fillRect/>
          </a:stretch>
        </p:blipFill>
        <p:spPr>
          <a:xfrm>
            <a:off x="4368800" y="1101687"/>
            <a:ext cx="7431314" cy="5309387"/>
          </a:xfrm>
          <a:prstGeom prst="rect">
            <a:avLst/>
          </a:prstGeom>
        </p:spPr>
      </p:pic>
    </p:spTree>
    <p:extLst>
      <p:ext uri="{BB962C8B-B14F-4D97-AF65-F5344CB8AC3E}">
        <p14:creationId xmlns:p14="http://schemas.microsoft.com/office/powerpoint/2010/main" val="308615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A2CA-C11B-4E06-9AB4-0514C43263BE}"/>
              </a:ext>
            </a:extLst>
          </p:cNvPr>
          <p:cNvSpPr>
            <a:spLocks noGrp="1"/>
          </p:cNvSpPr>
          <p:nvPr>
            <p:ph type="title"/>
          </p:nvPr>
        </p:nvSpPr>
        <p:spPr>
          <a:xfrm>
            <a:off x="1251677" y="375007"/>
            <a:ext cx="9830713" cy="603401"/>
          </a:xfrm>
        </p:spPr>
        <p:txBody>
          <a:bodyPr vert="horz" lIns="91440" tIns="45720" rIns="91440" bIns="45720" rtlCol="0">
            <a:normAutofit/>
          </a:bodyPr>
          <a:lstStyle/>
          <a:p>
            <a:pPr algn="ctr"/>
            <a:r>
              <a:rPr lang="en-US" sz="3200" b="1" spc="800" dirty="0">
                <a:latin typeface="Arial" panose="020B0604020202020204" pitchFamily="34" charset="0"/>
                <a:cs typeface="Arial" panose="020B0604020202020204" pitchFamily="34" charset="0"/>
              </a:rPr>
              <a:t>Analyze DATA set</a:t>
            </a:r>
            <a:endParaRPr lang="en-US" sz="3200" spc="800" dirty="0">
              <a:latin typeface="Arial" panose="020B060402020202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E061E8A-7126-4D1F-89B0-97B4477FE734}"/>
              </a:ext>
            </a:extLst>
          </p:cNvPr>
          <p:cNvSpPr>
            <a:spLocks noGrp="1"/>
          </p:cNvSpPr>
          <p:nvPr>
            <p:ph idx="1"/>
          </p:nvPr>
        </p:nvSpPr>
        <p:spPr>
          <a:xfrm>
            <a:off x="1251678" y="2286001"/>
            <a:ext cx="4363595" cy="3593591"/>
          </a:xfrm>
        </p:spPr>
        <p:txBody>
          <a:bodyPr vert="horz" lIns="91440" tIns="45720" rIns="91440" bIns="45720" rtlCol="0">
            <a:normAutofit/>
          </a:bodyPr>
          <a:lstStyle/>
          <a:p>
            <a:pPr marL="0" indent="0">
              <a:buNone/>
            </a:pPr>
            <a:r>
              <a:rPr lang="en-US" b="1" cap="all" spc="400">
                <a:solidFill>
                  <a:schemeClr val="tx1"/>
                </a:solidFill>
              </a:rPr>
              <a:t> </a:t>
            </a:r>
          </a:p>
        </p:txBody>
      </p:sp>
      <p:pic>
        <p:nvPicPr>
          <p:cNvPr id="4" name="Content Placeholder 3">
            <a:extLst>
              <a:ext uri="{FF2B5EF4-FFF2-40B4-BE49-F238E27FC236}">
                <a16:creationId xmlns:a16="http://schemas.microsoft.com/office/drawing/2014/main" id="{5C30D6FB-6F0D-40AE-84A1-C7D73FD229A7}"/>
              </a:ext>
            </a:extLst>
          </p:cNvPr>
          <p:cNvPicPr>
            <a:picLocks noChangeAspect="1"/>
          </p:cNvPicPr>
          <p:nvPr/>
        </p:nvPicPr>
        <p:blipFill>
          <a:blip r:embed="rId2"/>
          <a:stretch>
            <a:fillRect/>
          </a:stretch>
        </p:blipFill>
        <p:spPr>
          <a:xfrm>
            <a:off x="1109610" y="1202076"/>
            <a:ext cx="10165328" cy="5280917"/>
          </a:xfrm>
          <a:prstGeom prst="rect">
            <a:avLst/>
          </a:prstGeom>
        </p:spPr>
      </p:pic>
    </p:spTree>
    <p:extLst>
      <p:ext uri="{BB962C8B-B14F-4D97-AF65-F5344CB8AC3E}">
        <p14:creationId xmlns:p14="http://schemas.microsoft.com/office/powerpoint/2010/main" val="15663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E6CA-13A3-4023-97D0-D24EC57E02FC}"/>
              </a:ext>
            </a:extLst>
          </p:cNvPr>
          <p:cNvSpPr>
            <a:spLocks noGrp="1"/>
          </p:cNvSpPr>
          <p:nvPr>
            <p:ph type="title"/>
          </p:nvPr>
        </p:nvSpPr>
        <p:spPr>
          <a:xfrm>
            <a:off x="1251679" y="130630"/>
            <a:ext cx="2710721" cy="1059542"/>
          </a:xfrm>
        </p:spPr>
        <p:txBody>
          <a:bodyPr anchor="t">
            <a:normAutofit/>
          </a:bodyPr>
          <a:lstStyle/>
          <a:p>
            <a:r>
              <a:rPr lang="en-US" sz="3200" b="1" dirty="0">
                <a:latin typeface="Arial" panose="020B0604020202020204" pitchFamily="34" charset="0"/>
                <a:cs typeface="Arial" panose="020B0604020202020204" pitchFamily="34" charset="0"/>
              </a:rPr>
              <a:t>Analyze DATA set</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D5DDD9-EA9C-459A-B61B-1567FB83D694}"/>
              </a:ext>
            </a:extLst>
          </p:cNvPr>
          <p:cNvSpPr>
            <a:spLocks noGrp="1"/>
          </p:cNvSpPr>
          <p:nvPr>
            <p:ph idx="1"/>
          </p:nvPr>
        </p:nvSpPr>
        <p:spPr>
          <a:xfrm>
            <a:off x="931178" y="1190172"/>
            <a:ext cx="4028448" cy="5283199"/>
          </a:xfrm>
        </p:spPr>
        <p:txBody>
          <a:bodyPr>
            <a:normAutofit/>
          </a:bodyPr>
          <a:lstStyle/>
          <a:p>
            <a:endParaRPr lang="en-US" dirty="0">
              <a:latin typeface="Arial" panose="020B0604020202020204" pitchFamily="34" charset="0"/>
              <a:cs typeface="Arial" panose="020B0604020202020204" pitchFamily="34" charset="0"/>
            </a:endParaRPr>
          </a:p>
          <a:p>
            <a:pPr lvl="0"/>
            <a:r>
              <a:rPr lang="en-US" sz="1600" b="1" dirty="0">
                <a:latin typeface="Arial" panose="020B0604020202020204" pitchFamily="34" charset="0"/>
                <a:cs typeface="Arial" panose="020B0604020202020204" pitchFamily="34" charset="0"/>
              </a:rPr>
              <a:t>Cancel events</a:t>
            </a:r>
            <a:r>
              <a:rPr lang="en-US" sz="1600" dirty="0">
                <a:latin typeface="Arial" panose="020B0604020202020204" pitchFamily="34" charset="0"/>
                <a:cs typeface="Arial" panose="020B0604020202020204" pitchFamily="34" charset="0"/>
              </a:rPr>
              <a:t>: highest for "Require cancelling".</a:t>
            </a:r>
          </a:p>
          <a:p>
            <a:pPr lvl="0"/>
            <a:r>
              <a:rPr lang="en-US" sz="1600" b="1" dirty="0">
                <a:latin typeface="Arial" panose="020B0604020202020204" pitchFamily="34" charset="0"/>
                <a:cs typeface="Arial" panose="020B0604020202020204" pitchFamily="34" charset="0"/>
              </a:rPr>
              <a:t>Testing policy</a:t>
            </a:r>
            <a:r>
              <a:rPr lang="en-US" sz="1600" dirty="0">
                <a:latin typeface="Arial" panose="020B0604020202020204" pitchFamily="34" charset="0"/>
                <a:cs typeface="Arial" panose="020B0604020202020204" pitchFamily="34" charset="0"/>
              </a:rPr>
              <a:t>: highest for "open public testing".</a:t>
            </a:r>
          </a:p>
          <a:p>
            <a:pPr lvl="0"/>
            <a:r>
              <a:rPr lang="en-US" sz="1600" b="1" dirty="0">
                <a:latin typeface="Arial" panose="020B0604020202020204" pitchFamily="34" charset="0"/>
                <a:cs typeface="Arial" panose="020B0604020202020204" pitchFamily="34" charset="0"/>
              </a:rPr>
              <a:t>Contact tracing</a:t>
            </a:r>
            <a:r>
              <a:rPr lang="en-US" sz="1600" dirty="0">
                <a:latin typeface="Arial" panose="020B0604020202020204" pitchFamily="34" charset="0"/>
                <a:cs typeface="Arial" panose="020B0604020202020204" pitchFamily="34" charset="0"/>
              </a:rPr>
              <a:t>: highest for "Limited contact tracing".</a:t>
            </a:r>
          </a:p>
          <a:p>
            <a:pPr lvl="0"/>
            <a:r>
              <a:rPr lang="en-US" sz="1600" b="1" dirty="0">
                <a:latin typeface="Arial" panose="020B0604020202020204" pitchFamily="34" charset="0"/>
                <a:cs typeface="Arial" panose="020B0604020202020204" pitchFamily="34" charset="0"/>
              </a:rPr>
              <a:t>International_movement_restrictions</a:t>
            </a:r>
            <a:r>
              <a:rPr lang="en-US" sz="1600" dirty="0">
                <a:latin typeface="Arial" panose="020B0604020202020204" pitchFamily="34" charset="0"/>
                <a:cs typeface="Arial" panose="020B0604020202020204" pitchFamily="34" charset="0"/>
              </a:rPr>
              <a:t>: highest for "Ban on high-risk regions“.</a:t>
            </a:r>
          </a:p>
          <a:p>
            <a:r>
              <a:rPr lang="en-US" sz="1600" b="1" dirty="0">
                <a:latin typeface="Arial" panose="020B0604020202020204" pitchFamily="34" charset="0"/>
                <a:cs typeface="Arial" panose="020B0604020202020204" pitchFamily="34" charset="0"/>
              </a:rPr>
              <a:t>School closing</a:t>
            </a:r>
            <a:r>
              <a:rPr lang="en-US" sz="1600" dirty="0">
                <a:latin typeface="Arial" panose="020B0604020202020204" pitchFamily="34" charset="0"/>
                <a:cs typeface="Arial" panose="020B0604020202020204" pitchFamily="34" charset="0"/>
              </a:rPr>
              <a:t>: highest for "Required" in all level.</a:t>
            </a:r>
          </a:p>
          <a:p>
            <a:r>
              <a:rPr lang="en-US" sz="1600" dirty="0">
                <a:latin typeface="Arial" panose="020B0604020202020204" pitchFamily="34" charset="0"/>
                <a:cs typeface="Arial" panose="020B0604020202020204" pitchFamily="34" charset="0"/>
              </a:rPr>
              <a:t>Other columns do not have any restrictions.</a:t>
            </a:r>
          </a:p>
        </p:txBody>
      </p:sp>
      <p:pic>
        <p:nvPicPr>
          <p:cNvPr id="4" name="Picture 3">
            <a:extLst>
              <a:ext uri="{FF2B5EF4-FFF2-40B4-BE49-F238E27FC236}">
                <a16:creationId xmlns:a16="http://schemas.microsoft.com/office/drawing/2014/main" id="{8D715B02-E9E4-4401-9697-D613605CBC77}"/>
              </a:ext>
            </a:extLst>
          </p:cNvPr>
          <p:cNvPicPr>
            <a:picLocks noChangeAspect="1"/>
          </p:cNvPicPr>
          <p:nvPr/>
        </p:nvPicPr>
        <p:blipFill>
          <a:blip r:embed="rId2"/>
          <a:stretch>
            <a:fillRect/>
          </a:stretch>
        </p:blipFill>
        <p:spPr>
          <a:xfrm>
            <a:off x="4847771" y="522514"/>
            <a:ext cx="6908799" cy="5950857"/>
          </a:xfrm>
          <a:prstGeom prst="rect">
            <a:avLst/>
          </a:prstGeom>
        </p:spPr>
      </p:pic>
    </p:spTree>
    <p:extLst>
      <p:ext uri="{BB962C8B-B14F-4D97-AF65-F5344CB8AC3E}">
        <p14:creationId xmlns:p14="http://schemas.microsoft.com/office/powerpoint/2010/main" val="21441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6C2B7E8-8C03-4066-9620-49B5D55DA005}"/>
              </a:ext>
            </a:extLst>
          </p:cNvPr>
          <p:cNvSpPr>
            <a:spLocks noGrp="1"/>
          </p:cNvSpPr>
          <p:nvPr>
            <p:ph type="title"/>
          </p:nvPr>
        </p:nvSpPr>
        <p:spPr>
          <a:xfrm>
            <a:off x="605197" y="205484"/>
            <a:ext cx="10993768" cy="539951"/>
          </a:xfrm>
        </p:spPr>
        <p:txBody>
          <a:bodyPr anchor="b">
            <a:noAutofit/>
          </a:bodyPr>
          <a:lstStyle/>
          <a:p>
            <a:pPr algn="ctr"/>
            <a:br>
              <a:rPr lang="en-US" sz="3200" b="1" dirty="0">
                <a:latin typeface="Arial" panose="020B0604020202020204" pitchFamily="34" charset="0"/>
                <a:cs typeface="Arial" panose="020B0604020202020204" pitchFamily="34" charset="0"/>
              </a:rPr>
            </a:b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Analyze DATA set</a:t>
            </a:r>
            <a:endParaRPr lang="en-US" sz="32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6C7EF351-B880-48AA-9FE0-D875D00C0C5E}"/>
              </a:ext>
            </a:extLst>
          </p:cNvPr>
          <p:cNvSpPr>
            <a:spLocks noGrp="1"/>
          </p:cNvSpPr>
          <p:nvPr>
            <p:ph idx="1"/>
          </p:nvPr>
        </p:nvSpPr>
        <p:spPr>
          <a:xfrm>
            <a:off x="356240" y="1262270"/>
            <a:ext cx="3609585" cy="4353339"/>
          </a:xfrm>
        </p:spPr>
        <p:txBody>
          <a:bodyPr>
            <a:normAutofit lnSpcReduction="10000"/>
          </a:bodyPr>
          <a:lstStyle/>
          <a:p>
            <a:r>
              <a:rPr lang="en-US" sz="1600" b="1" dirty="0">
                <a:latin typeface="Arial" panose="020B0604020202020204" pitchFamily="34" charset="0"/>
                <a:cs typeface="Arial" panose="020B0604020202020204" pitchFamily="34" charset="0"/>
              </a:rPr>
              <a:t>According to daily cases:</a:t>
            </a:r>
          </a:p>
          <a:p>
            <a:pPr lvl="1"/>
            <a:r>
              <a:rPr lang="en-US" sz="1600" dirty="0">
                <a:latin typeface="Arial" panose="020B0604020202020204" pitchFamily="34" charset="0"/>
                <a:cs typeface="Arial" panose="020B0604020202020204" pitchFamily="34" charset="0"/>
              </a:rPr>
              <a:t>The trend of confirmed cases increased rapidly.</a:t>
            </a:r>
          </a:p>
          <a:p>
            <a:pPr lvl="1"/>
            <a:r>
              <a:rPr lang="en-US" sz="1600" dirty="0">
                <a:latin typeface="Arial" panose="020B0604020202020204" pitchFamily="34" charset="0"/>
                <a:cs typeface="Arial" panose="020B0604020202020204" pitchFamily="34" charset="0"/>
              </a:rPr>
              <a:t>The trend of recovered cases increased slowly.</a:t>
            </a:r>
          </a:p>
          <a:p>
            <a:pPr lvl="1"/>
            <a:r>
              <a:rPr lang="en-US" sz="1600" dirty="0">
                <a:latin typeface="Arial" panose="020B0604020202020204" pitchFamily="34" charset="0"/>
                <a:cs typeface="Arial" panose="020B0604020202020204" pitchFamily="34" charset="0"/>
              </a:rPr>
              <a:t>The trend of lung disease, death, icu, vent and hospitalized remained almost constant.</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According to cases in different countries:</a:t>
            </a:r>
          </a:p>
          <a:p>
            <a:pPr lvl="1"/>
            <a:r>
              <a:rPr lang="en-US" sz="1600" dirty="0">
                <a:latin typeface="Arial" panose="020B0604020202020204" pitchFamily="34" charset="0"/>
                <a:cs typeface="Arial" panose="020B0604020202020204" pitchFamily="34" charset="0"/>
              </a:rPr>
              <a:t>United State has the highest number of confirmed cases, Italy is second</a:t>
            </a:r>
            <a:r>
              <a:rPr lang="en-US"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p:txBody>
      </p:sp>
      <p:sp>
        <p:nvSpPr>
          <p:cNvPr id="17" name="Rectangle 14">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BFD15F8-A502-4DDB-9CC5-26447487CEA5}"/>
              </a:ext>
            </a:extLst>
          </p:cNvPr>
          <p:cNvPicPr>
            <a:picLocks noChangeAspect="1"/>
          </p:cNvPicPr>
          <p:nvPr/>
        </p:nvPicPr>
        <p:blipFill>
          <a:blip r:embed="rId2"/>
          <a:stretch>
            <a:fillRect/>
          </a:stretch>
        </p:blipFill>
        <p:spPr>
          <a:xfrm>
            <a:off x="3965825" y="1053548"/>
            <a:ext cx="8065213" cy="5634928"/>
          </a:xfrm>
          <a:prstGeom prst="rect">
            <a:avLst/>
          </a:prstGeom>
        </p:spPr>
      </p:pic>
    </p:spTree>
    <p:extLst>
      <p:ext uri="{BB962C8B-B14F-4D97-AF65-F5344CB8AC3E}">
        <p14:creationId xmlns:p14="http://schemas.microsoft.com/office/powerpoint/2010/main" val="2244357073"/>
      </p:ext>
    </p:extLst>
  </p:cSld>
  <p:clrMapOvr>
    <a:masterClrMapping/>
  </p:clrMapOvr>
</p:sld>
</file>

<file path=ppt/theme/theme1.xml><?xml version="1.0" encoding="utf-8"?>
<a:theme xmlns:a="http://schemas.openxmlformats.org/drawingml/2006/main" name="Badge">
  <a:themeElements>
    <a:clrScheme name="Custom 8">
      <a:dk1>
        <a:sysClr val="windowText" lastClr="000000"/>
      </a:dk1>
      <a:lt1>
        <a:sysClr val="window" lastClr="FFFFFF"/>
      </a:lt1>
      <a:dk2>
        <a:srgbClr val="323232"/>
      </a:dk2>
      <a:lt2>
        <a:srgbClr val="FFFFFF"/>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1924</Words>
  <Application>Microsoft Office PowerPoint</Application>
  <PresentationFormat>Widescreen</PresentationFormat>
  <Paragraphs>215</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Courier New</vt:lpstr>
      <vt:lpstr>Garamond</vt:lpstr>
      <vt:lpstr>Gill Sans MT</vt:lpstr>
      <vt:lpstr>Helvetica Neue</vt:lpstr>
      <vt:lpstr>Impact</vt:lpstr>
      <vt:lpstr>Wingdings</vt:lpstr>
      <vt:lpstr>Badge</vt:lpstr>
      <vt:lpstr>Pari Manouchehri May 15th, 2020 </vt:lpstr>
      <vt:lpstr>Project Outline:</vt:lpstr>
      <vt:lpstr>Introduction:</vt:lpstr>
      <vt:lpstr>Exploratory Data  Analysis(EDA)</vt:lpstr>
      <vt:lpstr>Cleaning Data</vt:lpstr>
      <vt:lpstr>Analyze DATA set:  </vt:lpstr>
      <vt:lpstr>Analyze DATA set</vt:lpstr>
      <vt:lpstr>Analyze DATA set</vt:lpstr>
      <vt:lpstr>  Analyze DATA set</vt:lpstr>
      <vt:lpstr>Analyze DATA set</vt:lpstr>
      <vt:lpstr>Feature Engineering</vt:lpstr>
      <vt:lpstr>Data Preparation</vt:lpstr>
      <vt:lpstr>Applying Dimensionality Reduction to Visualize </vt:lpstr>
      <vt:lpstr>Dimensional Reduction:</vt:lpstr>
      <vt:lpstr>Modeling</vt:lpstr>
      <vt:lpstr>   Supervised learning models   </vt:lpstr>
      <vt:lpstr> Preliminary Models:</vt:lpstr>
      <vt:lpstr>Optimizing Models by PCA</vt:lpstr>
      <vt:lpstr> Optimizing  Models  By PCA Results</vt:lpstr>
      <vt:lpstr>Optimizing  Models By Randomized Search Cv.</vt:lpstr>
      <vt:lpstr>Feature important</vt:lpstr>
      <vt:lpstr>   Unsupervised learning models(clustering)   </vt:lpstr>
      <vt:lpstr>Kmeans Clustering</vt:lpstr>
      <vt:lpstr>Finding Best Number Of Clusters By Calculating Silhouette Score</vt:lpstr>
      <vt:lpstr>Hierarchical Clustering </vt:lpstr>
      <vt:lpstr>Hierarchical Clustering</vt:lpstr>
      <vt:lpstr>Dbscan clustering</vt:lpstr>
      <vt:lpstr>GMM Clustering:</vt:lpstr>
      <vt:lpstr>Compare unsupervised learning models</vt:lpstr>
      <vt:lpstr>Compare unsupervised learning models</vt:lpstr>
      <vt:lpstr>Values distribution per cluster in gmm</vt:lpstr>
      <vt:lpstr>Modeling  with  pyspark</vt:lpstr>
      <vt:lpstr>Supervised learning models  with pyspark </vt:lpstr>
      <vt:lpstr>Supervised learning models with Pyspark:</vt:lpstr>
      <vt:lpstr>Supervised learning models with Pyspark results:</vt:lpstr>
      <vt:lpstr>unSupervised learning models with pyspark </vt:lpstr>
      <vt:lpstr>unSupervised learning models with Pyspark results</vt:lpstr>
      <vt:lpstr>Conclusion:</vt:lpstr>
      <vt:lpstr>Conclusion:</vt:lpstr>
      <vt:lpstr>Key Takeaways</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 Manouchehri </dc:title>
  <dc:creator>Morteza Ebrahimi</dc:creator>
  <cp:lastModifiedBy>Morteza Ebrahimi</cp:lastModifiedBy>
  <cp:revision>18</cp:revision>
  <dcterms:created xsi:type="dcterms:W3CDTF">2020-05-13T04:54:42Z</dcterms:created>
  <dcterms:modified xsi:type="dcterms:W3CDTF">2020-05-16T09:12:57Z</dcterms:modified>
</cp:coreProperties>
</file>