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3" r:id="rId4"/>
    <p:sldId id="264" r:id="rId5"/>
    <p:sldId id="278" r:id="rId6"/>
    <p:sldId id="281" r:id="rId7"/>
    <p:sldId id="280" r:id="rId8"/>
    <p:sldId id="279" r:id="rId9"/>
    <p:sldId id="282" r:id="rId10"/>
    <p:sldId id="265" r:id="rId11"/>
    <p:sldId id="259" r:id="rId12"/>
    <p:sldId id="260" r:id="rId13"/>
    <p:sldId id="261" r:id="rId14"/>
    <p:sldId id="273" r:id="rId15"/>
    <p:sldId id="262" r:id="rId16"/>
    <p:sldId id="266" r:id="rId17"/>
    <p:sldId id="268" r:id="rId18"/>
    <p:sldId id="272" r:id="rId19"/>
    <p:sldId id="267" r:id="rId20"/>
    <p:sldId id="269" r:id="rId21"/>
    <p:sldId id="274" r:id="rId22"/>
    <p:sldId id="275" r:id="rId23"/>
    <p:sldId id="276" r:id="rId24"/>
    <p:sldId id="277"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9626342-FB56-4BAF-8D55-B7B9A7B0C496}" type="datetimeFigureOut">
              <a:rPr lang="en-IN" smtClean="0"/>
              <a:t>15-06-2018</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181324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626342-FB56-4BAF-8D55-B7B9A7B0C496}" type="datetimeFigureOut">
              <a:rPr lang="en-IN" smtClean="0"/>
              <a:t>15-06-2018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418613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9626342-FB56-4BAF-8D55-B7B9A7B0C496}" type="datetimeFigureOut">
              <a:rPr lang="en-IN" smtClean="0"/>
              <a:t>15-06-2018</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2310418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9626342-FB56-4BAF-8D55-B7B9A7B0C496}" type="datetimeFigureOut">
              <a:rPr lang="en-IN" smtClean="0"/>
              <a:t>15-06-2018</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AA05F4E-5A40-47EA-97EF-A2E6FB97194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7699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9626342-FB56-4BAF-8D55-B7B9A7B0C496}" type="datetimeFigureOut">
              <a:rPr lang="en-IN" smtClean="0"/>
              <a:t>15-06-2018</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2510127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9626342-FB56-4BAF-8D55-B7B9A7B0C496}" type="datetimeFigureOut">
              <a:rPr lang="en-IN" smtClean="0"/>
              <a:t>15-06-2018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3779600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9626342-FB56-4BAF-8D55-B7B9A7B0C496}" type="datetimeFigureOut">
              <a:rPr lang="en-IN" smtClean="0"/>
              <a:t>15-06-2018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2957847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6342-FB56-4BAF-8D55-B7B9A7B0C496}" type="datetimeFigureOut">
              <a:rPr lang="en-IN" smtClean="0"/>
              <a:t>15-06-2018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823887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9626342-FB56-4BAF-8D55-B7B9A7B0C496}" type="datetimeFigureOut">
              <a:rPr lang="en-IN" smtClean="0"/>
              <a:t>15-06-2018</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121338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6342-FB56-4BAF-8D55-B7B9A7B0C496}" type="datetimeFigureOut">
              <a:rPr lang="en-IN" smtClean="0"/>
              <a:t>15-06-2018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378460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9626342-FB56-4BAF-8D55-B7B9A7B0C496}" type="datetimeFigureOut">
              <a:rPr lang="en-IN" smtClean="0"/>
              <a:t>15-06-2018</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161131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26342-FB56-4BAF-8D55-B7B9A7B0C496}" type="datetimeFigureOut">
              <a:rPr lang="en-IN" smtClean="0"/>
              <a:t>15-06-2018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358734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26342-FB56-4BAF-8D55-B7B9A7B0C496}" type="datetimeFigureOut">
              <a:rPr lang="en-IN" smtClean="0"/>
              <a:t>15-06-2018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112585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26342-FB56-4BAF-8D55-B7B9A7B0C496}" type="datetimeFigureOut">
              <a:rPr lang="en-IN" smtClean="0"/>
              <a:t>15-06-2018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239043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26342-FB56-4BAF-8D55-B7B9A7B0C496}" type="datetimeFigureOut">
              <a:rPr lang="en-IN" smtClean="0"/>
              <a:t>15-06-2018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141370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626342-FB56-4BAF-8D55-B7B9A7B0C496}" type="datetimeFigureOut">
              <a:rPr lang="en-IN" smtClean="0"/>
              <a:t>15-06-2018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1087565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626342-FB56-4BAF-8D55-B7B9A7B0C496}" type="datetimeFigureOut">
              <a:rPr lang="en-IN" smtClean="0"/>
              <a:t>15-06-2018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05F4E-5A40-47EA-97EF-A2E6FB971949}" type="slidenum">
              <a:rPr lang="en-IN" smtClean="0"/>
              <a:t>‹#›</a:t>
            </a:fld>
            <a:endParaRPr lang="en-IN"/>
          </a:p>
        </p:txBody>
      </p:sp>
    </p:spTree>
    <p:extLst>
      <p:ext uri="{BB962C8B-B14F-4D97-AF65-F5344CB8AC3E}">
        <p14:creationId xmlns:p14="http://schemas.microsoft.com/office/powerpoint/2010/main" val="337090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626342-FB56-4BAF-8D55-B7B9A7B0C496}" type="datetimeFigureOut">
              <a:rPr lang="en-IN" smtClean="0"/>
              <a:t>15-06-2018</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A05F4E-5A40-47EA-97EF-A2E6FB971949}" type="slidenum">
              <a:rPr lang="en-IN" smtClean="0"/>
              <a:t>‹#›</a:t>
            </a:fld>
            <a:endParaRPr lang="en-IN"/>
          </a:p>
        </p:txBody>
      </p:sp>
    </p:spTree>
    <p:extLst>
      <p:ext uri="{BB962C8B-B14F-4D97-AF65-F5344CB8AC3E}">
        <p14:creationId xmlns:p14="http://schemas.microsoft.com/office/powerpoint/2010/main" val="60208367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8F2748-2DA6-428D-977B-510048D37979}"/>
              </a:ext>
            </a:extLst>
          </p:cNvPr>
          <p:cNvSpPr txBox="1"/>
          <p:nvPr/>
        </p:nvSpPr>
        <p:spPr>
          <a:xfrm flipH="1">
            <a:off x="2074983" y="1248508"/>
            <a:ext cx="8291146" cy="1569660"/>
          </a:xfrm>
          <a:prstGeom prst="rect">
            <a:avLst/>
          </a:prstGeom>
          <a:noFill/>
        </p:spPr>
        <p:txBody>
          <a:bodyPr wrap="square" rtlCol="0">
            <a:spAutoFit/>
          </a:bodyPr>
          <a:lstStyle/>
          <a:p>
            <a:pPr algn="ctr"/>
            <a:r>
              <a:rPr lang="en-IN" sz="3200" b="1" u="sng" dirty="0"/>
              <a:t>WEB – APP TO KEEP CHECK ON THE HEALTH OF POPULATION IN A PARTICULAR AREA</a:t>
            </a:r>
          </a:p>
        </p:txBody>
      </p:sp>
      <p:sp>
        <p:nvSpPr>
          <p:cNvPr id="7" name="TextBox 6">
            <a:extLst>
              <a:ext uri="{FF2B5EF4-FFF2-40B4-BE49-F238E27FC236}">
                <a16:creationId xmlns:a16="http://schemas.microsoft.com/office/drawing/2014/main" id="{62DA21AD-B958-4A91-B682-6C812FB6A232}"/>
              </a:ext>
            </a:extLst>
          </p:cNvPr>
          <p:cNvSpPr txBox="1"/>
          <p:nvPr/>
        </p:nvSpPr>
        <p:spPr>
          <a:xfrm flipH="1">
            <a:off x="8221685" y="3877406"/>
            <a:ext cx="2620108" cy="1200329"/>
          </a:xfrm>
          <a:prstGeom prst="rect">
            <a:avLst/>
          </a:prstGeom>
          <a:noFill/>
        </p:spPr>
        <p:txBody>
          <a:bodyPr wrap="square" rtlCol="0">
            <a:spAutoFit/>
          </a:bodyPr>
          <a:lstStyle/>
          <a:p>
            <a:r>
              <a:rPr lang="en-IN" b="1" u="sng" dirty="0"/>
              <a:t>PRESENTED BY:</a:t>
            </a:r>
          </a:p>
          <a:p>
            <a:r>
              <a:rPr lang="en-IN" b="1" u="sng" dirty="0"/>
              <a:t>TECH-KNIGHTS</a:t>
            </a:r>
          </a:p>
          <a:p>
            <a:r>
              <a:rPr lang="en-IN" dirty="0"/>
              <a:t>(MEHAR PARMAR</a:t>
            </a:r>
          </a:p>
          <a:p>
            <a:r>
              <a:rPr lang="en-IN" dirty="0"/>
              <a:t>PARICHETA VERMA)</a:t>
            </a:r>
          </a:p>
        </p:txBody>
      </p:sp>
    </p:spTree>
    <p:extLst>
      <p:ext uri="{BB962C8B-B14F-4D97-AF65-F5344CB8AC3E}">
        <p14:creationId xmlns:p14="http://schemas.microsoft.com/office/powerpoint/2010/main" val="3109803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9944-0694-412E-A7C6-C745EDD01482}"/>
              </a:ext>
            </a:extLst>
          </p:cNvPr>
          <p:cNvSpPr>
            <a:spLocks noGrp="1"/>
          </p:cNvSpPr>
          <p:nvPr>
            <p:ph type="title"/>
          </p:nvPr>
        </p:nvSpPr>
        <p:spPr/>
        <p:txBody>
          <a:bodyPr/>
          <a:lstStyle/>
          <a:p>
            <a:r>
              <a:rPr lang="en-IN" b="1" u="sng" dirty="0"/>
              <a:t>APPS THAT ALREADY EXIST</a:t>
            </a:r>
          </a:p>
        </p:txBody>
      </p:sp>
      <p:sp>
        <p:nvSpPr>
          <p:cNvPr id="3" name="Content Placeholder 2">
            <a:extLst>
              <a:ext uri="{FF2B5EF4-FFF2-40B4-BE49-F238E27FC236}">
                <a16:creationId xmlns:a16="http://schemas.microsoft.com/office/drawing/2014/main" id="{DE37BBEA-ADA1-4763-AF8D-4BEB03298D6E}"/>
              </a:ext>
            </a:extLst>
          </p:cNvPr>
          <p:cNvSpPr>
            <a:spLocks noGrp="1"/>
          </p:cNvSpPr>
          <p:nvPr>
            <p:ph idx="1"/>
          </p:nvPr>
        </p:nvSpPr>
        <p:spPr/>
        <p:txBody>
          <a:bodyPr>
            <a:normAutofit lnSpcReduction="10000"/>
          </a:bodyPr>
          <a:lstStyle/>
          <a:p>
            <a:pPr fontAlgn="base"/>
            <a:r>
              <a:rPr lang="en-IN" dirty="0"/>
              <a:t>Clinical assistance apps</a:t>
            </a:r>
          </a:p>
          <a:p>
            <a:pPr fontAlgn="base"/>
            <a:r>
              <a:rPr lang="en-IN" dirty="0"/>
              <a:t>Reminder apps</a:t>
            </a:r>
          </a:p>
          <a:p>
            <a:pPr fontAlgn="base"/>
            <a:r>
              <a:rPr lang="en-IN" dirty="0"/>
              <a:t>Reference/database apps</a:t>
            </a:r>
          </a:p>
          <a:p>
            <a:pPr fontAlgn="base"/>
            <a:r>
              <a:rPr lang="en-IN" dirty="0"/>
              <a:t>Healthy life apps</a:t>
            </a:r>
          </a:p>
          <a:p>
            <a:pPr fontAlgn="base"/>
            <a:r>
              <a:rPr lang="en-IN" dirty="0"/>
              <a:t>Efficiency/communication apps</a:t>
            </a:r>
          </a:p>
          <a:p>
            <a:pPr fontAlgn="base"/>
            <a:r>
              <a:rPr lang="en-IN" dirty="0"/>
              <a:t>Specialty apps</a:t>
            </a:r>
          </a:p>
          <a:p>
            <a:pPr fontAlgn="base"/>
            <a:r>
              <a:rPr lang="en-IN" dirty="0"/>
              <a:t>Super apps</a:t>
            </a:r>
          </a:p>
          <a:p>
            <a:pPr fontAlgn="base"/>
            <a:r>
              <a:rPr lang="en-IN" dirty="0"/>
              <a:t>General facility information apps</a:t>
            </a:r>
          </a:p>
          <a:p>
            <a:pPr fontAlgn="base"/>
            <a:r>
              <a:rPr lang="en-IN" dirty="0"/>
              <a:t>Monitoring apps</a:t>
            </a:r>
          </a:p>
          <a:p>
            <a:pPr fontAlgn="base"/>
            <a:r>
              <a:rPr lang="en-IN" dirty="0"/>
              <a:t>Patient portal apps</a:t>
            </a:r>
          </a:p>
          <a:p>
            <a:endParaRPr lang="en-IN" dirty="0"/>
          </a:p>
        </p:txBody>
      </p:sp>
    </p:spTree>
    <p:extLst>
      <p:ext uri="{BB962C8B-B14F-4D97-AF65-F5344CB8AC3E}">
        <p14:creationId xmlns:p14="http://schemas.microsoft.com/office/powerpoint/2010/main" val="340706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1C0C-B492-4C4F-88EE-33F78D2C6ECA}"/>
              </a:ext>
            </a:extLst>
          </p:cNvPr>
          <p:cNvSpPr>
            <a:spLocks noGrp="1"/>
          </p:cNvSpPr>
          <p:nvPr>
            <p:ph type="title"/>
          </p:nvPr>
        </p:nvSpPr>
        <p:spPr/>
        <p:txBody>
          <a:bodyPr/>
          <a:lstStyle/>
          <a:p>
            <a:r>
              <a:rPr lang="en-IN" b="1" u="sng" dirty="0"/>
              <a:t>THE BASIC IDEA</a:t>
            </a:r>
          </a:p>
        </p:txBody>
      </p:sp>
      <p:sp>
        <p:nvSpPr>
          <p:cNvPr id="3" name="Content Placeholder 2">
            <a:extLst>
              <a:ext uri="{FF2B5EF4-FFF2-40B4-BE49-F238E27FC236}">
                <a16:creationId xmlns:a16="http://schemas.microsoft.com/office/drawing/2014/main" id="{9B4E52E5-6935-4B76-9C78-8C9B4AE622EC}"/>
              </a:ext>
            </a:extLst>
          </p:cNvPr>
          <p:cNvSpPr>
            <a:spLocks noGrp="1"/>
          </p:cNvSpPr>
          <p:nvPr>
            <p:ph idx="1"/>
          </p:nvPr>
        </p:nvSpPr>
        <p:spPr/>
        <p:txBody>
          <a:bodyPr/>
          <a:lstStyle/>
          <a:p>
            <a:r>
              <a:rPr lang="en-IN" dirty="0"/>
              <a:t>The basic idea was to estimate the number of patients suffering from different disease; admitted to different hospitals of a particular area.</a:t>
            </a:r>
          </a:p>
          <a:p>
            <a:pPr marL="0" indent="0">
              <a:buNone/>
            </a:pPr>
            <a:endParaRPr lang="en-IN" dirty="0"/>
          </a:p>
        </p:txBody>
      </p:sp>
      <p:pic>
        <p:nvPicPr>
          <p:cNvPr id="4" name="Picture 3">
            <a:extLst>
              <a:ext uri="{FF2B5EF4-FFF2-40B4-BE49-F238E27FC236}">
                <a16:creationId xmlns:a16="http://schemas.microsoft.com/office/drawing/2014/main" id="{3605E6ED-8038-4FF5-93E3-D6E68677878F}"/>
              </a:ext>
            </a:extLst>
          </p:cNvPr>
          <p:cNvPicPr>
            <a:picLocks noChangeAspect="1"/>
          </p:cNvPicPr>
          <p:nvPr/>
        </p:nvPicPr>
        <p:blipFill>
          <a:blip r:embed="rId2"/>
          <a:stretch>
            <a:fillRect/>
          </a:stretch>
        </p:blipFill>
        <p:spPr>
          <a:xfrm>
            <a:off x="3443661" y="3187844"/>
            <a:ext cx="4759436" cy="3168000"/>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4148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1349-E942-4A3E-B9E9-65215ABD8E3E}"/>
              </a:ext>
            </a:extLst>
          </p:cNvPr>
          <p:cNvSpPr>
            <a:spLocks noGrp="1"/>
          </p:cNvSpPr>
          <p:nvPr>
            <p:ph type="title"/>
          </p:nvPr>
        </p:nvSpPr>
        <p:spPr/>
        <p:txBody>
          <a:bodyPr/>
          <a:lstStyle/>
          <a:p>
            <a:r>
              <a:rPr lang="en-IN" b="1" u="sng" dirty="0"/>
              <a:t>REQUIREMENTS</a:t>
            </a:r>
          </a:p>
        </p:txBody>
      </p:sp>
      <p:sp>
        <p:nvSpPr>
          <p:cNvPr id="3" name="Content Placeholder 2">
            <a:extLst>
              <a:ext uri="{FF2B5EF4-FFF2-40B4-BE49-F238E27FC236}">
                <a16:creationId xmlns:a16="http://schemas.microsoft.com/office/drawing/2014/main" id="{CDA96BCD-5F5E-4C0D-8B1B-B49B966D5B41}"/>
              </a:ext>
            </a:extLst>
          </p:cNvPr>
          <p:cNvSpPr>
            <a:spLocks noGrp="1"/>
          </p:cNvSpPr>
          <p:nvPr>
            <p:ph idx="1"/>
          </p:nvPr>
        </p:nvSpPr>
        <p:spPr/>
        <p:txBody>
          <a:bodyPr/>
          <a:lstStyle/>
          <a:p>
            <a:r>
              <a:rPr lang="en-IN" dirty="0"/>
              <a:t>The first and foremost requirement was a proper data to do the analysis and predict the results.</a:t>
            </a:r>
          </a:p>
          <a:p>
            <a:pPr marL="0" indent="0">
              <a:buNone/>
            </a:pPr>
            <a:endParaRPr lang="en-IN" dirty="0"/>
          </a:p>
          <a:p>
            <a:pPr marL="0" indent="0" algn="ctr">
              <a:buNone/>
            </a:pPr>
            <a:r>
              <a:rPr lang="en-IN" dirty="0">
                <a:solidFill>
                  <a:schemeClr val="accent4"/>
                </a:solidFill>
              </a:rPr>
              <a:t>“https://www.healthdata.gov/dataset/patient-discharge-data-principal-diagnosis”</a:t>
            </a:r>
          </a:p>
          <a:p>
            <a:pPr marL="0" indent="0">
              <a:buNone/>
            </a:pPr>
            <a:endParaRPr lang="en-IN" dirty="0">
              <a:solidFill>
                <a:schemeClr val="accent4"/>
              </a:solidFill>
            </a:endParaRPr>
          </a:p>
        </p:txBody>
      </p:sp>
    </p:spTree>
    <p:extLst>
      <p:ext uri="{BB962C8B-B14F-4D97-AF65-F5344CB8AC3E}">
        <p14:creationId xmlns:p14="http://schemas.microsoft.com/office/powerpoint/2010/main" val="3467839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981F2B-B115-4933-AF12-8E2A15A08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826" y="1244357"/>
            <a:ext cx="11074896" cy="5076000"/>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9116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38DF9D-6FAF-4365-803B-04B367F4F6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407" y="1428991"/>
            <a:ext cx="9718950" cy="5148000"/>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0294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D1F89-A3A6-413E-8E41-063BD88234F6}"/>
              </a:ext>
            </a:extLst>
          </p:cNvPr>
          <p:cNvSpPr>
            <a:spLocks noGrp="1"/>
          </p:cNvSpPr>
          <p:nvPr>
            <p:ph idx="1"/>
          </p:nvPr>
        </p:nvSpPr>
        <p:spPr/>
        <p:txBody>
          <a:bodyPr/>
          <a:lstStyle/>
          <a:p>
            <a:r>
              <a:rPr lang="en-IN" dirty="0"/>
              <a:t>Another basic requirement was a platform.</a:t>
            </a:r>
          </a:p>
          <a:p>
            <a:r>
              <a:rPr lang="en-IN" dirty="0"/>
              <a:t>Microsoft Azure Machine Learning Studio is a collaborative, drag-and-drop tool you can use to build, test, and deploy predictive analytics solutions on your data. Machine Learning Studio publishes models as web services that can easily be consumed by custom apps or BI tools such as Excel.</a:t>
            </a:r>
          </a:p>
          <a:p>
            <a:r>
              <a:rPr lang="en-IN" dirty="0"/>
              <a:t>Machine Learning Studio is where data science, predictive analytics, cloud resources, and your data meet.</a:t>
            </a:r>
          </a:p>
        </p:txBody>
      </p:sp>
    </p:spTree>
    <p:extLst>
      <p:ext uri="{BB962C8B-B14F-4D97-AF65-F5344CB8AC3E}">
        <p14:creationId xmlns:p14="http://schemas.microsoft.com/office/powerpoint/2010/main" val="336722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235B89-9078-410D-A9E2-E65F16D2E1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580" y="1560874"/>
            <a:ext cx="10990802" cy="4860000"/>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57478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4F035E-3355-45E1-86FD-8E69C3D10E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772" y="1525705"/>
            <a:ext cx="10556792" cy="4932000"/>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786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BB2A-0C2A-4444-B635-4AF7F73C5EF3}"/>
              </a:ext>
            </a:extLst>
          </p:cNvPr>
          <p:cNvSpPr>
            <a:spLocks noGrp="1"/>
          </p:cNvSpPr>
          <p:nvPr>
            <p:ph type="title"/>
          </p:nvPr>
        </p:nvSpPr>
        <p:spPr/>
        <p:txBody>
          <a:bodyPr/>
          <a:lstStyle/>
          <a:p>
            <a:r>
              <a:rPr lang="en-IN" b="1" u="sng" dirty="0"/>
              <a:t>TEST VERIFICATION</a:t>
            </a:r>
          </a:p>
        </p:txBody>
      </p:sp>
      <p:pic>
        <p:nvPicPr>
          <p:cNvPr id="5" name="Content Placeholder 4">
            <a:extLst>
              <a:ext uri="{FF2B5EF4-FFF2-40B4-BE49-F238E27FC236}">
                <a16:creationId xmlns:a16="http://schemas.microsoft.com/office/drawing/2014/main" id="{C11240CB-5214-42E8-8D35-60729D27F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272" y="2009292"/>
            <a:ext cx="10024419" cy="4464000"/>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50411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951-EE95-4335-96DC-BC30F18EF109}"/>
              </a:ext>
            </a:extLst>
          </p:cNvPr>
          <p:cNvSpPr>
            <a:spLocks noGrp="1"/>
          </p:cNvSpPr>
          <p:nvPr>
            <p:ph type="title"/>
          </p:nvPr>
        </p:nvSpPr>
        <p:spPr/>
        <p:txBody>
          <a:bodyPr/>
          <a:lstStyle/>
          <a:p>
            <a:r>
              <a:rPr lang="en-IN" b="1" u="sng" dirty="0"/>
              <a:t>LINK TO PUBLISHED EXPERIMENT</a:t>
            </a:r>
          </a:p>
        </p:txBody>
      </p:sp>
      <p:sp>
        <p:nvSpPr>
          <p:cNvPr id="3" name="Content Placeholder 2">
            <a:extLst>
              <a:ext uri="{FF2B5EF4-FFF2-40B4-BE49-F238E27FC236}">
                <a16:creationId xmlns:a16="http://schemas.microsoft.com/office/drawing/2014/main" id="{B3F7D50A-C67A-43B1-85F8-21EE47A9B364}"/>
              </a:ext>
            </a:extLst>
          </p:cNvPr>
          <p:cNvSpPr>
            <a:spLocks noGrp="1"/>
          </p:cNvSpPr>
          <p:nvPr>
            <p:ph idx="1"/>
          </p:nvPr>
        </p:nvSpPr>
        <p:spPr/>
        <p:txBody>
          <a:bodyPr/>
          <a:lstStyle/>
          <a:p>
            <a:pPr marL="0" indent="0" algn="ctr">
              <a:buNone/>
            </a:pPr>
            <a:r>
              <a:rPr lang="en-IN" dirty="0">
                <a:solidFill>
                  <a:schemeClr val="accent4"/>
                </a:solidFill>
              </a:rPr>
              <a:t>https://gallery.cortanaintelligence.com/Experiment/tech-knights</a:t>
            </a:r>
          </a:p>
        </p:txBody>
      </p:sp>
      <p:pic>
        <p:nvPicPr>
          <p:cNvPr id="5" name="Picture 4">
            <a:extLst>
              <a:ext uri="{FF2B5EF4-FFF2-40B4-BE49-F238E27FC236}">
                <a16:creationId xmlns:a16="http://schemas.microsoft.com/office/drawing/2014/main" id="{9A98110E-FF58-42EE-B42E-6489B0DB0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725" y="2875082"/>
            <a:ext cx="3690282" cy="3564000"/>
          </a:xfrm>
          <a:prstGeom prst="rect">
            <a:avLst/>
          </a:prstGeom>
          <a:solidFill>
            <a:schemeClr val="tx1"/>
          </a:solidFill>
          <a:ln w="38100" cap="sq">
            <a:solidFill>
              <a:srgbClr val="C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102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C908-D13E-4B34-BF3C-C7D9DADAE558}"/>
              </a:ext>
            </a:extLst>
          </p:cNvPr>
          <p:cNvSpPr>
            <a:spLocks noGrp="1"/>
          </p:cNvSpPr>
          <p:nvPr>
            <p:ph type="title"/>
          </p:nvPr>
        </p:nvSpPr>
        <p:spPr/>
        <p:txBody>
          <a:bodyPr/>
          <a:lstStyle/>
          <a:p>
            <a:r>
              <a:rPr lang="en-IN" b="1" u="sng" dirty="0"/>
              <a:t>POPULATION HEALTH MANAGEMENT FOR HEALTH-CARE</a:t>
            </a:r>
          </a:p>
        </p:txBody>
      </p:sp>
      <p:sp>
        <p:nvSpPr>
          <p:cNvPr id="3" name="Content Placeholder 2">
            <a:extLst>
              <a:ext uri="{FF2B5EF4-FFF2-40B4-BE49-F238E27FC236}">
                <a16:creationId xmlns:a16="http://schemas.microsoft.com/office/drawing/2014/main" id="{44651BE3-82BD-4267-A753-65EB98AC3F55}"/>
              </a:ext>
            </a:extLst>
          </p:cNvPr>
          <p:cNvSpPr>
            <a:spLocks noGrp="1"/>
          </p:cNvSpPr>
          <p:nvPr>
            <p:ph idx="1"/>
          </p:nvPr>
        </p:nvSpPr>
        <p:spPr/>
        <p:txBody>
          <a:bodyPr>
            <a:normAutofit/>
          </a:bodyPr>
          <a:lstStyle/>
          <a:p>
            <a:r>
              <a:rPr lang="en-IN" dirty="0"/>
              <a:t>Population Health Management is an important tool that is increasingly being used by health care providers to manage and control the escalating costs. </a:t>
            </a:r>
          </a:p>
          <a:p>
            <a:r>
              <a:rPr lang="en-IN" dirty="0"/>
              <a:t>The crux of Population Health Management is to use data to improve health outcomes. </a:t>
            </a:r>
          </a:p>
          <a:p>
            <a:r>
              <a:rPr lang="en-IN" dirty="0"/>
              <a:t>Tracking, monitoring, and bench marking are the three bastions of Population Health Management, aimed at improving clinical and health outcomes while managing and reducing cost. </a:t>
            </a:r>
          </a:p>
        </p:txBody>
      </p:sp>
    </p:spTree>
    <p:extLst>
      <p:ext uri="{BB962C8B-B14F-4D97-AF65-F5344CB8AC3E}">
        <p14:creationId xmlns:p14="http://schemas.microsoft.com/office/powerpoint/2010/main" val="4270526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E85920-95A5-4E18-B32D-390A332B4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679" y="1297108"/>
            <a:ext cx="10599406" cy="5112000"/>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867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7F7E-39F9-4989-9414-388B20946BE5}"/>
              </a:ext>
            </a:extLst>
          </p:cNvPr>
          <p:cNvSpPr>
            <a:spLocks noGrp="1"/>
          </p:cNvSpPr>
          <p:nvPr>
            <p:ph type="title"/>
          </p:nvPr>
        </p:nvSpPr>
        <p:spPr/>
        <p:txBody>
          <a:bodyPr/>
          <a:lstStyle/>
          <a:p>
            <a:r>
              <a:rPr lang="en-IN" b="1" u="sng" dirty="0"/>
              <a:t>APP SERVICE CREATED IN Azure portal</a:t>
            </a:r>
          </a:p>
        </p:txBody>
      </p:sp>
      <p:pic>
        <p:nvPicPr>
          <p:cNvPr id="5" name="Content Placeholder 4">
            <a:extLst>
              <a:ext uri="{FF2B5EF4-FFF2-40B4-BE49-F238E27FC236}">
                <a16:creationId xmlns:a16="http://schemas.microsoft.com/office/drawing/2014/main" id="{6828C5CE-4C6D-4A2D-8FCC-71A2F98B63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295" y="2070834"/>
            <a:ext cx="8700903" cy="4500000"/>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07591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8953-8716-4B25-9ACB-434705D05F77}"/>
              </a:ext>
            </a:extLst>
          </p:cNvPr>
          <p:cNvSpPr>
            <a:spLocks noGrp="1"/>
          </p:cNvSpPr>
          <p:nvPr>
            <p:ph type="title"/>
          </p:nvPr>
        </p:nvSpPr>
        <p:spPr/>
        <p:txBody>
          <a:bodyPr/>
          <a:lstStyle/>
          <a:p>
            <a:r>
              <a:rPr lang="en-IN" b="1" u="sng" dirty="0" err="1"/>
              <a:t>Patients_COUNT</a:t>
            </a:r>
            <a:endParaRPr lang="en-IN" b="1" u="sng" dirty="0"/>
          </a:p>
        </p:txBody>
      </p:sp>
      <p:pic>
        <p:nvPicPr>
          <p:cNvPr id="5" name="Content Placeholder 4">
            <a:extLst>
              <a:ext uri="{FF2B5EF4-FFF2-40B4-BE49-F238E27FC236}">
                <a16:creationId xmlns:a16="http://schemas.microsoft.com/office/drawing/2014/main" id="{543E0C8C-4ECB-44EA-9B11-813383E2C9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779" y="2255470"/>
            <a:ext cx="7936000" cy="4464000"/>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4101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1452-0682-4342-9907-CF30C6D06CFA}"/>
              </a:ext>
            </a:extLst>
          </p:cNvPr>
          <p:cNvSpPr>
            <a:spLocks noGrp="1"/>
          </p:cNvSpPr>
          <p:nvPr>
            <p:ph type="title"/>
          </p:nvPr>
        </p:nvSpPr>
        <p:spPr/>
        <p:txBody>
          <a:bodyPr/>
          <a:lstStyle/>
          <a:p>
            <a:r>
              <a:rPr lang="en-IN" b="1" u="sng" dirty="0"/>
              <a:t>WEBSITE</a:t>
            </a:r>
          </a:p>
        </p:txBody>
      </p:sp>
      <p:pic>
        <p:nvPicPr>
          <p:cNvPr id="5" name="Content Placeholder 4">
            <a:extLst>
              <a:ext uri="{FF2B5EF4-FFF2-40B4-BE49-F238E27FC236}">
                <a16:creationId xmlns:a16="http://schemas.microsoft.com/office/drawing/2014/main" id="{2A303FA4-8C3B-4B38-9B67-66CEDCB41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124" y="2062043"/>
            <a:ext cx="7808000" cy="4392000"/>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4408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3ADF77-F12E-4C0F-9704-CB1B79CEB4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809" y="1411408"/>
            <a:ext cx="8896000" cy="5004000"/>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62858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CD8C55E6-A9B0-4C25-B1E5-62DC5EBA73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9627" y="1376232"/>
            <a:ext cx="10160766" cy="54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15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FD17-4BEF-4945-BBF8-BE631F9B7CD7}"/>
              </a:ext>
            </a:extLst>
          </p:cNvPr>
          <p:cNvSpPr>
            <a:spLocks noGrp="1"/>
          </p:cNvSpPr>
          <p:nvPr>
            <p:ph type="title"/>
          </p:nvPr>
        </p:nvSpPr>
        <p:spPr/>
        <p:txBody>
          <a:bodyPr/>
          <a:lstStyle/>
          <a:p>
            <a:r>
              <a:rPr lang="en-IN" b="1" u="sng" dirty="0"/>
              <a:t>BENEFITS</a:t>
            </a:r>
          </a:p>
        </p:txBody>
      </p:sp>
      <p:pic>
        <p:nvPicPr>
          <p:cNvPr id="4" name="Content Placeholder 3">
            <a:extLst>
              <a:ext uri="{FF2B5EF4-FFF2-40B4-BE49-F238E27FC236}">
                <a16:creationId xmlns:a16="http://schemas.microsoft.com/office/drawing/2014/main" id="{48C4C7FF-1E05-4086-84D9-5E099633AD89}"/>
              </a:ext>
            </a:extLst>
          </p:cNvPr>
          <p:cNvPicPr>
            <a:picLocks noGrp="1" noChangeAspect="1"/>
          </p:cNvPicPr>
          <p:nvPr>
            <p:ph idx="1"/>
          </p:nvPr>
        </p:nvPicPr>
        <p:blipFill>
          <a:blip r:embed="rId2"/>
          <a:stretch>
            <a:fillRect/>
          </a:stretch>
        </p:blipFill>
        <p:spPr>
          <a:xfrm>
            <a:off x="2198080" y="2176891"/>
            <a:ext cx="7808619" cy="4176000"/>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047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B713-0771-4AC5-9CEA-E5136446E45F}"/>
              </a:ext>
            </a:extLst>
          </p:cNvPr>
          <p:cNvSpPr>
            <a:spLocks noGrp="1"/>
          </p:cNvSpPr>
          <p:nvPr>
            <p:ph type="title"/>
          </p:nvPr>
        </p:nvSpPr>
        <p:spPr/>
        <p:txBody>
          <a:bodyPr/>
          <a:lstStyle/>
          <a:p>
            <a:r>
              <a:rPr lang="en-IN" b="1" u="sng" dirty="0"/>
              <a:t>BENEFITS</a:t>
            </a:r>
          </a:p>
        </p:txBody>
      </p:sp>
      <p:sp>
        <p:nvSpPr>
          <p:cNvPr id="3" name="Content Placeholder 2">
            <a:extLst>
              <a:ext uri="{FF2B5EF4-FFF2-40B4-BE49-F238E27FC236}">
                <a16:creationId xmlns:a16="http://schemas.microsoft.com/office/drawing/2014/main" id="{077973BA-5FDB-4803-A4E1-0B44F8CCB661}"/>
              </a:ext>
            </a:extLst>
          </p:cNvPr>
          <p:cNvSpPr>
            <a:spLocks noGrp="1"/>
          </p:cNvSpPr>
          <p:nvPr>
            <p:ph idx="1"/>
          </p:nvPr>
        </p:nvSpPr>
        <p:spPr/>
        <p:txBody>
          <a:bodyPr>
            <a:normAutofit lnSpcReduction="10000"/>
          </a:bodyPr>
          <a:lstStyle/>
          <a:p>
            <a:pPr fontAlgn="base"/>
            <a:r>
              <a:rPr lang="en-IN" dirty="0"/>
              <a:t>Managing useful information with the help of a healthcare app</a:t>
            </a:r>
          </a:p>
          <a:p>
            <a:pPr fontAlgn="base"/>
            <a:r>
              <a:rPr lang="en-IN" dirty="0"/>
              <a:t>Maintaining health record of patients</a:t>
            </a:r>
          </a:p>
          <a:p>
            <a:pPr fontAlgn="base"/>
            <a:r>
              <a:rPr lang="en-IN" dirty="0"/>
              <a:t>Accessing the health record sheet for knowing the status of patients</a:t>
            </a:r>
          </a:p>
          <a:p>
            <a:pPr fontAlgn="base"/>
            <a:r>
              <a:rPr lang="en-IN" dirty="0"/>
              <a:t>Better time management techniques</a:t>
            </a:r>
          </a:p>
          <a:p>
            <a:pPr fontAlgn="base"/>
            <a:r>
              <a:rPr lang="en-IN" dirty="0"/>
              <a:t>Collecting useful information on the healthcare industry</a:t>
            </a:r>
          </a:p>
          <a:p>
            <a:pPr fontAlgn="base"/>
            <a:r>
              <a:rPr lang="en-IN" dirty="0"/>
              <a:t>Providing better ways of communication for patients and doctors</a:t>
            </a:r>
          </a:p>
          <a:p>
            <a:pPr fontAlgn="base"/>
            <a:r>
              <a:rPr lang="en-IN" dirty="0"/>
              <a:t>Getting the best consultancy from the doctors on your problem</a:t>
            </a:r>
          </a:p>
          <a:p>
            <a:pPr fontAlgn="base"/>
            <a:r>
              <a:rPr lang="en-IN" dirty="0"/>
              <a:t>Taking effective medical education for improving your medical knowledge</a:t>
            </a:r>
          </a:p>
          <a:p>
            <a:pPr fontAlgn="base"/>
            <a:r>
              <a:rPr lang="en-IN" dirty="0"/>
              <a:t>Managing patients record on the app</a:t>
            </a:r>
          </a:p>
          <a:p>
            <a:pPr fontAlgn="base"/>
            <a:r>
              <a:rPr lang="en-IN" dirty="0"/>
              <a:t>Monitoring patients from your app</a:t>
            </a:r>
          </a:p>
        </p:txBody>
      </p:sp>
    </p:spTree>
    <p:extLst>
      <p:ext uri="{BB962C8B-B14F-4D97-AF65-F5344CB8AC3E}">
        <p14:creationId xmlns:p14="http://schemas.microsoft.com/office/powerpoint/2010/main" val="171201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EDD1-A646-419A-A451-045192145AD5}"/>
              </a:ext>
            </a:extLst>
          </p:cNvPr>
          <p:cNvSpPr>
            <a:spLocks noGrp="1"/>
          </p:cNvSpPr>
          <p:nvPr>
            <p:ph type="title"/>
          </p:nvPr>
        </p:nvSpPr>
        <p:spPr/>
        <p:txBody>
          <a:bodyPr/>
          <a:lstStyle/>
          <a:p>
            <a:r>
              <a:rPr lang="en-IN" b="1" u="sng" dirty="0"/>
              <a:t>MARKET SCENARIO</a:t>
            </a:r>
          </a:p>
        </p:txBody>
      </p:sp>
      <p:sp>
        <p:nvSpPr>
          <p:cNvPr id="3" name="Content Placeholder 2">
            <a:extLst>
              <a:ext uri="{FF2B5EF4-FFF2-40B4-BE49-F238E27FC236}">
                <a16:creationId xmlns:a16="http://schemas.microsoft.com/office/drawing/2014/main" id="{E3FFCDC5-9F2F-43FE-AED4-006ADFAD82FF}"/>
              </a:ext>
            </a:extLst>
          </p:cNvPr>
          <p:cNvSpPr>
            <a:spLocks noGrp="1"/>
          </p:cNvSpPr>
          <p:nvPr>
            <p:ph idx="1"/>
          </p:nvPr>
        </p:nvSpPr>
        <p:spPr/>
        <p:txBody>
          <a:bodyPr>
            <a:normAutofit/>
          </a:bodyPr>
          <a:lstStyle/>
          <a:p>
            <a:r>
              <a:rPr lang="en-IN" dirty="0"/>
              <a:t>The global mobile medical apps market comprises of software applications that can be executed on a mobile platform, or a web-based software connected to a mobile platform. The intended use of medical apps is wide ranging starting from the apps helping patients, or users to self-manage their disease or conditions without providing any diagnosis or treatment related recommendations, to the apps which claim to diagnose, cure, mitigate or prevent the onset of a disease or medical condition. Mobile medical apps are often used as an accessory to a regulated medical device, and they transform a mobile platform into a medical device. </a:t>
            </a:r>
          </a:p>
        </p:txBody>
      </p:sp>
    </p:spTree>
    <p:extLst>
      <p:ext uri="{BB962C8B-B14F-4D97-AF65-F5344CB8AC3E}">
        <p14:creationId xmlns:p14="http://schemas.microsoft.com/office/powerpoint/2010/main" val="97402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4D08B-7875-402D-9410-80F17D65B64D}"/>
              </a:ext>
            </a:extLst>
          </p:cNvPr>
          <p:cNvSpPr>
            <a:spLocks noGrp="1"/>
          </p:cNvSpPr>
          <p:nvPr>
            <p:ph idx="1"/>
          </p:nvPr>
        </p:nvSpPr>
        <p:spPr/>
        <p:txBody>
          <a:bodyPr/>
          <a:lstStyle/>
          <a:p>
            <a:r>
              <a:rPr lang="en-IN" dirty="0"/>
              <a:t>With the rapid proliferation of mobile computing devices and smartphones in conjunction with growing consumer demand for mobile apps, there has been a plethora of medical apps in different online app distribution platforms such as, Google Play Store and Apple's app store. As of 2017, there was an estimated 1,59,000 medical apps in different app stores. </a:t>
            </a:r>
          </a:p>
          <a:p>
            <a:pPr marL="0" indent="0">
              <a:buNone/>
            </a:pPr>
            <a:endParaRPr lang="en-IN" dirty="0"/>
          </a:p>
        </p:txBody>
      </p:sp>
    </p:spTree>
    <p:extLst>
      <p:ext uri="{BB962C8B-B14F-4D97-AF65-F5344CB8AC3E}">
        <p14:creationId xmlns:p14="http://schemas.microsoft.com/office/powerpoint/2010/main" val="125448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AA48B-4960-4CE8-B1D6-1FAF8F8C0831}"/>
              </a:ext>
            </a:extLst>
          </p:cNvPr>
          <p:cNvSpPr>
            <a:spLocks noGrp="1"/>
          </p:cNvSpPr>
          <p:nvPr>
            <p:ph idx="1"/>
          </p:nvPr>
        </p:nvSpPr>
        <p:spPr/>
        <p:txBody>
          <a:bodyPr/>
          <a:lstStyle/>
          <a:p>
            <a:r>
              <a:rPr lang="en-IN" dirty="0"/>
              <a:t>Mobile medical apps can significantly expose a patient or user to health risks if it ceases or fails to perform as intended. Hence, to provide guidance for the regulation of these apps, the U.S. Food and Drug Administration (FDA) for the first time issued a guidance document in the year 2015, which is particularly for the developers of mobile medical apps. The agency has already approved more than 100 medical apps in the last decade out of which around 40 medical apps were approved in the year 2015 and 2016. The FDA only intends to regulate mobile apps that pose greater risk to the patients in an event where an app fails to function as intended, and aims to exercise enforcement discretion for the mobile apps that pose minimal risks to the patients.</a:t>
            </a:r>
          </a:p>
        </p:txBody>
      </p:sp>
    </p:spTree>
    <p:extLst>
      <p:ext uri="{BB962C8B-B14F-4D97-AF65-F5344CB8AC3E}">
        <p14:creationId xmlns:p14="http://schemas.microsoft.com/office/powerpoint/2010/main" val="229643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8A3F6-92AF-4816-9C18-11FC57395F33}"/>
              </a:ext>
            </a:extLst>
          </p:cNvPr>
          <p:cNvSpPr>
            <a:spLocks noGrp="1"/>
          </p:cNvSpPr>
          <p:nvPr>
            <p:ph idx="1"/>
          </p:nvPr>
        </p:nvSpPr>
        <p:spPr/>
        <p:txBody>
          <a:bodyPr>
            <a:normAutofit/>
          </a:bodyPr>
          <a:lstStyle/>
          <a:p>
            <a:r>
              <a:rPr lang="en-IN" dirty="0"/>
              <a:t>Despite these regulatory guidelines, there are hundreds of medically themed apps in Apple's App Store and Google Play Store that claim to assess, diagnose, and take control of the personal health of the patient. The usage of these apps could prove hazardous for a patient or user as these apps are not well backed by clinical evidences, and can even mislead a patient by showing false positive results. Agencies such as FDA is considerably taking steps to withdraw these apps from the app distribution platforms, and making provisions so that these kinds of apps are not marketed as replacement for legitimate medical equipment.</a:t>
            </a:r>
          </a:p>
        </p:txBody>
      </p:sp>
    </p:spTree>
    <p:extLst>
      <p:ext uri="{BB962C8B-B14F-4D97-AF65-F5344CB8AC3E}">
        <p14:creationId xmlns:p14="http://schemas.microsoft.com/office/powerpoint/2010/main" val="246033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3E0CD-789E-4203-A0CE-2045943967AF}"/>
              </a:ext>
            </a:extLst>
          </p:cNvPr>
          <p:cNvSpPr>
            <a:spLocks noGrp="1"/>
          </p:cNvSpPr>
          <p:nvPr>
            <p:ph idx="1"/>
          </p:nvPr>
        </p:nvSpPr>
        <p:spPr/>
        <p:txBody>
          <a:bodyPr/>
          <a:lstStyle/>
          <a:p>
            <a:r>
              <a:rPr lang="en-IN" dirty="0"/>
              <a:t>On the other hand, there are only a handful of medical apps that physicians or other healthcare professionals find useful in a clinical setting. These apps are cantered upon enabling doctors seeking drug related information or drug interaction (aka reference apps), and helping physicians during their clinical decision-making process. Some of the widely known and most downloaded medical apps in a clinical setting are </a:t>
            </a:r>
            <a:r>
              <a:rPr lang="en-IN" dirty="0" err="1">
                <a:solidFill>
                  <a:srgbClr val="00B0F0"/>
                </a:solidFill>
              </a:rPr>
              <a:t>Epocrates</a:t>
            </a:r>
            <a:r>
              <a:rPr lang="en-IN" dirty="0">
                <a:solidFill>
                  <a:srgbClr val="00B0F0"/>
                </a:solidFill>
              </a:rPr>
              <a:t>, PEPID, </a:t>
            </a:r>
            <a:r>
              <a:rPr lang="en-IN" dirty="0" err="1">
                <a:solidFill>
                  <a:srgbClr val="00B0F0"/>
                </a:solidFill>
              </a:rPr>
              <a:t>UptoDate</a:t>
            </a:r>
            <a:r>
              <a:rPr lang="en-IN" dirty="0">
                <a:solidFill>
                  <a:srgbClr val="00B0F0"/>
                </a:solidFill>
              </a:rPr>
              <a:t>, Medscape, </a:t>
            </a:r>
            <a:r>
              <a:rPr lang="en-IN" dirty="0"/>
              <a:t>and</a:t>
            </a:r>
            <a:r>
              <a:rPr lang="en-IN" dirty="0">
                <a:solidFill>
                  <a:srgbClr val="00B0F0"/>
                </a:solidFill>
              </a:rPr>
              <a:t> </a:t>
            </a:r>
            <a:r>
              <a:rPr lang="en-IN" dirty="0" err="1">
                <a:solidFill>
                  <a:srgbClr val="00B0F0"/>
                </a:solidFill>
              </a:rPr>
              <a:t>Doximity</a:t>
            </a:r>
            <a:r>
              <a:rPr lang="en-IN" dirty="0"/>
              <a:t>.</a:t>
            </a:r>
            <a:br>
              <a:rPr lang="en-IN" dirty="0"/>
            </a:br>
            <a:endParaRPr lang="en-IN" dirty="0"/>
          </a:p>
        </p:txBody>
      </p:sp>
    </p:spTree>
    <p:extLst>
      <p:ext uri="{BB962C8B-B14F-4D97-AF65-F5344CB8AC3E}">
        <p14:creationId xmlns:p14="http://schemas.microsoft.com/office/powerpoint/2010/main" val="7100911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847</TotalTime>
  <Words>882</Words>
  <Application>Microsoft Office PowerPoint</Application>
  <PresentationFormat>Widescreen</PresentationFormat>
  <Paragraphs>53</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Century Gothic</vt:lpstr>
      <vt:lpstr>Vapor Trail</vt:lpstr>
      <vt:lpstr>PowerPoint Presentation</vt:lpstr>
      <vt:lpstr>POPULATION HEALTH MANAGEMENT FOR HEALTH-CARE</vt:lpstr>
      <vt:lpstr>BENEFITS</vt:lpstr>
      <vt:lpstr>BENEFITS</vt:lpstr>
      <vt:lpstr>MARKET SCENARIO</vt:lpstr>
      <vt:lpstr>PowerPoint Presentation</vt:lpstr>
      <vt:lpstr>PowerPoint Presentation</vt:lpstr>
      <vt:lpstr>PowerPoint Presentation</vt:lpstr>
      <vt:lpstr>PowerPoint Presentation</vt:lpstr>
      <vt:lpstr>APPS THAT ALREADY EXIST</vt:lpstr>
      <vt:lpstr>THE BASIC IDEA</vt:lpstr>
      <vt:lpstr>REQUIREMENTS</vt:lpstr>
      <vt:lpstr>PowerPoint Presentation</vt:lpstr>
      <vt:lpstr>PowerPoint Presentation</vt:lpstr>
      <vt:lpstr>PowerPoint Presentation</vt:lpstr>
      <vt:lpstr>PowerPoint Presentation</vt:lpstr>
      <vt:lpstr>PowerPoint Presentation</vt:lpstr>
      <vt:lpstr>TEST VERIFICATION</vt:lpstr>
      <vt:lpstr>LINK TO PUBLISHED EXPERIMENT</vt:lpstr>
      <vt:lpstr>PowerPoint Presentation</vt:lpstr>
      <vt:lpstr>APP SERVICE CREATED IN Azure portal</vt:lpstr>
      <vt:lpstr>Patients_COUNT</vt:lpstr>
      <vt:lpstr>WEBSITE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Mehar Parmar</dc:creator>
  <cp:lastModifiedBy>Mehar Parmar</cp:lastModifiedBy>
  <cp:revision>31</cp:revision>
  <dcterms:created xsi:type="dcterms:W3CDTF">2018-06-15T03:42:50Z</dcterms:created>
  <dcterms:modified xsi:type="dcterms:W3CDTF">2018-06-16T04:23:13Z</dcterms:modified>
</cp:coreProperties>
</file>