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47" r:id="rId2"/>
    <p:sldId id="358" r:id="rId3"/>
    <p:sldId id="332" r:id="rId4"/>
    <p:sldId id="340" r:id="rId5"/>
    <p:sldId id="337" r:id="rId6"/>
    <p:sldId id="263" r:id="rId7"/>
    <p:sldId id="359" r:id="rId8"/>
    <p:sldId id="360" r:id="rId9"/>
    <p:sldId id="364" r:id="rId10"/>
    <p:sldId id="356" r:id="rId11"/>
    <p:sldId id="367" r:id="rId12"/>
    <p:sldId id="365" r:id="rId13"/>
    <p:sldId id="366" r:id="rId14"/>
    <p:sldId id="3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8/24/2022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31BA-06CA-47B2-B151-CD5DD748406F}"/>
              </a:ext>
            </a:extLst>
          </p:cNvPr>
          <p:cNvSpPr>
            <a:spLocks noGrp="1"/>
          </p:cNvSpPr>
          <p:nvPr>
            <p:ph type="ctrTitle"/>
          </p:nvPr>
        </p:nvSpPr>
        <p:spPr>
          <a:xfrm>
            <a:off x="762000" y="533400"/>
            <a:ext cx="7467600" cy="762000"/>
          </a:xfrm>
        </p:spPr>
        <p:txBody>
          <a:bodyPr/>
          <a:lstStyle/>
          <a:p>
            <a:endParaRPr lang="en-IN" b="1" dirty="0"/>
          </a:p>
        </p:txBody>
      </p:sp>
      <p:sp>
        <p:nvSpPr>
          <p:cNvPr id="5" name="Rectangle 4">
            <a:extLst>
              <a:ext uri="{FF2B5EF4-FFF2-40B4-BE49-F238E27FC236}">
                <a16:creationId xmlns:a16="http://schemas.microsoft.com/office/drawing/2014/main" id="{3DE8AAF0-6DCB-42F9-9BE0-1F30D3F13DFF}"/>
              </a:ext>
            </a:extLst>
          </p:cNvPr>
          <p:cNvSpPr/>
          <p:nvPr/>
        </p:nvSpPr>
        <p:spPr>
          <a:xfrm>
            <a:off x="715912" y="1862092"/>
            <a:ext cx="7712176"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Turkey Inflation Crisis</a:t>
            </a:r>
            <a:endParaRPr lang="en-IN"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0045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F56E-1EB4-4FEE-9502-4F265C4BDA24}"/>
              </a:ext>
            </a:extLst>
          </p:cNvPr>
          <p:cNvSpPr>
            <a:spLocks noGrp="1"/>
          </p:cNvSpPr>
          <p:nvPr>
            <p:ph type="title"/>
          </p:nvPr>
        </p:nvSpPr>
        <p:spPr>
          <a:xfrm>
            <a:off x="457200" y="2286000"/>
            <a:ext cx="8229600" cy="2209800"/>
          </a:xfrm>
          <a:solidFill>
            <a:schemeClr val="accent1">
              <a:lumMod val="60000"/>
              <a:lumOff val="40000"/>
            </a:schemeClr>
          </a:solidFill>
        </p:spPr>
        <p:txBody>
          <a:bodyPr/>
          <a:lstStyle/>
          <a:p>
            <a:r>
              <a:rPr lang="en-IN" sz="6000" b="1" dirty="0"/>
              <a:t>ALGORITHMS, SOLUTION AND CONCLUSIONS</a:t>
            </a:r>
            <a:endParaRPr lang="en-IN" b="1" dirty="0"/>
          </a:p>
        </p:txBody>
      </p:sp>
    </p:spTree>
    <p:extLst>
      <p:ext uri="{BB962C8B-B14F-4D97-AF65-F5344CB8AC3E}">
        <p14:creationId xmlns:p14="http://schemas.microsoft.com/office/powerpoint/2010/main" val="84780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1DC0DE1-4C4A-41FE-8915-F09751E1725E}"/>
              </a:ext>
            </a:extLst>
          </p:cNvPr>
          <p:cNvGraphicFramePr>
            <a:graphicFrameLocks noGrp="1"/>
          </p:cNvGraphicFramePr>
          <p:nvPr>
            <p:extLst>
              <p:ext uri="{D42A27DB-BD31-4B8C-83A1-F6EECF244321}">
                <p14:modId xmlns:p14="http://schemas.microsoft.com/office/powerpoint/2010/main" val="3376901077"/>
              </p:ext>
            </p:extLst>
          </p:nvPr>
        </p:nvGraphicFramePr>
        <p:xfrm>
          <a:off x="304800" y="598378"/>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8463809"/>
                    </a:ext>
                  </a:extLst>
                </a:gridCol>
                <a:gridCol w="3048000">
                  <a:extLst>
                    <a:ext uri="{9D8B030D-6E8A-4147-A177-3AD203B41FA5}">
                      <a16:colId xmlns:a16="http://schemas.microsoft.com/office/drawing/2014/main" val="2898140550"/>
                    </a:ext>
                  </a:extLst>
                </a:gridCol>
              </a:tblGrid>
              <a:tr h="370840">
                <a:tc>
                  <a:txBody>
                    <a:bodyPr/>
                    <a:lstStyle/>
                    <a:p>
                      <a:r>
                        <a:rPr lang="en-IN" dirty="0"/>
                        <a:t>Hypothesis Testing</a:t>
                      </a:r>
                    </a:p>
                  </a:txBody>
                  <a:tcPr/>
                </a:tc>
                <a:tc>
                  <a:txBody>
                    <a:bodyPr/>
                    <a:lstStyle/>
                    <a:p>
                      <a:r>
                        <a:rPr lang="en-IN" dirty="0" err="1"/>
                        <a:t>Pvalue</a:t>
                      </a:r>
                      <a:r>
                        <a:rPr lang="en-IN" dirty="0"/>
                        <a:t>&lt;0.05</a:t>
                      </a:r>
                    </a:p>
                  </a:txBody>
                  <a:tcPr/>
                </a:tc>
                <a:extLst>
                  <a:ext uri="{0D108BD9-81ED-4DB2-BD59-A6C34878D82A}">
                    <a16:rowId xmlns:a16="http://schemas.microsoft.com/office/drawing/2014/main" val="3982052496"/>
                  </a:ext>
                </a:extLst>
              </a:tr>
              <a:tr h="370840">
                <a:tc>
                  <a:txBody>
                    <a:bodyPr/>
                    <a:lstStyle/>
                    <a:p>
                      <a:r>
                        <a:rPr lang="en-IN" dirty="0"/>
                        <a:t>Interest Rate and TRYUSD</a:t>
                      </a:r>
                    </a:p>
                  </a:txBody>
                  <a:tcPr/>
                </a:tc>
                <a:tc>
                  <a:txBody>
                    <a:bodyPr/>
                    <a:lstStyle/>
                    <a:p>
                      <a:r>
                        <a:rPr lang="en-IN" dirty="0"/>
                        <a:t>0.000</a:t>
                      </a:r>
                    </a:p>
                  </a:txBody>
                  <a:tcPr/>
                </a:tc>
                <a:extLst>
                  <a:ext uri="{0D108BD9-81ED-4DB2-BD59-A6C34878D82A}">
                    <a16:rowId xmlns:a16="http://schemas.microsoft.com/office/drawing/2014/main" val="454839070"/>
                  </a:ext>
                </a:extLst>
              </a:tr>
              <a:tr h="370840">
                <a:tc>
                  <a:txBody>
                    <a:bodyPr/>
                    <a:lstStyle/>
                    <a:p>
                      <a:r>
                        <a:rPr lang="en-IN" dirty="0"/>
                        <a:t>Total FDI and TRYUSD</a:t>
                      </a:r>
                    </a:p>
                  </a:txBody>
                  <a:tcPr/>
                </a:tc>
                <a:tc>
                  <a:txBody>
                    <a:bodyPr/>
                    <a:lstStyle/>
                    <a:p>
                      <a:r>
                        <a:rPr lang="en-IN" dirty="0"/>
                        <a:t>0.022</a:t>
                      </a:r>
                    </a:p>
                  </a:txBody>
                  <a:tcPr/>
                </a:tc>
                <a:extLst>
                  <a:ext uri="{0D108BD9-81ED-4DB2-BD59-A6C34878D82A}">
                    <a16:rowId xmlns:a16="http://schemas.microsoft.com/office/drawing/2014/main" val="1862206680"/>
                  </a:ext>
                </a:extLst>
              </a:tr>
              <a:tr h="370840">
                <a:tc>
                  <a:txBody>
                    <a:bodyPr/>
                    <a:lstStyle/>
                    <a:p>
                      <a:r>
                        <a:rPr lang="en-IN" dirty="0"/>
                        <a:t>BOP and TRYUSD</a:t>
                      </a:r>
                    </a:p>
                  </a:txBody>
                  <a:tcPr/>
                </a:tc>
                <a:tc>
                  <a:txBody>
                    <a:bodyPr/>
                    <a:lstStyle/>
                    <a:p>
                      <a:r>
                        <a:rPr lang="en-IN" dirty="0"/>
                        <a:t>0.064</a:t>
                      </a:r>
                    </a:p>
                  </a:txBody>
                  <a:tcPr/>
                </a:tc>
                <a:extLst>
                  <a:ext uri="{0D108BD9-81ED-4DB2-BD59-A6C34878D82A}">
                    <a16:rowId xmlns:a16="http://schemas.microsoft.com/office/drawing/2014/main" val="3860548339"/>
                  </a:ext>
                </a:extLst>
              </a:tr>
              <a:tr h="370840">
                <a:tc>
                  <a:txBody>
                    <a:bodyPr/>
                    <a:lstStyle/>
                    <a:p>
                      <a:r>
                        <a:rPr lang="en-IN" dirty="0"/>
                        <a:t>Financial Account and TRYUSD</a:t>
                      </a:r>
                    </a:p>
                  </a:txBody>
                  <a:tcPr/>
                </a:tc>
                <a:tc>
                  <a:txBody>
                    <a:bodyPr/>
                    <a:lstStyle/>
                    <a:p>
                      <a:r>
                        <a:rPr lang="en-US" dirty="0"/>
                        <a:t>0.496</a:t>
                      </a:r>
                      <a:endParaRPr lang="en-IN" dirty="0"/>
                    </a:p>
                  </a:txBody>
                  <a:tcPr/>
                </a:tc>
                <a:extLst>
                  <a:ext uri="{0D108BD9-81ED-4DB2-BD59-A6C34878D82A}">
                    <a16:rowId xmlns:a16="http://schemas.microsoft.com/office/drawing/2014/main" val="2988160524"/>
                  </a:ext>
                </a:extLst>
              </a:tr>
              <a:tr h="370840">
                <a:tc>
                  <a:txBody>
                    <a:bodyPr/>
                    <a:lstStyle/>
                    <a:p>
                      <a:r>
                        <a:rPr lang="en-IN" dirty="0"/>
                        <a:t>M3 and TRYUSD</a:t>
                      </a:r>
                    </a:p>
                  </a:txBody>
                  <a:tcPr/>
                </a:tc>
                <a:tc>
                  <a:txBody>
                    <a:bodyPr/>
                    <a:lstStyle/>
                    <a:p>
                      <a:r>
                        <a:rPr lang="en-US" dirty="0"/>
                        <a:t>0.000</a:t>
                      </a:r>
                      <a:endParaRPr lang="en-IN" dirty="0"/>
                    </a:p>
                  </a:txBody>
                  <a:tcPr/>
                </a:tc>
                <a:extLst>
                  <a:ext uri="{0D108BD9-81ED-4DB2-BD59-A6C34878D82A}">
                    <a16:rowId xmlns:a16="http://schemas.microsoft.com/office/drawing/2014/main" val="926338837"/>
                  </a:ext>
                </a:extLst>
              </a:tr>
            </a:tbl>
          </a:graphicData>
        </a:graphic>
      </p:graphicFrame>
      <p:pic>
        <p:nvPicPr>
          <p:cNvPr id="3" name="Picture 2">
            <a:extLst>
              <a:ext uri="{FF2B5EF4-FFF2-40B4-BE49-F238E27FC236}">
                <a16:creationId xmlns:a16="http://schemas.microsoft.com/office/drawing/2014/main" id="{0963D2D5-0B52-4B54-B61F-1B78552F9496}"/>
              </a:ext>
            </a:extLst>
          </p:cNvPr>
          <p:cNvPicPr>
            <a:picLocks noChangeAspect="1"/>
          </p:cNvPicPr>
          <p:nvPr/>
        </p:nvPicPr>
        <p:blipFill>
          <a:blip r:embed="rId2"/>
          <a:stretch>
            <a:fillRect/>
          </a:stretch>
        </p:blipFill>
        <p:spPr>
          <a:xfrm>
            <a:off x="1752600" y="2971800"/>
            <a:ext cx="2955968" cy="3663574"/>
          </a:xfrm>
          <a:prstGeom prst="rect">
            <a:avLst/>
          </a:prstGeom>
        </p:spPr>
      </p:pic>
      <p:sp>
        <p:nvSpPr>
          <p:cNvPr id="5" name="TextBox 4">
            <a:extLst>
              <a:ext uri="{FF2B5EF4-FFF2-40B4-BE49-F238E27FC236}">
                <a16:creationId xmlns:a16="http://schemas.microsoft.com/office/drawing/2014/main" id="{60F63EB3-882A-4CE8-9008-C8640667EE2B}"/>
              </a:ext>
            </a:extLst>
          </p:cNvPr>
          <p:cNvSpPr txBox="1"/>
          <p:nvPr/>
        </p:nvSpPr>
        <p:spPr>
          <a:xfrm>
            <a:off x="6705600" y="1295400"/>
            <a:ext cx="1981200" cy="830997"/>
          </a:xfrm>
          <a:prstGeom prst="rect">
            <a:avLst/>
          </a:prstGeom>
          <a:solidFill>
            <a:schemeClr val="tx2">
              <a:lumMod val="20000"/>
              <a:lumOff val="80000"/>
            </a:schemeClr>
          </a:solidFill>
        </p:spPr>
        <p:txBody>
          <a:bodyPr wrap="square" rtlCol="0">
            <a:spAutoFit/>
          </a:bodyPr>
          <a:lstStyle/>
          <a:p>
            <a:pPr algn="ctr"/>
            <a:r>
              <a:rPr lang="en-US" sz="2400" b="1" dirty="0"/>
              <a:t>STATISTICAL</a:t>
            </a:r>
          </a:p>
          <a:p>
            <a:pPr algn="ctr"/>
            <a:r>
              <a:rPr lang="en-US" sz="2400" b="1" dirty="0"/>
              <a:t>SIGNIFICANCE</a:t>
            </a:r>
            <a:endParaRPr lang="en-IN" sz="2400" b="1" dirty="0"/>
          </a:p>
        </p:txBody>
      </p:sp>
      <p:sp>
        <p:nvSpPr>
          <p:cNvPr id="6" name="TextBox 5">
            <a:extLst>
              <a:ext uri="{FF2B5EF4-FFF2-40B4-BE49-F238E27FC236}">
                <a16:creationId xmlns:a16="http://schemas.microsoft.com/office/drawing/2014/main" id="{0498D80F-E739-4B0F-8EB9-9EDA2AD2E7CD}"/>
              </a:ext>
            </a:extLst>
          </p:cNvPr>
          <p:cNvSpPr txBox="1"/>
          <p:nvPr/>
        </p:nvSpPr>
        <p:spPr>
          <a:xfrm>
            <a:off x="5257800" y="3733800"/>
            <a:ext cx="3429000" cy="830997"/>
          </a:xfrm>
          <a:prstGeom prst="rect">
            <a:avLst/>
          </a:prstGeom>
          <a:solidFill>
            <a:schemeClr val="tx2">
              <a:lumMod val="20000"/>
              <a:lumOff val="80000"/>
            </a:schemeClr>
          </a:solidFill>
        </p:spPr>
        <p:txBody>
          <a:bodyPr wrap="square" rtlCol="0">
            <a:spAutoFit/>
          </a:bodyPr>
          <a:lstStyle/>
          <a:p>
            <a:pPr algn="ctr"/>
            <a:r>
              <a:rPr lang="en-US" sz="2400" b="1" dirty="0"/>
              <a:t>TREATMENT OF MULTICOLLINEARITY</a:t>
            </a:r>
            <a:endParaRPr lang="en-IN" sz="2400" b="1" dirty="0"/>
          </a:p>
        </p:txBody>
      </p:sp>
    </p:spTree>
    <p:extLst>
      <p:ext uri="{BB962C8B-B14F-4D97-AF65-F5344CB8AC3E}">
        <p14:creationId xmlns:p14="http://schemas.microsoft.com/office/powerpoint/2010/main" val="258940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7AE0-668F-4CCA-B958-9452FA45EFD1}"/>
              </a:ext>
            </a:extLst>
          </p:cNvPr>
          <p:cNvSpPr>
            <a:spLocks noGrp="1"/>
          </p:cNvSpPr>
          <p:nvPr>
            <p:ph type="title"/>
          </p:nvPr>
        </p:nvSpPr>
        <p:spPr>
          <a:xfrm>
            <a:off x="1066800" y="523982"/>
            <a:ext cx="6792948" cy="990600"/>
          </a:xfrm>
          <a:solidFill>
            <a:schemeClr val="tx2">
              <a:lumMod val="20000"/>
              <a:lumOff val="80000"/>
            </a:schemeClr>
          </a:solidFill>
        </p:spPr>
        <p:txBody>
          <a:bodyPr>
            <a:noAutofit/>
          </a:bodyPr>
          <a:lstStyle/>
          <a:p>
            <a:r>
              <a:rPr lang="en-US" sz="2400" b="1" i="0" dirty="0">
                <a:solidFill>
                  <a:srgbClr val="000000"/>
                </a:solidFill>
                <a:effectLst/>
                <a:latin typeface="Helvetica Neue"/>
              </a:rPr>
              <a:t/>
            </a:r>
            <a:br>
              <a:rPr lang="en-US" sz="2400" b="1" i="0" dirty="0">
                <a:solidFill>
                  <a:srgbClr val="000000"/>
                </a:solidFill>
                <a:effectLst/>
                <a:latin typeface="Helvetica Neue"/>
              </a:rPr>
            </a:br>
            <a:r>
              <a:rPr lang="en-US" sz="2400" b="1" i="0" dirty="0">
                <a:solidFill>
                  <a:srgbClr val="000000"/>
                </a:solidFill>
                <a:effectLst/>
                <a:latin typeface="Helvetica Neue"/>
              </a:rPr>
              <a:t>Multivariate Linear Regression – Ordinary Least Squares Method</a:t>
            </a:r>
            <a:br>
              <a:rPr lang="en-US" sz="2400" b="1" i="0" dirty="0">
                <a:solidFill>
                  <a:srgbClr val="000000"/>
                </a:solidFill>
                <a:effectLst/>
                <a:latin typeface="Helvetica Neue"/>
              </a:rPr>
            </a:br>
            <a:endParaRPr lang="en-IN" sz="2400" dirty="0"/>
          </a:p>
        </p:txBody>
      </p:sp>
      <p:pic>
        <p:nvPicPr>
          <p:cNvPr id="5" name="Picture 4">
            <a:extLst>
              <a:ext uri="{FF2B5EF4-FFF2-40B4-BE49-F238E27FC236}">
                <a16:creationId xmlns:a16="http://schemas.microsoft.com/office/drawing/2014/main" id="{655D2A99-1A3C-40EB-9D5C-8B55F954E3B1}"/>
              </a:ext>
            </a:extLst>
          </p:cNvPr>
          <p:cNvPicPr>
            <a:picLocks noChangeAspect="1"/>
          </p:cNvPicPr>
          <p:nvPr/>
        </p:nvPicPr>
        <p:blipFill>
          <a:blip r:embed="rId2"/>
          <a:stretch>
            <a:fillRect/>
          </a:stretch>
        </p:blipFill>
        <p:spPr>
          <a:xfrm>
            <a:off x="501680" y="1828800"/>
            <a:ext cx="3698720" cy="3095090"/>
          </a:xfrm>
          <a:prstGeom prst="rect">
            <a:avLst/>
          </a:prstGeom>
        </p:spPr>
      </p:pic>
      <p:pic>
        <p:nvPicPr>
          <p:cNvPr id="7" name="Picture 6">
            <a:extLst>
              <a:ext uri="{FF2B5EF4-FFF2-40B4-BE49-F238E27FC236}">
                <a16:creationId xmlns:a16="http://schemas.microsoft.com/office/drawing/2014/main" id="{497B5926-4F5B-4813-86A5-141769B1046E}"/>
              </a:ext>
            </a:extLst>
          </p:cNvPr>
          <p:cNvPicPr>
            <a:picLocks noChangeAspect="1"/>
          </p:cNvPicPr>
          <p:nvPr/>
        </p:nvPicPr>
        <p:blipFill>
          <a:blip r:embed="rId3"/>
          <a:stretch>
            <a:fillRect/>
          </a:stretch>
        </p:blipFill>
        <p:spPr>
          <a:xfrm>
            <a:off x="4310889" y="1752600"/>
            <a:ext cx="4551428" cy="4351962"/>
          </a:xfrm>
          <a:prstGeom prst="rect">
            <a:avLst/>
          </a:prstGeom>
        </p:spPr>
      </p:pic>
      <p:pic>
        <p:nvPicPr>
          <p:cNvPr id="9" name="Picture 8">
            <a:extLst>
              <a:ext uri="{FF2B5EF4-FFF2-40B4-BE49-F238E27FC236}">
                <a16:creationId xmlns:a16="http://schemas.microsoft.com/office/drawing/2014/main" id="{890FF017-FECE-4546-96CC-C2D3AAB27B12}"/>
              </a:ext>
            </a:extLst>
          </p:cNvPr>
          <p:cNvPicPr>
            <a:picLocks noChangeAspect="1"/>
          </p:cNvPicPr>
          <p:nvPr/>
        </p:nvPicPr>
        <p:blipFill>
          <a:blip r:embed="rId4"/>
          <a:stretch>
            <a:fillRect/>
          </a:stretch>
        </p:blipFill>
        <p:spPr>
          <a:xfrm>
            <a:off x="609600" y="4901629"/>
            <a:ext cx="3589087" cy="1447800"/>
          </a:xfrm>
          <a:prstGeom prst="rect">
            <a:avLst/>
          </a:prstGeom>
        </p:spPr>
      </p:pic>
    </p:spTree>
    <p:extLst>
      <p:ext uri="{BB962C8B-B14F-4D97-AF65-F5344CB8AC3E}">
        <p14:creationId xmlns:p14="http://schemas.microsoft.com/office/powerpoint/2010/main" val="301199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2024-BC79-4376-971F-FC858DF52AB4}"/>
              </a:ext>
            </a:extLst>
          </p:cNvPr>
          <p:cNvSpPr>
            <a:spLocks noGrp="1"/>
          </p:cNvSpPr>
          <p:nvPr>
            <p:ph type="title"/>
          </p:nvPr>
        </p:nvSpPr>
        <p:spPr>
          <a:xfrm>
            <a:off x="3065788" y="261938"/>
            <a:ext cx="3048000" cy="652462"/>
          </a:xfrm>
          <a:solidFill>
            <a:schemeClr val="tx2">
              <a:lumMod val="20000"/>
              <a:lumOff val="80000"/>
            </a:schemeClr>
          </a:solidFill>
        </p:spPr>
        <p:txBody>
          <a:bodyPr>
            <a:normAutofit fontScale="90000"/>
          </a:bodyPr>
          <a:lstStyle/>
          <a:p>
            <a:r>
              <a:rPr lang="en-IN" sz="3200" b="1" dirty="0"/>
              <a:t>Model Evaluation</a:t>
            </a:r>
          </a:p>
        </p:txBody>
      </p:sp>
      <p:pic>
        <p:nvPicPr>
          <p:cNvPr id="5" name="Picture 4">
            <a:extLst>
              <a:ext uri="{FF2B5EF4-FFF2-40B4-BE49-F238E27FC236}">
                <a16:creationId xmlns:a16="http://schemas.microsoft.com/office/drawing/2014/main" id="{2E73A9EE-574A-4C8A-8137-72686D28C4E5}"/>
              </a:ext>
            </a:extLst>
          </p:cNvPr>
          <p:cNvPicPr>
            <a:picLocks noChangeAspect="1"/>
          </p:cNvPicPr>
          <p:nvPr/>
        </p:nvPicPr>
        <p:blipFill>
          <a:blip r:embed="rId2"/>
          <a:stretch>
            <a:fillRect/>
          </a:stretch>
        </p:blipFill>
        <p:spPr>
          <a:xfrm>
            <a:off x="379522" y="1193694"/>
            <a:ext cx="4210266" cy="2743341"/>
          </a:xfrm>
          <a:prstGeom prst="rect">
            <a:avLst/>
          </a:prstGeom>
        </p:spPr>
      </p:pic>
      <p:pic>
        <p:nvPicPr>
          <p:cNvPr id="6148" name="Picture 4">
            <a:extLst>
              <a:ext uri="{FF2B5EF4-FFF2-40B4-BE49-F238E27FC236}">
                <a16:creationId xmlns:a16="http://schemas.microsoft.com/office/drawing/2014/main" id="{FB5BA2B3-4043-4AAF-8FAB-55040DA07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544" y="3438418"/>
            <a:ext cx="6383655" cy="319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3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0809-68E5-4E25-8D9F-8F0C1D6CD4E4}"/>
              </a:ext>
            </a:extLst>
          </p:cNvPr>
          <p:cNvSpPr>
            <a:spLocks noGrp="1"/>
          </p:cNvSpPr>
          <p:nvPr>
            <p:ph type="title"/>
          </p:nvPr>
        </p:nvSpPr>
        <p:spPr>
          <a:xfrm>
            <a:off x="3009900" y="2514600"/>
            <a:ext cx="3124200" cy="1143000"/>
          </a:xfrm>
          <a:solidFill>
            <a:schemeClr val="tx2">
              <a:lumMod val="20000"/>
              <a:lumOff val="80000"/>
            </a:schemeClr>
          </a:solidFill>
        </p:spPr>
        <p:txBody>
          <a:bodyPr/>
          <a:lstStyle/>
          <a:p>
            <a:r>
              <a:rPr lang="en-US" b="1" dirty="0"/>
              <a:t>THANK YOU</a:t>
            </a:r>
            <a:endParaRPr lang="en-IN" b="1" dirty="0"/>
          </a:p>
        </p:txBody>
      </p:sp>
    </p:spTree>
    <p:extLst>
      <p:ext uri="{BB962C8B-B14F-4D97-AF65-F5344CB8AC3E}">
        <p14:creationId xmlns:p14="http://schemas.microsoft.com/office/powerpoint/2010/main" val="45094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4D9-18CC-4268-B2E8-0350FBF4B60C}"/>
              </a:ext>
            </a:extLst>
          </p:cNvPr>
          <p:cNvSpPr>
            <a:spLocks noGrp="1"/>
          </p:cNvSpPr>
          <p:nvPr>
            <p:ph type="title"/>
          </p:nvPr>
        </p:nvSpPr>
        <p:spPr>
          <a:xfrm>
            <a:off x="476892" y="1282005"/>
            <a:ext cx="8229600" cy="1143000"/>
          </a:xfrm>
          <a:solidFill>
            <a:schemeClr val="accent1">
              <a:lumMod val="60000"/>
              <a:lumOff val="40000"/>
            </a:schemeClr>
          </a:solidFill>
        </p:spPr>
        <p:txBody>
          <a:bodyPr>
            <a:normAutofit/>
          </a:bodyPr>
          <a:lstStyle/>
          <a:p>
            <a:r>
              <a:rPr lang="en-IN" sz="6000" b="1" dirty="0"/>
              <a:t>PROBLEM DEFINITION</a:t>
            </a:r>
          </a:p>
        </p:txBody>
      </p:sp>
      <p:sp>
        <p:nvSpPr>
          <p:cNvPr id="4" name="TextBox 3">
            <a:extLst>
              <a:ext uri="{FF2B5EF4-FFF2-40B4-BE49-F238E27FC236}">
                <a16:creationId xmlns:a16="http://schemas.microsoft.com/office/drawing/2014/main" id="{629BACEE-79EA-4D95-BE90-972CA5D9AB6C}"/>
              </a:ext>
            </a:extLst>
          </p:cNvPr>
          <p:cNvSpPr txBox="1"/>
          <p:nvPr/>
        </p:nvSpPr>
        <p:spPr>
          <a:xfrm>
            <a:off x="647700" y="3657600"/>
            <a:ext cx="7848600" cy="1384995"/>
          </a:xfrm>
          <a:prstGeom prst="rect">
            <a:avLst/>
          </a:prstGeom>
          <a:solidFill>
            <a:schemeClr val="tx2">
              <a:lumMod val="20000"/>
              <a:lumOff val="80000"/>
            </a:schemeClr>
          </a:solidFill>
        </p:spPr>
        <p:txBody>
          <a:bodyPr wrap="square" rtlCol="0">
            <a:spAutoFit/>
          </a:bodyPr>
          <a:lstStyle/>
          <a:p>
            <a:pPr algn="ctr"/>
            <a:r>
              <a:rPr lang="en-US" sz="2400" b="1" i="0" u="none" strike="noStrike" dirty="0">
                <a:solidFill>
                  <a:srgbClr val="000000"/>
                </a:solidFill>
                <a:effectLst/>
                <a:latin typeface="Arial" panose="020B0604020202020204" pitchFamily="34" charset="0"/>
              </a:rPr>
              <a:t>Problem Statement: </a:t>
            </a:r>
            <a:r>
              <a:rPr lang="en-US" sz="2000" b="0" i="0" u="none" strike="noStrike" dirty="0">
                <a:solidFill>
                  <a:srgbClr val="000000"/>
                </a:solidFill>
                <a:effectLst/>
                <a:latin typeface="Arial" panose="020B0604020202020204" pitchFamily="34" charset="0"/>
              </a:rPr>
              <a:t>This project’s problem statement is to </a:t>
            </a:r>
            <a:r>
              <a:rPr lang="en-US" sz="2000" b="1" i="1" u="none" strike="noStrike" dirty="0">
                <a:solidFill>
                  <a:srgbClr val="000000"/>
                </a:solidFill>
                <a:effectLst/>
                <a:latin typeface="Arial" panose="020B0604020202020204" pitchFamily="34" charset="0"/>
              </a:rPr>
              <a:t>“study the impact of changes in the monetary policy of Turkey on inflation and other economic determinants”. </a:t>
            </a:r>
            <a:r>
              <a:rPr lang="en-US" sz="2000" b="0" i="0" u="none" strike="noStrike" dirty="0">
                <a:solidFill>
                  <a:srgbClr val="000000"/>
                </a:solidFill>
                <a:effectLst/>
                <a:latin typeface="Arial" panose="020B0604020202020204" pitchFamily="34" charset="0"/>
              </a:rPr>
              <a:t>We will closely look at the reverberations of the ongoing inflationary crisis in Turkey.</a:t>
            </a:r>
            <a:endParaRPr lang="en-IN" sz="2000" dirty="0"/>
          </a:p>
        </p:txBody>
      </p:sp>
    </p:spTree>
    <p:extLst>
      <p:ext uri="{BB962C8B-B14F-4D97-AF65-F5344CB8AC3E}">
        <p14:creationId xmlns:p14="http://schemas.microsoft.com/office/powerpoint/2010/main" val="244614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02259-7A32-4708-97ED-A1B1B6CECFC6}"/>
              </a:ext>
            </a:extLst>
          </p:cNvPr>
          <p:cNvSpPr txBox="1"/>
          <p:nvPr/>
        </p:nvSpPr>
        <p:spPr>
          <a:xfrm>
            <a:off x="1562100" y="1136373"/>
            <a:ext cx="5715000" cy="1938992"/>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ü"/>
            </a:pPr>
            <a:r>
              <a:rPr lang="en-US" sz="2400" b="1" dirty="0"/>
              <a:t>Liberal policies – 2000</a:t>
            </a:r>
          </a:p>
          <a:p>
            <a:pPr marL="285750" indent="-285750">
              <a:buFont typeface="Wingdings" panose="05000000000000000000" pitchFamily="2" charset="2"/>
              <a:buChar char="ü"/>
            </a:pPr>
            <a:r>
              <a:rPr lang="en-US" sz="2400" b="1" dirty="0"/>
              <a:t>External Debt</a:t>
            </a:r>
          </a:p>
          <a:p>
            <a:pPr marL="285750" indent="-285750">
              <a:buFont typeface="Wingdings" panose="05000000000000000000" pitchFamily="2" charset="2"/>
              <a:buChar char="ü"/>
            </a:pPr>
            <a:r>
              <a:rPr lang="en-US" sz="2400" b="1" dirty="0"/>
              <a:t>2017 Constitutional Referendum</a:t>
            </a:r>
          </a:p>
          <a:p>
            <a:pPr marL="285750" indent="-285750">
              <a:buFont typeface="Wingdings" panose="05000000000000000000" pitchFamily="2" charset="2"/>
              <a:buChar char="ü"/>
            </a:pPr>
            <a:r>
              <a:rPr lang="en-US" sz="2400" b="1" dirty="0"/>
              <a:t>2018 Interest Cuts</a:t>
            </a:r>
          </a:p>
          <a:p>
            <a:pPr marL="285750" indent="-285750">
              <a:buFont typeface="Wingdings" panose="05000000000000000000" pitchFamily="2" charset="2"/>
              <a:buChar char="ü"/>
            </a:pPr>
            <a:r>
              <a:rPr lang="en-US" sz="2400" b="1" dirty="0"/>
              <a:t>2018 – Currency / Inflation Crisis</a:t>
            </a:r>
            <a:endParaRPr lang="en-IN" sz="2400" b="1" dirty="0"/>
          </a:p>
        </p:txBody>
      </p:sp>
      <p:sp>
        <p:nvSpPr>
          <p:cNvPr id="9" name="TextBox 8">
            <a:extLst>
              <a:ext uri="{FF2B5EF4-FFF2-40B4-BE49-F238E27FC236}">
                <a16:creationId xmlns:a16="http://schemas.microsoft.com/office/drawing/2014/main" id="{63DAC490-3C3D-4B2C-8BDC-7EC0616A3E6F}"/>
              </a:ext>
            </a:extLst>
          </p:cNvPr>
          <p:cNvSpPr txBox="1"/>
          <p:nvPr/>
        </p:nvSpPr>
        <p:spPr>
          <a:xfrm>
            <a:off x="2343150" y="404434"/>
            <a:ext cx="4114800" cy="523220"/>
          </a:xfrm>
          <a:prstGeom prst="rect">
            <a:avLst/>
          </a:prstGeom>
          <a:solidFill>
            <a:schemeClr val="tx2">
              <a:lumMod val="20000"/>
              <a:lumOff val="80000"/>
            </a:schemeClr>
          </a:solidFill>
        </p:spPr>
        <p:txBody>
          <a:bodyPr wrap="square">
            <a:spAutoFit/>
          </a:bodyPr>
          <a:lstStyle/>
          <a:p>
            <a:pPr algn="ctr"/>
            <a:r>
              <a:rPr lang="en-US" sz="2800" b="1" dirty="0"/>
              <a:t>SERIES OF EVENTS</a:t>
            </a:r>
            <a:endParaRPr lang="en-IN" sz="2800" dirty="0"/>
          </a:p>
        </p:txBody>
      </p:sp>
      <p:sp>
        <p:nvSpPr>
          <p:cNvPr id="2" name="TextBox 1">
            <a:extLst>
              <a:ext uri="{FF2B5EF4-FFF2-40B4-BE49-F238E27FC236}">
                <a16:creationId xmlns:a16="http://schemas.microsoft.com/office/drawing/2014/main" id="{B858034D-205E-4EF7-BFD9-4F381B20A14E}"/>
              </a:ext>
            </a:extLst>
          </p:cNvPr>
          <p:cNvSpPr txBox="1"/>
          <p:nvPr/>
        </p:nvSpPr>
        <p:spPr>
          <a:xfrm>
            <a:off x="1447800" y="3284084"/>
            <a:ext cx="5943600" cy="523220"/>
          </a:xfrm>
          <a:prstGeom prst="rect">
            <a:avLst/>
          </a:prstGeom>
          <a:solidFill>
            <a:schemeClr val="tx2">
              <a:lumMod val="20000"/>
              <a:lumOff val="80000"/>
            </a:schemeClr>
          </a:solidFill>
        </p:spPr>
        <p:txBody>
          <a:bodyPr wrap="square" rtlCol="0">
            <a:spAutoFit/>
          </a:bodyPr>
          <a:lstStyle/>
          <a:p>
            <a:pPr algn="ctr"/>
            <a:r>
              <a:rPr lang="en-US" sz="2800" b="1" dirty="0"/>
              <a:t>CURRENT RATE OF INFLATION: 61.14%</a:t>
            </a:r>
            <a:endParaRPr lang="en-IN" sz="2800" b="1" dirty="0"/>
          </a:p>
        </p:txBody>
      </p:sp>
      <p:sp>
        <p:nvSpPr>
          <p:cNvPr id="6" name="TextBox 5">
            <a:extLst>
              <a:ext uri="{FF2B5EF4-FFF2-40B4-BE49-F238E27FC236}">
                <a16:creationId xmlns:a16="http://schemas.microsoft.com/office/drawing/2014/main" id="{43819131-2023-43B0-941A-25E9CF72EB50}"/>
              </a:ext>
            </a:extLst>
          </p:cNvPr>
          <p:cNvSpPr txBox="1"/>
          <p:nvPr/>
        </p:nvSpPr>
        <p:spPr>
          <a:xfrm>
            <a:off x="685800" y="4085596"/>
            <a:ext cx="3714750" cy="2246769"/>
          </a:xfrm>
          <a:prstGeom prst="rect">
            <a:avLst/>
          </a:prstGeom>
          <a:noFill/>
          <a:ln>
            <a:solidFill>
              <a:schemeClr val="accent1"/>
            </a:solidFill>
          </a:ln>
        </p:spPr>
        <p:txBody>
          <a:bodyPr wrap="square">
            <a:spAutoFit/>
          </a:bodyPr>
          <a:lstStyle/>
          <a:p>
            <a:pPr algn="ctr"/>
            <a:r>
              <a:rPr lang="en-IN" sz="2000" dirty="0"/>
              <a:t>Applying the Contractionary Monetary Policy is the only solution that can put the country on a way out of this crisis, </a:t>
            </a:r>
            <a:r>
              <a:rPr lang="en-IN" sz="2000" i="1" dirty="0"/>
              <a:t>but the conflicting views of the President and the Central Bank is causing the deceleration in the progress.</a:t>
            </a:r>
          </a:p>
        </p:txBody>
      </p:sp>
      <p:sp>
        <p:nvSpPr>
          <p:cNvPr id="3" name="TextBox 2">
            <a:extLst>
              <a:ext uri="{FF2B5EF4-FFF2-40B4-BE49-F238E27FC236}">
                <a16:creationId xmlns:a16="http://schemas.microsoft.com/office/drawing/2014/main" id="{3F1FD93F-CEEA-4740-8889-4F1D1EB55510}"/>
              </a:ext>
            </a:extLst>
          </p:cNvPr>
          <p:cNvSpPr txBox="1"/>
          <p:nvPr/>
        </p:nvSpPr>
        <p:spPr>
          <a:xfrm>
            <a:off x="4743452" y="4085594"/>
            <a:ext cx="3714748" cy="1938992"/>
          </a:xfrm>
          <a:prstGeom prst="rect">
            <a:avLst/>
          </a:prstGeom>
          <a:noFill/>
          <a:ln>
            <a:solidFill>
              <a:schemeClr val="accent1"/>
            </a:solidFill>
          </a:ln>
        </p:spPr>
        <p:txBody>
          <a:bodyPr wrap="square" rtlCol="0">
            <a:spAutoFit/>
          </a:bodyPr>
          <a:lstStyle/>
          <a:p>
            <a:pPr marL="342900" indent="-342900">
              <a:buAutoNum type="arabicPeriod"/>
            </a:pPr>
            <a:r>
              <a:rPr lang="en-US" sz="2000" dirty="0"/>
              <a:t>Politicization of economic policy</a:t>
            </a:r>
          </a:p>
          <a:p>
            <a:pPr marL="342900" indent="-342900">
              <a:buAutoNum type="arabicPeriod"/>
            </a:pPr>
            <a:r>
              <a:rPr lang="en-US" sz="2000" dirty="0"/>
              <a:t>The need for a robust monetary regime</a:t>
            </a:r>
          </a:p>
          <a:p>
            <a:pPr marL="342900" indent="-342900">
              <a:buAutoNum type="arabicPeriod"/>
            </a:pPr>
            <a:r>
              <a:rPr lang="en-US" sz="2000" dirty="0"/>
              <a:t>Impact of larger crises</a:t>
            </a:r>
          </a:p>
          <a:p>
            <a:pPr marL="342900" indent="-342900">
              <a:buAutoNum type="arabicPeriod"/>
            </a:pPr>
            <a:r>
              <a:rPr lang="en-US" sz="2000" dirty="0"/>
              <a:t>Successive interest rate cuts</a:t>
            </a:r>
            <a:endParaRPr lang="en-IN" sz="2000" dirty="0"/>
          </a:p>
        </p:txBody>
      </p:sp>
    </p:spTree>
    <p:extLst>
      <p:ext uri="{BB962C8B-B14F-4D97-AF65-F5344CB8AC3E}">
        <p14:creationId xmlns:p14="http://schemas.microsoft.com/office/powerpoint/2010/main" val="314358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23A1-25E5-49F6-92D5-C998F91F2127}"/>
              </a:ext>
            </a:extLst>
          </p:cNvPr>
          <p:cNvSpPr>
            <a:spLocks noGrp="1"/>
          </p:cNvSpPr>
          <p:nvPr>
            <p:ph type="title"/>
          </p:nvPr>
        </p:nvSpPr>
        <p:spPr>
          <a:xfrm>
            <a:off x="1295400" y="1134428"/>
            <a:ext cx="6934200" cy="2514600"/>
          </a:xfrm>
          <a:solidFill>
            <a:schemeClr val="accent1">
              <a:lumMod val="60000"/>
              <a:lumOff val="40000"/>
            </a:schemeClr>
          </a:solidFill>
        </p:spPr>
        <p:txBody>
          <a:bodyPr>
            <a:noAutofit/>
          </a:bodyPr>
          <a:lstStyle/>
          <a:p>
            <a:r>
              <a:rPr lang="en-IN" sz="4800" b="1" dirty="0"/>
              <a:t>SUGGESTED SOLUTION AND EXPLORATORY</a:t>
            </a:r>
            <a:br>
              <a:rPr lang="en-IN" sz="4800" b="1" dirty="0"/>
            </a:br>
            <a:r>
              <a:rPr lang="en-IN" sz="4800" b="1" dirty="0"/>
              <a:t>DATA ANALYSIS</a:t>
            </a:r>
          </a:p>
        </p:txBody>
      </p:sp>
      <p:sp>
        <p:nvSpPr>
          <p:cNvPr id="4" name="TextBox 3">
            <a:extLst>
              <a:ext uri="{FF2B5EF4-FFF2-40B4-BE49-F238E27FC236}">
                <a16:creationId xmlns:a16="http://schemas.microsoft.com/office/drawing/2014/main" id="{078C5CC8-2633-4648-8425-B7DDF7489A01}"/>
              </a:ext>
            </a:extLst>
          </p:cNvPr>
          <p:cNvSpPr txBox="1"/>
          <p:nvPr/>
        </p:nvSpPr>
        <p:spPr>
          <a:xfrm>
            <a:off x="1828800" y="4455142"/>
            <a:ext cx="5867400" cy="1477328"/>
          </a:xfrm>
          <a:prstGeom prst="rect">
            <a:avLst/>
          </a:prstGeom>
          <a:solidFill>
            <a:schemeClr val="tx2">
              <a:lumMod val="20000"/>
              <a:lumOff val="80000"/>
            </a:schemeClr>
          </a:solidFill>
        </p:spPr>
        <p:txBody>
          <a:bodyPr wrap="square">
            <a:spAutoFit/>
          </a:bodyPr>
          <a:lstStyle/>
          <a:p>
            <a:pPr marL="0" indent="0" algn="ctr">
              <a:buNone/>
            </a:pPr>
            <a:r>
              <a:rPr lang="en-US" b="1" dirty="0">
                <a:solidFill>
                  <a:srgbClr val="202124"/>
                </a:solidFill>
                <a:latin typeface="Arial" panose="020B0604020202020204" pitchFamily="34" charset="0"/>
              </a:rPr>
              <a:t>Suggested Solution: </a:t>
            </a:r>
            <a:r>
              <a:rPr lang="en-US" dirty="0">
                <a:solidFill>
                  <a:srgbClr val="202124"/>
                </a:solidFill>
                <a:latin typeface="Arial" panose="020B0604020202020204" pitchFamily="34" charset="0"/>
              </a:rPr>
              <a:t>We try </a:t>
            </a:r>
            <a:r>
              <a:rPr lang="en-US" i="0" u="none" strike="noStrike" dirty="0">
                <a:solidFill>
                  <a:srgbClr val="202124"/>
                </a:solidFill>
                <a:effectLst/>
                <a:latin typeface="Arial" panose="020B0604020202020204" pitchFamily="34" charset="0"/>
              </a:rPr>
              <a:t>to identify those predictors and the </a:t>
            </a:r>
            <a:r>
              <a:rPr lang="en-US" dirty="0">
                <a:solidFill>
                  <a:srgbClr val="202124"/>
                </a:solidFill>
                <a:latin typeface="Arial" panose="020B0604020202020204" pitchFamily="34" charset="0"/>
              </a:rPr>
              <a:t>degree</a:t>
            </a:r>
            <a:r>
              <a:rPr lang="en-US" i="0" u="none" strike="noStrike" dirty="0">
                <a:solidFill>
                  <a:srgbClr val="202124"/>
                </a:solidFill>
                <a:effectLst/>
                <a:latin typeface="Arial" panose="020B0604020202020204" pitchFamily="34" charset="0"/>
              </a:rPr>
              <a:t> of their effect on TRYUSD; whether measures taken to ameliorate those predictors would lead to an improvement in the exchange rate, thereby bringing down inflation.</a:t>
            </a:r>
            <a:endParaRPr lang="en-IN" dirty="0"/>
          </a:p>
        </p:txBody>
      </p:sp>
    </p:spTree>
    <p:extLst>
      <p:ext uri="{BB962C8B-B14F-4D97-AF65-F5344CB8AC3E}">
        <p14:creationId xmlns:p14="http://schemas.microsoft.com/office/powerpoint/2010/main" val="344495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F32D-14A8-42FA-A9B6-B7A29029FA53}"/>
              </a:ext>
            </a:extLst>
          </p:cNvPr>
          <p:cNvSpPr>
            <a:spLocks noGrp="1"/>
          </p:cNvSpPr>
          <p:nvPr>
            <p:ph type="title"/>
          </p:nvPr>
        </p:nvSpPr>
        <p:spPr>
          <a:xfrm>
            <a:off x="1181100" y="1065197"/>
            <a:ext cx="6781800" cy="310981"/>
          </a:xfrm>
        </p:spPr>
        <p:txBody>
          <a:bodyPr>
            <a:normAutofit fontScale="90000"/>
          </a:bodyPr>
          <a:lstStyle/>
          <a:p>
            <a:r>
              <a:rPr lang="en-IN" sz="3200" b="1" dirty="0"/>
              <a:t>Quarterly Economic Data 1990-2021</a:t>
            </a:r>
            <a:endParaRPr lang="en-IN" sz="3600" b="1" dirty="0"/>
          </a:p>
        </p:txBody>
      </p:sp>
      <p:sp>
        <p:nvSpPr>
          <p:cNvPr id="3" name="Rectangle 2">
            <a:extLst>
              <a:ext uri="{FF2B5EF4-FFF2-40B4-BE49-F238E27FC236}">
                <a16:creationId xmlns:a16="http://schemas.microsoft.com/office/drawing/2014/main" id="{19685304-2608-40FA-BA96-79F686DBA13E}"/>
              </a:ext>
            </a:extLst>
          </p:cNvPr>
          <p:cNvSpPr/>
          <p:nvPr/>
        </p:nvSpPr>
        <p:spPr>
          <a:xfrm>
            <a:off x="5334000" y="2917613"/>
            <a:ext cx="2179572" cy="523220"/>
          </a:xfrm>
          <a:prstGeom prst="rect">
            <a:avLst/>
          </a:prstGeom>
          <a:noFill/>
        </p:spPr>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Cost of livin</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a:extLst>
              <a:ext uri="{FF2B5EF4-FFF2-40B4-BE49-F238E27FC236}">
                <a16:creationId xmlns:a16="http://schemas.microsoft.com/office/drawing/2014/main" id="{AE9B52C6-AF7C-4151-9F92-F8B87512E294}"/>
              </a:ext>
            </a:extLst>
          </p:cNvPr>
          <p:cNvSpPr/>
          <p:nvPr/>
        </p:nvSpPr>
        <p:spPr>
          <a:xfrm>
            <a:off x="424799" y="2907076"/>
            <a:ext cx="3998210" cy="523220"/>
          </a:xfrm>
          <a:prstGeom prst="rect">
            <a:avLst/>
          </a:prstGeom>
          <a:noFill/>
        </p:spPr>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GDP by Economic Activity</a:t>
            </a:r>
          </a:p>
        </p:txBody>
      </p:sp>
      <p:sp>
        <p:nvSpPr>
          <p:cNvPr id="7" name="Rectangle 6">
            <a:extLst>
              <a:ext uri="{FF2B5EF4-FFF2-40B4-BE49-F238E27FC236}">
                <a16:creationId xmlns:a16="http://schemas.microsoft.com/office/drawing/2014/main" id="{ACCADD2C-69C2-4511-A26B-9D6AF50B56BF}"/>
              </a:ext>
            </a:extLst>
          </p:cNvPr>
          <p:cNvSpPr/>
          <p:nvPr/>
        </p:nvSpPr>
        <p:spPr>
          <a:xfrm>
            <a:off x="5033778" y="4511956"/>
            <a:ext cx="2277996" cy="523220"/>
          </a:xfrm>
          <a:prstGeom prst="rect">
            <a:avLst/>
          </a:prstGeom>
          <a:noFill/>
        </p:spPr>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FDI by Sectors</a:t>
            </a:r>
          </a:p>
        </p:txBody>
      </p:sp>
      <p:sp>
        <p:nvSpPr>
          <p:cNvPr id="8" name="TextBox 7">
            <a:extLst>
              <a:ext uri="{FF2B5EF4-FFF2-40B4-BE49-F238E27FC236}">
                <a16:creationId xmlns:a16="http://schemas.microsoft.com/office/drawing/2014/main" id="{C629801F-A38A-47F5-901E-FCADE3F0889E}"/>
              </a:ext>
            </a:extLst>
          </p:cNvPr>
          <p:cNvSpPr txBox="1"/>
          <p:nvPr/>
        </p:nvSpPr>
        <p:spPr>
          <a:xfrm>
            <a:off x="685800" y="1545509"/>
            <a:ext cx="8229600" cy="1200329"/>
          </a:xfrm>
          <a:prstGeom prst="rect">
            <a:avLst/>
          </a:prstGeom>
          <a:noFill/>
        </p:spPr>
        <p:txBody>
          <a:bodyPr wrap="square" rtlCol="0">
            <a:spAutoFit/>
          </a:bodyPr>
          <a:lstStyle/>
          <a:p>
            <a:r>
              <a:rPr lang="en-IN" dirty="0"/>
              <a:t>Gross External Debt, Real Effective Exchange Rate, Balance of Payments, Exports and Imports, Reserve Assets, GDP, Interest Rate, TRYUSD, CPI, DPPI, Unemployment, Jobs, Industrial Production, Electricity Production, Private Final Consumption Exp, Govt. Final Consumption Exp, M3, Residential and Dwelling Permits</a:t>
            </a:r>
          </a:p>
        </p:txBody>
      </p:sp>
      <p:sp>
        <p:nvSpPr>
          <p:cNvPr id="10" name="TextBox 9">
            <a:extLst>
              <a:ext uri="{FF2B5EF4-FFF2-40B4-BE49-F238E27FC236}">
                <a16:creationId xmlns:a16="http://schemas.microsoft.com/office/drawing/2014/main" id="{B818779B-1F6E-4604-ADF4-941C03EBD013}"/>
              </a:ext>
            </a:extLst>
          </p:cNvPr>
          <p:cNvSpPr txBox="1"/>
          <p:nvPr/>
        </p:nvSpPr>
        <p:spPr>
          <a:xfrm>
            <a:off x="533400" y="3480905"/>
            <a:ext cx="4038600" cy="2585323"/>
          </a:xfrm>
          <a:prstGeom prst="rect">
            <a:avLst/>
          </a:prstGeom>
          <a:noFill/>
        </p:spPr>
        <p:txBody>
          <a:bodyPr wrap="square" rtlCol="0">
            <a:spAutoFit/>
          </a:bodyPr>
          <a:lstStyle/>
          <a:p>
            <a:pPr marL="285750" indent="-285750">
              <a:buFont typeface="Wingdings" panose="05000000000000000000" pitchFamily="2" charset="2"/>
              <a:buChar char="ü"/>
            </a:pPr>
            <a:r>
              <a:rPr lang="en-IN" dirty="0"/>
              <a:t>Agriculture</a:t>
            </a:r>
          </a:p>
          <a:p>
            <a:pPr marL="285750" indent="-285750">
              <a:buFont typeface="Wingdings" panose="05000000000000000000" pitchFamily="2" charset="2"/>
              <a:buChar char="ü"/>
            </a:pPr>
            <a:r>
              <a:rPr lang="en-IN" dirty="0"/>
              <a:t>Manufacturing</a:t>
            </a:r>
          </a:p>
          <a:p>
            <a:pPr marL="285750" indent="-285750">
              <a:buFont typeface="Wingdings" panose="05000000000000000000" pitchFamily="2" charset="2"/>
              <a:buChar char="ü"/>
            </a:pPr>
            <a:r>
              <a:rPr lang="en-IN" dirty="0"/>
              <a:t>Services</a:t>
            </a:r>
          </a:p>
          <a:p>
            <a:pPr marL="285750" indent="-285750">
              <a:buFont typeface="Wingdings" panose="05000000000000000000" pitchFamily="2" charset="2"/>
              <a:buChar char="ü"/>
            </a:pPr>
            <a:r>
              <a:rPr lang="en-IN" dirty="0"/>
              <a:t>Information and Communication</a:t>
            </a:r>
          </a:p>
          <a:p>
            <a:pPr marL="285750" indent="-285750">
              <a:buFont typeface="Wingdings" panose="05000000000000000000" pitchFamily="2" charset="2"/>
              <a:buChar char="ü"/>
            </a:pPr>
            <a:r>
              <a:rPr lang="en-IN" dirty="0"/>
              <a:t>Financial &amp; Insurance Activities</a:t>
            </a:r>
          </a:p>
          <a:p>
            <a:pPr marL="285750" indent="-285750">
              <a:buFont typeface="Wingdings" panose="05000000000000000000" pitchFamily="2" charset="2"/>
              <a:buChar char="ü"/>
            </a:pPr>
            <a:r>
              <a:rPr lang="en-IN" dirty="0"/>
              <a:t>Professional/Administrative Service</a:t>
            </a:r>
          </a:p>
          <a:p>
            <a:pPr marL="285750" indent="-285750">
              <a:buFont typeface="Wingdings" panose="05000000000000000000" pitchFamily="2" charset="2"/>
              <a:buChar char="ü"/>
            </a:pPr>
            <a:r>
              <a:rPr lang="en-IN" dirty="0"/>
              <a:t>Public Service</a:t>
            </a:r>
          </a:p>
          <a:p>
            <a:pPr marL="285750" indent="-285750">
              <a:buFont typeface="Wingdings" panose="05000000000000000000" pitchFamily="2" charset="2"/>
              <a:buChar char="ü"/>
            </a:pPr>
            <a:r>
              <a:rPr lang="en-IN" dirty="0"/>
              <a:t>Others</a:t>
            </a:r>
          </a:p>
          <a:p>
            <a:pPr marL="285750" indent="-285750">
              <a:buFont typeface="Wingdings" panose="05000000000000000000" pitchFamily="2" charset="2"/>
              <a:buChar char="ü"/>
            </a:pPr>
            <a:endParaRPr lang="en-IN" dirty="0"/>
          </a:p>
        </p:txBody>
      </p:sp>
      <p:sp>
        <p:nvSpPr>
          <p:cNvPr id="11" name="TextBox 10">
            <a:extLst>
              <a:ext uri="{FF2B5EF4-FFF2-40B4-BE49-F238E27FC236}">
                <a16:creationId xmlns:a16="http://schemas.microsoft.com/office/drawing/2014/main" id="{47EEFD09-B8E8-431E-9E11-48984D604D70}"/>
              </a:ext>
            </a:extLst>
          </p:cNvPr>
          <p:cNvSpPr txBox="1"/>
          <p:nvPr/>
        </p:nvSpPr>
        <p:spPr>
          <a:xfrm>
            <a:off x="5014086" y="3631172"/>
            <a:ext cx="3810000" cy="646331"/>
          </a:xfrm>
          <a:prstGeom prst="rect">
            <a:avLst/>
          </a:prstGeom>
          <a:noFill/>
        </p:spPr>
        <p:txBody>
          <a:bodyPr wrap="square" rtlCol="0">
            <a:spAutoFit/>
          </a:bodyPr>
          <a:lstStyle/>
          <a:p>
            <a:r>
              <a:rPr lang="en-IN" dirty="0"/>
              <a:t>Food, Heat, Rent, General Index, Household, Miscellaneous.</a:t>
            </a:r>
          </a:p>
        </p:txBody>
      </p:sp>
      <p:sp>
        <p:nvSpPr>
          <p:cNvPr id="13" name="TextBox 12">
            <a:extLst>
              <a:ext uri="{FF2B5EF4-FFF2-40B4-BE49-F238E27FC236}">
                <a16:creationId xmlns:a16="http://schemas.microsoft.com/office/drawing/2014/main" id="{48EB7209-A80F-41D9-89D9-A8CC42DE6281}"/>
              </a:ext>
            </a:extLst>
          </p:cNvPr>
          <p:cNvSpPr txBox="1"/>
          <p:nvPr/>
        </p:nvSpPr>
        <p:spPr>
          <a:xfrm>
            <a:off x="5014086" y="5142898"/>
            <a:ext cx="2819400" cy="923330"/>
          </a:xfrm>
          <a:prstGeom prst="rect">
            <a:avLst/>
          </a:prstGeom>
          <a:noFill/>
        </p:spPr>
        <p:txBody>
          <a:bodyPr wrap="square" rtlCol="0">
            <a:spAutoFit/>
          </a:bodyPr>
          <a:lstStyle/>
          <a:p>
            <a:pPr marL="285750" indent="-285750">
              <a:buFont typeface="Wingdings" panose="05000000000000000000" pitchFamily="2" charset="2"/>
              <a:buChar char="ü"/>
            </a:pPr>
            <a:r>
              <a:rPr lang="en-IN" dirty="0"/>
              <a:t>FDI in Agriculture</a:t>
            </a:r>
          </a:p>
          <a:p>
            <a:pPr marL="285750" indent="-285750">
              <a:buFont typeface="Wingdings" panose="05000000000000000000" pitchFamily="2" charset="2"/>
              <a:buChar char="ü"/>
            </a:pPr>
            <a:r>
              <a:rPr lang="en-IN" dirty="0"/>
              <a:t>FDI in Industry</a:t>
            </a:r>
          </a:p>
          <a:p>
            <a:pPr marL="285750" indent="-285750">
              <a:buFont typeface="Wingdings" panose="05000000000000000000" pitchFamily="2" charset="2"/>
              <a:buChar char="ü"/>
            </a:pPr>
            <a:r>
              <a:rPr lang="en-IN" dirty="0"/>
              <a:t>FDI in Service</a:t>
            </a:r>
          </a:p>
        </p:txBody>
      </p:sp>
      <p:sp>
        <p:nvSpPr>
          <p:cNvPr id="12" name="TextBox 11">
            <a:extLst>
              <a:ext uri="{FF2B5EF4-FFF2-40B4-BE49-F238E27FC236}">
                <a16:creationId xmlns:a16="http://schemas.microsoft.com/office/drawing/2014/main" id="{5BAC812B-C7D5-48DC-BC84-1132D605524F}"/>
              </a:ext>
            </a:extLst>
          </p:cNvPr>
          <p:cNvSpPr txBox="1"/>
          <p:nvPr/>
        </p:nvSpPr>
        <p:spPr>
          <a:xfrm>
            <a:off x="2743200" y="457200"/>
            <a:ext cx="3429000" cy="369332"/>
          </a:xfrm>
          <a:prstGeom prst="rect">
            <a:avLst/>
          </a:prstGeom>
          <a:solidFill>
            <a:schemeClr val="tx2">
              <a:lumMod val="20000"/>
              <a:lumOff val="80000"/>
            </a:schemeClr>
          </a:solidFill>
        </p:spPr>
        <p:txBody>
          <a:bodyPr wrap="square" rtlCol="0">
            <a:spAutoFit/>
          </a:bodyPr>
          <a:lstStyle/>
          <a:p>
            <a:pPr algn="ctr"/>
            <a:r>
              <a:rPr lang="en-IN" b="1" dirty="0">
                <a:latin typeface="Arial Black" panose="020B0A04020102020204" pitchFamily="34" charset="0"/>
              </a:rPr>
              <a:t>DATA CONSIDERED</a:t>
            </a:r>
          </a:p>
        </p:txBody>
      </p:sp>
    </p:spTree>
    <p:extLst>
      <p:ext uri="{BB962C8B-B14F-4D97-AF65-F5344CB8AC3E}">
        <p14:creationId xmlns:p14="http://schemas.microsoft.com/office/powerpoint/2010/main" val="403276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5338583" y="640560"/>
            <a:ext cx="2952964" cy="707886"/>
          </a:xfrm>
          <a:prstGeom prst="rect">
            <a:avLst/>
          </a:prstGeom>
          <a:solidFill>
            <a:schemeClr val="tx2">
              <a:lumMod val="20000"/>
              <a:lumOff val="80000"/>
            </a:schemeClr>
          </a:solid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IN" sz="2000" b="1" i="0" dirty="0">
                <a:solidFill>
                  <a:srgbClr val="000000"/>
                </a:solidFill>
                <a:effectLst/>
                <a:latin typeface="Helvetica Neue"/>
              </a:rPr>
              <a:t>Distribution of Dependent Variable</a:t>
            </a:r>
          </a:p>
        </p:txBody>
      </p:sp>
      <p:pic>
        <p:nvPicPr>
          <p:cNvPr id="3" name="Picture 2">
            <a:extLst>
              <a:ext uri="{FF2B5EF4-FFF2-40B4-BE49-F238E27FC236}">
                <a16:creationId xmlns:a16="http://schemas.microsoft.com/office/drawing/2014/main" id="{4DAA43A6-0CDA-42CE-A9B9-7F4D71F2C093}"/>
              </a:ext>
            </a:extLst>
          </p:cNvPr>
          <p:cNvPicPr>
            <a:picLocks noChangeAspect="1"/>
          </p:cNvPicPr>
          <p:nvPr/>
        </p:nvPicPr>
        <p:blipFill>
          <a:blip r:embed="rId2"/>
          <a:stretch>
            <a:fillRect/>
          </a:stretch>
        </p:blipFill>
        <p:spPr>
          <a:xfrm>
            <a:off x="430582" y="1653042"/>
            <a:ext cx="4378251" cy="3985758"/>
          </a:xfrm>
          <a:prstGeom prst="rect">
            <a:avLst/>
          </a:prstGeom>
        </p:spPr>
      </p:pic>
      <p:sp>
        <p:nvSpPr>
          <p:cNvPr id="6" name="Rectangle 5">
            <a:extLst>
              <a:ext uri="{FF2B5EF4-FFF2-40B4-BE49-F238E27FC236}">
                <a16:creationId xmlns:a16="http://schemas.microsoft.com/office/drawing/2014/main" id="{065F2684-E156-451C-A08F-2CD141F0D353}"/>
              </a:ext>
            </a:extLst>
          </p:cNvPr>
          <p:cNvSpPr/>
          <p:nvPr/>
        </p:nvSpPr>
        <p:spPr>
          <a:xfrm>
            <a:off x="685800" y="640560"/>
            <a:ext cx="3505200" cy="707886"/>
          </a:xfrm>
          <a:prstGeom prst="rect">
            <a:avLst/>
          </a:prstGeom>
          <a:solidFill>
            <a:schemeClr val="tx2">
              <a:lumMod val="20000"/>
              <a:lumOff val="80000"/>
            </a:schemeClr>
          </a:solidFill>
        </p:spPr>
        <p:txBody>
          <a:bodyPr wrap="square" lIns="91440" tIns="45720" rIns="91440" bIns="45720">
            <a:spAutoFit/>
          </a:bodyPr>
          <a:lstStyle/>
          <a:p>
            <a:pPr algn="ctr"/>
            <a:r>
              <a:rPr lang="en-US" sz="2000" b="1" i="0" dirty="0">
                <a:solidFill>
                  <a:srgbClr val="000000"/>
                </a:solidFill>
                <a:effectLst/>
                <a:latin typeface="Helvetica Neue"/>
              </a:rPr>
              <a:t>Distribution of numeric independent variables</a:t>
            </a:r>
            <a:endParaRPr lang="en-US" sz="4000"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5C32F542-BB47-4BB7-974D-F13EB34A4EE3}"/>
              </a:ext>
            </a:extLst>
          </p:cNvPr>
          <p:cNvPicPr>
            <a:picLocks noChangeAspect="1"/>
          </p:cNvPicPr>
          <p:nvPr/>
        </p:nvPicPr>
        <p:blipFill>
          <a:blip r:embed="rId3"/>
          <a:stretch>
            <a:fillRect/>
          </a:stretch>
        </p:blipFill>
        <p:spPr>
          <a:xfrm>
            <a:off x="5042393" y="1405046"/>
            <a:ext cx="3806829" cy="2316393"/>
          </a:xfrm>
          <a:prstGeom prst="rect">
            <a:avLst/>
          </a:prstGeom>
        </p:spPr>
      </p:pic>
      <p:pic>
        <p:nvPicPr>
          <p:cNvPr id="8" name="Picture 7">
            <a:extLst>
              <a:ext uri="{FF2B5EF4-FFF2-40B4-BE49-F238E27FC236}">
                <a16:creationId xmlns:a16="http://schemas.microsoft.com/office/drawing/2014/main" id="{5D365350-F6DD-4622-AFCD-EDB5F49AFC34}"/>
              </a:ext>
            </a:extLst>
          </p:cNvPr>
          <p:cNvPicPr>
            <a:picLocks noChangeAspect="1"/>
          </p:cNvPicPr>
          <p:nvPr/>
        </p:nvPicPr>
        <p:blipFill>
          <a:blip r:embed="rId4"/>
          <a:stretch>
            <a:fillRect/>
          </a:stretch>
        </p:blipFill>
        <p:spPr>
          <a:xfrm>
            <a:off x="5040176" y="4352035"/>
            <a:ext cx="3809046" cy="2050470"/>
          </a:xfrm>
          <a:prstGeom prst="rect">
            <a:avLst/>
          </a:prstGeom>
        </p:spPr>
      </p:pic>
      <p:sp>
        <p:nvSpPr>
          <p:cNvPr id="10" name="TextBox 9">
            <a:extLst>
              <a:ext uri="{FF2B5EF4-FFF2-40B4-BE49-F238E27FC236}">
                <a16:creationId xmlns:a16="http://schemas.microsoft.com/office/drawing/2014/main" id="{C7BDBB9F-7FA6-423E-952A-9EA6DC1AC333}"/>
              </a:ext>
            </a:extLst>
          </p:cNvPr>
          <p:cNvSpPr txBox="1"/>
          <p:nvPr/>
        </p:nvSpPr>
        <p:spPr>
          <a:xfrm>
            <a:off x="5643383" y="3913417"/>
            <a:ext cx="2648164" cy="400110"/>
          </a:xfrm>
          <a:prstGeom prst="rect">
            <a:avLst/>
          </a:prstGeom>
          <a:solidFill>
            <a:schemeClr val="tx2">
              <a:lumMod val="20000"/>
              <a:lumOff val="80000"/>
            </a:schemeClr>
          </a:solidFill>
        </p:spPr>
        <p:txBody>
          <a:bodyPr wrap="square">
            <a:spAutoFit/>
          </a:bodyPr>
          <a:lstStyle/>
          <a:p>
            <a:pPr algn="ctr"/>
            <a:r>
              <a:rPr lang="en-IN" sz="2000" b="1" dirty="0"/>
              <a:t>Outlier Treatment</a:t>
            </a:r>
            <a:endParaRPr lang="en-IN" sz="2000" dirty="0"/>
          </a:p>
        </p:txBody>
      </p:sp>
    </p:spTree>
    <p:extLst>
      <p:ext uri="{BB962C8B-B14F-4D97-AF65-F5344CB8AC3E}">
        <p14:creationId xmlns:p14="http://schemas.microsoft.com/office/powerpoint/2010/main" val="372421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EAA-05C7-4847-BE7C-621710F3A9BD}"/>
              </a:ext>
            </a:extLst>
          </p:cNvPr>
          <p:cNvSpPr>
            <a:spLocks noGrp="1"/>
          </p:cNvSpPr>
          <p:nvPr>
            <p:ph type="title"/>
          </p:nvPr>
        </p:nvSpPr>
        <p:spPr>
          <a:xfrm>
            <a:off x="472612" y="533400"/>
            <a:ext cx="3962400" cy="423862"/>
          </a:xfrm>
          <a:noFill/>
        </p:spPr>
        <p:txBody>
          <a:bodyPr>
            <a:normAutofit/>
          </a:bodyPr>
          <a:lstStyle/>
          <a:p>
            <a:r>
              <a:rPr lang="en-US" sz="2000" b="1" i="0" dirty="0">
                <a:solidFill>
                  <a:srgbClr val="000000"/>
                </a:solidFill>
                <a:effectLst/>
                <a:latin typeface="Helvetica Neue"/>
              </a:rPr>
              <a:t>Exports and Imports over Time</a:t>
            </a:r>
            <a:endParaRPr lang="en-IN" sz="2000" dirty="0"/>
          </a:p>
        </p:txBody>
      </p:sp>
      <p:pic>
        <p:nvPicPr>
          <p:cNvPr id="5" name="Picture 4">
            <a:extLst>
              <a:ext uri="{FF2B5EF4-FFF2-40B4-BE49-F238E27FC236}">
                <a16:creationId xmlns:a16="http://schemas.microsoft.com/office/drawing/2014/main" id="{24A21354-7F79-45D3-AB81-DA6D996BA916}"/>
              </a:ext>
            </a:extLst>
          </p:cNvPr>
          <p:cNvPicPr>
            <a:picLocks noChangeAspect="1"/>
          </p:cNvPicPr>
          <p:nvPr/>
        </p:nvPicPr>
        <p:blipFill>
          <a:blip r:embed="rId2"/>
          <a:stretch>
            <a:fillRect/>
          </a:stretch>
        </p:blipFill>
        <p:spPr>
          <a:xfrm>
            <a:off x="404118" y="1066800"/>
            <a:ext cx="4099388" cy="2590800"/>
          </a:xfrm>
          <a:prstGeom prst="rect">
            <a:avLst/>
          </a:prstGeom>
        </p:spPr>
      </p:pic>
      <p:pic>
        <p:nvPicPr>
          <p:cNvPr id="6" name="Picture 5">
            <a:extLst>
              <a:ext uri="{FF2B5EF4-FFF2-40B4-BE49-F238E27FC236}">
                <a16:creationId xmlns:a16="http://schemas.microsoft.com/office/drawing/2014/main" id="{751666DE-0BDE-4EFD-A459-26DE1C05F292}"/>
              </a:ext>
            </a:extLst>
          </p:cNvPr>
          <p:cNvPicPr>
            <a:picLocks noChangeAspect="1"/>
          </p:cNvPicPr>
          <p:nvPr/>
        </p:nvPicPr>
        <p:blipFill>
          <a:blip r:embed="rId3"/>
          <a:stretch>
            <a:fillRect/>
          </a:stretch>
        </p:blipFill>
        <p:spPr>
          <a:xfrm>
            <a:off x="4808308" y="1146425"/>
            <a:ext cx="4099388" cy="2511175"/>
          </a:xfrm>
          <a:prstGeom prst="rect">
            <a:avLst/>
          </a:prstGeom>
        </p:spPr>
      </p:pic>
      <p:sp>
        <p:nvSpPr>
          <p:cNvPr id="8" name="TextBox 7">
            <a:extLst>
              <a:ext uri="{FF2B5EF4-FFF2-40B4-BE49-F238E27FC236}">
                <a16:creationId xmlns:a16="http://schemas.microsoft.com/office/drawing/2014/main" id="{A8DF0461-CE47-4873-8D70-6D8A625A9A88}"/>
              </a:ext>
            </a:extLst>
          </p:cNvPr>
          <p:cNvSpPr txBox="1"/>
          <p:nvPr/>
        </p:nvSpPr>
        <p:spPr>
          <a:xfrm>
            <a:off x="5105400" y="457200"/>
            <a:ext cx="3634482" cy="707886"/>
          </a:xfrm>
          <a:prstGeom prst="rect">
            <a:avLst/>
          </a:prstGeom>
          <a:noFill/>
        </p:spPr>
        <p:txBody>
          <a:bodyPr wrap="square">
            <a:spAutoFit/>
          </a:bodyPr>
          <a:lstStyle/>
          <a:p>
            <a:pPr algn="ctr"/>
            <a:r>
              <a:rPr lang="en-IN" sz="2000" b="1" dirty="0"/>
              <a:t>Relationship between TRYUSD </a:t>
            </a:r>
          </a:p>
          <a:p>
            <a:pPr algn="ctr"/>
            <a:r>
              <a:rPr lang="en-IN" sz="2000" b="1" dirty="0"/>
              <a:t>and CPI with Time</a:t>
            </a:r>
            <a:endParaRPr lang="en-IN" sz="2000" dirty="0"/>
          </a:p>
        </p:txBody>
      </p:sp>
      <p:sp>
        <p:nvSpPr>
          <p:cNvPr id="10" name="TextBox 9">
            <a:extLst>
              <a:ext uri="{FF2B5EF4-FFF2-40B4-BE49-F238E27FC236}">
                <a16:creationId xmlns:a16="http://schemas.microsoft.com/office/drawing/2014/main" id="{043497CE-16E2-43A3-8868-3F8F4F456703}"/>
              </a:ext>
            </a:extLst>
          </p:cNvPr>
          <p:cNvSpPr txBox="1"/>
          <p:nvPr/>
        </p:nvSpPr>
        <p:spPr>
          <a:xfrm>
            <a:off x="2283863" y="3587483"/>
            <a:ext cx="4597684" cy="646331"/>
          </a:xfrm>
          <a:prstGeom prst="rect">
            <a:avLst/>
          </a:prstGeom>
          <a:noFill/>
        </p:spPr>
        <p:txBody>
          <a:bodyPr wrap="square">
            <a:spAutoFit/>
          </a:bodyPr>
          <a:lstStyle/>
          <a:p>
            <a:pPr algn="ctr"/>
            <a:r>
              <a:rPr lang="en-US" sz="1800" b="1" i="0" dirty="0">
                <a:solidFill>
                  <a:srgbClr val="000000"/>
                </a:solidFill>
                <a:effectLst/>
                <a:latin typeface="Helvetica Neue"/>
              </a:rPr>
              <a:t>Relationship between TRYUSD and DPPI with time</a:t>
            </a:r>
            <a:endParaRPr lang="en-IN" dirty="0"/>
          </a:p>
        </p:txBody>
      </p:sp>
      <p:pic>
        <p:nvPicPr>
          <p:cNvPr id="11" name="Picture 10">
            <a:extLst>
              <a:ext uri="{FF2B5EF4-FFF2-40B4-BE49-F238E27FC236}">
                <a16:creationId xmlns:a16="http://schemas.microsoft.com/office/drawing/2014/main" id="{C2779B89-606D-44F9-8199-8BFE10866FDF}"/>
              </a:ext>
            </a:extLst>
          </p:cNvPr>
          <p:cNvPicPr>
            <a:picLocks noChangeAspect="1"/>
          </p:cNvPicPr>
          <p:nvPr/>
        </p:nvPicPr>
        <p:blipFill>
          <a:blip r:embed="rId4"/>
          <a:stretch>
            <a:fillRect/>
          </a:stretch>
        </p:blipFill>
        <p:spPr>
          <a:xfrm>
            <a:off x="2162800" y="4305363"/>
            <a:ext cx="4818399" cy="2427563"/>
          </a:xfrm>
          <a:prstGeom prst="rect">
            <a:avLst/>
          </a:prstGeom>
        </p:spPr>
      </p:pic>
      <p:sp>
        <p:nvSpPr>
          <p:cNvPr id="12" name="TextBox 11">
            <a:extLst>
              <a:ext uri="{FF2B5EF4-FFF2-40B4-BE49-F238E27FC236}">
                <a16:creationId xmlns:a16="http://schemas.microsoft.com/office/drawing/2014/main" id="{2AD0E1B6-D8AD-4630-B0C0-CFCBBE3BFBCA}"/>
              </a:ext>
            </a:extLst>
          </p:cNvPr>
          <p:cNvSpPr txBox="1"/>
          <p:nvPr/>
        </p:nvSpPr>
        <p:spPr>
          <a:xfrm>
            <a:off x="4014629" y="65213"/>
            <a:ext cx="1219202" cy="528749"/>
          </a:xfrm>
          <a:prstGeom prst="rect">
            <a:avLst/>
          </a:prstGeom>
          <a:solidFill>
            <a:schemeClr val="tx2">
              <a:lumMod val="20000"/>
              <a:lumOff val="80000"/>
            </a:schemeClr>
          </a:solidFill>
        </p:spPr>
        <p:txBody>
          <a:bodyPr wrap="square" rtlCol="0">
            <a:spAutoFit/>
          </a:bodyPr>
          <a:lstStyle/>
          <a:p>
            <a:pPr algn="ctr"/>
            <a:r>
              <a:rPr lang="en-IN" sz="2800" b="1" dirty="0"/>
              <a:t>EDA</a:t>
            </a:r>
            <a:endParaRPr lang="en-IN" b="1" dirty="0"/>
          </a:p>
        </p:txBody>
      </p:sp>
    </p:spTree>
    <p:extLst>
      <p:ext uri="{BB962C8B-B14F-4D97-AF65-F5344CB8AC3E}">
        <p14:creationId xmlns:p14="http://schemas.microsoft.com/office/powerpoint/2010/main" val="364149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AFE3-60F9-4571-A212-DD2102E72BE7}"/>
              </a:ext>
            </a:extLst>
          </p:cNvPr>
          <p:cNvSpPr>
            <a:spLocks noGrp="1"/>
          </p:cNvSpPr>
          <p:nvPr>
            <p:ph type="title"/>
          </p:nvPr>
        </p:nvSpPr>
        <p:spPr>
          <a:xfrm>
            <a:off x="325064" y="808916"/>
            <a:ext cx="4094535" cy="498841"/>
          </a:xfrm>
        </p:spPr>
        <p:txBody>
          <a:bodyPr>
            <a:normAutofit fontScale="90000"/>
          </a:bodyPr>
          <a:lstStyle/>
          <a:p>
            <a:r>
              <a:rPr lang="en-US" sz="2000" b="1" i="0" dirty="0">
                <a:solidFill>
                  <a:srgbClr val="000000"/>
                </a:solidFill>
                <a:effectLst/>
                <a:latin typeface="Helvetica Neue"/>
              </a:rPr>
              <a:t>Relationship between TRYUSD </a:t>
            </a:r>
            <a:br>
              <a:rPr lang="en-US" sz="2000" b="1" i="0" dirty="0">
                <a:solidFill>
                  <a:srgbClr val="000000"/>
                </a:solidFill>
                <a:effectLst/>
                <a:latin typeface="Helvetica Neue"/>
              </a:rPr>
            </a:br>
            <a:r>
              <a:rPr lang="en-US" sz="2000" b="1" i="0" dirty="0">
                <a:solidFill>
                  <a:srgbClr val="000000"/>
                </a:solidFill>
                <a:effectLst/>
                <a:latin typeface="Helvetica Neue"/>
              </a:rPr>
              <a:t>and Total FDI over time</a:t>
            </a:r>
            <a:br>
              <a:rPr lang="en-US" sz="2000" b="1" i="0" dirty="0">
                <a:solidFill>
                  <a:srgbClr val="000000"/>
                </a:solidFill>
                <a:effectLst/>
                <a:latin typeface="Helvetica Neue"/>
              </a:rPr>
            </a:br>
            <a:endParaRPr lang="en-IN" sz="2000" dirty="0"/>
          </a:p>
        </p:txBody>
      </p:sp>
      <p:pic>
        <p:nvPicPr>
          <p:cNvPr id="5" name="Picture 4">
            <a:extLst>
              <a:ext uri="{FF2B5EF4-FFF2-40B4-BE49-F238E27FC236}">
                <a16:creationId xmlns:a16="http://schemas.microsoft.com/office/drawing/2014/main" id="{67CC5F4B-E7A9-499B-9503-E090B08C879C}"/>
              </a:ext>
            </a:extLst>
          </p:cNvPr>
          <p:cNvPicPr>
            <a:picLocks noChangeAspect="1"/>
          </p:cNvPicPr>
          <p:nvPr/>
        </p:nvPicPr>
        <p:blipFill>
          <a:blip r:embed="rId2"/>
          <a:stretch>
            <a:fillRect/>
          </a:stretch>
        </p:blipFill>
        <p:spPr>
          <a:xfrm>
            <a:off x="350244" y="1339775"/>
            <a:ext cx="4221756" cy="2102778"/>
          </a:xfrm>
          <a:prstGeom prst="rect">
            <a:avLst/>
          </a:prstGeom>
        </p:spPr>
      </p:pic>
      <p:pic>
        <p:nvPicPr>
          <p:cNvPr id="6" name="Picture 2">
            <a:extLst>
              <a:ext uri="{FF2B5EF4-FFF2-40B4-BE49-F238E27FC236}">
                <a16:creationId xmlns:a16="http://schemas.microsoft.com/office/drawing/2014/main" id="{D4C1D2DE-6660-414D-94F9-EEACD0E10E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853" y="1339775"/>
            <a:ext cx="3961321" cy="21027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57AD92-3DA4-4E35-84A5-B72270378C49}"/>
              </a:ext>
            </a:extLst>
          </p:cNvPr>
          <p:cNvSpPr txBox="1"/>
          <p:nvPr/>
        </p:nvSpPr>
        <p:spPr>
          <a:xfrm>
            <a:off x="4572000" y="569371"/>
            <a:ext cx="4572000" cy="923330"/>
          </a:xfrm>
          <a:prstGeom prst="rect">
            <a:avLst/>
          </a:prstGeom>
          <a:noFill/>
        </p:spPr>
        <p:txBody>
          <a:bodyPr wrap="square">
            <a:spAutoFit/>
          </a:bodyPr>
          <a:lstStyle/>
          <a:p>
            <a:pPr algn="ctr"/>
            <a:r>
              <a:rPr lang="en-US" b="1" i="0" dirty="0">
                <a:solidFill>
                  <a:srgbClr val="000000"/>
                </a:solidFill>
                <a:effectLst/>
                <a:latin typeface="Helvetica Neue"/>
              </a:rPr>
              <a:t>Relationship between TRYUSD</a:t>
            </a:r>
          </a:p>
          <a:p>
            <a:pPr algn="ctr"/>
            <a:r>
              <a:rPr lang="en-US" b="1" i="0" dirty="0">
                <a:solidFill>
                  <a:srgbClr val="000000"/>
                </a:solidFill>
                <a:effectLst/>
                <a:latin typeface="Helvetica Neue"/>
              </a:rPr>
              <a:t> and BOP with time</a:t>
            </a:r>
            <a:br>
              <a:rPr lang="en-US" b="1" i="0" dirty="0">
                <a:solidFill>
                  <a:srgbClr val="000000"/>
                </a:solidFill>
                <a:effectLst/>
                <a:latin typeface="Helvetica Neue"/>
              </a:rPr>
            </a:br>
            <a:endParaRPr lang="en-IN" dirty="0"/>
          </a:p>
        </p:txBody>
      </p:sp>
      <p:pic>
        <p:nvPicPr>
          <p:cNvPr id="9" name="Picture 4">
            <a:extLst>
              <a:ext uri="{FF2B5EF4-FFF2-40B4-BE49-F238E27FC236}">
                <a16:creationId xmlns:a16="http://schemas.microsoft.com/office/drawing/2014/main" id="{4151EBB6-0F1B-45B7-8001-BC5173474D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8921" y="4466836"/>
            <a:ext cx="4800600" cy="23586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7F1A65A-DB24-410C-8356-726398FFAAAA}"/>
              </a:ext>
            </a:extLst>
          </p:cNvPr>
          <p:cNvSpPr txBox="1"/>
          <p:nvPr/>
        </p:nvSpPr>
        <p:spPr>
          <a:xfrm>
            <a:off x="2372332" y="3820099"/>
            <a:ext cx="4572000" cy="923330"/>
          </a:xfrm>
          <a:prstGeom prst="rect">
            <a:avLst/>
          </a:prstGeom>
          <a:noFill/>
        </p:spPr>
        <p:txBody>
          <a:bodyPr wrap="square">
            <a:spAutoFit/>
          </a:bodyPr>
          <a:lstStyle/>
          <a:p>
            <a:pPr algn="ctr"/>
            <a:r>
              <a:rPr lang="en-US" b="1" i="0" dirty="0">
                <a:solidFill>
                  <a:srgbClr val="000000"/>
                </a:solidFill>
                <a:effectLst/>
                <a:latin typeface="Helvetica Neue"/>
              </a:rPr>
              <a:t>Relationship between TRYUSD and GDP with time</a:t>
            </a:r>
            <a:br>
              <a:rPr lang="en-US" b="1" i="0" dirty="0">
                <a:solidFill>
                  <a:srgbClr val="000000"/>
                </a:solidFill>
                <a:effectLst/>
                <a:latin typeface="Helvetica Neue"/>
              </a:rPr>
            </a:br>
            <a:endParaRPr lang="en-IN" dirty="0"/>
          </a:p>
        </p:txBody>
      </p:sp>
    </p:spTree>
    <p:extLst>
      <p:ext uri="{BB962C8B-B14F-4D97-AF65-F5344CB8AC3E}">
        <p14:creationId xmlns:p14="http://schemas.microsoft.com/office/powerpoint/2010/main" val="35004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C6A0-2657-4E5D-BC72-455521D1497A}"/>
              </a:ext>
            </a:extLst>
          </p:cNvPr>
          <p:cNvSpPr>
            <a:spLocks noGrp="1"/>
          </p:cNvSpPr>
          <p:nvPr>
            <p:ph type="title"/>
          </p:nvPr>
        </p:nvSpPr>
        <p:spPr>
          <a:xfrm>
            <a:off x="698643" y="553579"/>
            <a:ext cx="3981236" cy="635285"/>
          </a:xfrm>
        </p:spPr>
        <p:txBody>
          <a:bodyPr>
            <a:noAutofit/>
          </a:bodyPr>
          <a:lstStyle/>
          <a:p>
            <a:r>
              <a:rPr lang="en-US" sz="1800" b="1" i="0" dirty="0">
                <a:solidFill>
                  <a:srgbClr val="000000"/>
                </a:solidFill>
                <a:effectLst/>
                <a:latin typeface="Helvetica Neue"/>
              </a:rPr>
              <a:t>Relationship between TRYUSD and Gross External Debt over time</a:t>
            </a:r>
            <a:br>
              <a:rPr lang="en-US" sz="1800" b="1" i="0" dirty="0">
                <a:solidFill>
                  <a:srgbClr val="000000"/>
                </a:solidFill>
                <a:effectLst/>
                <a:latin typeface="Helvetica Neue"/>
              </a:rPr>
            </a:br>
            <a:endParaRPr lang="en-IN" sz="1800" dirty="0"/>
          </a:p>
        </p:txBody>
      </p:sp>
      <p:pic>
        <p:nvPicPr>
          <p:cNvPr id="4098" name="Picture 2">
            <a:extLst>
              <a:ext uri="{FF2B5EF4-FFF2-40B4-BE49-F238E27FC236}">
                <a16:creationId xmlns:a16="http://schemas.microsoft.com/office/drawing/2014/main" id="{9FBE44D8-BAF6-43CA-9122-87EB286FD7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223" y="1188864"/>
            <a:ext cx="4102098" cy="22561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8FB4EB9-3DEC-4C84-9ED1-1BFFB7301F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9436" y="1174356"/>
            <a:ext cx="4102098" cy="22851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EFF49D-6FAE-4334-B819-A3810BE248B8}"/>
              </a:ext>
            </a:extLst>
          </p:cNvPr>
          <p:cNvSpPr txBox="1"/>
          <p:nvPr/>
        </p:nvSpPr>
        <p:spPr>
          <a:xfrm>
            <a:off x="4584485" y="473794"/>
            <a:ext cx="4572000" cy="646331"/>
          </a:xfrm>
          <a:prstGeom prst="rect">
            <a:avLst/>
          </a:prstGeom>
          <a:noFill/>
        </p:spPr>
        <p:txBody>
          <a:bodyPr wrap="square">
            <a:spAutoFit/>
          </a:bodyPr>
          <a:lstStyle/>
          <a:p>
            <a:pPr algn="ctr"/>
            <a:r>
              <a:rPr lang="en-US" b="1" i="0" dirty="0">
                <a:solidFill>
                  <a:srgbClr val="000000"/>
                </a:solidFill>
                <a:effectLst/>
                <a:latin typeface="Helvetica Neue"/>
              </a:rPr>
              <a:t>Relationship between Jobs and Unemployment over time</a:t>
            </a:r>
          </a:p>
        </p:txBody>
      </p:sp>
      <p:pic>
        <p:nvPicPr>
          <p:cNvPr id="8" name="Picture 2">
            <a:extLst>
              <a:ext uri="{FF2B5EF4-FFF2-40B4-BE49-F238E27FC236}">
                <a16:creationId xmlns:a16="http://schemas.microsoft.com/office/drawing/2014/main" id="{972A29FA-979A-4E72-A75E-8EDDCEA43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722" y="4080303"/>
            <a:ext cx="5024314" cy="2590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08FC51-F701-4CB5-BB22-1AA9BABDCDCF}"/>
              </a:ext>
            </a:extLst>
          </p:cNvPr>
          <p:cNvSpPr txBox="1"/>
          <p:nvPr/>
        </p:nvSpPr>
        <p:spPr>
          <a:xfrm>
            <a:off x="2295917" y="3429000"/>
            <a:ext cx="4577136" cy="923330"/>
          </a:xfrm>
          <a:prstGeom prst="rect">
            <a:avLst/>
          </a:prstGeom>
          <a:noFill/>
        </p:spPr>
        <p:txBody>
          <a:bodyPr wrap="square">
            <a:spAutoFit/>
          </a:bodyPr>
          <a:lstStyle/>
          <a:p>
            <a:pPr algn="ctr"/>
            <a:r>
              <a:rPr lang="en-US" b="1" i="0" dirty="0">
                <a:solidFill>
                  <a:srgbClr val="000000"/>
                </a:solidFill>
                <a:effectLst/>
                <a:latin typeface="Helvetica Neue"/>
              </a:rPr>
              <a:t>Relationship between TRYUSD and M3 with time</a:t>
            </a:r>
            <a:br>
              <a:rPr lang="en-US" b="1" i="0" dirty="0">
                <a:solidFill>
                  <a:srgbClr val="000000"/>
                </a:solidFill>
                <a:effectLst/>
                <a:latin typeface="Helvetica Neue"/>
              </a:rPr>
            </a:br>
            <a:endParaRPr lang="en-IN" dirty="0"/>
          </a:p>
        </p:txBody>
      </p:sp>
    </p:spTree>
    <p:extLst>
      <p:ext uri="{BB962C8B-B14F-4D97-AF65-F5344CB8AC3E}">
        <p14:creationId xmlns:p14="http://schemas.microsoft.com/office/powerpoint/2010/main" val="1498428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9441</TotalTime>
  <Words>427</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Helvetica Neue</vt:lpstr>
      <vt:lpstr>Wingdings</vt:lpstr>
      <vt:lpstr>Office Theme</vt:lpstr>
      <vt:lpstr>PowerPoint Presentation</vt:lpstr>
      <vt:lpstr>PROBLEM DEFINITION</vt:lpstr>
      <vt:lpstr>PowerPoint Presentation</vt:lpstr>
      <vt:lpstr>SUGGESTED SOLUTION AND EXPLORATORY DATA ANALYSIS</vt:lpstr>
      <vt:lpstr>Quarterly Economic Data 1990-2021</vt:lpstr>
      <vt:lpstr>PowerPoint Presentation</vt:lpstr>
      <vt:lpstr>Exports and Imports over Time</vt:lpstr>
      <vt:lpstr>Relationship between TRYUSD  and Total FDI over time </vt:lpstr>
      <vt:lpstr>Relationship between TRYUSD and Gross External Debt over time </vt:lpstr>
      <vt:lpstr>ALGORITHMS, SOLUTION AND CONCLUSIONS</vt:lpstr>
      <vt:lpstr>PowerPoint Presentation</vt:lpstr>
      <vt:lpstr> Multivariate Linear Regression – Ordinary Least Squares Method </vt:lpstr>
      <vt:lpstr>Model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Nishita</cp:lastModifiedBy>
  <cp:revision>310</cp:revision>
  <dcterms:created xsi:type="dcterms:W3CDTF">2017-03-30T12:09:41Z</dcterms:created>
  <dcterms:modified xsi:type="dcterms:W3CDTF">2022-08-24T06:36:06Z</dcterms:modified>
</cp:coreProperties>
</file>