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18"/>
  </p:notes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3EE92-E225-4BE2-A124-5E6AB220F413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A30BB-6F0C-402A-A683-04120AC46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64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ED01AAD-8210-486D-95A9-C3BC030CBC41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0BC4DD5-4797-4C33-B95A-68864A3FC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50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1AAD-8210-486D-95A9-C3BC030CBC41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4DD5-4797-4C33-B95A-68864A3FC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66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1AAD-8210-486D-95A9-C3BC030CBC41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4DD5-4797-4C33-B95A-68864A3FC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52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1AAD-8210-486D-95A9-C3BC030CBC41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4DD5-4797-4C33-B95A-68864A3FC8CD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3721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1AAD-8210-486D-95A9-C3BC030CBC41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4DD5-4797-4C33-B95A-68864A3FC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199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1AAD-8210-486D-95A9-C3BC030CBC41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4DD5-4797-4C33-B95A-68864A3FC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486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1AAD-8210-486D-95A9-C3BC030CBC41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4DD5-4797-4C33-B95A-68864A3FC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169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1AAD-8210-486D-95A9-C3BC030CBC41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4DD5-4797-4C33-B95A-68864A3FC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751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1AAD-8210-486D-95A9-C3BC030CBC41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4DD5-4797-4C33-B95A-68864A3FC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34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1AAD-8210-486D-95A9-C3BC030CBC41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4DD5-4797-4C33-B95A-68864A3FC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76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1AAD-8210-486D-95A9-C3BC030CBC41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4DD5-4797-4C33-B95A-68864A3FC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45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1AAD-8210-486D-95A9-C3BC030CBC41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4DD5-4797-4C33-B95A-68864A3FC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10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1AAD-8210-486D-95A9-C3BC030CBC41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4DD5-4797-4C33-B95A-68864A3FC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10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1AAD-8210-486D-95A9-C3BC030CBC41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4DD5-4797-4C33-B95A-68864A3FC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36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1AAD-8210-486D-95A9-C3BC030CBC41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4DD5-4797-4C33-B95A-68864A3FC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89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1AAD-8210-486D-95A9-C3BC030CBC41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4DD5-4797-4C33-B95A-68864A3FC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65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1AAD-8210-486D-95A9-C3BC030CBC41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4DD5-4797-4C33-B95A-68864A3FC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33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01AAD-8210-486D-95A9-C3BC030CBC41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C4DD5-4797-4C33-B95A-68864A3FC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3418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de/instagram-app-social-media-1696945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F601D7-4A12-CB09-B577-696BA41CCCD9}"/>
              </a:ext>
            </a:extLst>
          </p:cNvPr>
          <p:cNvSpPr txBox="1"/>
          <p:nvPr/>
        </p:nvSpPr>
        <p:spPr>
          <a:xfrm>
            <a:off x="2261420" y="2104103"/>
            <a:ext cx="96454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solidFill>
                  <a:srgbClr val="002060"/>
                </a:solidFill>
                <a:latin typeface="Bahnschrift Condensed" panose="020B0502040204020203" pitchFamily="34" charset="0"/>
              </a:rPr>
              <a:t>INSTAGRAM CLONE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F7489-C6B0-60D9-1591-9236DB42E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88490"/>
            <a:ext cx="12192000" cy="65679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EB8743-4071-2A26-E94E-DA0BB04FF76F}"/>
              </a:ext>
            </a:extLst>
          </p:cNvPr>
          <p:cNvSpPr/>
          <p:nvPr/>
        </p:nvSpPr>
        <p:spPr>
          <a:xfrm>
            <a:off x="2781631" y="2967335"/>
            <a:ext cx="6628738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Bahnschrift SemiBold Condensed" panose="020B0502040204020203" pitchFamily="34" charset="0"/>
              </a:rPr>
              <a:t>INSTAGRAM CLONE ANALYSIS</a:t>
            </a:r>
            <a:endParaRPr lang="en-IN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614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12B6CF-8270-39F5-152A-08013D4BF730}"/>
              </a:ext>
            </a:extLst>
          </p:cNvPr>
          <p:cNvSpPr txBox="1"/>
          <p:nvPr/>
        </p:nvSpPr>
        <p:spPr>
          <a:xfrm>
            <a:off x="2008239" y="788728"/>
            <a:ext cx="61009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/*user ranking by postings higher to lower*/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D7002-4D70-F618-EB52-77F358B925A7}"/>
              </a:ext>
            </a:extLst>
          </p:cNvPr>
          <p:cNvSpPr txBox="1"/>
          <p:nvPr/>
        </p:nvSpPr>
        <p:spPr>
          <a:xfrm>
            <a:off x="730045" y="2763316"/>
            <a:ext cx="610091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INPUT:-</a:t>
            </a:r>
          </a:p>
          <a:p>
            <a:endParaRPr lang="en-IN" dirty="0"/>
          </a:p>
          <a:p>
            <a:r>
              <a:rPr lang="en-IN" sz="2400" dirty="0">
                <a:solidFill>
                  <a:schemeClr val="bg1"/>
                </a:solidFill>
              </a:rPr>
              <a:t>select </a:t>
            </a:r>
            <a:r>
              <a:rPr lang="en-IN" sz="2400" dirty="0" err="1">
                <a:solidFill>
                  <a:schemeClr val="bg1"/>
                </a:solidFill>
              </a:rPr>
              <a:t>users.username</a:t>
            </a:r>
            <a:r>
              <a:rPr lang="en-IN" sz="2400" dirty="0">
                <a:solidFill>
                  <a:schemeClr val="bg1"/>
                </a:solidFill>
              </a:rPr>
              <a:t> ,count(*) as 'total post' from </a:t>
            </a:r>
            <a:r>
              <a:rPr lang="en-IN" sz="2400" dirty="0" err="1">
                <a:solidFill>
                  <a:schemeClr val="bg1"/>
                </a:solidFill>
              </a:rPr>
              <a:t>photosinner</a:t>
            </a:r>
            <a:r>
              <a:rPr lang="en-IN" sz="2400" dirty="0">
                <a:solidFill>
                  <a:schemeClr val="bg1"/>
                </a:solidFill>
              </a:rPr>
              <a:t> </a:t>
            </a:r>
          </a:p>
          <a:p>
            <a:r>
              <a:rPr lang="en-IN" sz="2400" dirty="0">
                <a:solidFill>
                  <a:schemeClr val="bg1"/>
                </a:solidFill>
              </a:rPr>
              <a:t>join users on </a:t>
            </a:r>
            <a:r>
              <a:rPr lang="en-IN" sz="2400" dirty="0" err="1">
                <a:solidFill>
                  <a:schemeClr val="bg1"/>
                </a:solidFill>
              </a:rPr>
              <a:t>photos.user_id</a:t>
            </a:r>
            <a:r>
              <a:rPr lang="en-IN" sz="2400" dirty="0">
                <a:solidFill>
                  <a:schemeClr val="bg1"/>
                </a:solidFill>
              </a:rPr>
              <a:t> = users.id group by 1order by 2 </a:t>
            </a:r>
            <a:r>
              <a:rPr lang="en-IN" sz="2400" dirty="0" err="1">
                <a:solidFill>
                  <a:schemeClr val="bg1"/>
                </a:solidFill>
              </a:rPr>
              <a:t>desc</a:t>
            </a:r>
            <a:r>
              <a:rPr lang="en-IN" sz="2400" dirty="0">
                <a:solidFill>
                  <a:schemeClr val="bg1"/>
                </a:solidFill>
              </a:rPr>
              <a:t>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509247-7B0C-796C-37AC-96385CF38717}"/>
              </a:ext>
            </a:extLst>
          </p:cNvPr>
          <p:cNvSpPr txBox="1"/>
          <p:nvPr/>
        </p:nvSpPr>
        <p:spPr>
          <a:xfrm>
            <a:off x="7207045" y="2763315"/>
            <a:ext cx="2281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OUTPUT:-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5B6FFC-1F9B-D429-F183-7A85F6C18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545" y="3429000"/>
            <a:ext cx="3340223" cy="233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30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64D8A8-938B-AC25-B9AA-2DF2BD1341BF}"/>
              </a:ext>
            </a:extLst>
          </p:cNvPr>
          <p:cNvSpPr txBox="1"/>
          <p:nvPr/>
        </p:nvSpPr>
        <p:spPr>
          <a:xfrm>
            <a:off x="3045542" y="513424"/>
            <a:ext cx="61009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/*Total Posts by users 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A390E-E2E6-7DA4-C325-47431C0BF81D}"/>
              </a:ext>
            </a:extLst>
          </p:cNvPr>
          <p:cNvSpPr txBox="1"/>
          <p:nvPr/>
        </p:nvSpPr>
        <p:spPr>
          <a:xfrm>
            <a:off x="828368" y="2212709"/>
            <a:ext cx="61009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INPUT:-</a:t>
            </a:r>
          </a:p>
          <a:p>
            <a:endParaRPr lang="en-IN" dirty="0"/>
          </a:p>
          <a:p>
            <a:endParaRPr lang="en-IN" dirty="0"/>
          </a:p>
          <a:p>
            <a:endParaRPr lang="en-IN" sz="2400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select sum(</a:t>
            </a:r>
            <a:r>
              <a:rPr lang="en-IN" sz="2400" dirty="0" err="1">
                <a:solidFill>
                  <a:schemeClr val="bg1"/>
                </a:solidFill>
              </a:rPr>
              <a:t>total.total_post</a:t>
            </a:r>
            <a:r>
              <a:rPr lang="en-IN" sz="2400" dirty="0">
                <a:solidFill>
                  <a:schemeClr val="bg1"/>
                </a:solidFill>
              </a:rPr>
              <a:t>)from</a:t>
            </a:r>
          </a:p>
          <a:p>
            <a:r>
              <a:rPr lang="en-IN" sz="2400" dirty="0">
                <a:solidFill>
                  <a:schemeClr val="bg1"/>
                </a:solidFill>
              </a:rPr>
              <a:t> (select </a:t>
            </a:r>
            <a:r>
              <a:rPr lang="en-IN" sz="2400" dirty="0" err="1">
                <a:solidFill>
                  <a:schemeClr val="bg1"/>
                </a:solidFill>
              </a:rPr>
              <a:t>users.username</a:t>
            </a:r>
            <a:r>
              <a:rPr lang="en-IN" sz="2400" dirty="0">
                <a:solidFill>
                  <a:schemeClr val="bg1"/>
                </a:solidFill>
              </a:rPr>
              <a:t> ,count(*) as </a:t>
            </a:r>
            <a:r>
              <a:rPr lang="en-IN" sz="2400" dirty="0" err="1">
                <a:solidFill>
                  <a:schemeClr val="bg1"/>
                </a:solidFill>
              </a:rPr>
              <a:t>total_post</a:t>
            </a:r>
            <a:r>
              <a:rPr lang="en-IN" sz="2400" dirty="0">
                <a:solidFill>
                  <a:schemeClr val="bg1"/>
                </a:solidFill>
              </a:rPr>
              <a:t> from </a:t>
            </a:r>
            <a:r>
              <a:rPr lang="en-IN" sz="2400" dirty="0" err="1">
                <a:solidFill>
                  <a:schemeClr val="bg1"/>
                </a:solidFill>
              </a:rPr>
              <a:t>photosinner</a:t>
            </a:r>
            <a:r>
              <a:rPr lang="en-IN" sz="2400" dirty="0">
                <a:solidFill>
                  <a:schemeClr val="bg1"/>
                </a:solidFill>
              </a:rPr>
              <a:t> join users on </a:t>
            </a:r>
            <a:r>
              <a:rPr lang="en-IN" sz="2400" dirty="0" err="1">
                <a:solidFill>
                  <a:schemeClr val="bg1"/>
                </a:solidFill>
              </a:rPr>
              <a:t>photos.user_id</a:t>
            </a:r>
            <a:r>
              <a:rPr lang="en-IN" sz="2400" dirty="0">
                <a:solidFill>
                  <a:schemeClr val="bg1"/>
                </a:solidFill>
              </a:rPr>
              <a:t> = users.id group by 1) as total;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356A4-B470-0616-9828-003A82C86E8B}"/>
              </a:ext>
            </a:extLst>
          </p:cNvPr>
          <p:cNvSpPr txBox="1"/>
          <p:nvPr/>
        </p:nvSpPr>
        <p:spPr>
          <a:xfrm>
            <a:off x="6929283" y="2212709"/>
            <a:ext cx="2490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OUTPUT:-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DD501A-6D46-F942-4952-0578EE7EC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783" y="3429000"/>
            <a:ext cx="2726429" cy="12314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7A374D-CA65-0AA3-D1A3-FD9B4F83924C}"/>
              </a:ext>
            </a:extLst>
          </p:cNvPr>
          <p:cNvSpPr txBox="1"/>
          <p:nvPr/>
        </p:nvSpPr>
        <p:spPr>
          <a:xfrm>
            <a:off x="907026" y="5202564"/>
            <a:ext cx="61009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/*0r */select count(users.id) as posts  from users inner join photos on users.id = </a:t>
            </a:r>
            <a:r>
              <a:rPr lang="en-IN" sz="2400" dirty="0" err="1">
                <a:solidFill>
                  <a:schemeClr val="bg1"/>
                </a:solidFill>
              </a:rPr>
              <a:t>photos.user_id</a:t>
            </a:r>
            <a:r>
              <a:rPr lang="en-IN" sz="2400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62018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4C8891-8C83-22FA-DA84-ECDCBC385DD9}"/>
              </a:ext>
            </a:extLst>
          </p:cNvPr>
          <p:cNvSpPr txBox="1"/>
          <p:nvPr/>
        </p:nvSpPr>
        <p:spPr>
          <a:xfrm>
            <a:off x="2391696" y="641244"/>
            <a:ext cx="81288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/*total numbers of users who have posted at least one time 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028C6A-C4FC-3D33-D04B-71A389E227C1}"/>
              </a:ext>
            </a:extLst>
          </p:cNvPr>
          <p:cNvSpPr txBox="1"/>
          <p:nvPr/>
        </p:nvSpPr>
        <p:spPr>
          <a:xfrm>
            <a:off x="966020" y="2174229"/>
            <a:ext cx="6100916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24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INPUT:-</a:t>
            </a:r>
          </a:p>
          <a:p>
            <a:endParaRPr lang="en-IN" sz="2400" dirty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select </a:t>
            </a:r>
            <a:r>
              <a:rPr lang="en-IN" sz="2400" dirty="0" err="1">
                <a:solidFill>
                  <a:schemeClr val="bg1"/>
                </a:solidFill>
              </a:rPr>
              <a:t>username,count</a:t>
            </a:r>
            <a:r>
              <a:rPr lang="en-IN" sz="2400" dirty="0">
                <a:solidFill>
                  <a:schemeClr val="bg1"/>
                </a:solidFill>
              </a:rPr>
              <a:t>(distinct(users.id)) as posts  from users inner join photos on users.id = </a:t>
            </a:r>
            <a:r>
              <a:rPr lang="en-IN" sz="2400" dirty="0" err="1">
                <a:solidFill>
                  <a:schemeClr val="bg1"/>
                </a:solidFill>
              </a:rPr>
              <a:t>photos.user_idgroup</a:t>
            </a:r>
            <a:r>
              <a:rPr lang="en-IN" sz="2400" dirty="0">
                <a:solidFill>
                  <a:schemeClr val="bg1"/>
                </a:solidFill>
              </a:rPr>
              <a:t> by 1;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4653B-85C9-06DF-8FE5-D3C717A383F8}"/>
              </a:ext>
            </a:extLst>
          </p:cNvPr>
          <p:cNvSpPr txBox="1"/>
          <p:nvPr/>
        </p:nvSpPr>
        <p:spPr>
          <a:xfrm>
            <a:off x="7551174" y="2467897"/>
            <a:ext cx="2644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OUTPUT:-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BFF9C8-48CD-FFCA-5649-75DD70FCA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002" y="3391501"/>
            <a:ext cx="3456978" cy="25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80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418CA6-1AED-7EC7-7082-652D17E0D41F}"/>
              </a:ext>
            </a:extLst>
          </p:cNvPr>
          <p:cNvSpPr txBox="1"/>
          <p:nvPr/>
        </p:nvSpPr>
        <p:spPr>
          <a:xfrm>
            <a:off x="1002890" y="630564"/>
            <a:ext cx="113365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/*A brand wants to know which hashtags to use in a post What are the top 5 most commonly used hashtags?*/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5623DE-B4AA-6F2E-FED5-575A667C3516}"/>
              </a:ext>
            </a:extLst>
          </p:cNvPr>
          <p:cNvSpPr txBox="1"/>
          <p:nvPr/>
        </p:nvSpPr>
        <p:spPr>
          <a:xfrm>
            <a:off x="707922" y="2969793"/>
            <a:ext cx="6007509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INPUT:-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2400" dirty="0">
                <a:solidFill>
                  <a:schemeClr val="bg1"/>
                </a:solidFill>
              </a:rPr>
              <a:t>SELECT </a:t>
            </a:r>
            <a:r>
              <a:rPr lang="en-IN" sz="2400" dirty="0" err="1">
                <a:solidFill>
                  <a:schemeClr val="bg1"/>
                </a:solidFill>
              </a:rPr>
              <a:t>t.tag_name</a:t>
            </a:r>
            <a:r>
              <a:rPr lang="en-IN" sz="2400" dirty="0">
                <a:solidFill>
                  <a:schemeClr val="bg1"/>
                </a:solidFill>
              </a:rPr>
              <a:t>, COUNT(*) AS total FROM tags t</a:t>
            </a:r>
          </a:p>
          <a:p>
            <a:r>
              <a:rPr lang="en-IN" sz="2400" dirty="0">
                <a:solidFill>
                  <a:schemeClr val="bg1"/>
                </a:solidFill>
              </a:rPr>
              <a:t>LEFT JOIN </a:t>
            </a:r>
            <a:r>
              <a:rPr lang="en-IN" sz="2400" dirty="0" err="1">
                <a:solidFill>
                  <a:schemeClr val="bg1"/>
                </a:solidFill>
              </a:rPr>
              <a:t>photo_tags</a:t>
            </a:r>
            <a:r>
              <a:rPr lang="en-IN" sz="2400" dirty="0">
                <a:solidFill>
                  <a:schemeClr val="bg1"/>
                </a:solidFill>
              </a:rPr>
              <a:t> pt ON t.id = </a:t>
            </a:r>
            <a:r>
              <a:rPr lang="en-IN" sz="2400" dirty="0" err="1">
                <a:solidFill>
                  <a:schemeClr val="bg1"/>
                </a:solidFill>
              </a:rPr>
              <a:t>pt.tag_id</a:t>
            </a:r>
            <a:r>
              <a:rPr lang="en-IN" sz="2400" dirty="0">
                <a:solidFill>
                  <a:schemeClr val="bg1"/>
                </a:solidFill>
              </a:rPr>
              <a:t> GROUP BY </a:t>
            </a:r>
            <a:r>
              <a:rPr lang="en-IN" sz="2400" dirty="0" err="1">
                <a:solidFill>
                  <a:schemeClr val="bg1"/>
                </a:solidFill>
              </a:rPr>
              <a:t>t.tag_name</a:t>
            </a:r>
            <a:r>
              <a:rPr lang="en-IN" sz="2400" dirty="0">
                <a:solidFill>
                  <a:schemeClr val="bg1"/>
                </a:solidFill>
              </a:rPr>
              <a:t> </a:t>
            </a:r>
          </a:p>
          <a:p>
            <a:r>
              <a:rPr lang="en-IN" sz="2400" dirty="0">
                <a:solidFill>
                  <a:schemeClr val="bg1"/>
                </a:solidFill>
              </a:rPr>
              <a:t>ORDER BY total DESC </a:t>
            </a:r>
          </a:p>
          <a:p>
            <a:r>
              <a:rPr lang="en-IN" sz="2400" dirty="0">
                <a:solidFill>
                  <a:schemeClr val="bg1"/>
                </a:solidFill>
              </a:rPr>
              <a:t>LIMIT 5;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7265BC-9490-041E-90A5-47DAC69CA2D6}"/>
              </a:ext>
            </a:extLst>
          </p:cNvPr>
          <p:cNvSpPr txBox="1"/>
          <p:nvPr/>
        </p:nvSpPr>
        <p:spPr>
          <a:xfrm>
            <a:off x="7059560" y="2885993"/>
            <a:ext cx="2163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OUTPUT:-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4F90E2-44A2-9B09-59DE-418D432FE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635" y="3429000"/>
            <a:ext cx="3343526" cy="214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05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EA8179-0FAE-53E3-DAD1-D37C845C147B}"/>
              </a:ext>
            </a:extLst>
          </p:cNvPr>
          <p:cNvSpPr txBox="1"/>
          <p:nvPr/>
        </p:nvSpPr>
        <p:spPr>
          <a:xfrm>
            <a:off x="1494504" y="483080"/>
            <a:ext cx="95274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>
                <a:solidFill>
                  <a:schemeClr val="bg1"/>
                </a:solidFill>
              </a:rPr>
              <a:t>/*We have a small problem with bots on our site...Find users who have liked every single photo on the site*/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33874-612C-44AA-F887-639813918B12}"/>
              </a:ext>
            </a:extLst>
          </p:cNvPr>
          <p:cNvSpPr txBox="1"/>
          <p:nvPr/>
        </p:nvSpPr>
        <p:spPr>
          <a:xfrm>
            <a:off x="828368" y="3137790"/>
            <a:ext cx="610091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INPUT:-</a:t>
            </a:r>
          </a:p>
          <a:p>
            <a:endParaRPr lang="en-IN" sz="2400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select distinct id, username from users </a:t>
            </a:r>
          </a:p>
          <a:p>
            <a:r>
              <a:rPr lang="en-IN" sz="2400" dirty="0">
                <a:solidFill>
                  <a:schemeClr val="bg1"/>
                </a:solidFill>
              </a:rPr>
              <a:t>where users.id in (select </a:t>
            </a:r>
            <a:r>
              <a:rPr lang="en-IN" sz="2400" dirty="0" err="1">
                <a:solidFill>
                  <a:schemeClr val="bg1"/>
                </a:solidFill>
              </a:rPr>
              <a:t>user_id</a:t>
            </a:r>
            <a:r>
              <a:rPr lang="en-IN" sz="2400" dirty="0">
                <a:solidFill>
                  <a:schemeClr val="bg1"/>
                </a:solidFill>
              </a:rPr>
              <a:t> from likes);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37FED2-97C6-257A-8F48-32DB55BB3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624" y="3922620"/>
            <a:ext cx="3077337" cy="2452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3F9977-F58E-A870-1A7B-ABEFBF24C016}"/>
              </a:ext>
            </a:extLst>
          </p:cNvPr>
          <p:cNvSpPr txBox="1"/>
          <p:nvPr/>
        </p:nvSpPr>
        <p:spPr>
          <a:xfrm>
            <a:off x="7030065" y="3244334"/>
            <a:ext cx="251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OUTPUT:-</a:t>
            </a:r>
          </a:p>
        </p:txBody>
      </p:sp>
    </p:spTree>
    <p:extLst>
      <p:ext uri="{BB962C8B-B14F-4D97-AF65-F5344CB8AC3E}">
        <p14:creationId xmlns:p14="http://schemas.microsoft.com/office/powerpoint/2010/main" val="1647873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82CEED-4B2D-5D0F-0E4D-9D976D05B2C2}"/>
              </a:ext>
            </a:extLst>
          </p:cNvPr>
          <p:cNvSpPr txBox="1"/>
          <p:nvPr/>
        </p:nvSpPr>
        <p:spPr>
          <a:xfrm>
            <a:off x="1307689" y="650229"/>
            <a:ext cx="97044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/*We also have a problem with celebrities --Find users who have never commented on a photo*/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9DA718-445D-4666-BEC9-FE971CF44152}"/>
              </a:ext>
            </a:extLst>
          </p:cNvPr>
          <p:cNvSpPr txBox="1"/>
          <p:nvPr/>
        </p:nvSpPr>
        <p:spPr>
          <a:xfrm>
            <a:off x="946355" y="3118125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INPUT:-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2400" dirty="0">
                <a:solidFill>
                  <a:schemeClr val="bg1"/>
                </a:solidFill>
              </a:rPr>
              <a:t>select distinct(id) ,username from users where users.id not  in (select </a:t>
            </a:r>
            <a:r>
              <a:rPr lang="en-IN" sz="2400" dirty="0" err="1">
                <a:solidFill>
                  <a:schemeClr val="bg1"/>
                </a:solidFill>
              </a:rPr>
              <a:t>user_id</a:t>
            </a:r>
            <a:r>
              <a:rPr lang="en-IN" sz="2400" dirty="0">
                <a:solidFill>
                  <a:schemeClr val="bg1"/>
                </a:solidFill>
              </a:rPr>
              <a:t> from comments);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CC556B-B760-FFFD-2A11-FA1C96077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230" y="3780670"/>
            <a:ext cx="3131028" cy="22366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AB5F9D-DAAD-E13F-56B5-51CF9FD0D313}"/>
              </a:ext>
            </a:extLst>
          </p:cNvPr>
          <p:cNvSpPr txBox="1"/>
          <p:nvPr/>
        </p:nvSpPr>
        <p:spPr>
          <a:xfrm>
            <a:off x="7649497" y="2967335"/>
            <a:ext cx="233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Output:-</a:t>
            </a:r>
          </a:p>
        </p:txBody>
      </p:sp>
    </p:spTree>
    <p:extLst>
      <p:ext uri="{BB962C8B-B14F-4D97-AF65-F5344CB8AC3E}">
        <p14:creationId xmlns:p14="http://schemas.microsoft.com/office/powerpoint/2010/main" val="4195915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1F7147-7505-E4B0-813A-862FE07F0941}"/>
              </a:ext>
            </a:extLst>
          </p:cNvPr>
          <p:cNvSpPr txBox="1"/>
          <p:nvPr/>
        </p:nvSpPr>
        <p:spPr>
          <a:xfrm>
            <a:off x="857865" y="46959"/>
            <a:ext cx="11049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/*Are we overrun with bots and celebrity </a:t>
            </a:r>
            <a:r>
              <a:rPr lang="en-IN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accounts?Find</a:t>
            </a:r>
            <a:r>
              <a:rPr lang="en-I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percentage of our users who have either never commented on a photo or have commented on photos before*/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04E16-64F5-088E-7760-03F44B203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782" y="2821857"/>
            <a:ext cx="5164392" cy="32151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83E6E6-79A6-DD05-78AE-61037A1378B1}"/>
              </a:ext>
            </a:extLst>
          </p:cNvPr>
          <p:cNvSpPr txBox="1"/>
          <p:nvPr/>
        </p:nvSpPr>
        <p:spPr>
          <a:xfrm>
            <a:off x="857866" y="1195801"/>
            <a:ext cx="610091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INPUT:-</a:t>
            </a:r>
          </a:p>
          <a:p>
            <a:endParaRPr lang="en-IN" dirty="0"/>
          </a:p>
          <a:p>
            <a:r>
              <a:rPr lang="en-IN" dirty="0">
                <a:solidFill>
                  <a:schemeClr val="bg1"/>
                </a:solidFill>
              </a:rPr>
              <a:t>SELECT    </a:t>
            </a:r>
          </a:p>
          <a:p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tableA.total_A</a:t>
            </a:r>
            <a:r>
              <a:rPr lang="en-IN" dirty="0">
                <a:solidFill>
                  <a:schemeClr val="bg1"/>
                </a:solidFill>
              </a:rPr>
              <a:t> AS 'Number Of Users who never commented',    (</a:t>
            </a:r>
            <a:r>
              <a:rPr lang="en-IN" dirty="0" err="1">
                <a:solidFill>
                  <a:schemeClr val="bg1"/>
                </a:solidFill>
              </a:rPr>
              <a:t>tableA.total_A</a:t>
            </a:r>
            <a:r>
              <a:rPr lang="en-IN" dirty="0">
                <a:solidFill>
                  <a:schemeClr val="bg1"/>
                </a:solidFill>
              </a:rPr>
              <a:t> / (SELECT COUNT(*) FROM users)) * 100 AS '% Never Commented',    </a:t>
            </a:r>
          </a:p>
          <a:p>
            <a:r>
              <a:rPr lang="en-IN" dirty="0" err="1">
                <a:solidFill>
                  <a:schemeClr val="bg1"/>
                </a:solidFill>
              </a:rPr>
              <a:t>tableB.total_B</a:t>
            </a:r>
            <a:r>
              <a:rPr lang="en-IN" dirty="0">
                <a:solidFill>
                  <a:schemeClr val="bg1"/>
                </a:solidFill>
              </a:rPr>
              <a:t> AS 'Number of Users who commented on photos',    (</a:t>
            </a:r>
            <a:r>
              <a:rPr lang="en-IN" dirty="0" err="1">
                <a:solidFill>
                  <a:schemeClr val="bg1"/>
                </a:solidFill>
              </a:rPr>
              <a:t>tableB.total_B</a:t>
            </a:r>
            <a:r>
              <a:rPr lang="en-IN" dirty="0">
                <a:solidFill>
                  <a:schemeClr val="bg1"/>
                </a:solidFill>
              </a:rPr>
              <a:t> / (SELECT COUNT(*) FROM users)) * 100 AS '% Commented’</a:t>
            </a:r>
          </a:p>
          <a:p>
            <a:r>
              <a:rPr lang="en-IN" dirty="0">
                <a:solidFill>
                  <a:schemeClr val="bg1"/>
                </a:solidFill>
              </a:rPr>
              <a:t>FROM </a:t>
            </a:r>
          </a:p>
          <a:p>
            <a:r>
              <a:rPr lang="en-IN" dirty="0">
                <a:solidFill>
                  <a:schemeClr val="bg1"/>
                </a:solidFill>
              </a:rPr>
              <a:t>(SELECT COUNT(*) AS </a:t>
            </a:r>
            <a:r>
              <a:rPr lang="en-IN" dirty="0" err="1">
                <a:solidFill>
                  <a:schemeClr val="bg1"/>
                </a:solidFill>
              </a:rPr>
              <a:t>total_A</a:t>
            </a:r>
            <a:r>
              <a:rPr lang="en-IN" dirty="0">
                <a:solidFill>
                  <a:schemeClr val="bg1"/>
                </a:solidFill>
              </a:rPr>
              <a:t>     FROM users    </a:t>
            </a:r>
          </a:p>
          <a:p>
            <a:r>
              <a:rPr lang="en-IN" dirty="0">
                <a:solidFill>
                  <a:schemeClr val="bg1"/>
                </a:solidFill>
              </a:rPr>
              <a:t>LEFT JOIN comments ON users.id = </a:t>
            </a:r>
            <a:r>
              <a:rPr lang="en-IN" dirty="0" err="1">
                <a:solidFill>
                  <a:schemeClr val="bg1"/>
                </a:solidFill>
              </a:rPr>
              <a:t>comments.user_id</a:t>
            </a:r>
            <a:r>
              <a:rPr lang="en-IN" dirty="0">
                <a:solidFill>
                  <a:schemeClr val="bg1"/>
                </a:solidFill>
              </a:rPr>
              <a:t>    </a:t>
            </a:r>
          </a:p>
          <a:p>
            <a:r>
              <a:rPr lang="en-IN" dirty="0">
                <a:solidFill>
                  <a:schemeClr val="bg1"/>
                </a:solidFill>
              </a:rPr>
              <a:t>GROUP BY users.id    </a:t>
            </a:r>
          </a:p>
          <a:p>
            <a:r>
              <a:rPr lang="en-IN" dirty="0">
                <a:solidFill>
                  <a:schemeClr val="bg1"/>
                </a:solidFill>
              </a:rPr>
              <a:t>HAVING COUNT(comments.id) = 0) AS </a:t>
            </a:r>
            <a:r>
              <a:rPr lang="en-IN" dirty="0" err="1">
                <a:solidFill>
                  <a:schemeClr val="bg1"/>
                </a:solidFill>
              </a:rPr>
              <a:t>tableAJOIN</a:t>
            </a:r>
            <a:r>
              <a:rPr lang="en-IN" dirty="0">
                <a:solidFill>
                  <a:schemeClr val="bg1"/>
                </a:solidFill>
              </a:rPr>
              <a:t>    (SELECT COUNT(*) AS </a:t>
            </a:r>
            <a:r>
              <a:rPr lang="en-IN" dirty="0" err="1">
                <a:solidFill>
                  <a:schemeClr val="bg1"/>
                </a:solidFill>
              </a:rPr>
              <a:t>total_B</a:t>
            </a:r>
            <a:r>
              <a:rPr lang="en-IN" dirty="0">
                <a:solidFill>
                  <a:schemeClr val="bg1"/>
                </a:solidFill>
              </a:rPr>
              <a:t>     FROM users     </a:t>
            </a:r>
          </a:p>
          <a:p>
            <a:r>
              <a:rPr lang="en-IN" dirty="0">
                <a:solidFill>
                  <a:schemeClr val="bg1"/>
                </a:solidFill>
              </a:rPr>
              <a:t>LEFT JOIN comments ON users.id = </a:t>
            </a:r>
            <a:r>
              <a:rPr lang="en-IN" dirty="0" err="1">
                <a:solidFill>
                  <a:schemeClr val="bg1"/>
                </a:solidFill>
              </a:rPr>
              <a:t>comments.user_id</a:t>
            </a:r>
            <a:r>
              <a:rPr lang="en-IN" dirty="0">
                <a:solidFill>
                  <a:schemeClr val="bg1"/>
                </a:solidFill>
              </a:rPr>
              <a:t>     GROUP BY users.id     HAVING COUNT(comments.id) &gt; 0) AS </a:t>
            </a:r>
            <a:r>
              <a:rPr lang="en-IN" dirty="0" err="1">
                <a:solidFill>
                  <a:schemeClr val="bg1"/>
                </a:solidFill>
              </a:rPr>
              <a:t>tableB</a:t>
            </a:r>
            <a:r>
              <a:rPr lang="en-IN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19635-9E6F-3351-C852-87B9DB0D0CD0}"/>
              </a:ext>
            </a:extLst>
          </p:cNvPr>
          <p:cNvSpPr txBox="1"/>
          <p:nvPr/>
        </p:nvSpPr>
        <p:spPr>
          <a:xfrm>
            <a:off x="7207045" y="1195801"/>
            <a:ext cx="1799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OUTPUT:-</a:t>
            </a:r>
          </a:p>
        </p:txBody>
      </p:sp>
    </p:spTree>
    <p:extLst>
      <p:ext uri="{BB962C8B-B14F-4D97-AF65-F5344CB8AC3E}">
        <p14:creationId xmlns:p14="http://schemas.microsoft.com/office/powerpoint/2010/main" val="92123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568BCE6-E4D4-19C9-FFF5-524FB3ABF153}"/>
              </a:ext>
            </a:extLst>
          </p:cNvPr>
          <p:cNvSpPr txBox="1"/>
          <p:nvPr/>
        </p:nvSpPr>
        <p:spPr>
          <a:xfrm>
            <a:off x="3535629" y="373082"/>
            <a:ext cx="48178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u="sng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OBJECTIVES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0FD343-94AB-604C-87E1-AD31A7A379F0}"/>
              </a:ext>
            </a:extLst>
          </p:cNvPr>
          <p:cNvSpPr/>
          <p:nvPr/>
        </p:nvSpPr>
        <p:spPr>
          <a:xfrm>
            <a:off x="638536" y="2052935"/>
            <a:ext cx="10914927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MySQL project which is a cloned mimic version of Instagram database. It is used to perform data analysis for real world business related questions and scenarios such as</a:t>
            </a:r>
          </a:p>
          <a:p>
            <a:pPr algn="ctr"/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find out the rewarding system for the loyal users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launching campaign to target the weekdays with the most user registrations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encouraging inactive users to log in back to the system</a:t>
            </a:r>
          </a:p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91014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0A6ABE2-72BB-46B7-3F5E-E1B1C3C860B6}"/>
              </a:ext>
            </a:extLst>
          </p:cNvPr>
          <p:cNvSpPr txBox="1"/>
          <p:nvPr/>
        </p:nvSpPr>
        <p:spPr>
          <a:xfrm>
            <a:off x="659759" y="1938483"/>
            <a:ext cx="379649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</a:rPr>
              <a:t>The SQL script provided creates an Instagram clone database with the following tables and their relationships: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solidFill>
                  <a:schemeClr val="tx2">
                    <a:lumMod val="10000"/>
                  </a:schemeClr>
                </a:solidFill>
              </a:rPr>
              <a:t>Users</a:t>
            </a:r>
            <a:endParaRPr lang="en-US" sz="2400" dirty="0">
              <a:solidFill>
                <a:schemeClr val="tx2">
                  <a:lumMod val="10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2400" b="1" dirty="0">
                <a:solidFill>
                  <a:schemeClr val="tx2">
                    <a:lumMod val="10000"/>
                  </a:schemeClr>
                </a:solidFill>
              </a:rPr>
              <a:t>Photos</a:t>
            </a:r>
            <a:endParaRPr lang="en-US" sz="2400" dirty="0">
              <a:solidFill>
                <a:schemeClr val="tx2">
                  <a:lumMod val="10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2400" b="1" dirty="0">
                <a:solidFill>
                  <a:schemeClr val="tx2">
                    <a:lumMod val="10000"/>
                  </a:schemeClr>
                </a:solidFill>
              </a:rPr>
              <a:t>Comments</a:t>
            </a:r>
            <a:endParaRPr lang="en-US" sz="2400" dirty="0">
              <a:solidFill>
                <a:schemeClr val="tx2">
                  <a:lumMod val="10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2400" b="1" dirty="0">
                <a:solidFill>
                  <a:schemeClr val="tx2">
                    <a:lumMod val="10000"/>
                  </a:schemeClr>
                </a:solidFill>
              </a:rPr>
              <a:t>Likes</a:t>
            </a:r>
            <a:endParaRPr lang="en-US" sz="2400" dirty="0">
              <a:solidFill>
                <a:schemeClr val="tx2">
                  <a:lumMod val="10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2400" b="1" dirty="0">
                <a:solidFill>
                  <a:schemeClr val="tx2">
                    <a:lumMod val="10000"/>
                  </a:schemeClr>
                </a:solidFill>
              </a:rPr>
              <a:t>Follows</a:t>
            </a:r>
            <a:endParaRPr lang="en-US" sz="2400" dirty="0">
              <a:solidFill>
                <a:schemeClr val="tx2">
                  <a:lumMod val="10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2400" b="1" dirty="0">
                <a:solidFill>
                  <a:schemeClr val="tx2">
                    <a:lumMod val="10000"/>
                  </a:schemeClr>
                </a:solidFill>
              </a:rPr>
              <a:t>Tags</a:t>
            </a:r>
            <a:endParaRPr lang="en-US" sz="2400" dirty="0">
              <a:solidFill>
                <a:schemeClr val="tx2">
                  <a:lumMod val="10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2400" b="1" dirty="0" err="1">
                <a:solidFill>
                  <a:schemeClr val="tx2">
                    <a:lumMod val="10000"/>
                  </a:schemeClr>
                </a:solidFill>
              </a:rPr>
              <a:t>Photo_Tags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</a:rPr>
              <a:t> (junction table for photos and tags)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964F84-5CD2-BAE4-0E81-270D042869FB}"/>
              </a:ext>
            </a:extLst>
          </p:cNvPr>
          <p:cNvSpPr txBox="1"/>
          <p:nvPr/>
        </p:nvSpPr>
        <p:spPr>
          <a:xfrm>
            <a:off x="3102015" y="173620"/>
            <a:ext cx="52664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u="sng" dirty="0" err="1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Ig_clone</a:t>
            </a:r>
            <a:r>
              <a:rPr lang="en-IN" sz="4400" b="1" u="sng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database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97BF8B-6FBA-4BD7-7679-60AE67B3754D}"/>
              </a:ext>
            </a:extLst>
          </p:cNvPr>
          <p:cNvSpPr txBox="1"/>
          <p:nvPr/>
        </p:nvSpPr>
        <p:spPr>
          <a:xfrm>
            <a:off x="4618299" y="1938483"/>
            <a:ext cx="750039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Here’s a brief overview of the table structures and their relationships: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Users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Stores user information.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id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 Primary key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username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 Username of the user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created_at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 Timestamp of creation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Photos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Stores photos uploaded by users.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id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 Primary key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image_url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 URL of the image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user_id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 Foreign key referencing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users(id)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created_at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 Timestamp of creation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AA454A-0C2B-0668-4118-C0AA0E2E8E04}"/>
              </a:ext>
            </a:extLst>
          </p:cNvPr>
          <p:cNvCxnSpPr/>
          <p:nvPr/>
        </p:nvCxnSpPr>
        <p:spPr>
          <a:xfrm>
            <a:off x="4456254" y="1608881"/>
            <a:ext cx="0" cy="524911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60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59E4-873E-ECB9-1B3F-E9E9C16A4A2B}"/>
              </a:ext>
            </a:extLst>
          </p:cNvPr>
          <p:cNvSpPr txBox="1"/>
          <p:nvPr/>
        </p:nvSpPr>
        <p:spPr>
          <a:xfrm>
            <a:off x="0" y="302359"/>
            <a:ext cx="5741043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Comments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Stores comments made on photos.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id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 Primary key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comment_text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 Text of the comment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user_id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 Foreign key referencing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users(id)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photo_id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 Foreign key referencing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photos(id)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created_at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 Timestamp of creation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Likes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Stores likes on photos.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user_id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 Foreign key referencing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users(id)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photo_id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 Foreign key referencing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photos(id)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created_at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 Timestamp of creation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Primary key is a combination of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user_id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and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photo_id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30836-FA8C-1302-E6A8-FF1A6418BE6B}"/>
              </a:ext>
            </a:extLst>
          </p:cNvPr>
          <p:cNvSpPr txBox="1"/>
          <p:nvPr/>
        </p:nvSpPr>
        <p:spPr>
          <a:xfrm>
            <a:off x="5532698" y="302359"/>
            <a:ext cx="7002683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Follows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Stores follow relationships between users.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follower_id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 Foreign key referencing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users(id)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followee_id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 Foreign key referencing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users(id)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created_at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 Timestamp of creation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Primary key is a combination of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follower_id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and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followee_id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Tags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Stores tags for categorizing photos.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id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 Primary key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tag_name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 Unique name of the tag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created_at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 Timestamp of creation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Photo_Tags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Junction table for many-to-many relationship between photos and tags.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photo_id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 Foreign key referencing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photos(id)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tag_id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 Foreign key referencing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tags(id)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Primary key is a combination of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photo_id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and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tag_id</a:t>
            </a:r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4C9CEB-627C-A773-3AF4-34AE3D8688C2}"/>
              </a:ext>
            </a:extLst>
          </p:cNvPr>
          <p:cNvCxnSpPr/>
          <p:nvPr/>
        </p:nvCxnSpPr>
        <p:spPr>
          <a:xfrm>
            <a:off x="5532698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62195B-F068-B82C-4994-A8345AB587AF}"/>
              </a:ext>
            </a:extLst>
          </p:cNvPr>
          <p:cNvCxnSpPr/>
          <p:nvPr/>
        </p:nvCxnSpPr>
        <p:spPr>
          <a:xfrm>
            <a:off x="5416952" y="0"/>
            <a:ext cx="115746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29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13BB7D-1C59-11BE-7177-79543D9ADD7C}"/>
              </a:ext>
            </a:extLst>
          </p:cNvPr>
          <p:cNvSpPr txBox="1"/>
          <p:nvPr/>
        </p:nvSpPr>
        <p:spPr>
          <a:xfrm>
            <a:off x="1290483" y="1174956"/>
            <a:ext cx="78338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/*Reward users who have been around the longest. */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22EC6-FEDB-ABEF-2D55-E87B1F18AAC5}"/>
              </a:ext>
            </a:extLst>
          </p:cNvPr>
          <p:cNvSpPr txBox="1"/>
          <p:nvPr/>
        </p:nvSpPr>
        <p:spPr>
          <a:xfrm>
            <a:off x="533400" y="2980473"/>
            <a:ext cx="5562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INPUT:-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select * from users;</a:t>
            </a:r>
          </a:p>
          <a:p>
            <a:r>
              <a:rPr lang="en-IN" sz="2400" dirty="0">
                <a:solidFill>
                  <a:schemeClr val="bg1"/>
                </a:solidFill>
              </a:rPr>
              <a:t>select  username , </a:t>
            </a:r>
            <a:r>
              <a:rPr lang="en-IN" sz="2400" dirty="0" err="1">
                <a:solidFill>
                  <a:schemeClr val="bg1"/>
                </a:solidFill>
              </a:rPr>
              <a:t>created_at</a:t>
            </a:r>
            <a:r>
              <a:rPr lang="en-IN" sz="2400" dirty="0">
                <a:solidFill>
                  <a:schemeClr val="bg1"/>
                </a:solidFill>
              </a:rPr>
              <a:t> from users order by </a:t>
            </a:r>
            <a:r>
              <a:rPr lang="en-IN" sz="2400" dirty="0" err="1">
                <a:solidFill>
                  <a:schemeClr val="bg1"/>
                </a:solidFill>
              </a:rPr>
              <a:t>created_atlimit</a:t>
            </a:r>
            <a:r>
              <a:rPr lang="en-IN" sz="2400" dirty="0">
                <a:solidFill>
                  <a:schemeClr val="bg1"/>
                </a:solidFill>
              </a:rPr>
              <a:t> 4;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FB420A-3A02-7F49-6FC3-D732B0ACD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902" y="3655141"/>
            <a:ext cx="4696195" cy="20279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8D5C27-1423-1541-1D17-3D342B954BFF}"/>
              </a:ext>
            </a:extLst>
          </p:cNvPr>
          <p:cNvSpPr txBox="1"/>
          <p:nvPr/>
        </p:nvSpPr>
        <p:spPr>
          <a:xfrm>
            <a:off x="6593902" y="3018193"/>
            <a:ext cx="199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OUTPUT:-</a:t>
            </a:r>
          </a:p>
        </p:txBody>
      </p:sp>
    </p:spTree>
    <p:extLst>
      <p:ext uri="{BB962C8B-B14F-4D97-AF65-F5344CB8AC3E}">
        <p14:creationId xmlns:p14="http://schemas.microsoft.com/office/powerpoint/2010/main" val="397732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7F878B-6D13-B033-D381-82230F61B469}"/>
              </a:ext>
            </a:extLst>
          </p:cNvPr>
          <p:cNvSpPr txBox="1"/>
          <p:nvPr/>
        </p:nvSpPr>
        <p:spPr>
          <a:xfrm>
            <a:off x="1988573" y="1055328"/>
            <a:ext cx="7037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/*What day of the week do most users register on?*/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727EC-B779-0E65-0EB8-A307B447A59F}"/>
              </a:ext>
            </a:extLst>
          </p:cNvPr>
          <p:cNvSpPr txBox="1"/>
          <p:nvPr/>
        </p:nvSpPr>
        <p:spPr>
          <a:xfrm>
            <a:off x="592393" y="2937387"/>
            <a:ext cx="594605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INPUT:-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select </a:t>
            </a:r>
            <a:r>
              <a:rPr lang="en-IN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date_format</a:t>
            </a: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n-IN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created_at,'%W</a:t>
            </a: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') as 'day of the </a:t>
            </a:r>
            <a:r>
              <a:rPr lang="en-IN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week',count</a:t>
            </a: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(*) as 'total number of users' from </a:t>
            </a:r>
            <a:r>
              <a:rPr lang="en-IN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usersgroup</a:t>
            </a: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by 1 order by 2 </a:t>
            </a:r>
            <a:r>
              <a:rPr lang="en-IN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desc</a:t>
            </a: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limit 2;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CC5D53-C9C3-E684-C3E4-A274582E7A44}"/>
              </a:ext>
            </a:extLst>
          </p:cNvPr>
          <p:cNvSpPr txBox="1"/>
          <p:nvPr/>
        </p:nvSpPr>
        <p:spPr>
          <a:xfrm>
            <a:off x="6843252" y="2937387"/>
            <a:ext cx="176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OUTPUT:-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104840-33E6-84FA-200D-C4C1EE7B6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671" y="3814550"/>
            <a:ext cx="2998945" cy="152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91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BF4C73-9010-1726-D95A-12DE42FAEC4A}"/>
              </a:ext>
            </a:extLst>
          </p:cNvPr>
          <p:cNvSpPr txBox="1"/>
          <p:nvPr/>
        </p:nvSpPr>
        <p:spPr>
          <a:xfrm>
            <a:off x="1632156" y="856706"/>
            <a:ext cx="8642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/*We want to target our inactive users with an email campaign.*/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38484-80E2-ED45-D52C-AF29F667BC70}"/>
              </a:ext>
            </a:extLst>
          </p:cNvPr>
          <p:cNvSpPr txBox="1"/>
          <p:nvPr/>
        </p:nvSpPr>
        <p:spPr>
          <a:xfrm>
            <a:off x="464573" y="2583425"/>
            <a:ext cx="664414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INPUT:-</a:t>
            </a:r>
          </a:p>
          <a:p>
            <a:endParaRPr lang="en-IN" sz="2400" dirty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select username from users </a:t>
            </a:r>
          </a:p>
          <a:p>
            <a:r>
              <a:rPr lang="en-IN" sz="2400" dirty="0">
                <a:solidFill>
                  <a:schemeClr val="bg1"/>
                </a:solidFill>
              </a:rPr>
              <a:t> left join photos on users.id = </a:t>
            </a:r>
            <a:r>
              <a:rPr lang="en-IN" sz="2400" dirty="0" err="1">
                <a:solidFill>
                  <a:schemeClr val="bg1"/>
                </a:solidFill>
              </a:rPr>
              <a:t>photos.user_idwhere</a:t>
            </a:r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err="1">
                <a:solidFill>
                  <a:schemeClr val="bg1"/>
                </a:solidFill>
              </a:rPr>
              <a:t>photos.user_id</a:t>
            </a:r>
            <a:r>
              <a:rPr lang="en-IN" sz="2400" dirty="0">
                <a:solidFill>
                  <a:schemeClr val="bg1"/>
                </a:solidFill>
              </a:rPr>
              <a:t> is not null group by </a:t>
            </a:r>
            <a:r>
              <a:rPr lang="en-IN" sz="2400" dirty="0" err="1">
                <a:solidFill>
                  <a:schemeClr val="bg1"/>
                </a:solidFill>
              </a:rPr>
              <a:t>users.username</a:t>
            </a:r>
            <a:r>
              <a:rPr lang="en-IN" sz="24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8D721-B627-9926-05B0-C8666A2AD12D}"/>
              </a:ext>
            </a:extLst>
          </p:cNvPr>
          <p:cNvSpPr txBox="1"/>
          <p:nvPr/>
        </p:nvSpPr>
        <p:spPr>
          <a:xfrm>
            <a:off x="6902245" y="2583425"/>
            <a:ext cx="1956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OUTPUT:-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10535D-A0A6-D1B0-3994-4EC131AC6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06" y="3429000"/>
            <a:ext cx="3488319" cy="273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27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990355-8F01-CF14-A5B9-23F84FE44E79}"/>
              </a:ext>
            </a:extLst>
          </p:cNvPr>
          <p:cNvSpPr txBox="1"/>
          <p:nvPr/>
        </p:nvSpPr>
        <p:spPr>
          <a:xfrm>
            <a:off x="1327355" y="738718"/>
            <a:ext cx="100682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/*We're running a new contest to see who can get the most likes on a single photo WHO WON??*/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3087A4-2025-F04B-C668-89C5D940721C}"/>
              </a:ext>
            </a:extLst>
          </p:cNvPr>
          <p:cNvSpPr txBox="1"/>
          <p:nvPr/>
        </p:nvSpPr>
        <p:spPr>
          <a:xfrm>
            <a:off x="769375" y="2501687"/>
            <a:ext cx="6100916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INPUT:-</a:t>
            </a:r>
          </a:p>
          <a:p>
            <a:endParaRPr lang="en-IN" dirty="0"/>
          </a:p>
          <a:p>
            <a:endParaRPr lang="en-IN" sz="2400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select </a:t>
            </a:r>
            <a:r>
              <a:rPr lang="en-IN" sz="2400" dirty="0" err="1">
                <a:solidFill>
                  <a:schemeClr val="bg1"/>
                </a:solidFill>
              </a:rPr>
              <a:t>users.username</a:t>
            </a:r>
            <a:r>
              <a:rPr lang="en-IN" sz="2400" dirty="0">
                <a:solidFill>
                  <a:schemeClr val="bg1"/>
                </a:solidFill>
              </a:rPr>
              <a:t> ,</a:t>
            </a:r>
            <a:r>
              <a:rPr lang="en-IN" sz="2400" dirty="0" err="1">
                <a:solidFill>
                  <a:schemeClr val="bg1"/>
                </a:solidFill>
              </a:rPr>
              <a:t>photos.image_url</a:t>
            </a:r>
            <a:r>
              <a:rPr lang="en-IN" sz="2400" dirty="0">
                <a:solidFill>
                  <a:schemeClr val="bg1"/>
                </a:solidFill>
              </a:rPr>
              <a:t>, </a:t>
            </a:r>
            <a:r>
              <a:rPr lang="en-IN" sz="2400" dirty="0" err="1">
                <a:solidFill>
                  <a:schemeClr val="bg1"/>
                </a:solidFill>
              </a:rPr>
              <a:t>photos.id,count</a:t>
            </a:r>
            <a:r>
              <a:rPr lang="en-IN" sz="2400" dirty="0">
                <a:solidFill>
                  <a:schemeClr val="bg1"/>
                </a:solidFill>
              </a:rPr>
              <a:t>(*) as 'most likes' from </a:t>
            </a:r>
            <a:r>
              <a:rPr lang="en-IN" sz="2400" dirty="0" err="1">
                <a:solidFill>
                  <a:schemeClr val="bg1"/>
                </a:solidFill>
              </a:rPr>
              <a:t>photosinner</a:t>
            </a:r>
            <a:r>
              <a:rPr lang="en-IN" sz="2400" dirty="0">
                <a:solidFill>
                  <a:schemeClr val="bg1"/>
                </a:solidFill>
              </a:rPr>
              <a:t>  join likes  on photos.id = </a:t>
            </a:r>
            <a:r>
              <a:rPr lang="en-IN" sz="2400" dirty="0" err="1">
                <a:solidFill>
                  <a:schemeClr val="bg1"/>
                </a:solidFill>
              </a:rPr>
              <a:t>likes.photo_idinner</a:t>
            </a:r>
            <a:r>
              <a:rPr lang="en-IN" sz="2400" dirty="0">
                <a:solidFill>
                  <a:schemeClr val="bg1"/>
                </a:solidFill>
              </a:rPr>
              <a:t> join users on </a:t>
            </a:r>
            <a:r>
              <a:rPr lang="en-IN" sz="2400" dirty="0" err="1">
                <a:solidFill>
                  <a:schemeClr val="bg1"/>
                </a:solidFill>
              </a:rPr>
              <a:t>photos.user_id</a:t>
            </a:r>
            <a:r>
              <a:rPr lang="en-IN" sz="2400" dirty="0">
                <a:solidFill>
                  <a:schemeClr val="bg1"/>
                </a:solidFill>
              </a:rPr>
              <a:t> = </a:t>
            </a:r>
            <a:r>
              <a:rPr lang="en-IN" sz="2400" dirty="0" err="1">
                <a:solidFill>
                  <a:schemeClr val="bg1"/>
                </a:solidFill>
              </a:rPr>
              <a:t>users.idgroup</a:t>
            </a:r>
            <a:r>
              <a:rPr lang="en-IN" sz="2400" dirty="0">
                <a:solidFill>
                  <a:schemeClr val="bg1"/>
                </a:solidFill>
              </a:rPr>
              <a:t>  by 3order by 4 </a:t>
            </a:r>
            <a:r>
              <a:rPr lang="en-IN" sz="2400" dirty="0" err="1">
                <a:solidFill>
                  <a:schemeClr val="bg1"/>
                </a:solidFill>
              </a:rPr>
              <a:t>desclimit</a:t>
            </a:r>
            <a:r>
              <a:rPr lang="en-IN" sz="2400" dirty="0">
                <a:solidFill>
                  <a:schemeClr val="bg1"/>
                </a:solidFill>
              </a:rPr>
              <a:t> 3;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CD7A1-57DA-1002-FDFA-F9BECF93E98D}"/>
              </a:ext>
            </a:extLst>
          </p:cNvPr>
          <p:cNvSpPr txBox="1"/>
          <p:nvPr/>
        </p:nvSpPr>
        <p:spPr>
          <a:xfrm>
            <a:off x="7639665" y="2501687"/>
            <a:ext cx="2880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OUTPUT:-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4029E5-50A1-5F0D-D608-7A0A1400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390" y="3429000"/>
            <a:ext cx="4299667" cy="211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53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2D50EC-6C1D-7F9F-3314-1EE3CB3113B1}"/>
              </a:ext>
            </a:extLst>
          </p:cNvPr>
          <p:cNvSpPr txBox="1"/>
          <p:nvPr/>
        </p:nvSpPr>
        <p:spPr>
          <a:xfrm>
            <a:off x="639096" y="580555"/>
            <a:ext cx="114644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/*Our Investors want to know...How many times does the average user post?*//*total number of photos/total number of users*/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C17E59-C76D-9737-33E3-71BC8448999D}"/>
              </a:ext>
            </a:extLst>
          </p:cNvPr>
          <p:cNvSpPr txBox="1"/>
          <p:nvPr/>
        </p:nvSpPr>
        <p:spPr>
          <a:xfrm>
            <a:off x="639096" y="2577350"/>
            <a:ext cx="6100916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INPUT:-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sz="2400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SELECT ROUND((SELECT COUNT(*)FROM photos)/(SELECT COUNT(*) FROM users),2);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C77888-D06D-0222-34A4-C8FFA0E300F0}"/>
              </a:ext>
            </a:extLst>
          </p:cNvPr>
          <p:cNvSpPr txBox="1"/>
          <p:nvPr/>
        </p:nvSpPr>
        <p:spPr>
          <a:xfrm>
            <a:off x="6577781" y="2577350"/>
            <a:ext cx="205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OUTPUT:-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555A88-C430-E15B-D1B3-A088D8FF4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589" y="3777678"/>
            <a:ext cx="3358075" cy="142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17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345</TotalTime>
  <Words>1193</Words>
  <Application>Microsoft Office PowerPoint</Application>
  <PresentationFormat>Widescreen</PresentationFormat>
  <Paragraphs>143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Algerian</vt:lpstr>
      <vt:lpstr>Arial</vt:lpstr>
      <vt:lpstr>Arial Unicode MS</vt:lpstr>
      <vt:lpstr>Bahnschrift Condensed</vt:lpstr>
      <vt:lpstr>Bahnschrift SemiBold Condensed</vt:lpstr>
      <vt:lpstr>Calibri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Nibedita parida</dc:creator>
  <cp:lastModifiedBy>Nibedita parida</cp:lastModifiedBy>
  <cp:revision>4</cp:revision>
  <dcterms:created xsi:type="dcterms:W3CDTF">2024-06-18T17:20:10Z</dcterms:created>
  <dcterms:modified xsi:type="dcterms:W3CDTF">2024-06-19T17:07:39Z</dcterms:modified>
</cp:coreProperties>
</file>