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  <p:sldMasterId id="2147483767" r:id="rId5"/>
  </p:sldMasterIdLst>
  <p:sldIdLst>
    <p:sldId id="257" r:id="rId6"/>
    <p:sldId id="274" r:id="rId7"/>
    <p:sldId id="270" r:id="rId8"/>
    <p:sldId id="271" r:id="rId9"/>
    <p:sldId id="272" r:id="rId10"/>
    <p:sldId id="273" r:id="rId11"/>
    <p:sldId id="260" r:id="rId12"/>
    <p:sldId id="262" r:id="rId13"/>
    <p:sldId id="261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0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926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03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61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188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82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01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98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9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89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188237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330719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50258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7770583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6544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191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53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3000"/>
                    </a14:imgEffect>
                    <a14:imgEffect>
                      <a14:brightnessContrast bright="18000" contrast="9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a pink background&#10;&#10;AI-generated content may be incorrect.">
            <a:extLst>
              <a:ext uri="{FF2B5EF4-FFF2-40B4-BE49-F238E27FC236}">
                <a16:creationId xmlns:a16="http://schemas.microsoft.com/office/drawing/2014/main" id="{7014B910-5130-A1E3-0D39-D06280B39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682" y="2981786"/>
            <a:ext cx="3384929" cy="18955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180" y="177424"/>
            <a:ext cx="6253317" cy="2455367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MYNTRA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9155" y="5255765"/>
            <a:ext cx="7300999" cy="59529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SUBMITTED BY- PARIDHI BHARDWAJ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0EFFFB-3993-A473-C896-96A49F35B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4460" y="3429000"/>
            <a:ext cx="6638448" cy="3231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32C9F6-E069-11FF-9812-D79745F3E12C}"/>
              </a:ext>
            </a:extLst>
          </p:cNvPr>
          <p:cNvSpPr txBox="1"/>
          <p:nvPr/>
        </p:nvSpPr>
        <p:spPr>
          <a:xfrm>
            <a:off x="136478" y="-23730"/>
            <a:ext cx="1060431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b="1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4. Create a new column to label the products as "High Discount" if the discount offer is greater than 50% OFF, otherwise label them as "Low Discount."</a:t>
            </a:r>
          </a:p>
          <a:p>
            <a:endParaRPr lang="en-US" dirty="0">
              <a:latin typeface="Roober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highlight>
                  <a:srgbClr val="FF00FF"/>
                </a:highlight>
                <a:latin typeface="Roobert"/>
              </a:rPr>
              <a:t> </a:t>
            </a:r>
            <a:r>
              <a:rPr lang="en-US" sz="2400" b="1" dirty="0">
                <a:highlight>
                  <a:srgbClr val="FF00FF"/>
                </a:highlight>
                <a:latin typeface="Roobert"/>
              </a:rPr>
              <a:t>F</a:t>
            </a:r>
            <a:r>
              <a:rPr lang="en-US" sz="2400" b="1" i="0" dirty="0">
                <a:effectLst/>
                <a:highlight>
                  <a:srgbClr val="FF00FF"/>
                </a:highlight>
                <a:latin typeface="Roobert"/>
              </a:rPr>
              <a:t>unction</a:t>
            </a:r>
            <a:r>
              <a:rPr lang="en-US" sz="2000" dirty="0">
                <a:solidFill>
                  <a:schemeClr val="tx1"/>
                </a:solidFill>
                <a:highlight>
                  <a:srgbClr val="FF00FF"/>
                </a:highlight>
              </a:rPr>
              <a:t> </a:t>
            </a:r>
            <a:r>
              <a:rPr lang="en-US" sz="2000" b="1" dirty="0">
                <a:solidFill>
                  <a:schemeClr val="tx1"/>
                </a:solidFill>
                <a:highlight>
                  <a:srgbClr val="FF00FF"/>
                </a:highlight>
              </a:rPr>
              <a:t>used-: </a:t>
            </a:r>
            <a:r>
              <a:rPr lang="en-US" sz="2000" b="1" dirty="0">
                <a:highlight>
                  <a:srgbClr val="FF00FF"/>
                </a:highlight>
              </a:rPr>
              <a:t>IF(substitute(discount offer cell,“% OFF”,“ ”)*1&gt;50,“hig discount”</a:t>
            </a:r>
          </a:p>
          <a:p>
            <a:r>
              <a:rPr lang="en-US" sz="2000" b="1" dirty="0"/>
              <a:t>                                                      </a:t>
            </a:r>
            <a:r>
              <a:rPr lang="en-US" sz="2000" b="1" dirty="0">
                <a:highlight>
                  <a:srgbClr val="FF00FF"/>
                </a:highlight>
              </a:rPr>
              <a:t>, “low discount”) </a:t>
            </a:r>
            <a:endParaRPr lang="en-US" sz="2000" b="1" dirty="0">
              <a:solidFill>
                <a:schemeClr val="tx1"/>
              </a:solidFill>
              <a:highlight>
                <a:srgbClr val="FF00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substitute(discount offer cell,“% OFF”,“ ” -: Removes “%OFF” from discount offer.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*1 -: converts the extracted text into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&gt;50 -: checks if the discount is greater than 50%.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06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32C9F6-E069-11FF-9812-D79745F3E12C}"/>
              </a:ext>
            </a:extLst>
          </p:cNvPr>
          <p:cNvSpPr txBox="1"/>
          <p:nvPr/>
        </p:nvSpPr>
        <p:spPr>
          <a:xfrm>
            <a:off x="0" y="203543"/>
            <a:ext cx="1060431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c. </a:t>
            </a:r>
            <a:r>
              <a:rPr lang="en-US" sz="3600" b="1" u="sng" dirty="0">
                <a:solidFill>
                  <a:schemeClr val="accent1">
                    <a:lumMod val="50000"/>
                  </a:schemeClr>
                </a:solidFill>
              </a:rPr>
              <a:t>Data Retrieval and Lookup</a:t>
            </a:r>
            <a:b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sz="1600" b="1" u="sng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1. Use VLOOKUP/XLOOKUP to find the product brand, price, and rating of the product with Product id "11226634".</a:t>
            </a:r>
            <a:br>
              <a:rPr lang="en-US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Roobert"/>
              </a:rPr>
            </a:br>
            <a:r>
              <a:rPr lang="en-US" sz="1800" b="0" i="0" dirty="0">
                <a:effectLst/>
                <a:latin typeface="Roobert"/>
              </a:rPr>
              <a:t>       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highlight>
                  <a:srgbClr val="FF00FF"/>
                </a:highlight>
                <a:latin typeface="Roobert"/>
              </a:rPr>
              <a:t>  </a:t>
            </a:r>
            <a:r>
              <a:rPr lang="en-US" sz="2400" b="1" dirty="0">
                <a:highlight>
                  <a:srgbClr val="FF00FF"/>
                </a:highlight>
                <a:latin typeface="Roobert"/>
              </a:rPr>
              <a:t>F</a:t>
            </a:r>
            <a:r>
              <a:rPr lang="en-US" sz="2400" b="1" i="0" dirty="0">
                <a:effectLst/>
                <a:highlight>
                  <a:srgbClr val="FF00FF"/>
                </a:highlight>
                <a:latin typeface="Roobert"/>
              </a:rPr>
              <a:t>unction</a:t>
            </a:r>
            <a:r>
              <a:rPr lang="en-US" sz="2000" dirty="0">
                <a:solidFill>
                  <a:schemeClr val="tx1"/>
                </a:solidFill>
                <a:highlight>
                  <a:srgbClr val="FF00FF"/>
                </a:highlight>
              </a:rPr>
              <a:t> </a:t>
            </a:r>
            <a:r>
              <a:rPr lang="en-US" sz="2000" b="1" dirty="0">
                <a:solidFill>
                  <a:schemeClr val="tx1"/>
                </a:solidFill>
                <a:highlight>
                  <a:srgbClr val="FF00FF"/>
                </a:highlight>
              </a:rPr>
              <a:t>used-: </a:t>
            </a:r>
            <a:r>
              <a:rPr lang="en-US" sz="2000" b="1" dirty="0" err="1">
                <a:solidFill>
                  <a:schemeClr val="tx1"/>
                </a:solidFill>
                <a:highlight>
                  <a:srgbClr val="FF00FF"/>
                </a:highlight>
              </a:rPr>
              <a:t>vlookup</a:t>
            </a:r>
            <a:r>
              <a:rPr lang="en-US" sz="2000" b="1" dirty="0">
                <a:solidFill>
                  <a:schemeClr val="tx1"/>
                </a:solidFill>
                <a:highlight>
                  <a:srgbClr val="FF00FF"/>
                </a:highlight>
              </a:rPr>
              <a:t>(=VLOOKUP(11226634, </a:t>
            </a:r>
            <a:r>
              <a:rPr lang="en-US" sz="2000" b="1" dirty="0" err="1">
                <a:solidFill>
                  <a:schemeClr val="tx1"/>
                </a:solidFill>
                <a:highlight>
                  <a:srgbClr val="FF00FF"/>
                </a:highlight>
              </a:rPr>
              <a:t>DataRange</a:t>
            </a:r>
            <a:r>
              <a:rPr lang="en-US" sz="2000" b="1" dirty="0">
                <a:solidFill>
                  <a:schemeClr val="tx1"/>
                </a:solidFill>
                <a:highlight>
                  <a:srgbClr val="FF00FF"/>
                </a:highlight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highlight>
                  <a:srgbClr val="FF00FF"/>
                </a:highlight>
              </a:rPr>
              <a:t>ColumnNumber</a:t>
            </a:r>
            <a:r>
              <a:rPr lang="en-US" sz="2000" b="1" dirty="0">
                <a:solidFill>
                  <a:schemeClr val="tx1"/>
                </a:solidFill>
                <a:highlight>
                  <a:srgbClr val="FF00FF"/>
                </a:highlight>
              </a:rPr>
              <a:t>, FALSE)</a:t>
            </a:r>
          </a:p>
          <a:p>
            <a:pPr marL="342900" indent="-342900">
              <a:buFont typeface="+mj-lt"/>
              <a:buAutoNum type="arabicPeriod"/>
            </a:pPr>
            <a:endParaRPr lang="en-US" sz="2000" b="1" dirty="0">
              <a:highlight>
                <a:srgbClr val="FF00FF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</a:rPr>
              <a:t>PRODUCT ID</a:t>
            </a:r>
            <a:endParaRPr lang="en-US" sz="20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C52EFA-C81C-5CB6-BC75-6A25860FE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" t="22538" r="23009" b="61091"/>
          <a:stretch/>
        </p:blipFill>
        <p:spPr>
          <a:xfrm>
            <a:off x="573206" y="3149835"/>
            <a:ext cx="8393373" cy="1009934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6D04B35-91ED-1C7C-B15A-1AB4D021C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69" t="37606" r="19851" b="45151"/>
          <a:stretch/>
        </p:blipFill>
        <p:spPr>
          <a:xfrm>
            <a:off x="3380094" y="4487801"/>
            <a:ext cx="3239069" cy="226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91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32C9F6-E069-11FF-9812-D79745F3E12C}"/>
              </a:ext>
            </a:extLst>
          </p:cNvPr>
          <p:cNvSpPr txBox="1"/>
          <p:nvPr/>
        </p:nvSpPr>
        <p:spPr>
          <a:xfrm>
            <a:off x="0" y="203543"/>
            <a:ext cx="1060431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1600" b="1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Use VLOOKUP/XLOOKUP to find the product brand, price, and rating of the product with Product id "11226634".</a:t>
            </a:r>
            <a:br>
              <a:rPr lang="en-US" sz="2800" b="0" i="0" dirty="0">
                <a:effectLst/>
                <a:latin typeface="Roobert"/>
              </a:rPr>
            </a:br>
            <a:r>
              <a:rPr lang="en-US" sz="1800" b="0" i="0" dirty="0">
                <a:effectLst/>
                <a:latin typeface="Roobert"/>
              </a:rPr>
              <a:t>       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highlight>
                  <a:srgbClr val="FF00FF"/>
                </a:highlight>
                <a:latin typeface="Roobert"/>
              </a:rPr>
              <a:t>  </a:t>
            </a:r>
            <a:r>
              <a:rPr lang="en-US" sz="2400" b="1" dirty="0">
                <a:highlight>
                  <a:srgbClr val="FF00FF"/>
                </a:highlight>
                <a:latin typeface="Roobert"/>
              </a:rPr>
              <a:t>F</a:t>
            </a:r>
            <a:r>
              <a:rPr lang="en-US" sz="2400" b="1" i="0" dirty="0">
                <a:effectLst/>
                <a:highlight>
                  <a:srgbClr val="FF00FF"/>
                </a:highlight>
                <a:latin typeface="Roobert"/>
              </a:rPr>
              <a:t>unction</a:t>
            </a:r>
            <a:r>
              <a:rPr lang="en-US" sz="2000" dirty="0">
                <a:solidFill>
                  <a:schemeClr val="tx1"/>
                </a:solidFill>
                <a:highlight>
                  <a:srgbClr val="FF00FF"/>
                </a:highlight>
              </a:rPr>
              <a:t> </a:t>
            </a:r>
            <a:r>
              <a:rPr lang="en-US" sz="2000" b="1" dirty="0">
                <a:solidFill>
                  <a:schemeClr val="tx1"/>
                </a:solidFill>
                <a:highlight>
                  <a:srgbClr val="FF00FF"/>
                </a:highlight>
              </a:rPr>
              <a:t>used-: </a:t>
            </a:r>
            <a:r>
              <a:rPr lang="en-US" sz="2000" b="1" dirty="0" err="1">
                <a:solidFill>
                  <a:schemeClr val="tx1"/>
                </a:solidFill>
                <a:highlight>
                  <a:srgbClr val="FF00FF"/>
                </a:highlight>
              </a:rPr>
              <a:t>vlookup</a:t>
            </a:r>
            <a:r>
              <a:rPr lang="en-US" sz="2000" b="1" dirty="0">
                <a:solidFill>
                  <a:schemeClr val="tx1"/>
                </a:solidFill>
                <a:highlight>
                  <a:srgbClr val="FF00FF"/>
                </a:highlight>
              </a:rPr>
              <a:t>(=VLOOKUP(11226634, </a:t>
            </a:r>
            <a:r>
              <a:rPr lang="en-US" sz="2000" b="1" dirty="0" err="1">
                <a:solidFill>
                  <a:schemeClr val="tx1"/>
                </a:solidFill>
                <a:highlight>
                  <a:srgbClr val="FF00FF"/>
                </a:highlight>
              </a:rPr>
              <a:t>DataRange</a:t>
            </a:r>
            <a:r>
              <a:rPr lang="en-US" sz="2000" b="1" dirty="0">
                <a:solidFill>
                  <a:schemeClr val="tx1"/>
                </a:solidFill>
                <a:highlight>
                  <a:srgbClr val="FF00FF"/>
                </a:highlight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highlight>
                  <a:srgbClr val="FF00FF"/>
                </a:highlight>
              </a:rPr>
              <a:t>ColumnNumber</a:t>
            </a:r>
            <a:r>
              <a:rPr lang="en-US" sz="2000" b="1" dirty="0">
                <a:solidFill>
                  <a:schemeClr val="tx1"/>
                </a:solidFill>
                <a:highlight>
                  <a:srgbClr val="FF00FF"/>
                </a:highlight>
              </a:rPr>
              <a:t>, FALSE)</a:t>
            </a:r>
          </a:p>
          <a:p>
            <a:pPr marL="342900" indent="-342900">
              <a:buFont typeface="+mj-lt"/>
              <a:buAutoNum type="arabicPeriod"/>
            </a:pPr>
            <a:endParaRPr lang="en-US" sz="2000" b="1" dirty="0">
              <a:highlight>
                <a:srgbClr val="FF00FF"/>
              </a:highlight>
            </a:endParaRPr>
          </a:p>
          <a:p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</a:rPr>
              <a:t>2. BRAND NAME</a:t>
            </a:r>
          </a:p>
          <a:p>
            <a:endParaRPr lang="en-US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71E2A6-68B2-0827-B482-4D3CE4A63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14" t="37129" r="15934" b="45151"/>
          <a:stretch/>
        </p:blipFill>
        <p:spPr>
          <a:xfrm>
            <a:off x="2512327" y="4256703"/>
            <a:ext cx="4148920" cy="2146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9F32A7-DF13-122D-87F6-AF47E45D0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1844" r="34644" b="60436"/>
          <a:stretch/>
        </p:blipFill>
        <p:spPr>
          <a:xfrm>
            <a:off x="602778" y="2932870"/>
            <a:ext cx="7968018" cy="121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13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32C9F6-E069-11FF-9812-D79745F3E12C}"/>
              </a:ext>
            </a:extLst>
          </p:cNvPr>
          <p:cNvSpPr txBox="1"/>
          <p:nvPr/>
        </p:nvSpPr>
        <p:spPr>
          <a:xfrm>
            <a:off x="0" y="-148150"/>
            <a:ext cx="1060431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1600" b="1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Use VLOOKUP/XLOOKUP to find the product brand, price, and rating of the product with Product id "11226634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".</a:t>
            </a:r>
            <a:br>
              <a:rPr lang="en-US" sz="3200" b="0" i="0" dirty="0">
                <a:effectLst/>
                <a:latin typeface="Roobert"/>
              </a:rPr>
            </a:br>
            <a:r>
              <a:rPr lang="en-US" sz="2000" b="0" i="0" dirty="0">
                <a:effectLst/>
                <a:latin typeface="Roobert"/>
              </a:rPr>
              <a:t>       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highlight>
                  <a:srgbClr val="FF00FF"/>
                </a:highlight>
                <a:latin typeface="Roobert"/>
              </a:rPr>
              <a:t>  </a:t>
            </a:r>
            <a:r>
              <a:rPr lang="en-US" sz="2400" b="1" dirty="0">
                <a:highlight>
                  <a:srgbClr val="FF00FF"/>
                </a:highlight>
                <a:latin typeface="Roobert"/>
              </a:rPr>
              <a:t>F</a:t>
            </a:r>
            <a:r>
              <a:rPr lang="en-US" sz="2400" b="1" i="0" dirty="0">
                <a:effectLst/>
                <a:highlight>
                  <a:srgbClr val="FF00FF"/>
                </a:highlight>
                <a:latin typeface="Roobert"/>
              </a:rPr>
              <a:t>unction</a:t>
            </a:r>
            <a:r>
              <a:rPr lang="en-US" sz="2000" dirty="0">
                <a:solidFill>
                  <a:schemeClr val="tx1"/>
                </a:solidFill>
                <a:highlight>
                  <a:srgbClr val="FF00FF"/>
                </a:highlight>
              </a:rPr>
              <a:t> </a:t>
            </a:r>
            <a:r>
              <a:rPr lang="en-US" sz="2000" b="1" dirty="0">
                <a:solidFill>
                  <a:schemeClr val="tx1"/>
                </a:solidFill>
                <a:highlight>
                  <a:srgbClr val="FF00FF"/>
                </a:highlight>
              </a:rPr>
              <a:t>used-: </a:t>
            </a:r>
            <a:r>
              <a:rPr lang="en-US" sz="2000" b="1" dirty="0" err="1">
                <a:solidFill>
                  <a:schemeClr val="tx1"/>
                </a:solidFill>
                <a:highlight>
                  <a:srgbClr val="FF00FF"/>
                </a:highlight>
              </a:rPr>
              <a:t>vlookup</a:t>
            </a:r>
            <a:r>
              <a:rPr lang="en-US" sz="2000" b="1" dirty="0">
                <a:solidFill>
                  <a:schemeClr val="tx1"/>
                </a:solidFill>
                <a:highlight>
                  <a:srgbClr val="FF00FF"/>
                </a:highlight>
              </a:rPr>
              <a:t>(=VLOOKUP(11226634, </a:t>
            </a:r>
            <a:r>
              <a:rPr lang="en-US" sz="2000" b="1" dirty="0" err="1">
                <a:solidFill>
                  <a:schemeClr val="tx1"/>
                </a:solidFill>
                <a:highlight>
                  <a:srgbClr val="FF00FF"/>
                </a:highlight>
              </a:rPr>
              <a:t>DataRange</a:t>
            </a:r>
            <a:r>
              <a:rPr lang="en-US" sz="2000" b="1" dirty="0">
                <a:solidFill>
                  <a:schemeClr val="tx1"/>
                </a:solidFill>
                <a:highlight>
                  <a:srgbClr val="FF00FF"/>
                </a:highlight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highlight>
                  <a:srgbClr val="FF00FF"/>
                </a:highlight>
              </a:rPr>
              <a:t>ColumnNumber</a:t>
            </a:r>
            <a:r>
              <a:rPr lang="en-US" sz="2000" b="1" dirty="0">
                <a:solidFill>
                  <a:schemeClr val="tx1"/>
                </a:solidFill>
                <a:highlight>
                  <a:srgbClr val="FF00FF"/>
                </a:highlight>
              </a:rPr>
              <a:t>, FALSE)</a:t>
            </a:r>
          </a:p>
          <a:p>
            <a:endParaRPr lang="en-US" sz="2000" b="1" dirty="0">
              <a:highlight>
                <a:srgbClr val="FF00FF"/>
              </a:highlight>
            </a:endParaRPr>
          </a:p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3.PRICE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EE1BEED-29DF-9BE3-1E24-F34EFCDB3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69" t="39079" r="13917" b="45072"/>
          <a:stretch/>
        </p:blipFill>
        <p:spPr>
          <a:xfrm>
            <a:off x="2096069" y="4241786"/>
            <a:ext cx="5164540" cy="2322619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144229C-D49C-DED8-C5E1-9442CBBAB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38" r="34981" b="61113"/>
          <a:stretch/>
        </p:blipFill>
        <p:spPr>
          <a:xfrm>
            <a:off x="793845" y="2951979"/>
            <a:ext cx="7927075" cy="108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61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32C9F6-E069-11FF-9812-D79745F3E12C}"/>
              </a:ext>
            </a:extLst>
          </p:cNvPr>
          <p:cNvSpPr txBox="1"/>
          <p:nvPr/>
        </p:nvSpPr>
        <p:spPr>
          <a:xfrm>
            <a:off x="0" y="203543"/>
            <a:ext cx="1060431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1600" b="1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Use VLOOKUP/XLOOKUP to find the product brand, price, and rating of the product with Product id "11226634".</a:t>
            </a:r>
            <a:br>
              <a:rPr lang="en-US" sz="2800" b="0" i="0" dirty="0">
                <a:effectLst/>
                <a:latin typeface="Roobert"/>
              </a:rPr>
            </a:br>
            <a:r>
              <a:rPr lang="en-US" sz="1800" b="0" i="0" dirty="0">
                <a:effectLst/>
                <a:latin typeface="Roobert"/>
              </a:rPr>
              <a:t>       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highlight>
                  <a:srgbClr val="FF00FF"/>
                </a:highlight>
                <a:latin typeface="Roobert"/>
              </a:rPr>
              <a:t>  </a:t>
            </a:r>
            <a:r>
              <a:rPr lang="en-US" sz="2400" b="1" dirty="0">
                <a:highlight>
                  <a:srgbClr val="FF00FF"/>
                </a:highlight>
                <a:latin typeface="Roobert"/>
              </a:rPr>
              <a:t>F</a:t>
            </a:r>
            <a:r>
              <a:rPr lang="en-US" sz="2400" b="1" i="0" dirty="0">
                <a:effectLst/>
                <a:highlight>
                  <a:srgbClr val="FF00FF"/>
                </a:highlight>
                <a:latin typeface="Roobert"/>
              </a:rPr>
              <a:t>unction</a:t>
            </a:r>
            <a:r>
              <a:rPr lang="en-US" sz="2000" dirty="0">
                <a:solidFill>
                  <a:schemeClr val="tx1"/>
                </a:solidFill>
                <a:highlight>
                  <a:srgbClr val="FF00FF"/>
                </a:highlight>
              </a:rPr>
              <a:t> </a:t>
            </a:r>
            <a:r>
              <a:rPr lang="en-US" sz="2000" b="1" dirty="0">
                <a:solidFill>
                  <a:schemeClr val="tx1"/>
                </a:solidFill>
                <a:highlight>
                  <a:srgbClr val="FF00FF"/>
                </a:highlight>
              </a:rPr>
              <a:t>used-: </a:t>
            </a:r>
            <a:r>
              <a:rPr lang="en-US" sz="2000" b="1" dirty="0" err="1">
                <a:solidFill>
                  <a:schemeClr val="tx1"/>
                </a:solidFill>
                <a:highlight>
                  <a:srgbClr val="FF00FF"/>
                </a:highlight>
              </a:rPr>
              <a:t>vlookup</a:t>
            </a:r>
            <a:r>
              <a:rPr lang="en-US" sz="2000" b="1" dirty="0">
                <a:solidFill>
                  <a:schemeClr val="tx1"/>
                </a:solidFill>
                <a:highlight>
                  <a:srgbClr val="FF00FF"/>
                </a:highlight>
              </a:rPr>
              <a:t>(=VLOOKUP(11226634, </a:t>
            </a:r>
            <a:r>
              <a:rPr lang="en-US" sz="2000" b="1" dirty="0" err="1">
                <a:solidFill>
                  <a:schemeClr val="tx1"/>
                </a:solidFill>
                <a:highlight>
                  <a:srgbClr val="FF00FF"/>
                </a:highlight>
              </a:rPr>
              <a:t>DataRange</a:t>
            </a:r>
            <a:r>
              <a:rPr lang="en-US" sz="2000" b="1" dirty="0">
                <a:solidFill>
                  <a:schemeClr val="tx1"/>
                </a:solidFill>
                <a:highlight>
                  <a:srgbClr val="FF00FF"/>
                </a:highlight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highlight>
                  <a:srgbClr val="FF00FF"/>
                </a:highlight>
              </a:rPr>
              <a:t>ColumnNumber</a:t>
            </a:r>
            <a:r>
              <a:rPr lang="en-US" sz="2000" b="1" dirty="0">
                <a:solidFill>
                  <a:schemeClr val="tx1"/>
                </a:solidFill>
                <a:highlight>
                  <a:srgbClr val="FF00FF"/>
                </a:highlight>
              </a:rPr>
              <a:t>, FALSE)</a:t>
            </a:r>
          </a:p>
          <a:p>
            <a:endParaRPr lang="en-US" sz="2000" b="1" dirty="0">
              <a:highlight>
                <a:srgbClr val="FF00FF"/>
              </a:highlight>
            </a:endParaRPr>
          </a:p>
          <a:p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</a:rPr>
              <a:t>4. RATINGS</a:t>
            </a:r>
            <a:endParaRPr lang="en-US" sz="20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0D57F4D-27B0-500E-78E0-9C5B83A45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33" t="38482" r="11772" b="45669"/>
          <a:stretch/>
        </p:blipFill>
        <p:spPr>
          <a:xfrm>
            <a:off x="2291685" y="4326094"/>
            <a:ext cx="4945705" cy="1976656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B113222-2482-5464-ADA5-0F6CCA779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3038" r="37669" b="61113"/>
          <a:stretch/>
        </p:blipFill>
        <p:spPr>
          <a:xfrm>
            <a:off x="807493" y="2819644"/>
            <a:ext cx="7599528" cy="108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22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32C9F6-E069-11FF-9812-D79745F3E12C}"/>
              </a:ext>
            </a:extLst>
          </p:cNvPr>
          <p:cNvSpPr txBox="1"/>
          <p:nvPr/>
        </p:nvSpPr>
        <p:spPr>
          <a:xfrm>
            <a:off x="0" y="203543"/>
            <a:ext cx="1060431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2.Find the "Discount Price" for the product with the Product ID "6744434" using the INDEX and MATCH functions.</a:t>
            </a:r>
            <a:br>
              <a:rPr lang="en-US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Roobert"/>
              </a:rPr>
            </a:br>
            <a:r>
              <a:rPr lang="en-US" sz="1800" b="0" i="0" dirty="0">
                <a:solidFill>
                  <a:schemeClr val="accent1">
                    <a:lumMod val="50000"/>
                  </a:schemeClr>
                </a:solidFill>
                <a:effectLst/>
                <a:latin typeface="Roobert"/>
              </a:rPr>
              <a:t>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highlight>
                  <a:srgbClr val="FF00FF"/>
                </a:highlight>
                <a:latin typeface="Roobert"/>
              </a:rPr>
              <a:t>  </a:t>
            </a:r>
            <a:r>
              <a:rPr lang="en-US" sz="2400" b="1" dirty="0">
                <a:highlight>
                  <a:srgbClr val="FF00FF"/>
                </a:highlight>
                <a:latin typeface="Roobert"/>
              </a:rPr>
              <a:t>F</a:t>
            </a:r>
            <a:r>
              <a:rPr lang="en-US" sz="2400" b="1" i="0" dirty="0">
                <a:effectLst/>
                <a:highlight>
                  <a:srgbClr val="FF00FF"/>
                </a:highlight>
                <a:latin typeface="Roobert"/>
              </a:rPr>
              <a:t>unction</a:t>
            </a:r>
            <a:r>
              <a:rPr lang="en-US" sz="2000" dirty="0">
                <a:solidFill>
                  <a:schemeClr val="tx1"/>
                </a:solidFill>
                <a:highlight>
                  <a:srgbClr val="FF00FF"/>
                </a:highlight>
              </a:rPr>
              <a:t> </a:t>
            </a:r>
            <a:r>
              <a:rPr lang="en-US" sz="2000" b="1" dirty="0">
                <a:solidFill>
                  <a:schemeClr val="tx1"/>
                </a:solidFill>
                <a:highlight>
                  <a:srgbClr val="FF00FF"/>
                </a:highlight>
              </a:rPr>
              <a:t>used-: =INDEX(H:H, MATCH(6744434, B:B, 0))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  <a:highlight>
                <a:srgbClr val="FF00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  <a:highlight>
                <a:srgbClr val="FF00FF"/>
              </a:highlight>
            </a:endParaRPr>
          </a:p>
          <a:p>
            <a:endParaRPr lang="en-US" sz="2000" b="1" dirty="0">
              <a:highlight>
                <a:srgbClr val="FF00FF"/>
              </a:highlight>
            </a:endParaRPr>
          </a:p>
          <a:p>
            <a:endParaRPr lang="en-US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D57F4D-27B0-500E-78E0-9C5B83A45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2" r="47786" b="65079"/>
          <a:stretch/>
        </p:blipFill>
        <p:spPr>
          <a:xfrm>
            <a:off x="5859958" y="4889761"/>
            <a:ext cx="5367082" cy="1006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90E29EC-060D-CF4C-C17C-15F50AA12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" t="12537" r="13286" b="32224"/>
          <a:stretch/>
        </p:blipFill>
        <p:spPr>
          <a:xfrm>
            <a:off x="462284" y="4357216"/>
            <a:ext cx="5090616" cy="21972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32C9F6-E069-11FF-9812-D79745F3E12C}"/>
              </a:ext>
            </a:extLst>
          </p:cNvPr>
          <p:cNvSpPr txBox="1"/>
          <p:nvPr/>
        </p:nvSpPr>
        <p:spPr>
          <a:xfrm>
            <a:off x="537346" y="2941444"/>
            <a:ext cx="1060431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2000" b="1" dirty="0">
              <a:solidFill>
                <a:schemeClr val="tx1"/>
              </a:solidFill>
              <a:highlight>
                <a:srgbClr val="FF00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  <a:highlight>
                <a:srgbClr val="FF00FF"/>
              </a:highlight>
            </a:endParaRPr>
          </a:p>
          <a:p>
            <a:endParaRPr lang="en-US" sz="2000" b="1" dirty="0">
              <a:highlight>
                <a:srgbClr val="FF00FF"/>
              </a:highlight>
            </a:endParaRPr>
          </a:p>
          <a:p>
            <a:endParaRPr lang="en-US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AD436FA-1A0C-0750-76D9-71967FBE9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69" y="1771893"/>
            <a:ext cx="814263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MATCH(6744434, B:B, 0)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Looks for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6744434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 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(Product ID).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ensures an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exact match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INDEX(H:H, …)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Retrieves the value from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 H 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DiscountPrice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row where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ID is found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572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32C9F6-E069-11FF-9812-D79745F3E12C}"/>
              </a:ext>
            </a:extLst>
          </p:cNvPr>
          <p:cNvSpPr txBox="1"/>
          <p:nvPr/>
        </p:nvSpPr>
        <p:spPr>
          <a:xfrm>
            <a:off x="0" y="203543"/>
            <a:ext cx="11423176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3.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Aeonik Pro"/>
              </a:rPr>
              <a:t>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Utilize nested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xlookup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to find any column’s detail of a product with it’s product id.</a:t>
            </a:r>
            <a:endParaRPr lang="en-US" sz="1800" b="0" i="0" dirty="0">
              <a:solidFill>
                <a:schemeClr val="accent1">
                  <a:lumMod val="50000"/>
                </a:schemeClr>
              </a:solidFill>
              <a:effectLst/>
              <a:latin typeface="Roober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highlight>
                  <a:srgbClr val="FF00FF"/>
                </a:highlight>
                <a:latin typeface="Roobert"/>
              </a:rPr>
              <a:t>F</a:t>
            </a:r>
            <a:r>
              <a:rPr lang="en-US" sz="2400" b="1" i="0" dirty="0">
                <a:effectLst/>
                <a:highlight>
                  <a:srgbClr val="FF00FF"/>
                </a:highlight>
                <a:latin typeface="Roobert"/>
              </a:rPr>
              <a:t>unction</a:t>
            </a:r>
            <a:r>
              <a:rPr lang="en-US" sz="2000" dirty="0">
                <a:solidFill>
                  <a:schemeClr val="tx1"/>
                </a:solidFill>
                <a:highlight>
                  <a:srgbClr val="FF00FF"/>
                </a:highlight>
              </a:rPr>
              <a:t> </a:t>
            </a:r>
            <a:r>
              <a:rPr lang="en-US" sz="2000" b="1" dirty="0">
                <a:solidFill>
                  <a:schemeClr val="tx1"/>
                </a:solidFill>
                <a:highlight>
                  <a:srgbClr val="FF00FF"/>
                </a:highlight>
              </a:rPr>
              <a:t>used-: =XLOOKUP(</a:t>
            </a:r>
            <a:r>
              <a:rPr lang="en-US" sz="2000" b="1" dirty="0" err="1">
                <a:solidFill>
                  <a:schemeClr val="tx1"/>
                </a:solidFill>
                <a:highlight>
                  <a:srgbClr val="FF00FF"/>
                </a:highlight>
              </a:rPr>
              <a:t>ProductID</a:t>
            </a:r>
            <a:r>
              <a:rPr lang="en-US" sz="2000" b="1" dirty="0">
                <a:solidFill>
                  <a:schemeClr val="tx1"/>
                </a:solidFill>
                <a:highlight>
                  <a:srgbClr val="FF00FF"/>
                </a:highlight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highlight>
                  <a:srgbClr val="FF00FF"/>
                </a:highlight>
              </a:rPr>
              <a:t>ProductID_Column</a:t>
            </a:r>
            <a:r>
              <a:rPr lang="en-US" sz="2000" b="1" dirty="0">
                <a:solidFill>
                  <a:schemeClr val="tx1"/>
                </a:solidFill>
                <a:highlight>
                  <a:srgbClr val="FF00FF"/>
                </a:highlight>
              </a:rPr>
              <a:t>, XLOOKUP(</a:t>
            </a:r>
            <a:r>
              <a:rPr lang="en-US" sz="2000" b="1" dirty="0" err="1">
                <a:solidFill>
                  <a:schemeClr val="tx1"/>
                </a:solidFill>
                <a:highlight>
                  <a:srgbClr val="FF00FF"/>
                </a:highlight>
              </a:rPr>
              <a:t>ColumnName</a:t>
            </a:r>
            <a:r>
              <a:rPr lang="en-US" sz="2000" b="1" dirty="0">
                <a:solidFill>
                  <a:schemeClr val="tx1"/>
                </a:solidFill>
                <a:highlight>
                  <a:srgbClr val="FF00FF"/>
                </a:highlight>
              </a:rPr>
              <a:t>, </a:t>
            </a:r>
            <a:r>
              <a:rPr lang="en-US" sz="2000" b="1" dirty="0" err="1">
                <a:highlight>
                  <a:srgbClr val="FF00FF"/>
                </a:highlight>
              </a:rPr>
              <a:t>HEADER_</a:t>
            </a:r>
            <a:r>
              <a:rPr lang="en-US" sz="2000" b="1" dirty="0" err="1">
                <a:solidFill>
                  <a:schemeClr val="tx1"/>
                </a:solidFill>
                <a:highlight>
                  <a:srgbClr val="FF00FF"/>
                </a:highlight>
              </a:rPr>
              <a:t>Row</a:t>
            </a:r>
            <a:r>
              <a:rPr lang="en-US" sz="2000" b="1" dirty="0">
                <a:solidFill>
                  <a:schemeClr val="tx1"/>
                </a:solidFill>
                <a:highlight>
                  <a:srgbClr val="FF00FF"/>
                </a:highlight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highlight>
                  <a:srgbClr val="FF00FF"/>
                </a:highlight>
              </a:rPr>
              <a:t>Data_Range</a:t>
            </a:r>
            <a:r>
              <a:rPr lang="en-US" sz="2000" b="1" dirty="0">
                <a:solidFill>
                  <a:schemeClr val="tx1"/>
                </a:solidFill>
                <a:highlight>
                  <a:srgbClr val="FF00FF"/>
                </a:highlight>
              </a:rPr>
              <a:t>))</a:t>
            </a:r>
          </a:p>
          <a:p>
            <a:endParaRPr lang="en-US" sz="2000" b="1" dirty="0">
              <a:solidFill>
                <a:schemeClr val="tx1"/>
              </a:solidFill>
              <a:highlight>
                <a:srgbClr val="FF00FF"/>
              </a:highlight>
            </a:endParaRPr>
          </a:p>
          <a:p>
            <a:endParaRPr lang="en-US" sz="2000" b="1" dirty="0">
              <a:highlight>
                <a:srgbClr val="FF00FF"/>
              </a:highlight>
            </a:endParaRPr>
          </a:p>
          <a:p>
            <a:endParaRPr lang="en-US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0E29EC-060D-CF4C-C17C-15F50AA12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" t="19143" r="16856" b="22706"/>
          <a:stretch/>
        </p:blipFill>
        <p:spPr>
          <a:xfrm>
            <a:off x="968991" y="3786246"/>
            <a:ext cx="7694469" cy="3026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32C9F6-E069-11FF-9812-D79745F3E12C}"/>
              </a:ext>
            </a:extLst>
          </p:cNvPr>
          <p:cNvSpPr txBox="1"/>
          <p:nvPr/>
        </p:nvSpPr>
        <p:spPr>
          <a:xfrm>
            <a:off x="85541" y="1556449"/>
            <a:ext cx="10604310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b="1" dirty="0">
              <a:solidFill>
                <a:schemeClr val="tx1"/>
              </a:solidFill>
              <a:highlight>
                <a:srgbClr val="FF00FF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Inner XLOOKUP:</a:t>
            </a:r>
            <a:endParaRPr kumimoji="0" lang="en-US" altLang="en-US" sz="20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XLOOKUP((C1,C1:M1,C2:M526565)</a:t>
            </a:r>
            <a:r>
              <a:rPr kumimoji="0" lang="en-US" altLang="en-US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finds the column data based on the column name.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Outer XLOOKUP:</a:t>
            </a:r>
            <a:endParaRPr kumimoji="0" lang="en-US" altLang="en-US" sz="20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XLOOKUP(P2,B2:B526565, ...)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searches for the Product ID in column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returns the corresponding value from the found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  <a:highlight>
                <a:srgbClr val="FF00FF"/>
              </a:highlight>
            </a:endParaRPr>
          </a:p>
          <a:p>
            <a:endParaRPr lang="en-US" sz="2000" b="1" dirty="0">
              <a:highlight>
                <a:srgbClr val="FF00FF"/>
              </a:highlight>
            </a:endParaRPr>
          </a:p>
          <a:p>
            <a:endParaRPr lang="en-US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813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07A7C4-ACFF-C54F-CAFA-EB72381B4C84}"/>
              </a:ext>
            </a:extLst>
          </p:cNvPr>
          <p:cNvSpPr txBox="1"/>
          <p:nvPr/>
        </p:nvSpPr>
        <p:spPr>
          <a:xfrm>
            <a:off x="1161143" y="2497976"/>
            <a:ext cx="1017451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latin typeface="Arial Black" panose="020B0A04020102020204" pitchFamily="34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74754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EB4D-DA47-1F0C-D6C4-E83EBAC7A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4233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CONTETNT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E4F08-752B-BB42-B734-4599D2E3A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1198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/>
              <a:t>DATA CLEANING AND PREPRATION</a:t>
            </a:r>
          </a:p>
          <a:p>
            <a:r>
              <a:rPr lang="en-US" sz="2800" dirty="0"/>
              <a:t>DATA ANALYSIS</a:t>
            </a:r>
          </a:p>
          <a:p>
            <a:r>
              <a:rPr lang="en-US" sz="2800" dirty="0"/>
              <a:t>DATA RETRIEVAL AND LOOKUP</a:t>
            </a:r>
          </a:p>
          <a:p>
            <a:endParaRPr lang="en-US" sz="2800" dirty="0"/>
          </a:p>
        </p:txBody>
      </p:sp>
      <p:pic>
        <p:nvPicPr>
          <p:cNvPr id="5" name="Picture 4" descr="A logo with a pink background&#10;&#10;AI-generated content may be incorrect.">
            <a:extLst>
              <a:ext uri="{FF2B5EF4-FFF2-40B4-BE49-F238E27FC236}">
                <a16:creationId xmlns:a16="http://schemas.microsoft.com/office/drawing/2014/main" id="{62614D57-BCFD-8F20-1BEB-F4C32E4D4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428" y="3741584"/>
            <a:ext cx="4517693" cy="28711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5696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32C9F6-E069-11FF-9812-D79745F3E12C}"/>
              </a:ext>
            </a:extLst>
          </p:cNvPr>
          <p:cNvSpPr txBox="1"/>
          <p:nvPr/>
        </p:nvSpPr>
        <p:spPr>
          <a:xfrm>
            <a:off x="0" y="203543"/>
            <a:ext cx="1060431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A. </a:t>
            </a:r>
            <a:r>
              <a:rPr lang="en-US" sz="3600" b="1" u="sng" dirty="0">
                <a:solidFill>
                  <a:schemeClr val="accent1">
                    <a:lumMod val="50000"/>
                  </a:schemeClr>
                </a:solidFill>
              </a:rPr>
              <a:t>Data Cleaning &amp; </a:t>
            </a:r>
            <a:r>
              <a:rPr lang="en-US" sz="3600" b="1" u="sng" dirty="0" err="1">
                <a:solidFill>
                  <a:schemeClr val="accent1">
                    <a:lumMod val="50000"/>
                  </a:schemeClr>
                </a:solidFill>
              </a:rPr>
              <a:t>Prepration</a:t>
            </a:r>
            <a:b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sz="1600" b="1" u="sng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1. Standardize the "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DiscountOffer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" column to a single format, ensuring all values are uniform.</a:t>
            </a:r>
          </a:p>
          <a:p>
            <a:r>
              <a:rPr lang="en-US" sz="2800" b="1" i="0" dirty="0">
                <a:effectLst/>
                <a:latin typeface="Roobert"/>
              </a:rPr>
              <a:t>Step 1 -: </a:t>
            </a:r>
            <a:r>
              <a:rPr lang="en-US" sz="2800" b="0" i="0" dirty="0">
                <a:effectLst/>
                <a:latin typeface="Roobert"/>
              </a:rPr>
              <a:t>Replace </a:t>
            </a:r>
            <a:r>
              <a:rPr lang="en-US" sz="2800" dirty="0">
                <a:latin typeface="Roobert"/>
              </a:rPr>
              <a:t>“</a:t>
            </a:r>
            <a:r>
              <a:rPr lang="en-US" sz="2800" b="0" i="0" dirty="0">
                <a:effectLst/>
                <a:latin typeface="Roobert"/>
              </a:rPr>
              <a:t>hurry*” &amp; “off” with nothing.</a:t>
            </a:r>
            <a:endParaRPr lang="en-US" sz="2800" b="0" i="0" dirty="0">
              <a:solidFill>
                <a:schemeClr val="accent1">
                  <a:lumMod val="50000"/>
                </a:schemeClr>
              </a:solidFill>
              <a:effectLst/>
              <a:latin typeface="Roobert"/>
            </a:endParaRP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  <a:latin typeface="Roobert"/>
            </a:endParaRPr>
          </a:p>
          <a:p>
            <a:endParaRPr lang="en-US" sz="2800" b="0" i="0" dirty="0">
              <a:solidFill>
                <a:schemeClr val="accent1">
                  <a:lumMod val="50000"/>
                </a:schemeClr>
              </a:solidFill>
              <a:effectLst/>
              <a:latin typeface="Roobert"/>
            </a:endParaRP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  <a:latin typeface="Roobert"/>
            </a:endParaRPr>
          </a:p>
          <a:p>
            <a:endParaRPr lang="en-US" sz="2800" b="0" i="0" dirty="0">
              <a:solidFill>
                <a:schemeClr val="accent1">
                  <a:lumMod val="50000"/>
                </a:schemeClr>
              </a:solidFill>
              <a:effectLst/>
              <a:latin typeface="Roobert"/>
            </a:endParaRPr>
          </a:p>
          <a:p>
            <a:endParaRPr lang="en-US" sz="2800" b="0" i="0" dirty="0">
              <a:solidFill>
                <a:schemeClr val="accent1">
                  <a:lumMod val="50000"/>
                </a:schemeClr>
              </a:solidFill>
              <a:effectLst/>
              <a:latin typeface="Roobert"/>
            </a:endParaRPr>
          </a:p>
          <a:p>
            <a:r>
              <a:rPr lang="en-US" sz="1800" b="0" i="0" dirty="0">
                <a:effectLst/>
                <a:latin typeface="Roobert"/>
              </a:rPr>
              <a:t> </a:t>
            </a:r>
            <a:r>
              <a:rPr lang="en-US" sz="2800" b="1" i="0" dirty="0">
                <a:effectLst/>
                <a:latin typeface="Roobert"/>
              </a:rPr>
              <a:t>Step 2 -:</a:t>
            </a:r>
            <a:r>
              <a:rPr lang="en-US" sz="2800" b="0" i="0" dirty="0">
                <a:effectLst/>
                <a:latin typeface="Roobert"/>
              </a:rPr>
              <a:t>  </a:t>
            </a:r>
            <a:r>
              <a:rPr lang="en-US" sz="2800" b="0" i="0" dirty="0" err="1">
                <a:effectLst/>
                <a:latin typeface="Roobert"/>
              </a:rPr>
              <a:t>standerdize</a:t>
            </a:r>
            <a:r>
              <a:rPr lang="en-US" sz="2800" b="0" i="0" dirty="0">
                <a:effectLst/>
                <a:latin typeface="Roobert"/>
              </a:rPr>
              <a:t> the discount offer column by using combinatio</a:t>
            </a:r>
            <a:r>
              <a:rPr lang="en-US" sz="2800" dirty="0">
                <a:latin typeface="Roobert"/>
              </a:rPr>
              <a:t>n of functions  “if” “</a:t>
            </a:r>
            <a:r>
              <a:rPr lang="en-US" sz="2800" dirty="0" err="1">
                <a:latin typeface="Roobert"/>
              </a:rPr>
              <a:t>isnumber</a:t>
            </a:r>
            <a:r>
              <a:rPr lang="en-US" sz="2800" dirty="0">
                <a:latin typeface="Roobert"/>
              </a:rPr>
              <a:t>” and “search”.</a:t>
            </a:r>
            <a:r>
              <a:rPr lang="en-US" sz="2800" b="0" i="0" dirty="0">
                <a:effectLst/>
                <a:latin typeface="Roobert"/>
              </a:rPr>
              <a:t>                                   </a:t>
            </a:r>
            <a:endParaRPr lang="en-US" sz="1800" b="0" i="0" dirty="0">
              <a:effectLst/>
              <a:latin typeface="Roobert"/>
            </a:endParaRPr>
          </a:p>
          <a:p>
            <a:endParaRPr lang="en-US" sz="2000" b="1" dirty="0">
              <a:solidFill>
                <a:schemeClr val="tx1"/>
              </a:solidFill>
              <a:highlight>
                <a:srgbClr val="FF00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US" sz="2000" b="1" dirty="0">
              <a:highlight>
                <a:srgbClr val="FF00FF"/>
              </a:highlight>
            </a:endParaRPr>
          </a:p>
          <a:p>
            <a:endParaRPr lang="en-US" sz="20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74A9C20-A8DB-0140-1790-ABE260E17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6763" r="37902" b="15925"/>
          <a:stretch/>
        </p:blipFill>
        <p:spPr>
          <a:xfrm>
            <a:off x="5459104" y="2175424"/>
            <a:ext cx="3965953" cy="2057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41A06CB-B7F1-76B8-9658-B052BA43E1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0" t="29244" r="45596" b="10030"/>
          <a:stretch/>
        </p:blipFill>
        <p:spPr>
          <a:xfrm>
            <a:off x="1405720" y="2294343"/>
            <a:ext cx="3200400" cy="1946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772BB5D-187C-0393-570D-47BCBB530D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8" t="19289" r="62219" b="69761"/>
          <a:stretch/>
        </p:blipFill>
        <p:spPr>
          <a:xfrm>
            <a:off x="1463083" y="5336274"/>
            <a:ext cx="7678144" cy="994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96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32C9F6-E069-11FF-9812-D79745F3E12C}"/>
              </a:ext>
            </a:extLst>
          </p:cNvPr>
          <p:cNvSpPr txBox="1"/>
          <p:nvPr/>
        </p:nvSpPr>
        <p:spPr>
          <a:xfrm>
            <a:off x="191069" y="872284"/>
            <a:ext cx="1060431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b="0" i="0" dirty="0">
              <a:solidFill>
                <a:schemeClr val="accent1">
                  <a:lumMod val="50000"/>
                </a:schemeClr>
              </a:solidFill>
              <a:effectLst/>
              <a:latin typeface="Roobert"/>
            </a:endParaRP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  <a:latin typeface="Roobert"/>
            </a:endParaRPr>
          </a:p>
          <a:p>
            <a:endParaRPr lang="en-US" sz="2000" b="1" dirty="0">
              <a:solidFill>
                <a:schemeClr val="tx1"/>
              </a:solidFill>
              <a:highlight>
                <a:srgbClr val="FF00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US" sz="2000" b="1" dirty="0">
              <a:highlight>
                <a:srgbClr val="FF00FF"/>
              </a:highlight>
            </a:endParaRPr>
          </a:p>
          <a:p>
            <a:endParaRPr lang="en-US" sz="20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019457-5D5B-5F0A-2190-59FC68F2E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69" y="91341"/>
            <a:ext cx="7292381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" panose="020B0604020202020204" pitchFamily="34" charset="0"/>
              </a:rPr>
              <a:t>SEARCH("</a:t>
            </a:r>
            <a:r>
              <a:rPr kumimoji="0" lang="en-US" altLang="en-US" sz="20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" panose="020B0604020202020204" pitchFamily="34" charset="0"/>
              </a:rPr>
              <a:t>rs</a:t>
            </a: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" panose="020B0604020202020204" pitchFamily="34" charset="0"/>
              </a:rPr>
              <a:t>", K2)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SEARCH("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", K2)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looks for 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text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inside the value of cell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K2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is found, it returns the position of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within the text.</a:t>
            </a: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found, it returns an error.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393000B-BE03-F3CB-69FD-6365B5373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353" y="1791224"/>
            <a:ext cx="8703665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" panose="020B0604020202020204" pitchFamily="34" charset="0"/>
              </a:rPr>
              <a:t>ISNUMBER(SEARCH("</a:t>
            </a:r>
            <a:r>
              <a:rPr kumimoji="0" lang="en-US" altLang="en-US" sz="20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" panose="020B0604020202020204" pitchFamily="34" charset="0"/>
              </a:rPr>
              <a:t>rs</a:t>
            </a: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" panose="020B0604020202020204" pitchFamily="34" charset="0"/>
              </a:rPr>
              <a:t>", K2))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ISNUMBER(...)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checks if the result of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SEARCH("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", K2)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a number.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found,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SEARCH(...)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returns a number →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ISNUMBER(...)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returns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found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SEARCH(...)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returns an error →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ISNUMBER(...)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returns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dirty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650F99C-BF06-ECF4-ACEF-8573EFCB4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" t="17992" r="12316" b="31119"/>
          <a:stretch/>
        </p:blipFill>
        <p:spPr>
          <a:xfrm>
            <a:off x="6096000" y="4434629"/>
            <a:ext cx="5634252" cy="2332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5D538C02-D0EC-6A04-4241-60B919EA9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41" y="3545556"/>
            <a:ext cx="7508787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" panose="020B0604020202020204" pitchFamily="34" charset="0"/>
              </a:rPr>
              <a:t>IF(ISNUMBER(SEARCH("</a:t>
            </a:r>
            <a:r>
              <a:rPr kumimoji="0" lang="en-US" altLang="en-US" sz="24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" panose="020B0604020202020204" pitchFamily="34" charset="0"/>
              </a:rPr>
              <a:t>rs</a:t>
            </a: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" panose="020B0604020202020204" pitchFamily="34" charset="0"/>
              </a:rPr>
              <a:t>", K2)), K2, K2*I2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exists in K2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the formula returns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K2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(unchanged).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does not exist in K2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the formula multiplies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K2 * I2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35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32C9F6-E069-11FF-9812-D79745F3E12C}"/>
              </a:ext>
            </a:extLst>
          </p:cNvPr>
          <p:cNvSpPr txBox="1"/>
          <p:nvPr/>
        </p:nvSpPr>
        <p:spPr>
          <a:xfrm>
            <a:off x="0" y="162600"/>
            <a:ext cx="10604310" cy="74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600" b="1" u="sng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eonik Pro"/>
              </a:rPr>
              <a:t>Check for duplicate values in your dataset and remove them.</a:t>
            </a:r>
          </a:p>
          <a:p>
            <a:r>
              <a:rPr lang="en-US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Roobert"/>
              </a:rPr>
              <a:t>   </a:t>
            </a: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  <a:latin typeface="Roobert"/>
            </a:endParaRPr>
          </a:p>
          <a:p>
            <a:endParaRPr lang="en-US" sz="2800" b="0" i="0" dirty="0">
              <a:solidFill>
                <a:schemeClr val="accent1">
                  <a:lumMod val="50000"/>
                </a:schemeClr>
              </a:solidFill>
              <a:effectLst/>
              <a:latin typeface="Roobert"/>
            </a:endParaRP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  <a:latin typeface="Roobert"/>
            </a:endParaRPr>
          </a:p>
          <a:p>
            <a:endParaRPr lang="en-US" sz="2800" b="0" i="0" dirty="0">
              <a:solidFill>
                <a:schemeClr val="accent1">
                  <a:lumMod val="50000"/>
                </a:schemeClr>
              </a:solidFill>
              <a:effectLst/>
              <a:latin typeface="Roobert"/>
            </a:endParaRPr>
          </a:p>
          <a:p>
            <a:pPr lvl="1"/>
            <a:endParaRPr lang="en-US" sz="2800" dirty="0">
              <a:solidFill>
                <a:schemeClr val="accent1">
                  <a:lumMod val="50000"/>
                </a:schemeClr>
              </a:solidFill>
              <a:latin typeface="Roobert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 </a:t>
            </a:r>
            <a:r>
              <a:rPr lang="en-US" sz="2400" b="1" u="sng" dirty="0"/>
              <a:t>Click OK &amp; Remove Duplicates</a:t>
            </a:r>
            <a:endParaRPr lang="en-US" sz="2000" b="1" u="sng" dirty="0">
              <a:highlight>
                <a:srgbClr val="FF00FF"/>
              </a:highlight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Click </a:t>
            </a:r>
            <a:r>
              <a:rPr lang="en-US" sz="2000" b="1" dirty="0"/>
              <a:t>OK</a:t>
            </a:r>
            <a:r>
              <a:rPr lang="en-US" sz="2000" dirty="0"/>
              <a:t> to remove duplicates.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Excel will show a message:</a:t>
            </a:r>
            <a:br>
              <a:rPr lang="en-US" sz="2000" dirty="0"/>
            </a:br>
            <a:r>
              <a:rPr lang="en-US" sz="2000" i="1" dirty="0"/>
              <a:t>"X duplicate values found and removed, Y unique values remain.“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Alternative: Identify Duplicates Without Removing</a:t>
            </a:r>
          </a:p>
          <a:p>
            <a:r>
              <a:rPr lang="en-US" sz="2000" dirty="0"/>
              <a:t>       If you just want to </a:t>
            </a:r>
            <a:r>
              <a:rPr lang="en-US" sz="2000" b="1" dirty="0"/>
              <a:t>highlight duplicates before deleting</a:t>
            </a:r>
            <a:r>
              <a:rPr lang="en-US" sz="2000" dirty="0"/>
              <a:t>, use </a:t>
            </a:r>
            <a:r>
              <a:rPr lang="en-US" sz="2000" b="1" dirty="0"/>
              <a:t>Conditional Formatting</a:t>
            </a:r>
            <a:r>
              <a:rPr lang="en-US" sz="2000" dirty="0"/>
              <a:t>:</a:t>
            </a:r>
          </a:p>
          <a:p>
            <a:pPr lvl="2"/>
            <a:r>
              <a:rPr lang="en-US" sz="2000" dirty="0"/>
              <a:t>Select the column (e.g., </a:t>
            </a:r>
            <a:r>
              <a:rPr lang="en-US" sz="2000" b="1" dirty="0"/>
              <a:t>Product ID</a:t>
            </a:r>
            <a:r>
              <a:rPr lang="en-US" sz="2000" dirty="0"/>
              <a:t>).</a:t>
            </a:r>
          </a:p>
          <a:p>
            <a:pPr lvl="2">
              <a:buFont typeface="+mj-lt"/>
              <a:buAutoNum type="arabicPeriod"/>
            </a:pPr>
            <a:r>
              <a:rPr lang="en-US" sz="2000" dirty="0"/>
              <a:t>Go to </a:t>
            </a:r>
            <a:r>
              <a:rPr lang="en-US" sz="2000" b="1" dirty="0"/>
              <a:t>Home</a:t>
            </a:r>
            <a:r>
              <a:rPr lang="en-US" sz="2000" dirty="0"/>
              <a:t> → </a:t>
            </a:r>
            <a:r>
              <a:rPr lang="en-US" sz="2000" b="1" dirty="0"/>
              <a:t>Conditional Formatting</a:t>
            </a:r>
            <a:r>
              <a:rPr lang="en-US" sz="2000" dirty="0"/>
              <a:t> → </a:t>
            </a:r>
            <a:r>
              <a:rPr lang="en-US" sz="2000" b="1" dirty="0"/>
              <a:t>Highlight Cells Rules</a:t>
            </a:r>
            <a:r>
              <a:rPr lang="en-US" sz="2000" dirty="0"/>
              <a:t> → </a:t>
            </a:r>
            <a:r>
              <a:rPr lang="en-US" sz="2000" b="1" dirty="0"/>
              <a:t>Duplicate Values</a:t>
            </a:r>
            <a:r>
              <a:rPr lang="en-US" sz="2000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sz="2000" dirty="0"/>
              <a:t>Choose a color to highlight duplicates.</a:t>
            </a:r>
          </a:p>
          <a:p>
            <a:pPr lvl="4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478A69-1F24-D488-0DEA-A60EFEDB7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251" y="926818"/>
            <a:ext cx="6578221" cy="2502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the Entire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 anywhere inside your dataset.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Ctrl + 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select all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the Remove Duplicates Tool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 Duplicates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ribbon.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98EDD60-5551-85A7-E3FB-8887AF77E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8" r="36754" b="16601"/>
          <a:stretch/>
        </p:blipFill>
        <p:spPr>
          <a:xfrm>
            <a:off x="6673756" y="1103886"/>
            <a:ext cx="4462817" cy="30726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769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32C9F6-E069-11FF-9812-D79745F3E12C}"/>
              </a:ext>
            </a:extLst>
          </p:cNvPr>
          <p:cNvSpPr txBox="1"/>
          <p:nvPr/>
        </p:nvSpPr>
        <p:spPr>
          <a:xfrm>
            <a:off x="0" y="203543"/>
            <a:ext cx="1060431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600" b="1" u="sng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en-US" sz="2800" b="1" i="0" dirty="0">
                <a:solidFill>
                  <a:schemeClr val="accent1">
                    <a:lumMod val="50000"/>
                  </a:schemeClr>
                </a:solidFill>
                <a:effectLst/>
                <a:latin typeface="Aeonik Pro"/>
              </a:rPr>
              <a:t>Replace all null values in the "</a:t>
            </a:r>
            <a:r>
              <a:rPr lang="en-US" sz="28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Aeonik Pro"/>
              </a:rPr>
              <a:t>SizeOption</a:t>
            </a:r>
            <a:r>
              <a:rPr lang="en-US" sz="2800" b="1" i="0" dirty="0">
                <a:solidFill>
                  <a:schemeClr val="accent1">
                    <a:lumMod val="50000"/>
                  </a:schemeClr>
                </a:solidFill>
                <a:effectLst/>
                <a:latin typeface="Aeonik Pro"/>
              </a:rPr>
              <a:t>" column with the text "Not Available.</a:t>
            </a:r>
            <a:endParaRPr lang="en-US" sz="2800" b="0" i="0" dirty="0">
              <a:solidFill>
                <a:schemeClr val="accent1">
                  <a:lumMod val="50000"/>
                </a:schemeClr>
              </a:solidFill>
              <a:effectLst/>
              <a:latin typeface="Roobert"/>
            </a:endParaRP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Roobert"/>
              </a:rPr>
              <a:t>   </a:t>
            </a:r>
          </a:p>
          <a:p>
            <a:endParaRPr lang="en-US" sz="2800" b="0" i="0" dirty="0">
              <a:solidFill>
                <a:schemeClr val="accent1">
                  <a:lumMod val="50000"/>
                </a:schemeClr>
              </a:solidFill>
              <a:effectLst/>
              <a:latin typeface="Roobert"/>
            </a:endParaRP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  <a:latin typeface="Roobert"/>
            </a:endParaRPr>
          </a:p>
          <a:p>
            <a:endParaRPr lang="en-US" sz="2800" b="0" i="0" dirty="0">
              <a:solidFill>
                <a:schemeClr val="accent1">
                  <a:lumMod val="50000"/>
                </a:schemeClr>
              </a:solidFill>
              <a:effectLst/>
              <a:latin typeface="Roobert"/>
            </a:endParaRPr>
          </a:p>
          <a:p>
            <a:endParaRPr lang="en-US" sz="2800" b="0" i="0" dirty="0">
              <a:solidFill>
                <a:schemeClr val="accent1">
                  <a:lumMod val="50000"/>
                </a:schemeClr>
              </a:solidFill>
              <a:effectLst/>
              <a:latin typeface="Roobert"/>
            </a:endParaRPr>
          </a:p>
          <a:p>
            <a:r>
              <a:rPr lang="en-US" sz="1800" b="0" i="0" dirty="0">
                <a:effectLst/>
                <a:latin typeface="Roobert"/>
              </a:rPr>
              <a:t> </a:t>
            </a:r>
            <a:r>
              <a:rPr lang="en-US" sz="2800" b="0" i="0" dirty="0">
                <a:effectLst/>
                <a:latin typeface="Roobert"/>
              </a:rPr>
              <a:t>                                  </a:t>
            </a:r>
            <a:endParaRPr lang="en-US" sz="1800" b="0" i="0" dirty="0">
              <a:effectLst/>
              <a:latin typeface="Roobert"/>
            </a:endParaRPr>
          </a:p>
          <a:p>
            <a:endParaRPr lang="en-US" sz="2000" b="1" dirty="0">
              <a:solidFill>
                <a:schemeClr val="tx1"/>
              </a:solidFill>
              <a:highlight>
                <a:srgbClr val="FF00FF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en-US" sz="2000" b="1" dirty="0">
              <a:highlight>
                <a:srgbClr val="FF00FF"/>
              </a:highlight>
            </a:endParaRPr>
          </a:p>
          <a:p>
            <a:endParaRPr lang="en-US" sz="20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20E94D0-5B5B-34AA-AAF5-B18EE8891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72" y="1319129"/>
            <a:ext cx="5788764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Using Find &amp; Replace (Manual Method)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the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SizeOption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Press Ctrl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+ 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open </a:t>
            </a:r>
            <a:r>
              <a:rPr lang="en-US" altLang="en-US" sz="2400" dirty="0">
                <a:latin typeface="Arial" panose="020B0604020202020204" pitchFamily="34" charset="0"/>
              </a:rPr>
              <a:t>Find &amp; Replace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In Find what: leave it blank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In Replace with: type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"Not Available"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lang="en-US" altLang="en-US" sz="2400" dirty="0">
                <a:latin typeface="Arial Unicode MS" panose="020B0604020202020204" pitchFamily="34" charset="-128"/>
              </a:rPr>
              <a:t>Click Replace All.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A3476CE-3D12-230C-9761-AF38D703B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4" r="10448" b="14013"/>
          <a:stretch/>
        </p:blipFill>
        <p:spPr>
          <a:xfrm>
            <a:off x="3932669" y="4094224"/>
            <a:ext cx="5622878" cy="2783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A2D427-901E-23D8-2FC8-2439D03A1534}"/>
              </a:ext>
            </a:extLst>
          </p:cNvPr>
          <p:cNvSpPr txBox="1"/>
          <p:nvPr/>
        </p:nvSpPr>
        <p:spPr>
          <a:xfrm>
            <a:off x="900752" y="4912524"/>
            <a:ext cx="2565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THERE IS NO NULL VALUE FOUND IN “SIZE OPTION” COLUMN</a:t>
            </a:r>
          </a:p>
        </p:txBody>
      </p:sp>
    </p:spTree>
    <p:extLst>
      <p:ext uri="{BB962C8B-B14F-4D97-AF65-F5344CB8AC3E}">
        <p14:creationId xmlns:p14="http://schemas.microsoft.com/office/powerpoint/2010/main" val="2729873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90EFFFB-3993-A473-C896-96A49F35B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37" y="3976803"/>
            <a:ext cx="7918778" cy="26776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32C9F6-E069-11FF-9812-D79745F3E12C}"/>
              </a:ext>
            </a:extLst>
          </p:cNvPr>
          <p:cNvSpPr txBox="1"/>
          <p:nvPr/>
        </p:nvSpPr>
        <p:spPr>
          <a:xfrm>
            <a:off x="0" y="203543"/>
            <a:ext cx="1060431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B. </a:t>
            </a:r>
            <a:r>
              <a:rPr lang="en-US" sz="3600" b="1" u="sng" dirty="0">
                <a:solidFill>
                  <a:schemeClr val="accent1">
                    <a:lumMod val="75000"/>
                  </a:schemeClr>
                </a:solidFill>
              </a:rPr>
              <a:t>DATA  ANALYSIS</a:t>
            </a:r>
            <a:b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1600" b="1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Roobert"/>
              </a:rPr>
              <a:t>1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2800" b="1" i="0" dirty="0">
                <a:solidFill>
                  <a:schemeClr val="accent1">
                    <a:lumMod val="50000"/>
                  </a:schemeClr>
                </a:solidFill>
                <a:effectLst/>
                <a:latin typeface="Roobert"/>
              </a:rPr>
              <a:t>Calculate the overall average original price for products with ratings greater than 4</a:t>
            </a:r>
            <a:br>
              <a:rPr lang="en-US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Roobert"/>
              </a:rPr>
            </a:br>
            <a:r>
              <a:rPr lang="en-US" sz="1800" b="0" i="0" dirty="0">
                <a:effectLst/>
                <a:latin typeface="Roobert"/>
              </a:rPr>
              <a:t>       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highlight>
                  <a:srgbClr val="FF00FF"/>
                </a:highlight>
                <a:latin typeface="Roobert"/>
              </a:rPr>
              <a:t>  </a:t>
            </a:r>
            <a:r>
              <a:rPr lang="en-US" sz="2400" b="1" dirty="0">
                <a:highlight>
                  <a:srgbClr val="FF00FF"/>
                </a:highlight>
                <a:latin typeface="Roobert"/>
              </a:rPr>
              <a:t>F</a:t>
            </a:r>
            <a:r>
              <a:rPr lang="en-US" sz="2400" b="1" i="0" dirty="0">
                <a:effectLst/>
                <a:highlight>
                  <a:srgbClr val="FF00FF"/>
                </a:highlight>
                <a:latin typeface="Roobert"/>
              </a:rPr>
              <a:t>unction</a:t>
            </a:r>
            <a:r>
              <a:rPr lang="en-US" sz="2000" dirty="0">
                <a:solidFill>
                  <a:schemeClr val="tx1"/>
                </a:solidFill>
                <a:highlight>
                  <a:srgbClr val="FF00FF"/>
                </a:highlight>
              </a:rPr>
              <a:t> </a:t>
            </a:r>
            <a:r>
              <a:rPr lang="en-US" sz="2000" b="1" dirty="0">
                <a:solidFill>
                  <a:schemeClr val="tx1"/>
                </a:solidFill>
                <a:highlight>
                  <a:srgbClr val="FF00FF"/>
                </a:highlight>
              </a:rPr>
              <a:t>used-: </a:t>
            </a:r>
            <a:r>
              <a:rPr lang="en-US" sz="2000" b="1" dirty="0" err="1">
                <a:highlight>
                  <a:srgbClr val="FF00FF"/>
                </a:highlight>
              </a:rPr>
              <a:t>A</a:t>
            </a:r>
            <a:r>
              <a:rPr lang="en-US" sz="2000" b="1" dirty="0" err="1">
                <a:solidFill>
                  <a:schemeClr val="tx1"/>
                </a:solidFill>
                <a:highlight>
                  <a:srgbClr val="FF00FF"/>
                </a:highlight>
              </a:rPr>
              <a:t>verageif</a:t>
            </a:r>
            <a:r>
              <a:rPr lang="en-US" sz="2000" b="1" dirty="0">
                <a:solidFill>
                  <a:schemeClr val="tx1"/>
                </a:solidFill>
                <a:highlight>
                  <a:srgbClr val="FF00FF"/>
                </a:highlight>
              </a:rPr>
              <a:t> (rating column,”&gt;4”,original price)</a:t>
            </a:r>
          </a:p>
          <a:p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6FA6DDC-6600-DAE8-9DDD-5C31270B0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644" y="2562417"/>
            <a:ext cx="6754168" cy="1228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02261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0EFFFB-3993-A473-C896-96A49F35B3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7981" y="2561593"/>
            <a:ext cx="6277969" cy="29920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32C9F6-E069-11FF-9812-D79745F3E12C}"/>
              </a:ext>
            </a:extLst>
          </p:cNvPr>
          <p:cNvSpPr txBox="1"/>
          <p:nvPr/>
        </p:nvSpPr>
        <p:spPr>
          <a:xfrm>
            <a:off x="136478" y="-23730"/>
            <a:ext cx="1060431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1600" b="1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2.Count the number of products with a discount offer greater than 50%                         OFF.</a:t>
            </a:r>
          </a:p>
          <a:p>
            <a:endParaRPr lang="en-US" dirty="0">
              <a:latin typeface="Roober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Roobert"/>
              </a:rPr>
              <a:t> </a:t>
            </a:r>
            <a:r>
              <a:rPr lang="en-US" sz="2400" b="1" dirty="0">
                <a:highlight>
                  <a:srgbClr val="FF00FF"/>
                </a:highlight>
                <a:latin typeface="Roobert"/>
              </a:rPr>
              <a:t>F</a:t>
            </a:r>
            <a:r>
              <a:rPr lang="en-US" sz="2400" b="1" i="0" dirty="0">
                <a:effectLst/>
                <a:highlight>
                  <a:srgbClr val="FF00FF"/>
                </a:highlight>
                <a:latin typeface="Roobert"/>
              </a:rPr>
              <a:t>unction</a:t>
            </a:r>
            <a:r>
              <a:rPr lang="en-US" sz="2000" dirty="0">
                <a:solidFill>
                  <a:schemeClr val="tx1"/>
                </a:solidFill>
                <a:highlight>
                  <a:srgbClr val="FF00FF"/>
                </a:highlight>
              </a:rPr>
              <a:t> </a:t>
            </a:r>
            <a:r>
              <a:rPr lang="en-US" sz="2000" b="1" dirty="0">
                <a:solidFill>
                  <a:schemeClr val="tx1"/>
                </a:solidFill>
                <a:highlight>
                  <a:srgbClr val="FF00FF"/>
                </a:highlight>
              </a:rPr>
              <a:t>used-: </a:t>
            </a:r>
            <a:r>
              <a:rPr lang="en-US" sz="2000" b="1" dirty="0" err="1">
                <a:solidFill>
                  <a:schemeClr val="tx1"/>
                </a:solidFill>
                <a:highlight>
                  <a:srgbClr val="FF00FF"/>
                </a:highlight>
              </a:rPr>
              <a:t>countif</a:t>
            </a:r>
            <a:r>
              <a:rPr lang="en-US" sz="2000" b="1" dirty="0">
                <a:solidFill>
                  <a:schemeClr val="tx1"/>
                </a:solidFill>
                <a:highlight>
                  <a:srgbClr val="FF00FF"/>
                </a:highlight>
              </a:rPr>
              <a:t> (discount offer column,”&gt;50%OFF”)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210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0EFFFB-3993-A473-C896-96A49F35B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5720" y="4050187"/>
            <a:ext cx="6701050" cy="26042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32C9F6-E069-11FF-9812-D79745F3E12C}"/>
              </a:ext>
            </a:extLst>
          </p:cNvPr>
          <p:cNvSpPr txBox="1"/>
          <p:nvPr/>
        </p:nvSpPr>
        <p:spPr>
          <a:xfrm>
            <a:off x="319358" y="0"/>
            <a:ext cx="10604310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1600" b="1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3. Count the number of products available in size "M.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Roober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Roobert"/>
              </a:rPr>
              <a:t> </a:t>
            </a:r>
            <a:r>
              <a:rPr lang="en-US" sz="2400" b="1" dirty="0">
                <a:highlight>
                  <a:srgbClr val="FF00FF"/>
                </a:highlight>
                <a:latin typeface="Roobert"/>
              </a:rPr>
              <a:t>F</a:t>
            </a:r>
            <a:r>
              <a:rPr lang="en-US" sz="2400" b="1" i="0" dirty="0">
                <a:effectLst/>
                <a:highlight>
                  <a:srgbClr val="FF00FF"/>
                </a:highlight>
                <a:latin typeface="Roobert"/>
              </a:rPr>
              <a:t>unction</a:t>
            </a:r>
            <a:r>
              <a:rPr lang="en-US" sz="2000" dirty="0">
                <a:solidFill>
                  <a:schemeClr val="tx1"/>
                </a:solidFill>
                <a:highlight>
                  <a:srgbClr val="FF00FF"/>
                </a:highlight>
              </a:rPr>
              <a:t> </a:t>
            </a:r>
            <a:r>
              <a:rPr lang="en-US" sz="2000" b="1" dirty="0">
                <a:solidFill>
                  <a:schemeClr val="tx1"/>
                </a:solidFill>
                <a:highlight>
                  <a:srgbClr val="FF00FF"/>
                </a:highlight>
              </a:rPr>
              <a:t>used-: </a:t>
            </a:r>
            <a:r>
              <a:rPr lang="en-US" sz="2000" b="1" dirty="0" err="1">
                <a:solidFill>
                  <a:schemeClr val="tx1"/>
                </a:solidFill>
                <a:highlight>
                  <a:srgbClr val="FF00FF"/>
                </a:highlight>
              </a:rPr>
              <a:t>countif</a:t>
            </a:r>
            <a:r>
              <a:rPr lang="en-US" sz="2000" b="1" dirty="0">
                <a:solidFill>
                  <a:schemeClr val="tx1"/>
                </a:solidFill>
                <a:highlight>
                  <a:srgbClr val="FF00FF"/>
                </a:highlight>
              </a:rPr>
              <a:t> (size column , “*M*”)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“*M*” – “*” allow excel to count any cell containing “M” anywhere in the text’ including “</a:t>
            </a:r>
            <a:r>
              <a:rPr lang="en-US" sz="2000" b="1" dirty="0" err="1"/>
              <a:t>S,M,L,or</a:t>
            </a:r>
            <a:r>
              <a:rPr lang="en-US" sz="2000" b="1" dirty="0"/>
              <a:t> XL”.</a:t>
            </a:r>
            <a:endParaRPr lang="en-US" sz="20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FA6DDC-6600-DAE8-9DDD-5C31270B0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4270" y="2602500"/>
            <a:ext cx="6701050" cy="1228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7691169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F496CB"/>
    </a:accent1>
    <a:accent2>
      <a:srgbClr val="BC356F"/>
    </a:accent2>
    <a:accent3>
      <a:srgbClr val="E65331"/>
    </a:accent3>
    <a:accent4>
      <a:srgbClr val="F27E19"/>
    </a:accent4>
    <a:accent5>
      <a:srgbClr val="F2AC19"/>
    </a:accent5>
    <a:accent6>
      <a:srgbClr val="BC80E0"/>
    </a:accent6>
    <a:hlink>
      <a:srgbClr val="EF5285"/>
    </a:hlink>
    <a:folHlink>
      <a:srgbClr val="F77F9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</TotalTime>
  <Words>1088</Words>
  <Application>Microsoft Office PowerPoint</Application>
  <PresentationFormat>Widescreen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Arial Unicode MS</vt:lpstr>
      <vt:lpstr>Aeonik Pro</vt:lpstr>
      <vt:lpstr>Aharoni</vt:lpstr>
      <vt:lpstr>Arial</vt:lpstr>
      <vt:lpstr>Arial Black</vt:lpstr>
      <vt:lpstr>Bookman Old Style</vt:lpstr>
      <vt:lpstr>Calibri</vt:lpstr>
      <vt:lpstr>Franklin Gothic Book</vt:lpstr>
      <vt:lpstr>Roobert</vt:lpstr>
      <vt:lpstr>Trebuchet MS</vt:lpstr>
      <vt:lpstr>Wingdings</vt:lpstr>
      <vt:lpstr>Wingdings 3</vt:lpstr>
      <vt:lpstr>Custom</vt:lpstr>
      <vt:lpstr>Facet</vt:lpstr>
      <vt:lpstr>MYNTRA ANALYSIS</vt:lpstr>
      <vt:lpstr>CONTETNT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Bharadwaj</dc:creator>
  <cp:lastModifiedBy>Abhishek Bharadwaj</cp:lastModifiedBy>
  <cp:revision>13</cp:revision>
  <dcterms:created xsi:type="dcterms:W3CDTF">2025-03-31T05:43:08Z</dcterms:created>
  <dcterms:modified xsi:type="dcterms:W3CDTF">2025-04-03T07:57:19Z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