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9f934e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9f934e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9f934e5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9f934e5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9f934e5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9f934e5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9f934e5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9f934e5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9f934e5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9f934e5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9f934e5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9f934e5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1"/>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2"/>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48" name="Shape 48"/>
        <p:cNvGrpSpPr/>
        <p:nvPr/>
      </p:nvGrpSpPr>
      <p:grpSpPr>
        <a:xfrm>
          <a:off x="0" y="0"/>
          <a:ext cx="0" cy="0"/>
          <a:chOff x="0" y="0"/>
          <a:chExt cx="0" cy="0"/>
        </a:xfrm>
      </p:grpSpPr>
      <p:sp>
        <p:nvSpPr>
          <p:cNvPr id="49" name="Google Shape;4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6"/>
          <p:cNvGrpSpPr/>
          <p:nvPr/>
        </p:nvGrpSpPr>
        <p:grpSpPr>
          <a:xfrm>
            <a:off x="0" y="381001"/>
            <a:ext cx="1037850" cy="1016287"/>
            <a:chOff x="0" y="381001"/>
            <a:chExt cx="1037850" cy="1016287"/>
          </a:xfrm>
        </p:grpSpPr>
        <p:sp>
          <p:nvSpPr>
            <p:cNvPr id="52" name="Google Shape;5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 name="Google Shape;5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7"/>
          <p:cNvGrpSpPr/>
          <p:nvPr/>
        </p:nvGrpSpPr>
        <p:grpSpPr>
          <a:xfrm>
            <a:off x="0" y="381001"/>
            <a:ext cx="1037850" cy="1016287"/>
            <a:chOff x="0" y="381001"/>
            <a:chExt cx="1037850" cy="1016287"/>
          </a:xfrm>
        </p:grpSpPr>
        <p:sp>
          <p:nvSpPr>
            <p:cNvPr id="60" name="Google Shape;60;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7"/>
            <a:chOff x="0" y="381001"/>
            <a:chExt cx="1037850" cy="1016287"/>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8"/>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9" name="Google Shape;69;p8"/>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Google Shape;9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7"/>
            <a:chOff x="0" y="381001"/>
            <a:chExt cx="1037850" cy="1016287"/>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0"/>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kazanova/sentiment140?resource=download&amp;select=training.1600000.processed.noemoticon.cs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6500">
                <a:latin typeface="Times New Roman"/>
                <a:ea typeface="Times New Roman"/>
                <a:cs typeface="Times New Roman"/>
                <a:sym typeface="Times New Roman"/>
              </a:rPr>
              <a:t>DEPBOTS</a:t>
            </a:r>
            <a:endParaRPr sz="6500">
              <a:latin typeface="Times New Roman"/>
              <a:ea typeface="Times New Roman"/>
              <a:cs typeface="Times New Roman"/>
              <a:sym typeface="Times New Roman"/>
            </a:endParaRPr>
          </a:p>
        </p:txBody>
      </p:sp>
      <p:sp>
        <p:nvSpPr>
          <p:cNvPr id="137" name="Google Shape;137;p14"/>
          <p:cNvSpPr txBox="1"/>
          <p:nvPr>
            <p:ph idx="1" type="subTitle"/>
          </p:nvPr>
        </p:nvSpPr>
        <p:spPr>
          <a:xfrm>
            <a:off x="311700" y="35281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Presented by : 				Vipul Gupta                                                               Paridhi Gusain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IT- EVENING                                                          ECE-1 Morning</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(20296303122)                                                         (36015002822)</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u="sng">
                <a:latin typeface="Times New Roman"/>
                <a:ea typeface="Times New Roman"/>
                <a:cs typeface="Times New Roman"/>
                <a:sym typeface="Times New Roman"/>
              </a:rPr>
              <a:t>INTRODUCTION</a:t>
            </a:r>
            <a:endParaRPr sz="2600" u="sng">
              <a:latin typeface="Times New Roman"/>
              <a:ea typeface="Times New Roman"/>
              <a:cs typeface="Times New Roman"/>
              <a:sym typeface="Times New Roman"/>
            </a:endParaRPr>
          </a:p>
        </p:txBody>
      </p:sp>
      <p:sp>
        <p:nvSpPr>
          <p:cNvPr id="143" name="Google Shape;143;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800"/>
              </a:spcBef>
              <a:spcAft>
                <a:spcPts val="0"/>
              </a:spcAft>
              <a:buNone/>
            </a:pPr>
            <a:r>
              <a:rPr lang="en-GB" sz="1500">
                <a:latin typeface="Times New Roman"/>
                <a:ea typeface="Times New Roman"/>
                <a:cs typeface="Times New Roman"/>
                <a:sym typeface="Times New Roman"/>
              </a:rPr>
              <a:t>In the 21st century, mental illness has surged, leading to the development of various methods for treatment.</a:t>
            </a:r>
            <a:endParaRPr>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GB" sz="1500">
                <a:latin typeface="Times New Roman"/>
                <a:ea typeface="Times New Roman"/>
                <a:cs typeface="Times New Roman"/>
                <a:sym typeface="Times New Roman"/>
              </a:rPr>
              <a:t>The primary challenge remains accurately detecting whether an individual is truly suffering from a mental health condition. </a:t>
            </a:r>
            <a:endParaRPr sz="1500">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GB" sz="1500">
                <a:latin typeface="Times New Roman"/>
                <a:ea typeface="Times New Roman"/>
                <a:cs typeface="Times New Roman"/>
                <a:sym typeface="Times New Roman"/>
              </a:rPr>
              <a:t>Leveraging technology to address this issue can significantly enhance the diagnosis and management of mental illnesses like depression.</a:t>
            </a:r>
            <a:endParaRPr sz="1500">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GB" sz="1500">
                <a:latin typeface="Times New Roman"/>
                <a:ea typeface="Times New Roman"/>
                <a:cs typeface="Times New Roman"/>
                <a:sym typeface="Times New Roman"/>
              </a:rPr>
              <a:t>AI and machine learning algorithms can analyse patterns in speech, text, and behaviour to identify signs of depression and other mental health issues. These technologies can process large datasets, identifying subtle indicators that </a:t>
            </a:r>
            <a:r>
              <a:rPr lang="en-GB" sz="1516">
                <a:latin typeface="Times New Roman"/>
                <a:ea typeface="Times New Roman"/>
                <a:cs typeface="Times New Roman"/>
                <a:sym typeface="Times New Roman"/>
              </a:rPr>
              <a:t>might be missed by human observation.</a:t>
            </a:r>
            <a:endParaRPr sz="1516">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11537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800"/>
              </a:spcBef>
              <a:spcAft>
                <a:spcPts val="0"/>
              </a:spcAft>
              <a:buNone/>
            </a:pPr>
            <a:r>
              <a:rPr lang="en-GB" sz="2977" u="sng">
                <a:latin typeface="Times New Roman"/>
                <a:ea typeface="Times New Roman"/>
                <a:cs typeface="Times New Roman"/>
                <a:sym typeface="Times New Roman"/>
              </a:rPr>
              <a:t>	</a:t>
            </a:r>
            <a:r>
              <a:rPr lang="en-GB" sz="3200" u="sng">
                <a:latin typeface="Times New Roman"/>
                <a:ea typeface="Times New Roman"/>
                <a:cs typeface="Times New Roman"/>
                <a:sym typeface="Times New Roman"/>
              </a:rPr>
              <a:t>PROBLEM STATEMENT </a:t>
            </a:r>
            <a:endParaRPr sz="3200" u="sng">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49" name="Google Shape;149;p16"/>
          <p:cNvSpPr txBox="1"/>
          <p:nvPr>
            <p:ph idx="1" type="body"/>
          </p:nvPr>
        </p:nvSpPr>
        <p:spPr>
          <a:xfrm>
            <a:off x="1255375" y="1920075"/>
            <a:ext cx="7038900" cy="2911200"/>
          </a:xfrm>
          <a:prstGeom prst="rect">
            <a:avLst/>
          </a:prstGeom>
        </p:spPr>
        <p:txBody>
          <a:bodyPr anchorCtr="0" anchor="t" bIns="91425" lIns="91425" spcFirstLastPara="1" rIns="91425" wrap="square" tIns="91425">
            <a:normAutofit/>
          </a:bodyPr>
          <a:lstStyle/>
          <a:p>
            <a:pPr indent="0" lvl="0" marL="0" rtl="0" algn="ctr">
              <a:lnSpc>
                <a:spcPct val="100000"/>
              </a:lnSpc>
              <a:spcBef>
                <a:spcPts val="800"/>
              </a:spcBef>
              <a:spcAft>
                <a:spcPts val="800"/>
              </a:spcAft>
              <a:buNone/>
            </a:pPr>
            <a:r>
              <a:rPr lang="en-GB" sz="2777" u="sng">
                <a:latin typeface="Times New Roman"/>
                <a:ea typeface="Times New Roman"/>
                <a:cs typeface="Times New Roman"/>
                <a:sym typeface="Times New Roman"/>
              </a:rPr>
              <a:t>DETECT DEPRESSION FROM A PERSON'S TWEETS</a:t>
            </a:r>
            <a:endParaRPr sz="11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latin typeface="Times New Roman"/>
                <a:ea typeface="Times New Roman"/>
                <a:cs typeface="Times New Roman"/>
                <a:sym typeface="Times New Roman"/>
              </a:rPr>
              <a:t>APPROACH AND METHODOLOGY</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55" name="Google Shape;155;p17"/>
          <p:cNvSpPr txBox="1"/>
          <p:nvPr>
            <p:ph idx="1" type="body"/>
          </p:nvPr>
        </p:nvSpPr>
        <p:spPr>
          <a:xfrm>
            <a:off x="1297500" y="1247175"/>
            <a:ext cx="7038900" cy="2911200"/>
          </a:xfrm>
          <a:prstGeom prst="rect">
            <a:avLst/>
          </a:prstGeom>
        </p:spPr>
        <p:txBody>
          <a:bodyPr anchorCtr="0" anchor="t" bIns="91425" lIns="91425" spcFirstLastPara="1" rIns="91425" wrap="square" tIns="91425">
            <a:normAutofit lnSpcReduction="10000"/>
          </a:bodyPr>
          <a:lstStyle/>
          <a:p>
            <a:pPr indent="0" lvl="0" marL="457200" rtl="0" algn="l">
              <a:lnSpc>
                <a:spcPct val="100000"/>
              </a:lnSpc>
              <a:spcBef>
                <a:spcPts val="800"/>
              </a:spcBef>
              <a:spcAft>
                <a:spcPts val="0"/>
              </a:spcAft>
              <a:buNone/>
            </a:pPr>
            <a:r>
              <a:rPr lang="en-GB" sz="1800" u="sng">
                <a:latin typeface="Times New Roman"/>
                <a:ea typeface="Times New Roman"/>
                <a:cs typeface="Times New Roman"/>
                <a:sym typeface="Times New Roman"/>
              </a:rPr>
              <a:t>APPROACH</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23850" lvl="0" marL="457200" rtl="0" algn="l">
              <a:lnSpc>
                <a:spcPct val="100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Importing important libraries and the ‘Sentiment 140’ dataset.</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Preprocessing the data using the nltk library to remove all the unwanted text and literals.</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Creating the tokens from the data text and padding the data for a systematic organization of the data.</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Forming a training and testing split from the data.</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Creation of an RNN model </a:t>
            </a:r>
            <a:r>
              <a:rPr lang="en-GB" sz="1500">
                <a:latin typeface="Times New Roman"/>
                <a:ea typeface="Times New Roman"/>
                <a:cs typeface="Times New Roman"/>
                <a:sym typeface="Times New Roman"/>
              </a:rPr>
              <a:t>using</a:t>
            </a:r>
            <a:r>
              <a:rPr lang="en-GB" sz="1500">
                <a:latin typeface="Times New Roman"/>
                <a:ea typeface="Times New Roman"/>
                <a:cs typeface="Times New Roman"/>
                <a:sym typeface="Times New Roman"/>
              </a:rPr>
              <a:t> keras library.</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Training and evaluating the model to increase its accuracy.</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Getting input tweets from the user.</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After preprocessing the input tweets, prediction of whether the tweet is depressed or not.</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latin typeface="Times New Roman"/>
                <a:ea typeface="Times New Roman"/>
                <a:cs typeface="Times New Roman"/>
                <a:sym typeface="Times New Roman"/>
              </a:rPr>
              <a:t>RESULT</a:t>
            </a:r>
            <a:endParaRPr u="sng">
              <a:latin typeface="Times New Roman"/>
              <a:ea typeface="Times New Roman"/>
              <a:cs typeface="Times New Roman"/>
              <a:sym typeface="Times New Roman"/>
            </a:endParaRPr>
          </a:p>
        </p:txBody>
      </p:sp>
      <p:sp>
        <p:nvSpPr>
          <p:cNvPr id="161" name="Google Shape;161;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8"/>
          <p:cNvPicPr preferRelativeResize="0"/>
          <p:nvPr/>
        </p:nvPicPr>
        <p:blipFill>
          <a:blip r:embed="rId3">
            <a:alphaModFix/>
          </a:blip>
          <a:stretch>
            <a:fillRect/>
          </a:stretch>
        </p:blipFill>
        <p:spPr>
          <a:xfrm>
            <a:off x="1297500" y="1567550"/>
            <a:ext cx="5175480" cy="2911199"/>
          </a:xfrm>
          <a:prstGeom prst="rect">
            <a:avLst/>
          </a:prstGeom>
          <a:noFill/>
          <a:ln>
            <a:noFill/>
          </a:ln>
        </p:spPr>
      </p:pic>
      <p:sp>
        <p:nvSpPr>
          <p:cNvPr id="163" name="Google Shape;163;p18"/>
          <p:cNvSpPr txBox="1"/>
          <p:nvPr>
            <p:ph idx="2" type="body"/>
          </p:nvPr>
        </p:nvSpPr>
        <p:spPr>
          <a:xfrm>
            <a:off x="6472973" y="1567550"/>
            <a:ext cx="1863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latin typeface="Times New Roman"/>
                <a:ea typeface="Times New Roman"/>
                <a:cs typeface="Times New Roman"/>
                <a:sym typeface="Times New Roman"/>
              </a:rPr>
              <a:t> The Model is able to classify the tweets whether they are depressed or not.</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latin typeface="Times New Roman"/>
                <a:ea typeface="Times New Roman"/>
                <a:cs typeface="Times New Roman"/>
                <a:sym typeface="Times New Roman"/>
              </a:rPr>
              <a:t>CONCLUSION</a:t>
            </a:r>
            <a:endParaRPr u="sng">
              <a:latin typeface="Times New Roman"/>
              <a:ea typeface="Times New Roman"/>
              <a:cs typeface="Times New Roman"/>
              <a:sym typeface="Times New Roman"/>
            </a:endParaRPr>
          </a:p>
        </p:txBody>
      </p:sp>
      <p:sp>
        <p:nvSpPr>
          <p:cNvPr id="169" name="Google Shape;169;p19"/>
          <p:cNvSpPr txBox="1"/>
          <p:nvPr>
            <p:ph idx="1" type="body"/>
          </p:nvPr>
        </p:nvSpPr>
        <p:spPr>
          <a:xfrm>
            <a:off x="1297500" y="155872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800"/>
              </a:spcBef>
              <a:spcAft>
                <a:spcPts val="0"/>
              </a:spcAft>
              <a:buNone/>
            </a:pPr>
            <a:r>
              <a:rPr lang="en-GB" sz="1600">
                <a:latin typeface="Times New Roman"/>
                <a:ea typeface="Times New Roman"/>
                <a:cs typeface="Times New Roman"/>
                <a:sym typeface="Times New Roman"/>
              </a:rPr>
              <a:t>Successful detection of an individual's mental illness such as depression through their behavioural patterns and their tweets.</a:t>
            </a:r>
            <a:endParaRPr sz="1600">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GB" sz="1600">
                <a:latin typeface="Times New Roman"/>
                <a:ea typeface="Times New Roman"/>
                <a:cs typeface="Times New Roman"/>
                <a:sym typeface="Times New Roman"/>
              </a:rPr>
              <a:t>Hence, We have </a:t>
            </a:r>
            <a:r>
              <a:rPr lang="en-GB" sz="1600">
                <a:latin typeface="Times New Roman"/>
                <a:ea typeface="Times New Roman"/>
                <a:cs typeface="Times New Roman"/>
                <a:sym typeface="Times New Roman"/>
              </a:rPr>
              <a:t>successfully trained our model to detect depression with the help of RNN and Deep Learning Model. </a:t>
            </a:r>
            <a:endParaRPr sz="1600">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600">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latin typeface="Times New Roman"/>
                <a:ea typeface="Times New Roman"/>
                <a:cs typeface="Times New Roman"/>
                <a:sym typeface="Times New Roman"/>
              </a:rPr>
              <a:t>REFERENCES</a:t>
            </a:r>
            <a:endParaRPr u="sng">
              <a:latin typeface="Times New Roman"/>
              <a:ea typeface="Times New Roman"/>
              <a:cs typeface="Times New Roman"/>
              <a:sym typeface="Times New Roman"/>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2400"/>
              </a:spcBef>
              <a:spcAft>
                <a:spcPts val="0"/>
              </a:spcAft>
              <a:buSzPts val="1500"/>
              <a:buFont typeface="Times New Roman"/>
              <a:buChar char="●"/>
            </a:pPr>
            <a:r>
              <a:rPr lang="en-GB" sz="1500">
                <a:latin typeface="Times New Roman"/>
                <a:ea typeface="Times New Roman"/>
                <a:cs typeface="Times New Roman"/>
                <a:sym typeface="Times New Roman"/>
              </a:rPr>
              <a:t> Dataset by Kaggle </a:t>
            </a:r>
            <a:r>
              <a:rPr lang="en-GB" sz="15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https://www.kaggle.com/datasets/kazanova/sentiment140?resource=download&amp;select=training.1600000.processed.noemoticon.csv</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StackOverflow - Referred </a:t>
            </a:r>
            <a:r>
              <a:rPr lang="en-GB" sz="1500">
                <a:latin typeface="Times New Roman"/>
                <a:ea typeface="Times New Roman"/>
                <a:cs typeface="Times New Roman"/>
                <a:sym typeface="Times New Roman"/>
              </a:rPr>
              <a:t>for solving some minor errors </a:t>
            </a:r>
            <a:endParaRPr sz="1500">
              <a:latin typeface="Times New Roman"/>
              <a:ea typeface="Times New Roman"/>
              <a:cs typeface="Times New Roman"/>
              <a:sym typeface="Times New Roman"/>
            </a:endParaRPr>
          </a:p>
          <a:p>
            <a:pPr indent="0" lvl="0" marL="0" rtl="0" algn="l">
              <a:spcBef>
                <a:spcPts val="24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