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itchFamily="34" charset="0"/>
      <p:regular r:id="rId14"/>
      <p:bold r:id="rId15"/>
      <p:italic r:id="rId16"/>
      <p:boldItalic r:id="rId17"/>
    </p:embeddedFont>
    <p:embeddedFont>
      <p:font typeface="Clear Sans Regular Bold" charset="0"/>
      <p:regular r:id="rId18"/>
    </p:embeddedFont>
    <p:embeddedFont>
      <p:font typeface="Arial Unicode MS" pitchFamily="34" charset="-128"/>
      <p:regular r:id="rId19"/>
    </p:embeddedFont>
    <p:embeddedFont>
      <p:font typeface="Century Gothic" pitchFamily="34" charset="0"/>
      <p:regular r:id="rId20"/>
      <p:bold r:id="rId21"/>
      <p:italic r:id="rId22"/>
      <p:boldItalic r:id="rId23"/>
    </p:embeddedFont>
    <p:embeddedFont>
      <p:font typeface="Segoe UI"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0279" autoAdjust="0"/>
    <p:restoredTop sz="98545" autoAdjust="0"/>
  </p:normalViewPr>
  <p:slideViewPr>
    <p:cSldViewPr>
      <p:cViewPr>
        <p:scale>
          <a:sx n="40" d="100"/>
          <a:sy n="40" d="100"/>
        </p:scale>
        <p:origin x="-516" y="-3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E:\paridhi\badges\Top%20performing%20categories%20(Repair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paridhi\badges\Top%20performing%20categories%20(Repaire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paridhi\badges\Top%20performing%20categories%20(Repai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34"/>
  <c:pivotSource>
    <c:name>[Top performing categories (Repaired).xlsx]Top 5 Performing Categories (4)!PivotTable1</c:name>
    <c:fmtId val="46"/>
  </c:pivotSource>
  <c:chart>
    <c:title>
      <c:tx>
        <c:rich>
          <a:bodyPr/>
          <a:lstStyle/>
          <a:p>
            <a:pPr>
              <a:defRPr/>
            </a:pPr>
            <a:r>
              <a:rPr lang="en-US" sz="1600" b="1" i="0" u="sng" strike="noStrike" baseline="0" dirty="0">
                <a:latin typeface="Century Gothic" pitchFamily="34" charset="0"/>
                <a:ea typeface="Arial Unicode MS" pitchFamily="34" charset="-128"/>
                <a:cs typeface="Arial Unicode MS" pitchFamily="34" charset="-128"/>
              </a:rPr>
              <a:t>Percentage Distribution of Popularity Among Top 5 Categories</a:t>
            </a:r>
            <a:endParaRPr lang="en-US" sz="1600" b="1" u="sng" dirty="0">
              <a:latin typeface="Century Gothic" pitchFamily="34" charset="0"/>
              <a:ea typeface="Arial Unicode MS" pitchFamily="34" charset="-128"/>
              <a:cs typeface="Arial Unicode MS" pitchFamily="34" charset="-128"/>
            </a:endParaRPr>
          </a:p>
        </c:rich>
      </c:tx>
      <c:layout>
        <c:manualLayout>
          <c:xMode val="edge"/>
          <c:yMode val="edge"/>
          <c:x val="0.22355442176870746"/>
          <c:y val="0"/>
        </c:manualLayout>
      </c:layout>
    </c:title>
    <c:pivotFmts>
      <c:pivotFmt>
        <c:idx val="0"/>
        <c:marker>
          <c:symbol val="none"/>
        </c:marker>
        <c:dLbl>
          <c:idx val="0"/>
          <c:dLblPos val="ctr"/>
          <c:showVal val="1"/>
        </c:dLbl>
      </c:pivotFmt>
      <c:pivotFmt>
        <c:idx val="1"/>
        <c:dLbl>
          <c:idx val="0"/>
          <c:tx>
            <c:rich>
              <a:bodyPr/>
              <a:lstStyle/>
              <a:p>
                <a:r>
                  <a:rPr lang="en-US"/>
                  <a:t>20.6%</a:t>
                </a:r>
              </a:p>
            </c:rich>
          </c:tx>
          <c:dLblPos val="ctr"/>
          <c:showVal val="1"/>
        </c:dLbl>
      </c:pivotFmt>
      <c:pivotFmt>
        <c:idx val="2"/>
        <c:dLbl>
          <c:idx val="0"/>
          <c:tx>
            <c:rich>
              <a:bodyPr/>
              <a:lstStyle/>
              <a:p>
                <a:r>
                  <a:rPr lang="en-US"/>
                  <a:t>20.4%</a:t>
                </a:r>
              </a:p>
            </c:rich>
          </c:tx>
          <c:dLblPos val="ctr"/>
          <c:showVal val="1"/>
        </c:dLbl>
      </c:pivotFmt>
      <c:pivotFmt>
        <c:idx val="3"/>
        <c:dLbl>
          <c:idx val="0"/>
          <c:tx>
            <c:rich>
              <a:bodyPr/>
              <a:lstStyle/>
              <a:p>
                <a:r>
                  <a:rPr lang="en-US"/>
                  <a:t>20.1%</a:t>
                </a:r>
              </a:p>
            </c:rich>
          </c:tx>
          <c:dLblPos val="ctr"/>
          <c:showVal val="1"/>
        </c:dLbl>
      </c:pivotFmt>
      <c:pivotFmt>
        <c:idx val="4"/>
        <c:dLbl>
          <c:idx val="0"/>
          <c:tx>
            <c:rich>
              <a:bodyPr/>
              <a:lstStyle/>
              <a:p>
                <a:r>
                  <a:rPr lang="en-US"/>
                  <a:t>20%</a:t>
                </a:r>
              </a:p>
            </c:rich>
          </c:tx>
          <c:dLblPos val="ctr"/>
          <c:showVal val="1"/>
        </c:dLbl>
      </c:pivotFmt>
      <c:pivotFmt>
        <c:idx val="5"/>
        <c:dLbl>
          <c:idx val="0"/>
          <c:tx>
            <c:rich>
              <a:bodyPr/>
              <a:lstStyle/>
              <a:p>
                <a:r>
                  <a:rPr lang="en-US"/>
                  <a:t>18.9%</a:t>
                </a:r>
              </a:p>
            </c:rich>
          </c:tx>
          <c:dLblPos val="ctr"/>
          <c:showVal val="1"/>
        </c:dLbl>
      </c:pivotFmt>
      <c:pivotFmt>
        <c:idx val="6"/>
        <c:marker>
          <c:symbol val="none"/>
        </c:marker>
        <c:dLbl>
          <c:idx val="0"/>
          <c:spPr/>
          <c:txPr>
            <a:bodyPr/>
            <a:lstStyle/>
            <a:p>
              <a:pPr>
                <a:defRPr/>
              </a:pPr>
              <a:endParaRPr lang="en-US"/>
            </a:p>
          </c:txPr>
          <c:dLblPos val="ctr"/>
          <c:showVal val="1"/>
        </c:dLbl>
      </c:pivotFmt>
      <c:pivotFmt>
        <c:idx val="7"/>
        <c:dLbl>
          <c:idx val="0"/>
          <c:tx>
            <c:rich>
              <a:bodyPr/>
              <a:lstStyle/>
              <a:p>
                <a:r>
                  <a:rPr lang="en-US"/>
                  <a:t>20.6%</a:t>
                </a:r>
              </a:p>
            </c:rich>
          </c:tx>
          <c:dLblPos val="ctr"/>
          <c:showVal val="1"/>
        </c:dLbl>
      </c:pivotFmt>
      <c:pivotFmt>
        <c:idx val="8"/>
        <c:dLbl>
          <c:idx val="0"/>
          <c:tx>
            <c:rich>
              <a:bodyPr/>
              <a:lstStyle/>
              <a:p>
                <a:r>
                  <a:rPr lang="en-US"/>
                  <a:t>20.4%</a:t>
                </a:r>
              </a:p>
            </c:rich>
          </c:tx>
          <c:dLblPos val="ctr"/>
          <c:showVal val="1"/>
        </c:dLbl>
      </c:pivotFmt>
      <c:pivotFmt>
        <c:idx val="9"/>
        <c:dLbl>
          <c:idx val="0"/>
          <c:tx>
            <c:rich>
              <a:bodyPr/>
              <a:lstStyle/>
              <a:p>
                <a:r>
                  <a:rPr lang="en-US"/>
                  <a:t>20.1%</a:t>
                </a:r>
              </a:p>
            </c:rich>
          </c:tx>
          <c:dLblPos val="ctr"/>
          <c:showVal val="1"/>
        </c:dLbl>
      </c:pivotFmt>
      <c:pivotFmt>
        <c:idx val="10"/>
        <c:dLbl>
          <c:idx val="0"/>
          <c:tx>
            <c:rich>
              <a:bodyPr/>
              <a:lstStyle/>
              <a:p>
                <a:r>
                  <a:rPr lang="en-US"/>
                  <a:t>20%</a:t>
                </a:r>
              </a:p>
            </c:rich>
          </c:tx>
          <c:dLblPos val="ctr"/>
          <c:showVal val="1"/>
        </c:dLbl>
      </c:pivotFmt>
      <c:pivotFmt>
        <c:idx val="11"/>
        <c:dLbl>
          <c:idx val="0"/>
          <c:tx>
            <c:rich>
              <a:bodyPr/>
              <a:lstStyle/>
              <a:p>
                <a:r>
                  <a:rPr lang="en-US"/>
                  <a:t>18.9%</a:t>
                </a:r>
              </a:p>
            </c:rich>
          </c:tx>
          <c:dLblPos val="ctr"/>
          <c:showVal val="1"/>
        </c:dLbl>
      </c:pivotFmt>
    </c:pivotFmts>
    <c:view3D>
      <c:rotX val="75"/>
      <c:perspective val="30"/>
    </c:view3D>
    <c:plotArea>
      <c:layout>
        <c:manualLayout>
          <c:layoutTarget val="inner"/>
          <c:xMode val="edge"/>
          <c:yMode val="edge"/>
          <c:x val="2.9936525791418929E-2"/>
          <c:y val="0.11002187226596677"/>
          <c:w val="0.96977449247415526"/>
          <c:h val="0.8899781277340334"/>
        </c:manualLayout>
      </c:layout>
      <c:pie3DChart>
        <c:varyColors val="1"/>
        <c:ser>
          <c:idx val="0"/>
          <c:order val="0"/>
          <c:tx>
            <c:strRef>
              <c:f>'Top 5 Performing Categories (4)'!$B$3</c:f>
              <c:strCache>
                <c:ptCount val="1"/>
                <c:pt idx="0">
                  <c:v>Total</c:v>
                </c:pt>
              </c:strCache>
            </c:strRef>
          </c:tx>
          <c:dPt>
            <c:idx val="0"/>
            <c:explosion val="15"/>
          </c:dPt>
          <c:dPt>
            <c:idx val="4"/>
            <c:explosion val="1"/>
          </c:dPt>
          <c:dLbls>
            <c:dLbl>
              <c:idx val="0"/>
              <c:layout/>
              <c:tx>
                <c:rich>
                  <a:bodyPr/>
                  <a:lstStyle/>
                  <a:p>
                    <a:r>
                      <a:rPr lang="en-US" sz="1600">
                        <a:latin typeface="Arial Unicode MS" pitchFamily="34" charset="-128"/>
                        <a:ea typeface="Arial Unicode MS" pitchFamily="34" charset="-128"/>
                        <a:cs typeface="Arial Unicode MS" pitchFamily="34" charset="-128"/>
                      </a:rPr>
                      <a:t>20.6%</a:t>
                    </a:r>
                  </a:p>
                </c:rich>
              </c:tx>
              <c:dLblPos val="ctr"/>
              <c:showVal val="1"/>
            </c:dLbl>
            <c:dLbl>
              <c:idx val="1"/>
              <c:layout/>
              <c:tx>
                <c:rich>
                  <a:bodyPr/>
                  <a:lstStyle/>
                  <a:p>
                    <a:r>
                      <a:rPr lang="en-US" sz="1600">
                        <a:latin typeface="Arial Unicode MS" pitchFamily="34" charset="-128"/>
                        <a:ea typeface="Arial Unicode MS" pitchFamily="34" charset="-128"/>
                        <a:cs typeface="Arial Unicode MS" pitchFamily="34" charset="-128"/>
                      </a:rPr>
                      <a:t>20.4%</a:t>
                    </a:r>
                  </a:p>
                </c:rich>
              </c:tx>
              <c:dLblPos val="ctr"/>
              <c:showVal val="1"/>
            </c:dLbl>
            <c:dLbl>
              <c:idx val="2"/>
              <c:layout/>
              <c:tx>
                <c:rich>
                  <a:bodyPr/>
                  <a:lstStyle/>
                  <a:p>
                    <a:r>
                      <a:rPr lang="en-US" sz="1600">
                        <a:latin typeface="Arial Unicode MS" pitchFamily="34" charset="-128"/>
                        <a:ea typeface="Arial Unicode MS" pitchFamily="34" charset="-128"/>
                        <a:cs typeface="Arial Unicode MS" pitchFamily="34" charset="-128"/>
                      </a:rPr>
                      <a:t>20.1%</a:t>
                    </a:r>
                  </a:p>
                </c:rich>
              </c:tx>
              <c:dLblPos val="ctr"/>
              <c:showVal val="1"/>
            </c:dLbl>
            <c:dLbl>
              <c:idx val="3"/>
              <c:layout/>
              <c:tx>
                <c:rich>
                  <a:bodyPr/>
                  <a:lstStyle/>
                  <a:p>
                    <a:r>
                      <a:rPr lang="en-US" sz="1600">
                        <a:latin typeface="Arial Unicode MS" pitchFamily="34" charset="-128"/>
                        <a:ea typeface="Arial Unicode MS" pitchFamily="34" charset="-128"/>
                        <a:cs typeface="Arial Unicode MS" pitchFamily="34" charset="-128"/>
                      </a:rPr>
                      <a:t>20%</a:t>
                    </a:r>
                  </a:p>
                </c:rich>
              </c:tx>
              <c:dLblPos val="ctr"/>
              <c:showVal val="1"/>
            </c:dLbl>
            <c:dLbl>
              <c:idx val="4"/>
              <c:layout/>
              <c:tx>
                <c:rich>
                  <a:bodyPr/>
                  <a:lstStyle/>
                  <a:p>
                    <a:r>
                      <a:rPr lang="en-US" sz="1600">
                        <a:latin typeface="Arial Unicode MS" pitchFamily="34" charset="-128"/>
                        <a:ea typeface="Arial Unicode MS" pitchFamily="34" charset="-128"/>
                        <a:cs typeface="Arial Unicode MS" pitchFamily="34" charset="-128"/>
                      </a:rPr>
                      <a:t>18.9%</a:t>
                    </a:r>
                  </a:p>
                </c:rich>
              </c:tx>
              <c:dLblPos val="ctr"/>
              <c:showVal val="1"/>
            </c:dLbl>
            <c:txPr>
              <a:bodyPr/>
              <a:lstStyle/>
              <a:p>
                <a:pPr>
                  <a:defRPr sz="1600">
                    <a:latin typeface="Arial Unicode MS" pitchFamily="34" charset="-128"/>
                    <a:ea typeface="Arial Unicode MS" pitchFamily="34" charset="-128"/>
                    <a:cs typeface="Arial Unicode MS" pitchFamily="34" charset="-128"/>
                  </a:defRPr>
                </a:pPr>
                <a:endParaRPr lang="en-US"/>
              </a:p>
            </c:txPr>
            <c:dLblPos val="ctr"/>
            <c:showVal val="1"/>
            <c:showLeaderLines val="1"/>
          </c:dLbls>
          <c:cat>
            <c:strRef>
              <c:f>'Top 5 Performing Categories (4)'!$A$4:$A$9</c:f>
              <c:strCache>
                <c:ptCount val="5"/>
                <c:pt idx="0">
                  <c:v>travel</c:v>
                </c:pt>
                <c:pt idx="1">
                  <c:v>science</c:v>
                </c:pt>
                <c:pt idx="2">
                  <c:v>healthy eating</c:v>
                </c:pt>
                <c:pt idx="3">
                  <c:v>animals</c:v>
                </c:pt>
                <c:pt idx="4">
                  <c:v>cooking</c:v>
                </c:pt>
              </c:strCache>
            </c:strRef>
          </c:cat>
          <c:val>
            <c:numRef>
              <c:f>'Top 5 Performing Categories (4)'!$B$4:$B$9</c:f>
              <c:numCache>
                <c:formatCode>General</c:formatCode>
                <c:ptCount val="5"/>
                <c:pt idx="0">
                  <c:v>53935</c:v>
                </c:pt>
                <c:pt idx="1">
                  <c:v>53657</c:v>
                </c:pt>
                <c:pt idx="2">
                  <c:v>52745</c:v>
                </c:pt>
                <c:pt idx="3">
                  <c:v>52443</c:v>
                </c:pt>
                <c:pt idx="4">
                  <c:v>49681</c:v>
                </c:pt>
              </c:numCache>
            </c:numRef>
          </c:val>
        </c:ser>
        <c:dLbls>
          <c:showVal val="1"/>
        </c:dLbls>
      </c:pie3DChart>
      <c:spPr>
        <a:effectLst>
          <a:innerShdw blurRad="63500" dist="50800" dir="10800000">
            <a:prstClr val="black">
              <a:alpha val="50000"/>
            </a:prstClr>
          </a:innerShdw>
        </a:effectLst>
      </c:spPr>
    </c:plotArea>
    <c:plotVisOnly val="1"/>
  </c:chart>
  <c:spPr>
    <a:ln>
      <a:noFill/>
    </a:ln>
  </c:sp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n-US"/>
  <c:style val="37"/>
  <c:pivotSource>
    <c:name>[Top performing categories (Repaired).xlsx]Top 5 Performing Categories (2)!PivotTable1</c:name>
    <c:fmtId val="18"/>
  </c:pivotSource>
  <c:chart>
    <c:title>
      <c:tx>
        <c:rich>
          <a:bodyPr/>
          <a:lstStyle/>
          <a:p>
            <a:pPr>
              <a:defRPr/>
            </a:pPr>
            <a:r>
              <a:rPr lang="en-US" sz="2400" u="sng" dirty="0">
                <a:latin typeface="Century Gothic" pitchFamily="34" charset="0"/>
              </a:rPr>
              <a:t>Reaction Types to the most popular category  'Travel'</a:t>
            </a:r>
          </a:p>
        </c:rich>
      </c:tx>
      <c:layout>
        <c:manualLayout>
          <c:xMode val="edge"/>
          <c:yMode val="edge"/>
          <c:x val="0.18199337407998828"/>
          <c:y val="6.2003613184715572E-4"/>
        </c:manualLayout>
      </c:layout>
    </c:title>
    <c:pivotFmts>
      <c:pivotFmt>
        <c:idx val="0"/>
        <c:marker>
          <c:symbol val="none"/>
        </c:marker>
      </c:pivotFmt>
      <c:pivotFmt>
        <c:idx val="1"/>
        <c:marker>
          <c:symbol val="none"/>
        </c:marker>
      </c:pivotFmt>
    </c:pivotFmts>
    <c:plotArea>
      <c:layout/>
      <c:barChart>
        <c:barDir val="col"/>
        <c:grouping val="clustered"/>
        <c:ser>
          <c:idx val="0"/>
          <c:order val="0"/>
          <c:tx>
            <c:strRef>
              <c:f>'Top 5 Performing Categories (2)'!$B$3</c:f>
              <c:strCache>
                <c:ptCount val="1"/>
                <c:pt idx="0">
                  <c:v>Total</c:v>
                </c:pt>
              </c:strCache>
            </c:strRef>
          </c:tx>
          <c:dLbls>
            <c:dLblPos val="outEnd"/>
            <c:showVal val="1"/>
          </c:dLbls>
          <c:cat>
            <c:multiLvlStrRef>
              <c:f>'Top 5 Performing Categories (2)'!$A$4:$A$20</c:f>
              <c:multiLvlStrCache>
                <c:ptCount val="15"/>
                <c:lvl>
                  <c:pt idx="0">
                    <c:v>dislike</c:v>
                  </c:pt>
                  <c:pt idx="1">
                    <c:v>want</c:v>
                  </c:pt>
                  <c:pt idx="2">
                    <c:v>like</c:v>
                  </c:pt>
                  <c:pt idx="3">
                    <c:v>peeking</c:v>
                  </c:pt>
                  <c:pt idx="4">
                    <c:v>heart</c:v>
                  </c:pt>
                  <c:pt idx="5">
                    <c:v>intrigued</c:v>
                  </c:pt>
                  <c:pt idx="6">
                    <c:v>adore</c:v>
                  </c:pt>
                  <c:pt idx="7">
                    <c:v>worried</c:v>
                  </c:pt>
                  <c:pt idx="8">
                    <c:v>cherish</c:v>
                  </c:pt>
                  <c:pt idx="9">
                    <c:v>scared</c:v>
                  </c:pt>
                  <c:pt idx="10">
                    <c:v>love</c:v>
                  </c:pt>
                  <c:pt idx="11">
                    <c:v>indifferent</c:v>
                  </c:pt>
                  <c:pt idx="12">
                    <c:v>super love</c:v>
                  </c:pt>
                  <c:pt idx="13">
                    <c:v>hate</c:v>
                  </c:pt>
                  <c:pt idx="14">
                    <c:v>interested</c:v>
                  </c:pt>
                </c:lvl>
                <c:lvl>
                  <c:pt idx="0">
                    <c:v>travel</c:v>
                  </c:pt>
                </c:lvl>
              </c:multiLvlStrCache>
            </c:multiLvlStrRef>
          </c:cat>
          <c:val>
            <c:numRef>
              <c:f>'Top 5 Performing Categories (2)'!$B$4:$B$20</c:f>
              <c:numCache>
                <c:formatCode>General</c:formatCode>
                <c:ptCount val="15"/>
                <c:pt idx="0">
                  <c:v>96</c:v>
                </c:pt>
                <c:pt idx="1">
                  <c:v>94</c:v>
                </c:pt>
                <c:pt idx="2">
                  <c:v>92</c:v>
                </c:pt>
                <c:pt idx="3">
                  <c:v>87</c:v>
                </c:pt>
                <c:pt idx="4">
                  <c:v>86</c:v>
                </c:pt>
                <c:pt idx="5">
                  <c:v>86</c:v>
                </c:pt>
                <c:pt idx="6">
                  <c:v>85</c:v>
                </c:pt>
                <c:pt idx="7">
                  <c:v>85</c:v>
                </c:pt>
                <c:pt idx="8">
                  <c:v>85</c:v>
                </c:pt>
                <c:pt idx="9">
                  <c:v>84</c:v>
                </c:pt>
                <c:pt idx="10">
                  <c:v>81</c:v>
                </c:pt>
                <c:pt idx="11">
                  <c:v>78</c:v>
                </c:pt>
                <c:pt idx="12">
                  <c:v>78</c:v>
                </c:pt>
                <c:pt idx="13">
                  <c:v>77</c:v>
                </c:pt>
                <c:pt idx="14">
                  <c:v>77</c:v>
                </c:pt>
              </c:numCache>
            </c:numRef>
          </c:val>
        </c:ser>
        <c:dLbls>
          <c:showVal val="1"/>
        </c:dLbls>
        <c:axId val="152568576"/>
        <c:axId val="152570496"/>
      </c:barChart>
      <c:catAx>
        <c:axId val="152568576"/>
        <c:scaling>
          <c:orientation val="minMax"/>
        </c:scaling>
        <c:axPos val="b"/>
        <c:title>
          <c:tx>
            <c:rich>
              <a:bodyPr/>
              <a:lstStyle/>
              <a:p>
                <a:pPr>
                  <a:defRPr/>
                </a:pPr>
                <a:r>
                  <a:rPr lang="en-US"/>
                  <a:t>Reaction Types</a:t>
                </a:r>
              </a:p>
            </c:rich>
          </c:tx>
          <c:layout/>
        </c:title>
        <c:tickLblPos val="nextTo"/>
        <c:crossAx val="152570496"/>
        <c:crosses val="autoZero"/>
        <c:auto val="1"/>
        <c:lblAlgn val="ctr"/>
        <c:lblOffset val="100"/>
      </c:catAx>
      <c:valAx>
        <c:axId val="152570496"/>
        <c:scaling>
          <c:orientation val="minMax"/>
        </c:scaling>
        <c:axPos val="l"/>
        <c:majorGridlines/>
        <c:title>
          <c:tx>
            <c:rich>
              <a:bodyPr rot="-5400000" vert="horz"/>
              <a:lstStyle/>
              <a:p>
                <a:pPr>
                  <a:defRPr/>
                </a:pPr>
                <a:r>
                  <a:rPr lang="en-US"/>
                  <a:t>Number of Reactions</a:t>
                </a:r>
              </a:p>
            </c:rich>
          </c:tx>
          <c:layout/>
        </c:title>
        <c:numFmt formatCode="General" sourceLinked="1"/>
        <c:tickLblPos val="nextTo"/>
        <c:crossAx val="152568576"/>
        <c:crosses val="autoZero"/>
        <c:crossBetween val="between"/>
      </c:valAx>
    </c:plotArea>
    <c:plotVisOnly val="1"/>
  </c:chart>
  <c:spPr>
    <a:ln>
      <a:noFill/>
    </a:ln>
  </c:spPr>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34"/>
  <c:pivotSource>
    <c:name>[Top performing categories (Repaired).xlsx]Top 5 Performing Categories (3)!PivotTable1</c:name>
    <c:fmtId val="35"/>
  </c:pivotSource>
  <c:chart>
    <c:title>
      <c:tx>
        <c:rich>
          <a:bodyPr/>
          <a:lstStyle/>
          <a:p>
            <a:pPr>
              <a:defRPr/>
            </a:pPr>
            <a:r>
              <a:rPr lang="en-US" sz="2000" b="1" i="0" u="sng" strike="noStrike" baseline="0" dirty="0">
                <a:latin typeface="Segoe UI" pitchFamily="34" charset="0"/>
                <a:cs typeface="Segoe UI" pitchFamily="34" charset="0"/>
              </a:rPr>
              <a:t>Distribution of sentiment scores across different content categories</a:t>
            </a:r>
            <a:endParaRPr lang="en-US" sz="2000" b="1" u="sng" dirty="0">
              <a:latin typeface="Segoe UI" pitchFamily="34" charset="0"/>
              <a:cs typeface="Segoe UI" pitchFamily="34" charset="0"/>
            </a:endParaRPr>
          </a:p>
        </c:rich>
      </c:tx>
      <c:layout/>
    </c:title>
    <c:pivotFmts>
      <c:pivotFmt>
        <c:idx val="0"/>
      </c:pivotFmt>
      <c:pivotFmt>
        <c:idx val="1"/>
      </c:pivotFmt>
      <c:pivotFmt>
        <c:idx val="2"/>
      </c:pivotFmt>
      <c:pivotFmt>
        <c:idx val="3"/>
      </c:pivotFmt>
      <c:pivotFmt>
        <c:idx val="4"/>
      </c:pivotFmt>
      <c:pivotFmt>
        <c:idx val="5"/>
      </c:pivotFmt>
    </c:pivotFmts>
    <c:plotArea>
      <c:layout>
        <c:manualLayout>
          <c:layoutTarget val="inner"/>
          <c:xMode val="edge"/>
          <c:yMode val="edge"/>
          <c:x val="0.12235872301676574"/>
          <c:y val="0.17121394032565621"/>
          <c:w val="0.72744237327476924"/>
          <c:h val="0.56622609583956618"/>
        </c:manualLayout>
      </c:layout>
      <c:lineChart>
        <c:grouping val="standard"/>
        <c:ser>
          <c:idx val="0"/>
          <c:order val="0"/>
          <c:tx>
            <c:strRef>
              <c:f>'Top 5 Performing Categories (3)'!$B$3:$B$4</c:f>
              <c:strCache>
                <c:ptCount val="1"/>
                <c:pt idx="0">
                  <c:v>negative</c:v>
                </c:pt>
              </c:strCache>
            </c:strRef>
          </c:tx>
          <c:dLbls>
            <c:txPr>
              <a:bodyPr/>
              <a:lstStyle/>
              <a:p>
                <a:pPr>
                  <a:defRPr sz="1200">
                    <a:latin typeface="Arial Unicode MS" pitchFamily="34" charset="-128"/>
                    <a:ea typeface="Arial Unicode MS" pitchFamily="34" charset="-128"/>
                    <a:cs typeface="Arial Unicode MS" pitchFamily="34" charset="-128"/>
                  </a:defRPr>
                </a:pPr>
                <a:endParaRPr lang="en-US"/>
              </a:p>
            </c:txPr>
            <c:dLblPos val="t"/>
            <c:showVal val="1"/>
          </c:dLbls>
          <c:cat>
            <c:strRef>
              <c:f>'Top 5 Performing Categories (3)'!$A$5:$A$10</c:f>
              <c:strCache>
                <c:ptCount val="5"/>
                <c:pt idx="0">
                  <c:v>travel</c:v>
                </c:pt>
                <c:pt idx="1">
                  <c:v>science</c:v>
                </c:pt>
                <c:pt idx="2">
                  <c:v>healthy eating</c:v>
                </c:pt>
                <c:pt idx="3">
                  <c:v>animals</c:v>
                </c:pt>
                <c:pt idx="4">
                  <c:v>cooking</c:v>
                </c:pt>
              </c:strCache>
            </c:strRef>
          </c:cat>
          <c:val>
            <c:numRef>
              <c:f>'Top 5 Performing Categories (3)'!$B$5:$B$10</c:f>
              <c:numCache>
                <c:formatCode>General</c:formatCode>
                <c:ptCount val="5"/>
                <c:pt idx="0">
                  <c:v>3625</c:v>
                </c:pt>
                <c:pt idx="1">
                  <c:v>3330</c:v>
                </c:pt>
                <c:pt idx="2">
                  <c:v>3236</c:v>
                </c:pt>
                <c:pt idx="3">
                  <c:v>3617</c:v>
                </c:pt>
                <c:pt idx="4">
                  <c:v>3478</c:v>
                </c:pt>
              </c:numCache>
            </c:numRef>
          </c:val>
        </c:ser>
        <c:ser>
          <c:idx val="1"/>
          <c:order val="1"/>
          <c:tx>
            <c:strRef>
              <c:f>'Top 5 Performing Categories (3)'!$C$3:$C$4</c:f>
              <c:strCache>
                <c:ptCount val="1"/>
                <c:pt idx="0">
                  <c:v>neutral</c:v>
                </c:pt>
              </c:strCache>
            </c:strRef>
          </c:tx>
          <c:dLbls>
            <c:txPr>
              <a:bodyPr/>
              <a:lstStyle/>
              <a:p>
                <a:pPr>
                  <a:defRPr sz="1200">
                    <a:latin typeface="Arial Unicode MS" pitchFamily="34" charset="-128"/>
                    <a:ea typeface="Arial Unicode MS" pitchFamily="34" charset="-128"/>
                    <a:cs typeface="Arial Unicode MS" pitchFamily="34" charset="-128"/>
                  </a:defRPr>
                </a:pPr>
                <a:endParaRPr lang="en-US"/>
              </a:p>
            </c:txPr>
            <c:dLblPos val="b"/>
            <c:showVal val="1"/>
          </c:dLbls>
          <c:cat>
            <c:strRef>
              <c:f>'Top 5 Performing Categories (3)'!$A$5:$A$10</c:f>
              <c:strCache>
                <c:ptCount val="5"/>
                <c:pt idx="0">
                  <c:v>travel</c:v>
                </c:pt>
                <c:pt idx="1">
                  <c:v>science</c:v>
                </c:pt>
                <c:pt idx="2">
                  <c:v>healthy eating</c:v>
                </c:pt>
                <c:pt idx="3">
                  <c:v>animals</c:v>
                </c:pt>
                <c:pt idx="4">
                  <c:v>cooking</c:v>
                </c:pt>
              </c:strCache>
            </c:strRef>
          </c:cat>
          <c:val>
            <c:numRef>
              <c:f>'Top 5 Performing Categories (3)'!$C$5:$C$10</c:f>
              <c:numCache>
                <c:formatCode>General</c:formatCode>
                <c:ptCount val="5"/>
                <c:pt idx="0">
                  <c:v>4605</c:v>
                </c:pt>
                <c:pt idx="1">
                  <c:v>4870</c:v>
                </c:pt>
                <c:pt idx="2">
                  <c:v>4460</c:v>
                </c:pt>
                <c:pt idx="3">
                  <c:v>4720</c:v>
                </c:pt>
                <c:pt idx="4">
                  <c:v>4315</c:v>
                </c:pt>
              </c:numCache>
            </c:numRef>
          </c:val>
        </c:ser>
        <c:ser>
          <c:idx val="2"/>
          <c:order val="2"/>
          <c:tx>
            <c:strRef>
              <c:f>'Top 5 Performing Categories (3)'!$D$3:$D$4</c:f>
              <c:strCache>
                <c:ptCount val="1"/>
                <c:pt idx="0">
                  <c:v>positive</c:v>
                </c:pt>
              </c:strCache>
            </c:strRef>
          </c:tx>
          <c:dLbls>
            <c:txPr>
              <a:bodyPr/>
              <a:lstStyle/>
              <a:p>
                <a:pPr>
                  <a:defRPr sz="1200">
                    <a:latin typeface="Arial Unicode MS" pitchFamily="34" charset="-128"/>
                    <a:ea typeface="Arial Unicode MS" pitchFamily="34" charset="-128"/>
                    <a:cs typeface="Arial Unicode MS" pitchFamily="34" charset="-128"/>
                  </a:defRPr>
                </a:pPr>
                <a:endParaRPr lang="en-US"/>
              </a:p>
            </c:txPr>
            <c:dLblPos val="t"/>
            <c:showVal val="1"/>
          </c:dLbls>
          <c:cat>
            <c:strRef>
              <c:f>'Top 5 Performing Categories (3)'!$A$5:$A$10</c:f>
              <c:strCache>
                <c:ptCount val="5"/>
                <c:pt idx="0">
                  <c:v>travel</c:v>
                </c:pt>
                <c:pt idx="1">
                  <c:v>science</c:v>
                </c:pt>
                <c:pt idx="2">
                  <c:v>healthy eating</c:v>
                </c:pt>
                <c:pt idx="3">
                  <c:v>animals</c:v>
                </c:pt>
                <c:pt idx="4">
                  <c:v>cooking</c:v>
                </c:pt>
              </c:strCache>
            </c:strRef>
          </c:cat>
          <c:val>
            <c:numRef>
              <c:f>'Top 5 Performing Categories (3)'!$D$5:$D$10</c:f>
              <c:numCache>
                <c:formatCode>General</c:formatCode>
                <c:ptCount val="5"/>
                <c:pt idx="0">
                  <c:v>45705</c:v>
                </c:pt>
                <c:pt idx="1">
                  <c:v>45457</c:v>
                </c:pt>
                <c:pt idx="2">
                  <c:v>45049</c:v>
                </c:pt>
                <c:pt idx="3">
                  <c:v>44106</c:v>
                </c:pt>
                <c:pt idx="4">
                  <c:v>41888</c:v>
                </c:pt>
              </c:numCache>
            </c:numRef>
          </c:val>
        </c:ser>
        <c:dLbls>
          <c:showVal val="1"/>
        </c:dLbls>
        <c:marker val="1"/>
        <c:axId val="152829312"/>
        <c:axId val="152835584"/>
      </c:lineChart>
      <c:catAx>
        <c:axId val="152829312"/>
        <c:scaling>
          <c:orientation val="minMax"/>
        </c:scaling>
        <c:axPos val="b"/>
        <c:title>
          <c:tx>
            <c:rich>
              <a:bodyPr/>
              <a:lstStyle/>
              <a:p>
                <a:pPr>
                  <a:defRPr sz="1800"/>
                </a:pPr>
                <a:r>
                  <a:rPr lang="en-US" sz="1800" b="1">
                    <a:latin typeface="Segoe UI" pitchFamily="34" charset="0"/>
                    <a:cs typeface="Segoe UI" pitchFamily="34" charset="0"/>
                  </a:rPr>
                  <a:t>Category</a:t>
                </a:r>
              </a:p>
            </c:rich>
          </c:tx>
          <c:layout>
            <c:manualLayout>
              <c:xMode val="edge"/>
              <c:yMode val="edge"/>
              <c:x val="0.42921483028907115"/>
              <c:y val="0.86744558423911877"/>
            </c:manualLayout>
          </c:layout>
        </c:title>
        <c:tickLblPos val="nextTo"/>
        <c:txPr>
          <a:bodyPr/>
          <a:lstStyle/>
          <a:p>
            <a:pPr>
              <a:defRPr sz="1600">
                <a:latin typeface="Arial Unicode MS" pitchFamily="34" charset="-128"/>
                <a:ea typeface="Arial Unicode MS" pitchFamily="34" charset="-128"/>
                <a:cs typeface="Arial Unicode MS" pitchFamily="34" charset="-128"/>
              </a:defRPr>
            </a:pPr>
            <a:endParaRPr lang="en-US"/>
          </a:p>
        </c:txPr>
        <c:crossAx val="152835584"/>
        <c:crosses val="autoZero"/>
        <c:auto val="1"/>
        <c:lblAlgn val="ctr"/>
        <c:lblOffset val="100"/>
      </c:catAx>
      <c:valAx>
        <c:axId val="152835584"/>
        <c:scaling>
          <c:orientation val="minMax"/>
        </c:scaling>
        <c:axPos val="l"/>
        <c:majorGridlines/>
        <c:title>
          <c:tx>
            <c:rich>
              <a:bodyPr rot="-5400000" vert="horz"/>
              <a:lstStyle/>
              <a:p>
                <a:pPr>
                  <a:defRPr sz="1800"/>
                </a:pPr>
                <a:r>
                  <a:rPr lang="en-US" sz="1800">
                    <a:latin typeface="Segoe UI" pitchFamily="34" charset="0"/>
                    <a:cs typeface="Segoe UI" pitchFamily="34" charset="0"/>
                  </a:rPr>
                  <a:t>Score</a:t>
                </a:r>
              </a:p>
            </c:rich>
          </c:tx>
          <c:layout>
            <c:manualLayout>
              <c:xMode val="edge"/>
              <c:yMode val="edge"/>
              <c:x val="2.911796739693253E-2"/>
              <c:y val="0.38023697683329483"/>
            </c:manualLayout>
          </c:layout>
        </c:title>
        <c:numFmt formatCode="General" sourceLinked="1"/>
        <c:tickLblPos val="nextTo"/>
        <c:txPr>
          <a:bodyPr/>
          <a:lstStyle/>
          <a:p>
            <a:pPr>
              <a:defRPr sz="1400">
                <a:latin typeface="Arial Unicode MS" pitchFamily="34" charset="-128"/>
                <a:ea typeface="Arial Unicode MS" pitchFamily="34" charset="-128"/>
                <a:cs typeface="Arial Unicode MS" pitchFamily="34" charset="-128"/>
              </a:defRPr>
            </a:pPr>
            <a:endParaRPr lang="en-US"/>
          </a:p>
        </c:txPr>
        <c:crossAx val="152829312"/>
        <c:crosses val="autoZero"/>
        <c:crossBetween val="between"/>
      </c:valAx>
    </c:plotArea>
    <c:legend>
      <c:legendPos val="r"/>
      <c:layout>
        <c:manualLayout>
          <c:xMode val="edge"/>
          <c:yMode val="edge"/>
          <c:x val="0.84098374520761421"/>
          <c:y val="0.33205921048282078"/>
          <c:w val="0.14487724748692132"/>
          <c:h val="0.23421402027455798"/>
        </c:manualLayout>
      </c:layout>
      <c:txPr>
        <a:bodyPr/>
        <a:lstStyle/>
        <a:p>
          <a:pPr>
            <a:defRPr sz="1400" b="1">
              <a:latin typeface="Segoe UI" pitchFamily="34" charset="0"/>
              <a:cs typeface="Segoe UI" pitchFamily="34" charset="0"/>
            </a:defRPr>
          </a:pPr>
          <a:endParaRPr lang="en-US"/>
        </a:p>
      </c:txPr>
    </c:legend>
    <c:plotVisOnly val="1"/>
  </c:chart>
  <c:spPr>
    <a:ln>
      <a:noFill/>
    </a:ln>
  </c:spPr>
  <c:externalData r:id="rId1"/>
</c:chartSpace>
</file>

<file path=ppt/drawings/drawing1.xml><?xml version="1.0" encoding="utf-8"?>
<c:userShapes xmlns:c="http://schemas.openxmlformats.org/drawingml/2006/chart">
  <cdr:relSizeAnchor xmlns:cdr="http://schemas.openxmlformats.org/drawingml/2006/chartDrawing">
    <cdr:from>
      <cdr:x>0.71429</cdr:x>
      <cdr:y>0.16667</cdr:y>
    </cdr:from>
    <cdr:to>
      <cdr:x>0.80966</cdr:x>
      <cdr:y>0.23921</cdr:y>
    </cdr:to>
    <cdr:sp macro="" textlink="">
      <cdr:nvSpPr>
        <cdr:cNvPr id="2" name="TextBox 1"/>
        <cdr:cNvSpPr txBox="1"/>
      </cdr:nvSpPr>
      <cdr:spPr>
        <a:xfrm xmlns:a="http://schemas.openxmlformats.org/drawingml/2006/main">
          <a:off x="5334000" y="914400"/>
          <a:ext cx="712185" cy="397984"/>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600" dirty="0">
              <a:latin typeface="Arial Unicode MS" pitchFamily="34" charset="-128"/>
              <a:ea typeface="Arial Unicode MS" pitchFamily="34" charset="-128"/>
              <a:cs typeface="Arial Unicode MS" pitchFamily="34" charset="-128"/>
            </a:rPr>
            <a:t>travel</a:t>
          </a:r>
        </a:p>
      </cdr:txBody>
    </cdr:sp>
  </cdr:relSizeAnchor>
  <cdr:relSizeAnchor xmlns:cdr="http://schemas.openxmlformats.org/drawingml/2006/chartDrawing">
    <cdr:from>
      <cdr:x>0.79592</cdr:x>
      <cdr:y>0.625</cdr:y>
    </cdr:from>
    <cdr:to>
      <cdr:x>0.90717</cdr:x>
      <cdr:y>0.69754</cdr:y>
    </cdr:to>
    <cdr:sp macro="" textlink="">
      <cdr:nvSpPr>
        <cdr:cNvPr id="3" name="TextBox 2"/>
        <cdr:cNvSpPr txBox="1"/>
      </cdr:nvSpPr>
      <cdr:spPr>
        <a:xfrm xmlns:a="http://schemas.openxmlformats.org/drawingml/2006/main">
          <a:off x="5943600" y="3429000"/>
          <a:ext cx="830770" cy="397983"/>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600" dirty="0">
              <a:latin typeface="Arial Unicode MS" pitchFamily="34" charset="-128"/>
              <a:ea typeface="Arial Unicode MS" pitchFamily="34" charset="-128"/>
              <a:cs typeface="Arial Unicode MS" pitchFamily="34" charset="-128"/>
            </a:rPr>
            <a:t>science</a:t>
          </a:r>
        </a:p>
      </cdr:txBody>
    </cdr:sp>
  </cdr:relSizeAnchor>
  <cdr:relSizeAnchor xmlns:cdr="http://schemas.openxmlformats.org/drawingml/2006/chartDrawing">
    <cdr:from>
      <cdr:x>0.43878</cdr:x>
      <cdr:y>0.92745</cdr:y>
    </cdr:from>
    <cdr:to>
      <cdr:x>0.61362</cdr:x>
      <cdr:y>1</cdr:y>
    </cdr:to>
    <cdr:sp macro="" textlink="">
      <cdr:nvSpPr>
        <cdr:cNvPr id="4" name="TextBox 3"/>
        <cdr:cNvSpPr txBox="1"/>
      </cdr:nvSpPr>
      <cdr:spPr>
        <a:xfrm xmlns:a="http://schemas.openxmlformats.org/drawingml/2006/main">
          <a:off x="3276600" y="5105400"/>
          <a:ext cx="1305635" cy="398038"/>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600" dirty="0">
              <a:latin typeface="Arial Unicode MS" pitchFamily="34" charset="-128"/>
              <a:ea typeface="Arial Unicode MS" pitchFamily="34" charset="-128"/>
              <a:cs typeface="Arial Unicode MS" pitchFamily="34" charset="-128"/>
            </a:rPr>
            <a:t>healthy eating</a:t>
          </a:r>
        </a:p>
      </cdr:txBody>
    </cdr:sp>
  </cdr:relSizeAnchor>
  <cdr:relSizeAnchor xmlns:cdr="http://schemas.openxmlformats.org/drawingml/2006/chartDrawing">
    <cdr:from>
      <cdr:x>0.12245</cdr:x>
      <cdr:y>0.52778</cdr:y>
    </cdr:from>
    <cdr:to>
      <cdr:x>0.23371</cdr:x>
      <cdr:y>0.60032</cdr:y>
    </cdr:to>
    <cdr:sp macro="" textlink="">
      <cdr:nvSpPr>
        <cdr:cNvPr id="5" name="TextBox 4"/>
        <cdr:cNvSpPr txBox="1"/>
      </cdr:nvSpPr>
      <cdr:spPr>
        <a:xfrm xmlns:a="http://schemas.openxmlformats.org/drawingml/2006/main">
          <a:off x="914400" y="2895600"/>
          <a:ext cx="830846" cy="397983"/>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600" dirty="0">
              <a:latin typeface="Arial Unicode MS" pitchFamily="34" charset="-128"/>
              <a:ea typeface="Arial Unicode MS" pitchFamily="34" charset="-128"/>
              <a:cs typeface="Arial Unicode MS" pitchFamily="34" charset="-128"/>
            </a:rPr>
            <a:t>animals</a:t>
          </a:r>
        </a:p>
      </cdr:txBody>
    </cdr:sp>
  </cdr:relSizeAnchor>
  <cdr:relSizeAnchor xmlns:cdr="http://schemas.openxmlformats.org/drawingml/2006/chartDrawing">
    <cdr:from>
      <cdr:x>0.23469</cdr:x>
      <cdr:y>0.19444</cdr:y>
    </cdr:from>
    <cdr:to>
      <cdr:x>0.34595</cdr:x>
      <cdr:y>0.26698</cdr:y>
    </cdr:to>
    <cdr:sp macro="" textlink="">
      <cdr:nvSpPr>
        <cdr:cNvPr id="6" name="TextBox 5"/>
        <cdr:cNvSpPr txBox="1"/>
      </cdr:nvSpPr>
      <cdr:spPr>
        <a:xfrm xmlns:a="http://schemas.openxmlformats.org/drawingml/2006/main">
          <a:off x="1752600" y="1066800"/>
          <a:ext cx="830845" cy="397984"/>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600" dirty="0">
              <a:latin typeface="Arial Unicode MS" pitchFamily="34" charset="-128"/>
              <a:ea typeface="Arial Unicode MS" pitchFamily="34" charset="-128"/>
              <a:cs typeface="Arial Unicode MS" pitchFamily="34" charset="-128"/>
            </a:rPr>
            <a:t>cooking</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xmlns=""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6.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19200" y="723900"/>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438400" y="1104900"/>
            <a:ext cx="5482998" cy="7117333"/>
          </a:xfrm>
          <a:prstGeom prst="rect">
            <a:avLst/>
          </a:prstGeom>
        </p:spPr>
        <p:txBody>
          <a:bodyPr lIns="0" tIns="0" rIns="0" bIns="0" rtlCol="0" anchor="t">
            <a:spAutoFit/>
          </a:bodyPr>
          <a:lstStyle/>
          <a:p>
            <a:pPr algn="ctr">
              <a:lnSpc>
                <a:spcPts val="11059"/>
              </a:lnSpc>
            </a:pPr>
            <a:r>
              <a:rPr lang="en-US" sz="3600" b="1" u="sng" dirty="0" smtClean="0">
                <a:latin typeface="Times New Roman" pitchFamily="18" charset="0"/>
                <a:cs typeface="Times New Roman" pitchFamily="18" charset="0"/>
              </a:rPr>
              <a:t>Unveiling Engagement Dynamics: Strategies for Content Curation and Growth with Social </a:t>
            </a:r>
            <a:r>
              <a:rPr lang="en-US" sz="3600" b="1" u="sng" dirty="0" smtClean="0">
                <a:latin typeface="Times New Roman" pitchFamily="18" charset="0"/>
                <a:cs typeface="Times New Roman" pitchFamily="18" charset="0"/>
              </a:rPr>
              <a:t>Buzz </a:t>
            </a:r>
          </a:p>
          <a:p>
            <a:pPr algn="ctr">
              <a:lnSpc>
                <a:spcPts val="11059"/>
              </a:lnSpc>
            </a:pPr>
            <a:r>
              <a:rPr lang="en-US" sz="3600" b="1" u="sng" dirty="0" smtClean="0">
                <a:latin typeface="Times New Roman" pitchFamily="18" charset="0"/>
                <a:cs typeface="Times New Roman" pitchFamily="18" charset="0"/>
              </a:rPr>
              <a:t>by Accenture</a:t>
            </a:r>
            <a:endParaRPr lang="en-US" sz="3600" b="1" u="sng" spc="-105" dirty="0">
              <a:solidFill>
                <a:srgbClr val="FFFF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7" name="TextBox 26"/>
          <p:cNvSpPr txBox="1"/>
          <p:nvPr/>
        </p:nvSpPr>
        <p:spPr>
          <a:xfrm>
            <a:off x="10896600" y="1257300"/>
            <a:ext cx="7124130" cy="7478970"/>
          </a:xfrm>
          <a:prstGeom prst="rect">
            <a:avLst/>
          </a:prstGeom>
          <a:ln w="76200">
            <a:noFill/>
          </a:ln>
        </p:spPr>
        <p:style>
          <a:lnRef idx="2">
            <a:schemeClr val="accent4"/>
          </a:lnRef>
          <a:fillRef idx="1">
            <a:schemeClr val="lt1"/>
          </a:fillRef>
          <a:effectRef idx="0">
            <a:schemeClr val="accent4"/>
          </a:effectRef>
          <a:fontRef idx="minor">
            <a:schemeClr val="dk1"/>
          </a:fontRef>
        </p:style>
        <p:txBody>
          <a:bodyPr wrap="none" rtlCol="0">
            <a:spAutoFit/>
          </a:bodyPr>
          <a:lstStyle/>
          <a:p>
            <a:pPr>
              <a:buFont typeface="Wingdings" pitchFamily="2" charset="2"/>
              <a:buChar char="v"/>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Analysis </a:t>
            </a:r>
          </a:p>
          <a:p>
            <a:r>
              <a:rPr lang="en-US" sz="2000" dirty="0" smtClean="0">
                <a:latin typeface="Times New Roman" pitchFamily="18" charset="0"/>
                <a:cs typeface="Times New Roman" pitchFamily="18" charset="0"/>
              </a:rPr>
              <a:t> Travel and  science are the two most popular categories of </a:t>
            </a:r>
          </a:p>
          <a:p>
            <a:r>
              <a:rPr lang="en-US" sz="2000" dirty="0" smtClean="0">
                <a:latin typeface="Times New Roman" pitchFamily="18" charset="0"/>
                <a:cs typeface="Times New Roman" pitchFamily="18" charset="0"/>
              </a:rPr>
              <a:t> content, </a:t>
            </a:r>
            <a:r>
              <a:rPr lang="en-US" sz="2000" dirty="0" smtClean="0"/>
              <a:t>hints at a collective inclination towards exploration </a:t>
            </a:r>
          </a:p>
          <a:p>
            <a:r>
              <a:rPr lang="en-US" sz="2000" dirty="0" smtClean="0"/>
              <a:t>and intellectual curiosity among people.</a:t>
            </a:r>
            <a:endParaRPr lang="en-US" sz="2000"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Font typeface="Wingdings" pitchFamily="2" charset="2"/>
              <a:buChar char="v"/>
            </a:pPr>
            <a:r>
              <a:rPr lang="en-US" sz="2000" b="1" dirty="0" smtClean="0">
                <a:latin typeface="Times New Roman" pitchFamily="18" charset="0"/>
                <a:cs typeface="Times New Roman" pitchFamily="18" charset="0"/>
              </a:rPr>
              <a:t>  Insight</a:t>
            </a:r>
          </a:p>
          <a:p>
            <a:r>
              <a:rPr lang="en-US" sz="2000" b="1" dirty="0" smtClean="0">
                <a:latin typeface="Times New Roman" pitchFamily="18" charset="0"/>
                <a:cs typeface="Times New Roman" pitchFamily="18" charset="0"/>
              </a:rPr>
              <a:t> </a:t>
            </a:r>
            <a:r>
              <a:rPr lang="en-US" sz="2000" dirty="0" smtClean="0"/>
              <a:t>Both cooking and eating healthy categories share a common </a:t>
            </a:r>
          </a:p>
          <a:p>
            <a:r>
              <a:rPr lang="en-US" sz="2000" dirty="0" smtClean="0"/>
              <a:t>theme related to food, indicating a strong interest in culinary </a:t>
            </a:r>
          </a:p>
          <a:p>
            <a:r>
              <a:rPr lang="en-US" sz="2000" dirty="0" smtClean="0"/>
              <a:t>activities and maintaining a healthy lifestyle among users.</a:t>
            </a:r>
          </a:p>
          <a:p>
            <a:r>
              <a:rPr lang="en-US" sz="2000" dirty="0" smtClean="0">
                <a:latin typeface="Times New Roman" pitchFamily="18" charset="0"/>
                <a:cs typeface="Times New Roman" pitchFamily="18" charset="0"/>
              </a:rPr>
              <a:t> </a:t>
            </a:r>
            <a:r>
              <a:rPr lang="en-US" sz="2000" dirty="0" smtClean="0"/>
              <a:t>Organize virtual cooking classes or workshops focused on </a:t>
            </a:r>
          </a:p>
          <a:p>
            <a:r>
              <a:rPr lang="en-US" sz="2000" dirty="0" smtClean="0"/>
              <a:t>preparing nutritious meals. Collaborate with chefs, dietitians, </a:t>
            </a:r>
          </a:p>
          <a:p>
            <a:r>
              <a:rPr lang="en-US" sz="2000" dirty="0" smtClean="0"/>
              <a:t>and health experts to host live cooking demonstrations and </a:t>
            </a:r>
          </a:p>
          <a:p>
            <a:r>
              <a:rPr lang="en-US" sz="2000" dirty="0" smtClean="0"/>
              <a:t>Q&amp;A sessions. </a:t>
            </a:r>
          </a:p>
          <a:p>
            <a:r>
              <a:rPr lang="en-US" sz="2000" dirty="0" smtClean="0">
                <a:latin typeface="Times New Roman" pitchFamily="18" charset="0"/>
                <a:cs typeface="Times New Roman" pitchFamily="18" charset="0"/>
              </a:rPr>
              <a:t> </a:t>
            </a:r>
            <a:r>
              <a:rPr lang="en-US" sz="2000" dirty="0" smtClean="0"/>
              <a:t>Collaborate with health-conscious brands, supermarkets, or </a:t>
            </a:r>
          </a:p>
          <a:p>
            <a:r>
              <a:rPr lang="en-US" sz="2000" dirty="0" smtClean="0"/>
              <a:t>meal delivery services to offer exclusive discounts or promotions </a:t>
            </a:r>
          </a:p>
          <a:p>
            <a:r>
              <a:rPr lang="en-US" sz="2000" dirty="0" smtClean="0"/>
              <a:t>on healthy food products. Encourage users to adopt healthier </a:t>
            </a:r>
          </a:p>
          <a:p>
            <a:r>
              <a:rPr lang="en-US" sz="2000" dirty="0" smtClean="0"/>
              <a:t>eating habits by making nutritious options more accessible and </a:t>
            </a:r>
          </a:p>
          <a:p>
            <a:r>
              <a:rPr lang="en-US" sz="2000" dirty="0" smtClean="0"/>
              <a:t>affordable.</a:t>
            </a:r>
          </a:p>
          <a:p>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Next Steps</a:t>
            </a:r>
          </a:p>
          <a:p>
            <a:r>
              <a:rPr lang="en-US" sz="2000" b="1" dirty="0" smtClean="0">
                <a:latin typeface="Times New Roman" pitchFamily="18" charset="0"/>
                <a:cs typeface="Times New Roman" pitchFamily="18" charset="0"/>
              </a:rPr>
              <a:t> </a:t>
            </a:r>
            <a:r>
              <a:rPr lang="en-US" sz="2000" dirty="0" smtClean="0"/>
              <a:t>We're prepared to guide you in transitioning from ad-hoc analysis </a:t>
            </a:r>
          </a:p>
          <a:p>
            <a:r>
              <a:rPr lang="en-US" sz="2000" dirty="0" smtClean="0"/>
              <a:t>to a robust, scalable solution that delivers actionable insights at </a:t>
            </a:r>
          </a:p>
          <a:p>
            <a:r>
              <a:rPr lang="en-US" sz="2000" dirty="0" smtClean="0"/>
              <a:t>scale, empowering you to make data-driven decisions with </a:t>
            </a:r>
          </a:p>
          <a:p>
            <a:r>
              <a:rPr lang="en-US" sz="2000" dirty="0" smtClean="0"/>
              <a:t>Confidence.</a:t>
            </a:r>
            <a:endParaRPr lang="en-US" sz="2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648200" y="2019300"/>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6" name="TextBox 35"/>
          <p:cNvSpPr txBox="1"/>
          <p:nvPr/>
        </p:nvSpPr>
        <p:spPr>
          <a:xfrm>
            <a:off x="8534400" y="2476500"/>
            <a:ext cx="7406640" cy="5262979"/>
          </a:xfrm>
          <a:prstGeom prst="rect">
            <a:avLst/>
          </a:prstGeom>
          <a:noFill/>
        </p:spPr>
        <p:txBody>
          <a:bodyPr wrap="square" rtlCol="0">
            <a:spAutoFit/>
          </a:bodyPr>
          <a:lstStyle/>
          <a:p>
            <a:r>
              <a:rPr lang="en-US" sz="2400" dirty="0" smtClean="0">
                <a:latin typeface="Times New Roman" pitchFamily="18" charset="0"/>
                <a:cs typeface="Times New Roman" pitchFamily="18" charset="0"/>
              </a:rPr>
              <a:t>Social Buzz, a leading social media platform founded in 2010, seeks advisory support for their rapid growth and upcoming IPO. With over 500 million monthly users, the company faces challenges in managing vast unstructured data and scaling effectively. Their 3-month engagement with  Accenture aims to:</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Audit big data practices,</a:t>
            </a:r>
          </a:p>
          <a:p>
            <a:pPr>
              <a:buFont typeface="Arial" pitchFamily="34" charset="0"/>
              <a:buChar char="•"/>
            </a:pPr>
            <a:r>
              <a:rPr lang="en-US" sz="2400" dirty="0" smtClean="0">
                <a:latin typeface="Times New Roman" pitchFamily="18" charset="0"/>
                <a:cs typeface="Times New Roman" pitchFamily="18" charset="0"/>
              </a:rPr>
              <a:t>Provide IPO recommendations, and </a:t>
            </a:r>
          </a:p>
          <a:p>
            <a:pPr>
              <a:buFont typeface="Arial" pitchFamily="34" charset="0"/>
              <a:buChar char="•"/>
            </a:pPr>
            <a:r>
              <a:rPr lang="en-US" sz="2400" dirty="0" smtClean="0">
                <a:latin typeface="Times New Roman" pitchFamily="18" charset="0"/>
                <a:cs typeface="Times New Roman" pitchFamily="18" charset="0"/>
              </a:rPr>
              <a:t>Analyze content categories to identify top performers</a:t>
            </a:r>
          </a:p>
          <a:p>
            <a:pPr>
              <a:buFont typeface="Arial" pitchFamily="34" charset="0"/>
              <a:buChar char="•"/>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Seeking to learn data best practices and overcome resource constraints, they are eager to leverage external expertise to navigate their growth trajectory successfully.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5400" y="110490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48000" y="1943100"/>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4419600" y="3543300"/>
            <a:ext cx="5120640" cy="2308324"/>
          </a:xfrm>
          <a:prstGeom prst="rect">
            <a:avLst/>
          </a:prstGeom>
          <a:noFill/>
        </p:spPr>
        <p:txBody>
          <a:bodyPr wrap="square" rtlCol="0">
            <a:spAutoFit/>
          </a:bodyPr>
          <a:lstStyle/>
          <a:p>
            <a:pPr>
              <a:lnSpc>
                <a:spcPct val="150000"/>
              </a:lnSpc>
            </a:pPr>
            <a:r>
              <a:rPr lang="en-US" sz="3200" dirty="0" smtClean="0">
                <a:solidFill>
                  <a:schemeClr val="bg1"/>
                </a:solidFill>
                <a:latin typeface="Times New Roman" pitchFamily="18" charset="0"/>
                <a:cs typeface="Times New Roman" pitchFamily="18" charset="0"/>
              </a:rPr>
              <a:t>Over </a:t>
            </a:r>
            <a:r>
              <a:rPr lang="en-US" sz="3200" u="sng" dirty="0" smtClean="0">
                <a:solidFill>
                  <a:schemeClr val="bg1"/>
                </a:solidFill>
                <a:latin typeface="Times New Roman" pitchFamily="18" charset="0"/>
                <a:cs typeface="Times New Roman" pitchFamily="18" charset="0"/>
              </a:rPr>
              <a:t>500</a:t>
            </a:r>
            <a:r>
              <a:rPr lang="en-US" sz="3200" dirty="0" smtClean="0">
                <a:solidFill>
                  <a:schemeClr val="bg1"/>
                </a:solidFill>
                <a:latin typeface="Times New Roman" pitchFamily="18" charset="0"/>
                <a:cs typeface="Times New Roman" pitchFamily="18" charset="0"/>
              </a:rPr>
              <a:t> million active users, </a:t>
            </a:r>
          </a:p>
          <a:p>
            <a:pPr>
              <a:lnSpc>
                <a:spcPct val="150000"/>
              </a:lnSpc>
            </a:pPr>
            <a:r>
              <a:rPr lang="en-US" sz="3200" u="sng" dirty="0" smtClean="0">
                <a:solidFill>
                  <a:schemeClr val="bg1"/>
                </a:solidFill>
                <a:latin typeface="Times New Roman" pitchFamily="18" charset="0"/>
                <a:cs typeface="Times New Roman" pitchFamily="18" charset="0"/>
              </a:rPr>
              <a:t>100,000 </a:t>
            </a:r>
            <a:r>
              <a:rPr lang="en-US" sz="3200" dirty="0" smtClean="0">
                <a:solidFill>
                  <a:schemeClr val="bg1"/>
                </a:solidFill>
                <a:latin typeface="Times New Roman" pitchFamily="18" charset="0"/>
                <a:cs typeface="Times New Roman" pitchFamily="18" charset="0"/>
              </a:rPr>
              <a:t>daily content pieces,</a:t>
            </a:r>
          </a:p>
          <a:p>
            <a:pPr>
              <a:lnSpc>
                <a:spcPct val="150000"/>
              </a:lnSpc>
            </a:pPr>
            <a:r>
              <a:rPr lang="en-US" sz="3200" dirty="0" smtClean="0">
                <a:solidFill>
                  <a:schemeClr val="bg1"/>
                </a:solidFill>
                <a:latin typeface="Times New Roman" pitchFamily="18" charset="0"/>
                <a:cs typeface="Times New Roman" pitchFamily="18" charset="0"/>
              </a:rPr>
              <a:t>faces </a:t>
            </a:r>
            <a:r>
              <a:rPr lang="en-US" sz="3200" u="sng" dirty="0" smtClean="0">
                <a:solidFill>
                  <a:schemeClr val="bg1"/>
                </a:solidFill>
                <a:latin typeface="Times New Roman" pitchFamily="18" charset="0"/>
                <a:cs typeface="Times New Roman" pitchFamily="18" charset="0"/>
              </a:rPr>
              <a:t>scalability </a:t>
            </a:r>
            <a:r>
              <a:rPr lang="en-US" sz="3200" dirty="0" smtClean="0">
                <a:solidFill>
                  <a:schemeClr val="bg1"/>
                </a:solidFill>
                <a:latin typeface="Times New Roman" pitchFamily="18" charset="0"/>
                <a:cs typeface="Times New Roman" pitchFamily="18" charset="0"/>
              </a:rPr>
              <a:t>challenges. </a:t>
            </a:r>
            <a:endParaRPr lang="en-US" sz="3200" dirty="0">
              <a:solidFill>
                <a:schemeClr val="bg1"/>
              </a:solidFill>
              <a:latin typeface="Times New Roman" pitchFamily="18" charset="0"/>
              <a:cs typeface="Times New Roman" pitchFamily="18" charset="0"/>
            </a:endParaRPr>
          </a:p>
        </p:txBody>
      </p:sp>
      <p:sp>
        <p:nvSpPr>
          <p:cNvPr id="23" name="TextBox 22"/>
          <p:cNvSpPr txBox="1"/>
          <p:nvPr/>
        </p:nvSpPr>
        <p:spPr>
          <a:xfrm>
            <a:off x="2209800" y="6591300"/>
            <a:ext cx="7843814" cy="954107"/>
          </a:xfrm>
          <a:prstGeom prst="rect">
            <a:avLst/>
          </a:prstGeom>
          <a:noFill/>
        </p:spPr>
        <p:txBody>
          <a:bodyPr wrap="none" rtlCol="0">
            <a:spAutoFit/>
          </a:bodyPr>
          <a:lstStyle/>
          <a:p>
            <a:r>
              <a:rPr lang="en-US" sz="2800" dirty="0" smtClean="0">
                <a:solidFill>
                  <a:schemeClr val="bg1"/>
                </a:solidFill>
                <a:latin typeface="Times New Roman" pitchFamily="18" charset="0"/>
                <a:cs typeface="Times New Roman" pitchFamily="18" charset="0"/>
              </a:rPr>
              <a:t>With such a vast amount of content, how can Social</a:t>
            </a:r>
          </a:p>
          <a:p>
            <a:r>
              <a:rPr lang="en-US" sz="2800" dirty="0" smtClean="0">
                <a:solidFill>
                  <a:schemeClr val="bg1"/>
                </a:solidFill>
                <a:latin typeface="Times New Roman" pitchFamily="18" charset="0"/>
                <a:cs typeface="Times New Roman" pitchFamily="18" charset="0"/>
              </a:rPr>
              <a:t> Buzz effectively leverage its resources?</a:t>
            </a:r>
          </a:p>
        </p:txBody>
      </p:sp>
      <p:sp>
        <p:nvSpPr>
          <p:cNvPr id="24" name="TextBox 23"/>
          <p:cNvSpPr txBox="1"/>
          <p:nvPr/>
        </p:nvSpPr>
        <p:spPr>
          <a:xfrm>
            <a:off x="2209800" y="7658100"/>
            <a:ext cx="7893508" cy="1815882"/>
          </a:xfrm>
          <a:prstGeom prst="rect">
            <a:avLst/>
          </a:prstGeom>
          <a:noFill/>
        </p:spPr>
        <p:txBody>
          <a:bodyPr wrap="none" rtlCol="0">
            <a:spAutoFit/>
          </a:bodyPr>
          <a:lstStyle/>
          <a:p>
            <a:r>
              <a:rPr lang="en-US" sz="2800" dirty="0" smtClean="0">
                <a:solidFill>
                  <a:schemeClr val="bg1"/>
                </a:solidFill>
                <a:latin typeface="Times New Roman" pitchFamily="18" charset="0"/>
                <a:cs typeface="Times New Roman" pitchFamily="18" charset="0"/>
              </a:rPr>
              <a:t>By conducting an in-depth </a:t>
            </a:r>
            <a:r>
              <a:rPr lang="en-US" sz="2800" u="sng" dirty="0" smtClean="0">
                <a:solidFill>
                  <a:schemeClr val="bg1"/>
                </a:solidFill>
                <a:latin typeface="Times New Roman" pitchFamily="18" charset="0"/>
                <a:cs typeface="Times New Roman" pitchFamily="18" charset="0"/>
              </a:rPr>
              <a:t>analysis to identify Social </a:t>
            </a:r>
          </a:p>
          <a:p>
            <a:r>
              <a:rPr lang="en-US" sz="2800" u="sng" dirty="0" smtClean="0">
                <a:solidFill>
                  <a:schemeClr val="bg1"/>
                </a:solidFill>
                <a:latin typeface="Times New Roman" pitchFamily="18" charset="0"/>
                <a:cs typeface="Times New Roman" pitchFamily="18" charset="0"/>
              </a:rPr>
              <a:t>Buzz's top 5 most popular Categories of content,</a:t>
            </a:r>
            <a:r>
              <a:rPr lang="en-US" sz="2800" dirty="0" smtClean="0">
                <a:solidFill>
                  <a:schemeClr val="bg1"/>
                </a:solidFill>
                <a:latin typeface="Times New Roman" pitchFamily="18" charset="0"/>
                <a:cs typeface="Times New Roman" pitchFamily="18" charset="0"/>
              </a:rPr>
              <a:t> we </a:t>
            </a:r>
          </a:p>
          <a:p>
            <a:r>
              <a:rPr lang="en-US" sz="2800" dirty="0" smtClean="0">
                <a:solidFill>
                  <a:schemeClr val="bg1"/>
                </a:solidFill>
                <a:latin typeface="Times New Roman" pitchFamily="18" charset="0"/>
                <a:cs typeface="Times New Roman" pitchFamily="18" charset="0"/>
              </a:rPr>
              <a:t>can focus resources on maximizing engagement and</a:t>
            </a:r>
          </a:p>
          <a:p>
            <a:r>
              <a:rPr lang="en-US" sz="2800" dirty="0" smtClean="0">
                <a:solidFill>
                  <a:schemeClr val="bg1"/>
                </a:solidFill>
                <a:latin typeface="Times New Roman" pitchFamily="18" charset="0"/>
                <a:cs typeface="Times New Roman" pitchFamily="18" charset="0"/>
              </a:rPr>
              <a:t>optimizing content creation strategies.</a:t>
            </a:r>
            <a:endParaRPr lang="en-US"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4097000" y="7581900"/>
            <a:ext cx="3855479" cy="954107"/>
          </a:xfrm>
          <a:prstGeom prst="rect">
            <a:avLst/>
          </a:prstGeom>
          <a:noFill/>
        </p:spPr>
        <p:txBody>
          <a:bodyPr wrap="none" rtlCol="0">
            <a:spAutoFit/>
          </a:bodyPr>
          <a:lstStyle/>
          <a:p>
            <a:r>
              <a:rPr lang="en-US" sz="2800" b="1" dirty="0" smtClean="0">
                <a:latin typeface="Times New Roman" pitchFamily="18" charset="0"/>
                <a:cs typeface="Times New Roman" pitchFamily="18" charset="0"/>
              </a:rPr>
              <a:t>Andrew Fleming</a:t>
            </a:r>
          </a:p>
          <a:p>
            <a:r>
              <a:rPr lang="en-US" sz="2800" dirty="0" smtClean="0">
                <a:latin typeface="Times New Roman" pitchFamily="18" charset="0"/>
                <a:cs typeface="Times New Roman" pitchFamily="18" charset="0"/>
              </a:rPr>
              <a:t>Chief Technical Architect</a:t>
            </a:r>
            <a:endParaRPr lang="en-US" sz="2800" dirty="0">
              <a:latin typeface="Times New Roman" pitchFamily="18" charset="0"/>
              <a:cs typeface="Times New Roman" pitchFamily="18" charset="0"/>
            </a:endParaRPr>
          </a:p>
        </p:txBody>
      </p:sp>
      <p:sp>
        <p:nvSpPr>
          <p:cNvPr id="33" name="TextBox 32"/>
          <p:cNvSpPr txBox="1"/>
          <p:nvPr/>
        </p:nvSpPr>
        <p:spPr>
          <a:xfrm>
            <a:off x="14249400" y="4610100"/>
            <a:ext cx="2882456" cy="954107"/>
          </a:xfrm>
          <a:prstGeom prst="rect">
            <a:avLst/>
          </a:prstGeom>
          <a:noFill/>
        </p:spPr>
        <p:txBody>
          <a:bodyPr wrap="none" rtlCol="0">
            <a:spAutoFit/>
          </a:bodyPr>
          <a:lstStyle/>
          <a:p>
            <a:r>
              <a:rPr lang="en-US" sz="2800" b="1" dirty="0" smtClean="0">
                <a:latin typeface="Times New Roman" pitchFamily="18" charset="0"/>
                <a:cs typeface="Times New Roman" pitchFamily="18" charset="0"/>
              </a:rPr>
              <a:t>Marcus Rompton</a:t>
            </a:r>
          </a:p>
          <a:p>
            <a:r>
              <a:rPr lang="en-US" sz="2800" dirty="0" smtClean="0">
                <a:latin typeface="Times New Roman" pitchFamily="18" charset="0"/>
                <a:cs typeface="Times New Roman" pitchFamily="18" charset="0"/>
              </a:rPr>
              <a:t>Senior Principle</a:t>
            </a:r>
            <a:endParaRPr lang="en-US" sz="2800" dirty="0">
              <a:latin typeface="Times New Roman" pitchFamily="18" charset="0"/>
              <a:cs typeface="Times New Roman" pitchFamily="18" charset="0"/>
            </a:endParaRPr>
          </a:p>
        </p:txBody>
      </p:sp>
      <p:sp>
        <p:nvSpPr>
          <p:cNvPr id="34" name="TextBox 33"/>
          <p:cNvSpPr txBox="1"/>
          <p:nvPr/>
        </p:nvSpPr>
        <p:spPr>
          <a:xfrm>
            <a:off x="14401800" y="1638300"/>
            <a:ext cx="2090637" cy="954107"/>
          </a:xfrm>
          <a:prstGeom prst="rect">
            <a:avLst/>
          </a:prstGeom>
          <a:noFill/>
        </p:spPr>
        <p:txBody>
          <a:bodyPr wrap="none" rtlCol="0">
            <a:spAutoFit/>
          </a:bodyPr>
          <a:lstStyle/>
          <a:p>
            <a:r>
              <a:rPr lang="en-US" sz="2800" b="1" dirty="0" smtClean="0">
                <a:latin typeface="Times New Roman" pitchFamily="18" charset="0"/>
                <a:cs typeface="Times New Roman" pitchFamily="18" charset="0"/>
              </a:rPr>
              <a:t>Paridhi Jain</a:t>
            </a:r>
          </a:p>
          <a:p>
            <a:r>
              <a:rPr lang="en-US" sz="2800" dirty="0" smtClean="0">
                <a:latin typeface="Times New Roman" pitchFamily="18" charset="0"/>
                <a:cs typeface="Times New Roman" pitchFamily="18" charset="0"/>
              </a:rPr>
              <a:t>Data Analyst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3962400" y="1409700"/>
            <a:ext cx="4198585" cy="646331"/>
          </a:xfrm>
          <a:prstGeom prst="rect">
            <a:avLst/>
          </a:prstGeom>
          <a:noFill/>
        </p:spPr>
        <p:txBody>
          <a:bodyPr wrap="none" rtlCol="0">
            <a:spAutoFit/>
          </a:bodyPr>
          <a:lstStyle/>
          <a:p>
            <a:r>
              <a:rPr lang="en-US" sz="3600" b="1" dirty="0" smtClean="0">
                <a:solidFill>
                  <a:schemeClr val="bg1"/>
                </a:solidFill>
                <a:latin typeface="Times New Roman" pitchFamily="18" charset="0"/>
                <a:cs typeface="Times New Roman" pitchFamily="18" charset="0"/>
              </a:rPr>
              <a:t>Data Understanding</a:t>
            </a:r>
            <a:endParaRPr lang="en-US" sz="3600" b="1" dirty="0">
              <a:solidFill>
                <a:schemeClr val="bg1"/>
              </a:solidFill>
              <a:latin typeface="Times New Roman" pitchFamily="18" charset="0"/>
              <a:cs typeface="Times New Roman" pitchFamily="18" charset="0"/>
            </a:endParaRPr>
          </a:p>
        </p:txBody>
      </p:sp>
      <p:sp>
        <p:nvSpPr>
          <p:cNvPr id="40" name="TextBox 39"/>
          <p:cNvSpPr txBox="1"/>
          <p:nvPr/>
        </p:nvSpPr>
        <p:spPr>
          <a:xfrm>
            <a:off x="5867400" y="3009900"/>
            <a:ext cx="3625993" cy="646331"/>
          </a:xfrm>
          <a:prstGeom prst="rect">
            <a:avLst/>
          </a:prstGeom>
          <a:noFill/>
        </p:spPr>
        <p:txBody>
          <a:bodyPr wrap="none" rtlCol="0">
            <a:spAutoFit/>
          </a:bodyPr>
          <a:lstStyle/>
          <a:p>
            <a:r>
              <a:rPr lang="en-US" sz="3600" b="1" dirty="0" smtClean="0">
                <a:solidFill>
                  <a:schemeClr val="bg1"/>
                </a:solidFill>
                <a:latin typeface="Times New Roman" pitchFamily="18" charset="0"/>
                <a:cs typeface="Times New Roman" pitchFamily="18" charset="0"/>
              </a:rPr>
              <a:t>Data Preparation</a:t>
            </a:r>
            <a:endParaRPr lang="en-US" sz="3600" b="1" dirty="0">
              <a:solidFill>
                <a:schemeClr val="bg1"/>
              </a:solidFill>
              <a:latin typeface="Times New Roman" pitchFamily="18" charset="0"/>
              <a:cs typeface="Times New Roman" pitchFamily="18" charset="0"/>
            </a:endParaRPr>
          </a:p>
        </p:txBody>
      </p:sp>
      <p:sp>
        <p:nvSpPr>
          <p:cNvPr id="41" name="TextBox 40"/>
          <p:cNvSpPr txBox="1"/>
          <p:nvPr/>
        </p:nvSpPr>
        <p:spPr>
          <a:xfrm>
            <a:off x="7848600" y="4533900"/>
            <a:ext cx="3249608" cy="646331"/>
          </a:xfrm>
          <a:prstGeom prst="rect">
            <a:avLst/>
          </a:prstGeom>
          <a:noFill/>
        </p:spPr>
        <p:txBody>
          <a:bodyPr wrap="none" rtlCol="0">
            <a:spAutoFit/>
          </a:bodyPr>
          <a:lstStyle/>
          <a:p>
            <a:r>
              <a:rPr lang="en-US" sz="3600" b="1" dirty="0" smtClean="0">
                <a:solidFill>
                  <a:schemeClr val="bg1"/>
                </a:solidFill>
                <a:latin typeface="Times New Roman" pitchFamily="18" charset="0"/>
                <a:cs typeface="Times New Roman" pitchFamily="18" charset="0"/>
              </a:rPr>
              <a:t>Data </a:t>
            </a:r>
            <a:r>
              <a:rPr lang="en-US" sz="3600" b="1" dirty="0" err="1" smtClean="0">
                <a:solidFill>
                  <a:schemeClr val="bg1"/>
                </a:solidFill>
                <a:latin typeface="Times New Roman" pitchFamily="18" charset="0"/>
                <a:cs typeface="Times New Roman" pitchFamily="18" charset="0"/>
              </a:rPr>
              <a:t>Modelling</a:t>
            </a:r>
            <a:endParaRPr lang="en-US" sz="3600" b="1" dirty="0">
              <a:solidFill>
                <a:schemeClr val="bg1"/>
              </a:solidFill>
              <a:latin typeface="Times New Roman" pitchFamily="18" charset="0"/>
              <a:cs typeface="Times New Roman" pitchFamily="18" charset="0"/>
            </a:endParaRPr>
          </a:p>
        </p:txBody>
      </p:sp>
      <p:sp>
        <p:nvSpPr>
          <p:cNvPr id="42" name="TextBox 41"/>
          <p:cNvSpPr txBox="1"/>
          <p:nvPr/>
        </p:nvSpPr>
        <p:spPr>
          <a:xfrm>
            <a:off x="9601200" y="6210300"/>
            <a:ext cx="2890728" cy="646331"/>
          </a:xfrm>
          <a:prstGeom prst="rect">
            <a:avLst/>
          </a:prstGeom>
          <a:noFill/>
        </p:spPr>
        <p:txBody>
          <a:bodyPr wrap="none" rtlCol="0">
            <a:spAutoFit/>
          </a:bodyPr>
          <a:lstStyle/>
          <a:p>
            <a:r>
              <a:rPr lang="en-US" sz="3600" b="1" dirty="0" smtClean="0">
                <a:solidFill>
                  <a:schemeClr val="bg1"/>
                </a:solidFill>
                <a:latin typeface="Times New Roman" pitchFamily="18" charset="0"/>
                <a:cs typeface="Times New Roman" pitchFamily="18" charset="0"/>
              </a:rPr>
              <a:t>Data Analysis</a:t>
            </a:r>
            <a:endParaRPr lang="en-US" sz="3600" b="1" dirty="0">
              <a:solidFill>
                <a:schemeClr val="bg1"/>
              </a:solidFill>
              <a:latin typeface="Times New Roman" pitchFamily="18" charset="0"/>
              <a:cs typeface="Times New Roman" pitchFamily="18" charset="0"/>
            </a:endParaRPr>
          </a:p>
        </p:txBody>
      </p:sp>
      <p:sp>
        <p:nvSpPr>
          <p:cNvPr id="43" name="TextBox 42"/>
          <p:cNvSpPr txBox="1"/>
          <p:nvPr/>
        </p:nvSpPr>
        <p:spPr>
          <a:xfrm>
            <a:off x="11430000" y="7886700"/>
            <a:ext cx="3916457" cy="646331"/>
          </a:xfrm>
          <a:prstGeom prst="rect">
            <a:avLst/>
          </a:prstGeom>
          <a:noFill/>
        </p:spPr>
        <p:txBody>
          <a:bodyPr wrap="none" rtlCol="0">
            <a:spAutoFit/>
          </a:bodyPr>
          <a:lstStyle/>
          <a:p>
            <a:r>
              <a:rPr lang="en-US" sz="3600" b="1" dirty="0" smtClean="0">
                <a:solidFill>
                  <a:schemeClr val="bg1"/>
                </a:solidFill>
                <a:latin typeface="Times New Roman" pitchFamily="18" charset="0"/>
                <a:cs typeface="Times New Roman" pitchFamily="18" charset="0"/>
              </a:rPr>
              <a:t>Insight Generation</a:t>
            </a:r>
            <a:endParaRPr lang="en-US" sz="36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400" y="6819900"/>
            <a:ext cx="2972219" cy="881758"/>
          </a:xfrm>
          <a:prstGeom prst="rect">
            <a:avLst/>
          </a:prstGeom>
        </p:spPr>
      </p:pic>
      <p:sp>
        <p:nvSpPr>
          <p:cNvPr id="3" name="TextBox 3"/>
          <p:cNvSpPr txBox="1"/>
          <p:nvPr/>
        </p:nvSpPr>
        <p:spPr>
          <a:xfrm>
            <a:off x="1066800" y="1104900"/>
            <a:ext cx="4636129" cy="1133515"/>
          </a:xfrm>
          <a:prstGeom prst="rect">
            <a:avLst/>
          </a:prstGeom>
        </p:spPr>
        <p:txBody>
          <a:bodyPr lIns="0" tIns="0" rIns="0" bIns="0" rtlCol="0" anchor="t">
            <a:spAutoFit/>
          </a:bodyPr>
          <a:lstStyle/>
          <a:p>
            <a:pPr>
              <a:lnSpc>
                <a:spcPts val="9600"/>
              </a:lnSpc>
            </a:pPr>
            <a:r>
              <a:rPr lang="en-US" sz="6600" spc="-80" dirty="0">
                <a:solidFill>
                  <a:srgbClr val="000000"/>
                </a:solidFill>
                <a:latin typeface="Graphik Regular" panose="020B0503030202060203" pitchFamily="34" charset="0"/>
              </a:rPr>
              <a:t>Insights</a:t>
            </a:r>
          </a:p>
        </p:txBody>
      </p:sp>
      <p:grpSp>
        <p:nvGrpSpPr>
          <p:cNvPr id="4" name="Group 4"/>
          <p:cNvGrpSpPr/>
          <p:nvPr/>
        </p:nvGrpSpPr>
        <p:grpSpPr>
          <a:xfrm>
            <a:off x="609600" y="79629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3" name="Picture 1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954000" y="6819900"/>
            <a:ext cx="2972219" cy="881758"/>
          </a:xfrm>
          <a:prstGeom prst="rect">
            <a:avLst/>
          </a:prstGeom>
        </p:spPr>
      </p:pic>
      <p:sp>
        <p:nvSpPr>
          <p:cNvPr id="16" name="TextBox 15"/>
          <p:cNvSpPr txBox="1"/>
          <p:nvPr/>
        </p:nvSpPr>
        <p:spPr>
          <a:xfrm>
            <a:off x="2133600" y="3467100"/>
            <a:ext cx="2165978" cy="2985433"/>
          </a:xfrm>
          <a:prstGeom prst="rect">
            <a:avLst/>
          </a:prstGeom>
          <a:noFill/>
        </p:spPr>
        <p:txBody>
          <a:bodyPr wrap="none" rtlCol="0">
            <a:spAutoFit/>
          </a:bodyPr>
          <a:lstStyle/>
          <a:p>
            <a:pPr algn="ctr">
              <a:lnSpc>
                <a:spcPct val="150000"/>
              </a:lnSpc>
            </a:pPr>
            <a:r>
              <a:rPr lang="en-US" sz="7200" dirty="0" smtClean="0">
                <a:solidFill>
                  <a:schemeClr val="accent6">
                    <a:lumMod val="75000"/>
                  </a:schemeClr>
                </a:solidFill>
                <a:latin typeface="Arial Unicode MS" pitchFamily="34" charset="-128"/>
                <a:ea typeface="Arial Unicode MS" pitchFamily="34" charset="-128"/>
                <a:cs typeface="Arial Unicode MS" pitchFamily="34" charset="-128"/>
              </a:rPr>
              <a:t>16</a:t>
            </a:r>
          </a:p>
          <a:p>
            <a:pPr algn="ctr">
              <a:lnSpc>
                <a:spcPct val="150000"/>
              </a:lnSpc>
            </a:pPr>
            <a:r>
              <a:rPr lang="en-US" sz="3200" dirty="0" smtClean="0">
                <a:latin typeface="Arial Unicode MS" pitchFamily="34" charset="-128"/>
                <a:ea typeface="Arial Unicode MS" pitchFamily="34" charset="-128"/>
                <a:cs typeface="Arial Unicode MS" pitchFamily="34" charset="-128"/>
              </a:rPr>
              <a:t>Unique </a:t>
            </a:r>
          </a:p>
          <a:p>
            <a:pPr algn="ctr"/>
            <a:r>
              <a:rPr lang="en-US" sz="3200" dirty="0" smtClean="0">
                <a:latin typeface="Arial Unicode MS" pitchFamily="34" charset="-128"/>
                <a:ea typeface="Arial Unicode MS" pitchFamily="34" charset="-128"/>
                <a:cs typeface="Arial Unicode MS" pitchFamily="34" charset="-128"/>
              </a:rPr>
              <a:t>Categories</a:t>
            </a:r>
            <a:endParaRPr lang="en-US" sz="3200" dirty="0">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2344400" y="3924300"/>
            <a:ext cx="5109091" cy="2569934"/>
          </a:xfrm>
          <a:prstGeom prst="rect">
            <a:avLst/>
          </a:prstGeom>
          <a:noFill/>
        </p:spPr>
        <p:txBody>
          <a:bodyPr wrap="none" rtlCol="0">
            <a:spAutoFit/>
          </a:bodyPr>
          <a:lstStyle/>
          <a:p>
            <a:pPr algn="ctr">
              <a:lnSpc>
                <a:spcPct val="150000"/>
              </a:lnSpc>
            </a:pPr>
            <a:r>
              <a:rPr lang="en-US" sz="5400" dirty="0" smtClean="0">
                <a:solidFill>
                  <a:schemeClr val="accent6">
                    <a:lumMod val="75000"/>
                  </a:schemeClr>
                </a:solidFill>
                <a:latin typeface="Arial Unicode MS" pitchFamily="34" charset="-128"/>
                <a:ea typeface="Arial Unicode MS" pitchFamily="34" charset="-128"/>
                <a:cs typeface="Arial Unicode MS" pitchFamily="34" charset="-128"/>
              </a:rPr>
              <a:t>December 2020</a:t>
            </a:r>
          </a:p>
          <a:p>
            <a:pPr algn="ctr">
              <a:lnSpc>
                <a:spcPct val="150000"/>
              </a:lnSpc>
            </a:pPr>
            <a:r>
              <a:rPr lang="en-US" sz="3200" dirty="0" smtClean="0">
                <a:latin typeface="Arial Unicode MS" pitchFamily="34" charset="-128"/>
                <a:ea typeface="Arial Unicode MS" pitchFamily="34" charset="-128"/>
                <a:cs typeface="Arial Unicode MS" pitchFamily="34" charset="-128"/>
              </a:rPr>
              <a:t>Month with most </a:t>
            </a:r>
          </a:p>
          <a:p>
            <a:pPr algn="ctr"/>
            <a:r>
              <a:rPr lang="en-US" sz="3200" dirty="0" smtClean="0">
                <a:latin typeface="Arial Unicode MS" pitchFamily="34" charset="-128"/>
                <a:ea typeface="Arial Unicode MS" pitchFamily="34" charset="-128"/>
                <a:cs typeface="Arial Unicode MS" pitchFamily="34" charset="-128"/>
              </a:rPr>
              <a:t>‘travel’ posts</a:t>
            </a:r>
            <a:endParaRPr lang="en-US" sz="3200" dirty="0">
              <a:latin typeface="Arial Unicode MS" pitchFamily="34" charset="-128"/>
              <a:ea typeface="Arial Unicode MS" pitchFamily="34" charset="-128"/>
              <a:cs typeface="Arial Unicode MS" pitchFamily="34" charset="-128"/>
            </a:endParaRPr>
          </a:p>
        </p:txBody>
      </p:sp>
      <p:graphicFrame>
        <p:nvGraphicFramePr>
          <p:cNvPr id="19" name="Chart 18"/>
          <p:cNvGraphicFramePr/>
          <p:nvPr/>
        </p:nvGraphicFramePr>
        <p:xfrm>
          <a:off x="4800600" y="1790700"/>
          <a:ext cx="7620000" cy="54864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400" y="8724900"/>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1065664" y="860184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1034225" y="-419100"/>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154400" y="-1257300"/>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31" name="Chart 30"/>
          <p:cNvGraphicFramePr/>
          <p:nvPr/>
        </p:nvGraphicFramePr>
        <p:xfrm>
          <a:off x="4343400" y="2324100"/>
          <a:ext cx="10896600" cy="58674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34225" y="8572500"/>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760865" y="8300300"/>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09600" y="-419100"/>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002000" y="-1104900"/>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30" name="Chart 29"/>
          <p:cNvGraphicFramePr/>
          <p:nvPr/>
        </p:nvGraphicFramePr>
        <p:xfrm>
          <a:off x="4267200" y="1866900"/>
          <a:ext cx="11201400" cy="5791199"/>
        </p:xfrm>
        <a:graphic>
          <a:graphicData uri="http://schemas.openxmlformats.org/drawingml/2006/chart">
            <c:chart xmlns:c="http://schemas.openxmlformats.org/drawingml/2006/chart" xmlns:r="http://schemas.openxmlformats.org/officeDocument/2006/relationships" r:id="rId7"/>
          </a:graphicData>
        </a:graphic>
      </p:graphicFrame>
      <p:sp>
        <p:nvSpPr>
          <p:cNvPr id="31" name="TextBox 30"/>
          <p:cNvSpPr txBox="1"/>
          <p:nvPr/>
        </p:nvSpPr>
        <p:spPr>
          <a:xfrm>
            <a:off x="3810000" y="7658100"/>
            <a:ext cx="13807440" cy="548640"/>
          </a:xfrm>
          <a:prstGeom prst="roundRect">
            <a:avLst/>
          </a:prstGeom>
          <a:solidFill>
            <a:schemeClr val="accent6">
              <a:lumMod val="20000"/>
              <a:lumOff val="80000"/>
            </a:schemeClr>
          </a:solidFill>
          <a:ln w="57150">
            <a:solidFill>
              <a:schemeClr val="accent6">
                <a:lumMod val="50000"/>
              </a:schemeClr>
            </a:solidFill>
          </a:ln>
        </p:spPr>
        <p:txBody>
          <a:bodyPr wrap="none" rtlCol="0">
            <a:spAutoFit/>
          </a:bodyPr>
          <a:lstStyle/>
          <a:p>
            <a:pPr algn="ctr"/>
            <a:r>
              <a:rPr lang="en-US" sz="2000" dirty="0" smtClean="0">
                <a:latin typeface="Arial Unicode MS" pitchFamily="34" charset="-128"/>
                <a:ea typeface="Arial Unicode MS" pitchFamily="34" charset="-128"/>
                <a:cs typeface="Arial Unicode MS" pitchFamily="34" charset="-128"/>
              </a:rPr>
              <a:t>Positive sentiment appears to be dominant, with higher sentiment scores compared to negative and neutral sentiments.</a:t>
            </a:r>
            <a:endParaRPr lang="en-US" sz="20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xmlns="" val="245385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493</Words>
  <Application>Microsoft Macintosh PowerPoint</Application>
  <PresentationFormat>Custom</PresentationFormat>
  <Paragraphs>119</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Times New Roman</vt:lpstr>
      <vt:lpstr>Graphik Regular</vt:lpstr>
      <vt:lpstr>Clear Sans Regular Bold</vt:lpstr>
      <vt:lpstr>Arial Unicode MS</vt:lpstr>
      <vt:lpstr>Century Gothic</vt:lpstr>
      <vt:lpstr>Segoe UI</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Lenovo</cp:lastModifiedBy>
  <cp:revision>48</cp:revision>
  <dcterms:created xsi:type="dcterms:W3CDTF">2006-08-16T00:00:00Z</dcterms:created>
  <dcterms:modified xsi:type="dcterms:W3CDTF">2024-05-30T10:50:41Z</dcterms:modified>
  <dc:identifier>DAEhDyfaYKE</dc:identifier>
</cp:coreProperties>
</file>