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2"/>
  </p:notes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7" r:id="rId11"/>
    <p:sldId id="263" r:id="rId12"/>
    <p:sldId id="272" r:id="rId13"/>
    <p:sldId id="273" r:id="rId14"/>
    <p:sldId id="274" r:id="rId15"/>
    <p:sldId id="275" r:id="rId16"/>
    <p:sldId id="276" r:id="rId17"/>
    <p:sldId id="287" r:id="rId18"/>
    <p:sldId id="264" r:id="rId19"/>
    <p:sldId id="280" r:id="rId20"/>
    <p:sldId id="279" r:id="rId21"/>
    <p:sldId id="278" r:id="rId22"/>
    <p:sldId id="277" r:id="rId23"/>
    <p:sldId id="281" r:id="rId24"/>
    <p:sldId id="265" r:id="rId25"/>
    <p:sldId id="282" r:id="rId26"/>
    <p:sldId id="283" r:id="rId27"/>
    <p:sldId id="284" r:id="rId28"/>
    <p:sldId id="285" r:id="rId29"/>
    <p:sldId id="286" r:id="rId30"/>
    <p:sldId id="26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379B4-98D1-4394-A40D-DC1B8C6C16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D8BA7D3-7B05-4BFC-9EFE-C908E9C432E6}">
      <dgm:prSet/>
      <dgm:spPr/>
      <dgm:t>
        <a:bodyPr/>
        <a:lstStyle/>
        <a:p>
          <a:r>
            <a:rPr lang="en-US"/>
            <a:t>Used original Dataset after removing outliers.</a:t>
          </a:r>
        </a:p>
      </dgm:t>
    </dgm:pt>
    <dgm:pt modelId="{3EE2F6C4-F84C-46AE-9CBF-9AB9DB445D47}" type="parTrans" cxnId="{E5A4123A-FCFA-43CC-A18B-D8DE9FBAB98C}">
      <dgm:prSet/>
      <dgm:spPr/>
      <dgm:t>
        <a:bodyPr/>
        <a:lstStyle/>
        <a:p>
          <a:endParaRPr lang="en-US"/>
        </a:p>
      </dgm:t>
    </dgm:pt>
    <dgm:pt modelId="{BE56CDB6-D593-4253-9123-E7C1E6F6D319}" type="sibTrans" cxnId="{E5A4123A-FCFA-43CC-A18B-D8DE9FBAB98C}">
      <dgm:prSet/>
      <dgm:spPr/>
      <dgm:t>
        <a:bodyPr/>
        <a:lstStyle/>
        <a:p>
          <a:endParaRPr lang="en-US"/>
        </a:p>
      </dgm:t>
    </dgm:pt>
    <dgm:pt modelId="{95CC8798-C4C5-4AD1-87F2-25D3F15BD1DE}">
      <dgm:prSet/>
      <dgm:spPr/>
      <dgm:t>
        <a:bodyPr/>
        <a:lstStyle/>
        <a:p>
          <a:r>
            <a:rPr lang="en-US"/>
            <a:t>All the variables were taken into model for multiple regression.</a:t>
          </a:r>
        </a:p>
      </dgm:t>
    </dgm:pt>
    <dgm:pt modelId="{3254340C-1A82-454C-BAA1-E4CF4CE87463}" type="parTrans" cxnId="{DD27208B-74BE-4FAA-8AAC-A5DFE2D48F73}">
      <dgm:prSet/>
      <dgm:spPr/>
      <dgm:t>
        <a:bodyPr/>
        <a:lstStyle/>
        <a:p>
          <a:endParaRPr lang="en-US"/>
        </a:p>
      </dgm:t>
    </dgm:pt>
    <dgm:pt modelId="{8556C8B4-3C51-4842-810D-68BE434181F5}" type="sibTrans" cxnId="{DD27208B-74BE-4FAA-8AAC-A5DFE2D48F73}">
      <dgm:prSet/>
      <dgm:spPr/>
      <dgm:t>
        <a:bodyPr/>
        <a:lstStyle/>
        <a:p>
          <a:endParaRPr lang="en-US"/>
        </a:p>
      </dgm:t>
    </dgm:pt>
    <dgm:pt modelId="{C3FE264A-6023-43EE-9101-5853B8991A8F}">
      <dgm:prSet/>
      <dgm:spPr/>
      <dgm:t>
        <a:bodyPr/>
        <a:lstStyle/>
        <a:p>
          <a:r>
            <a:rPr lang="en-US"/>
            <a:t>Only significant variables which we got from regression output, were considered into logistic regression model.</a:t>
          </a:r>
        </a:p>
      </dgm:t>
    </dgm:pt>
    <dgm:pt modelId="{F8061870-C899-4A2E-8CB3-C36988FA7F9D}" type="parTrans" cxnId="{9205D6F1-5CAA-46BF-B9F4-86B015A63D15}">
      <dgm:prSet/>
      <dgm:spPr/>
      <dgm:t>
        <a:bodyPr/>
        <a:lstStyle/>
        <a:p>
          <a:endParaRPr lang="en-US"/>
        </a:p>
      </dgm:t>
    </dgm:pt>
    <dgm:pt modelId="{1C289154-D358-4528-B729-1E967A6E85D5}" type="sibTrans" cxnId="{9205D6F1-5CAA-46BF-B9F4-86B015A63D15}">
      <dgm:prSet/>
      <dgm:spPr/>
      <dgm:t>
        <a:bodyPr/>
        <a:lstStyle/>
        <a:p>
          <a:endParaRPr lang="en-US"/>
        </a:p>
      </dgm:t>
    </dgm:pt>
    <dgm:pt modelId="{FA91E02A-5808-438C-8388-BCD9E15519E8}">
      <dgm:prSet/>
      <dgm:spPr/>
      <dgm:t>
        <a:bodyPr/>
        <a:lstStyle/>
        <a:p>
          <a:r>
            <a:rPr lang="en-US"/>
            <a:t>Principal component analysis was performed on all variables from Dataset.</a:t>
          </a:r>
        </a:p>
      </dgm:t>
    </dgm:pt>
    <dgm:pt modelId="{6B3111AB-84B1-4F45-965D-D56BE7909A07}" type="parTrans" cxnId="{7605609B-08EC-49F8-9074-E31AC027F419}">
      <dgm:prSet/>
      <dgm:spPr/>
      <dgm:t>
        <a:bodyPr/>
        <a:lstStyle/>
        <a:p>
          <a:endParaRPr lang="en-US"/>
        </a:p>
      </dgm:t>
    </dgm:pt>
    <dgm:pt modelId="{C0D6C881-79B2-45A3-9ECF-6F404D123DDF}" type="sibTrans" cxnId="{7605609B-08EC-49F8-9074-E31AC027F419}">
      <dgm:prSet/>
      <dgm:spPr/>
      <dgm:t>
        <a:bodyPr/>
        <a:lstStyle/>
        <a:p>
          <a:endParaRPr lang="en-US"/>
        </a:p>
      </dgm:t>
    </dgm:pt>
    <dgm:pt modelId="{8BC92CA6-B7BB-47CC-91E3-DE99410CAD26}">
      <dgm:prSet/>
      <dgm:spPr/>
      <dgm:t>
        <a:bodyPr/>
        <a:lstStyle/>
        <a:p>
          <a:r>
            <a:rPr lang="en-US"/>
            <a:t>Discriminant Analysis is done on set of variables which we got from STEPDISC procedure.</a:t>
          </a:r>
        </a:p>
      </dgm:t>
    </dgm:pt>
    <dgm:pt modelId="{AFBB7B9B-4196-4F77-AA27-B995517F49FE}" type="parTrans" cxnId="{645FBAF1-CFBF-412E-9329-858DCC74237C}">
      <dgm:prSet/>
      <dgm:spPr/>
      <dgm:t>
        <a:bodyPr/>
        <a:lstStyle/>
        <a:p>
          <a:endParaRPr lang="en-US"/>
        </a:p>
      </dgm:t>
    </dgm:pt>
    <dgm:pt modelId="{0F578C8F-DB7B-455C-8EA1-C6963AC441E4}" type="sibTrans" cxnId="{645FBAF1-CFBF-412E-9329-858DCC74237C}">
      <dgm:prSet/>
      <dgm:spPr/>
      <dgm:t>
        <a:bodyPr/>
        <a:lstStyle/>
        <a:p>
          <a:endParaRPr lang="en-US"/>
        </a:p>
      </dgm:t>
    </dgm:pt>
    <dgm:pt modelId="{D30C1237-7B1C-4FDE-93F5-8E54496F2372}" type="pres">
      <dgm:prSet presAssocID="{54E379B4-98D1-4394-A40D-DC1B8C6C16EB}" presName="root" presStyleCnt="0">
        <dgm:presLayoutVars>
          <dgm:dir/>
          <dgm:resizeHandles val="exact"/>
        </dgm:presLayoutVars>
      </dgm:prSet>
      <dgm:spPr/>
    </dgm:pt>
    <dgm:pt modelId="{62781A39-A0EC-4DC9-94E8-F563D5B1AC82}" type="pres">
      <dgm:prSet presAssocID="{54E379B4-98D1-4394-A40D-DC1B8C6C16EB}" presName="container" presStyleCnt="0">
        <dgm:presLayoutVars>
          <dgm:dir/>
          <dgm:resizeHandles val="exact"/>
        </dgm:presLayoutVars>
      </dgm:prSet>
      <dgm:spPr/>
    </dgm:pt>
    <dgm:pt modelId="{42D68142-5D8C-4545-85A1-227B708796A4}" type="pres">
      <dgm:prSet presAssocID="{0D8BA7D3-7B05-4BFC-9EFE-C908E9C432E6}" presName="compNode" presStyleCnt="0"/>
      <dgm:spPr/>
    </dgm:pt>
    <dgm:pt modelId="{66197F63-90F2-4819-B8DF-97EF6B411A45}" type="pres">
      <dgm:prSet presAssocID="{0D8BA7D3-7B05-4BFC-9EFE-C908E9C432E6}" presName="iconBgRect" presStyleLbl="bgShp" presStyleIdx="0" presStyleCnt="5"/>
      <dgm:spPr/>
    </dgm:pt>
    <dgm:pt modelId="{7780479A-2109-46E0-A1B1-53B2B0131DF0}" type="pres">
      <dgm:prSet presAssocID="{0D8BA7D3-7B05-4BFC-9EFE-C908E9C432E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2EB57A5-F486-47DB-82E8-23BBE1D39AE4}" type="pres">
      <dgm:prSet presAssocID="{0D8BA7D3-7B05-4BFC-9EFE-C908E9C432E6}" presName="spaceRect" presStyleCnt="0"/>
      <dgm:spPr/>
    </dgm:pt>
    <dgm:pt modelId="{64DA13AD-6578-4FCE-8286-C95162520581}" type="pres">
      <dgm:prSet presAssocID="{0D8BA7D3-7B05-4BFC-9EFE-C908E9C432E6}" presName="textRect" presStyleLbl="revTx" presStyleIdx="0" presStyleCnt="5">
        <dgm:presLayoutVars>
          <dgm:chMax val="1"/>
          <dgm:chPref val="1"/>
        </dgm:presLayoutVars>
      </dgm:prSet>
      <dgm:spPr/>
    </dgm:pt>
    <dgm:pt modelId="{C63F7590-CC79-4CFC-8C09-E059E10284B9}" type="pres">
      <dgm:prSet presAssocID="{BE56CDB6-D593-4253-9123-E7C1E6F6D319}" presName="sibTrans" presStyleLbl="sibTrans2D1" presStyleIdx="0" presStyleCnt="0"/>
      <dgm:spPr/>
    </dgm:pt>
    <dgm:pt modelId="{470301F5-C707-4396-8921-8B5ED4FA64F5}" type="pres">
      <dgm:prSet presAssocID="{95CC8798-C4C5-4AD1-87F2-25D3F15BD1DE}" presName="compNode" presStyleCnt="0"/>
      <dgm:spPr/>
    </dgm:pt>
    <dgm:pt modelId="{64327486-4006-4EA4-86AD-E053646E0789}" type="pres">
      <dgm:prSet presAssocID="{95CC8798-C4C5-4AD1-87F2-25D3F15BD1DE}" presName="iconBgRect" presStyleLbl="bgShp" presStyleIdx="1" presStyleCnt="5"/>
      <dgm:spPr/>
    </dgm:pt>
    <dgm:pt modelId="{40A75790-1D75-40E9-AF99-B5DE83F02E34}" type="pres">
      <dgm:prSet presAssocID="{95CC8798-C4C5-4AD1-87F2-25D3F15BD1D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502B2F9-6408-4027-AAB2-D80FB577D14F}" type="pres">
      <dgm:prSet presAssocID="{95CC8798-C4C5-4AD1-87F2-25D3F15BD1DE}" presName="spaceRect" presStyleCnt="0"/>
      <dgm:spPr/>
    </dgm:pt>
    <dgm:pt modelId="{AFB84A2A-D1D9-4D3A-886E-13A22B75B9D8}" type="pres">
      <dgm:prSet presAssocID="{95CC8798-C4C5-4AD1-87F2-25D3F15BD1DE}" presName="textRect" presStyleLbl="revTx" presStyleIdx="1" presStyleCnt="5">
        <dgm:presLayoutVars>
          <dgm:chMax val="1"/>
          <dgm:chPref val="1"/>
        </dgm:presLayoutVars>
      </dgm:prSet>
      <dgm:spPr/>
    </dgm:pt>
    <dgm:pt modelId="{30A44A26-8B89-44BB-884F-88FC0FEDBB62}" type="pres">
      <dgm:prSet presAssocID="{8556C8B4-3C51-4842-810D-68BE434181F5}" presName="sibTrans" presStyleLbl="sibTrans2D1" presStyleIdx="0" presStyleCnt="0"/>
      <dgm:spPr/>
    </dgm:pt>
    <dgm:pt modelId="{3DEC992E-51F8-4B71-A4BB-9766C9F98AF4}" type="pres">
      <dgm:prSet presAssocID="{C3FE264A-6023-43EE-9101-5853B8991A8F}" presName="compNode" presStyleCnt="0"/>
      <dgm:spPr/>
    </dgm:pt>
    <dgm:pt modelId="{CE89FF34-3D42-42A5-B078-4660BBE2FD99}" type="pres">
      <dgm:prSet presAssocID="{C3FE264A-6023-43EE-9101-5853B8991A8F}" presName="iconBgRect" presStyleLbl="bgShp" presStyleIdx="2" presStyleCnt="5"/>
      <dgm:spPr/>
    </dgm:pt>
    <dgm:pt modelId="{B68C898A-E67C-480B-9848-2FC151528E50}" type="pres">
      <dgm:prSet presAssocID="{C3FE264A-6023-43EE-9101-5853B8991A8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8266D14-D670-498B-BA69-B26AAEDCBC92}" type="pres">
      <dgm:prSet presAssocID="{C3FE264A-6023-43EE-9101-5853B8991A8F}" presName="spaceRect" presStyleCnt="0"/>
      <dgm:spPr/>
    </dgm:pt>
    <dgm:pt modelId="{D91BF87C-3337-4DAD-BB85-0C273C5BBF87}" type="pres">
      <dgm:prSet presAssocID="{C3FE264A-6023-43EE-9101-5853B8991A8F}" presName="textRect" presStyleLbl="revTx" presStyleIdx="2" presStyleCnt="5">
        <dgm:presLayoutVars>
          <dgm:chMax val="1"/>
          <dgm:chPref val="1"/>
        </dgm:presLayoutVars>
      </dgm:prSet>
      <dgm:spPr/>
    </dgm:pt>
    <dgm:pt modelId="{93E1AB4B-AC41-4E00-952A-4059058B1056}" type="pres">
      <dgm:prSet presAssocID="{1C289154-D358-4528-B729-1E967A6E85D5}" presName="sibTrans" presStyleLbl="sibTrans2D1" presStyleIdx="0" presStyleCnt="0"/>
      <dgm:spPr/>
    </dgm:pt>
    <dgm:pt modelId="{4BA6E427-8348-418A-99D8-3B2E7DDF7D57}" type="pres">
      <dgm:prSet presAssocID="{FA91E02A-5808-438C-8388-BCD9E15519E8}" presName="compNode" presStyleCnt="0"/>
      <dgm:spPr/>
    </dgm:pt>
    <dgm:pt modelId="{24D4118F-D788-4EE7-BBD2-D12C410840C9}" type="pres">
      <dgm:prSet presAssocID="{FA91E02A-5808-438C-8388-BCD9E15519E8}" presName="iconBgRect" presStyleLbl="bgShp" presStyleIdx="3" presStyleCnt="5"/>
      <dgm:spPr/>
    </dgm:pt>
    <dgm:pt modelId="{1F57A339-4392-4399-8486-9C1BC774BB47}" type="pres">
      <dgm:prSet presAssocID="{FA91E02A-5808-438C-8388-BCD9E15519E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F3FBBCD6-9DF5-46F0-8140-3FF0D500A345}" type="pres">
      <dgm:prSet presAssocID="{FA91E02A-5808-438C-8388-BCD9E15519E8}" presName="spaceRect" presStyleCnt="0"/>
      <dgm:spPr/>
    </dgm:pt>
    <dgm:pt modelId="{AC4D58D3-B3B5-4F8C-A3C9-7434F7ECD808}" type="pres">
      <dgm:prSet presAssocID="{FA91E02A-5808-438C-8388-BCD9E15519E8}" presName="textRect" presStyleLbl="revTx" presStyleIdx="3" presStyleCnt="5">
        <dgm:presLayoutVars>
          <dgm:chMax val="1"/>
          <dgm:chPref val="1"/>
        </dgm:presLayoutVars>
      </dgm:prSet>
      <dgm:spPr/>
    </dgm:pt>
    <dgm:pt modelId="{D168D35D-0862-4BD7-BB6F-13F703FD3E27}" type="pres">
      <dgm:prSet presAssocID="{C0D6C881-79B2-45A3-9ECF-6F404D123DDF}" presName="sibTrans" presStyleLbl="sibTrans2D1" presStyleIdx="0" presStyleCnt="0"/>
      <dgm:spPr/>
    </dgm:pt>
    <dgm:pt modelId="{F790D9B3-6145-4061-BF93-B6663DCA3D0E}" type="pres">
      <dgm:prSet presAssocID="{8BC92CA6-B7BB-47CC-91E3-DE99410CAD26}" presName="compNode" presStyleCnt="0"/>
      <dgm:spPr/>
    </dgm:pt>
    <dgm:pt modelId="{2BC38096-47A1-4DE0-AE72-9171FA5D5BBA}" type="pres">
      <dgm:prSet presAssocID="{8BC92CA6-B7BB-47CC-91E3-DE99410CAD26}" presName="iconBgRect" presStyleLbl="bgShp" presStyleIdx="4" presStyleCnt="5"/>
      <dgm:spPr/>
    </dgm:pt>
    <dgm:pt modelId="{AEB5B2B0-753D-43AE-873B-EF0C1E11FD1B}" type="pres">
      <dgm:prSet presAssocID="{8BC92CA6-B7BB-47CC-91E3-DE99410CAD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w"/>
        </a:ext>
      </dgm:extLst>
    </dgm:pt>
    <dgm:pt modelId="{98441403-ADF6-49F0-9283-2BF5BD03CC18}" type="pres">
      <dgm:prSet presAssocID="{8BC92CA6-B7BB-47CC-91E3-DE99410CAD26}" presName="spaceRect" presStyleCnt="0"/>
      <dgm:spPr/>
    </dgm:pt>
    <dgm:pt modelId="{172C0BC3-FDAB-4AFF-9E77-3D86A2AD1ED5}" type="pres">
      <dgm:prSet presAssocID="{8BC92CA6-B7BB-47CC-91E3-DE99410CAD2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7B9F331-719C-43CD-8A0D-8544FFFEBF97}" type="presOf" srcId="{0D8BA7D3-7B05-4BFC-9EFE-C908E9C432E6}" destId="{64DA13AD-6578-4FCE-8286-C95162520581}" srcOrd="0" destOrd="0" presId="urn:microsoft.com/office/officeart/2018/2/layout/IconCircleList"/>
    <dgm:cxn modelId="{A05F8F39-1CE8-4E70-969D-6532B2DC3930}" type="presOf" srcId="{C0D6C881-79B2-45A3-9ECF-6F404D123DDF}" destId="{D168D35D-0862-4BD7-BB6F-13F703FD3E27}" srcOrd="0" destOrd="0" presId="urn:microsoft.com/office/officeart/2018/2/layout/IconCircleList"/>
    <dgm:cxn modelId="{E5A4123A-FCFA-43CC-A18B-D8DE9FBAB98C}" srcId="{54E379B4-98D1-4394-A40D-DC1B8C6C16EB}" destId="{0D8BA7D3-7B05-4BFC-9EFE-C908E9C432E6}" srcOrd="0" destOrd="0" parTransId="{3EE2F6C4-F84C-46AE-9CBF-9AB9DB445D47}" sibTransId="{BE56CDB6-D593-4253-9123-E7C1E6F6D319}"/>
    <dgm:cxn modelId="{E4930E43-99AD-45D2-9E11-F1080B8729A3}" type="presOf" srcId="{54E379B4-98D1-4394-A40D-DC1B8C6C16EB}" destId="{D30C1237-7B1C-4FDE-93F5-8E54496F2372}" srcOrd="0" destOrd="0" presId="urn:microsoft.com/office/officeart/2018/2/layout/IconCircleList"/>
    <dgm:cxn modelId="{25D2E347-AB76-47E9-B632-CAC019BEC60C}" type="presOf" srcId="{8556C8B4-3C51-4842-810D-68BE434181F5}" destId="{30A44A26-8B89-44BB-884F-88FC0FEDBB62}" srcOrd="0" destOrd="0" presId="urn:microsoft.com/office/officeart/2018/2/layout/IconCircleList"/>
    <dgm:cxn modelId="{4417A64E-B391-4C72-AAC9-49E7700FFBA3}" type="presOf" srcId="{8BC92CA6-B7BB-47CC-91E3-DE99410CAD26}" destId="{172C0BC3-FDAB-4AFF-9E77-3D86A2AD1ED5}" srcOrd="0" destOrd="0" presId="urn:microsoft.com/office/officeart/2018/2/layout/IconCircleList"/>
    <dgm:cxn modelId="{6725F850-07DA-47B5-8F2B-8392E7975ED6}" type="presOf" srcId="{BE56CDB6-D593-4253-9123-E7C1E6F6D319}" destId="{C63F7590-CC79-4CFC-8C09-E059E10284B9}" srcOrd="0" destOrd="0" presId="urn:microsoft.com/office/officeart/2018/2/layout/IconCircleList"/>
    <dgm:cxn modelId="{DD27208B-74BE-4FAA-8AAC-A5DFE2D48F73}" srcId="{54E379B4-98D1-4394-A40D-DC1B8C6C16EB}" destId="{95CC8798-C4C5-4AD1-87F2-25D3F15BD1DE}" srcOrd="1" destOrd="0" parTransId="{3254340C-1A82-454C-BAA1-E4CF4CE87463}" sibTransId="{8556C8B4-3C51-4842-810D-68BE434181F5}"/>
    <dgm:cxn modelId="{7605609B-08EC-49F8-9074-E31AC027F419}" srcId="{54E379B4-98D1-4394-A40D-DC1B8C6C16EB}" destId="{FA91E02A-5808-438C-8388-BCD9E15519E8}" srcOrd="3" destOrd="0" parTransId="{6B3111AB-84B1-4F45-965D-D56BE7909A07}" sibTransId="{C0D6C881-79B2-45A3-9ECF-6F404D123DDF}"/>
    <dgm:cxn modelId="{AFAA99B1-7F65-49F1-86EF-629D16085687}" type="presOf" srcId="{1C289154-D358-4528-B729-1E967A6E85D5}" destId="{93E1AB4B-AC41-4E00-952A-4059058B1056}" srcOrd="0" destOrd="0" presId="urn:microsoft.com/office/officeart/2018/2/layout/IconCircleList"/>
    <dgm:cxn modelId="{30F1CDD5-D4DC-48E0-917E-571AE6B74FBD}" type="presOf" srcId="{FA91E02A-5808-438C-8388-BCD9E15519E8}" destId="{AC4D58D3-B3B5-4F8C-A3C9-7434F7ECD808}" srcOrd="0" destOrd="0" presId="urn:microsoft.com/office/officeart/2018/2/layout/IconCircleList"/>
    <dgm:cxn modelId="{645FBAF1-CFBF-412E-9329-858DCC74237C}" srcId="{54E379B4-98D1-4394-A40D-DC1B8C6C16EB}" destId="{8BC92CA6-B7BB-47CC-91E3-DE99410CAD26}" srcOrd="4" destOrd="0" parTransId="{AFBB7B9B-4196-4F77-AA27-B995517F49FE}" sibTransId="{0F578C8F-DB7B-455C-8EA1-C6963AC441E4}"/>
    <dgm:cxn modelId="{9205D6F1-5CAA-46BF-B9F4-86B015A63D15}" srcId="{54E379B4-98D1-4394-A40D-DC1B8C6C16EB}" destId="{C3FE264A-6023-43EE-9101-5853B8991A8F}" srcOrd="2" destOrd="0" parTransId="{F8061870-C899-4A2E-8CB3-C36988FA7F9D}" sibTransId="{1C289154-D358-4528-B729-1E967A6E85D5}"/>
    <dgm:cxn modelId="{973C16F3-7792-41FE-9DC7-FC96C60168E7}" type="presOf" srcId="{C3FE264A-6023-43EE-9101-5853B8991A8F}" destId="{D91BF87C-3337-4DAD-BB85-0C273C5BBF87}" srcOrd="0" destOrd="0" presId="urn:microsoft.com/office/officeart/2018/2/layout/IconCircleList"/>
    <dgm:cxn modelId="{04C115F6-EDE2-40F2-AE83-E895BBCF1458}" type="presOf" srcId="{95CC8798-C4C5-4AD1-87F2-25D3F15BD1DE}" destId="{AFB84A2A-D1D9-4D3A-886E-13A22B75B9D8}" srcOrd="0" destOrd="0" presId="urn:microsoft.com/office/officeart/2018/2/layout/IconCircleList"/>
    <dgm:cxn modelId="{6D572508-219E-45B0-A594-8E8DBEAD3F7D}" type="presParOf" srcId="{D30C1237-7B1C-4FDE-93F5-8E54496F2372}" destId="{62781A39-A0EC-4DC9-94E8-F563D5B1AC82}" srcOrd="0" destOrd="0" presId="urn:microsoft.com/office/officeart/2018/2/layout/IconCircleList"/>
    <dgm:cxn modelId="{D26BB07A-0C93-46AF-9540-FA243A2DFA1F}" type="presParOf" srcId="{62781A39-A0EC-4DC9-94E8-F563D5B1AC82}" destId="{42D68142-5D8C-4545-85A1-227B708796A4}" srcOrd="0" destOrd="0" presId="urn:microsoft.com/office/officeart/2018/2/layout/IconCircleList"/>
    <dgm:cxn modelId="{513A275C-B25F-475E-BCA5-B2282F3EB767}" type="presParOf" srcId="{42D68142-5D8C-4545-85A1-227B708796A4}" destId="{66197F63-90F2-4819-B8DF-97EF6B411A45}" srcOrd="0" destOrd="0" presId="urn:microsoft.com/office/officeart/2018/2/layout/IconCircleList"/>
    <dgm:cxn modelId="{AA61BD0D-B49B-4A17-AD0B-DA5292207F8E}" type="presParOf" srcId="{42D68142-5D8C-4545-85A1-227B708796A4}" destId="{7780479A-2109-46E0-A1B1-53B2B0131DF0}" srcOrd="1" destOrd="0" presId="urn:microsoft.com/office/officeart/2018/2/layout/IconCircleList"/>
    <dgm:cxn modelId="{F869F960-DCA3-4645-83A9-74318787D365}" type="presParOf" srcId="{42D68142-5D8C-4545-85A1-227B708796A4}" destId="{32EB57A5-F486-47DB-82E8-23BBE1D39AE4}" srcOrd="2" destOrd="0" presId="urn:microsoft.com/office/officeart/2018/2/layout/IconCircleList"/>
    <dgm:cxn modelId="{532D0A52-A141-4E8A-A5E9-F403C5CDD8AB}" type="presParOf" srcId="{42D68142-5D8C-4545-85A1-227B708796A4}" destId="{64DA13AD-6578-4FCE-8286-C95162520581}" srcOrd="3" destOrd="0" presId="urn:microsoft.com/office/officeart/2018/2/layout/IconCircleList"/>
    <dgm:cxn modelId="{17CD2AFD-5CFC-4442-B5D2-646D11B28B3B}" type="presParOf" srcId="{62781A39-A0EC-4DC9-94E8-F563D5B1AC82}" destId="{C63F7590-CC79-4CFC-8C09-E059E10284B9}" srcOrd="1" destOrd="0" presId="urn:microsoft.com/office/officeart/2018/2/layout/IconCircleList"/>
    <dgm:cxn modelId="{67FB6A3B-090B-4420-B13A-44939FE9CA5E}" type="presParOf" srcId="{62781A39-A0EC-4DC9-94E8-F563D5B1AC82}" destId="{470301F5-C707-4396-8921-8B5ED4FA64F5}" srcOrd="2" destOrd="0" presId="urn:microsoft.com/office/officeart/2018/2/layout/IconCircleList"/>
    <dgm:cxn modelId="{F215AD1C-7651-4502-A6BF-8F21EFAADCF1}" type="presParOf" srcId="{470301F5-C707-4396-8921-8B5ED4FA64F5}" destId="{64327486-4006-4EA4-86AD-E053646E0789}" srcOrd="0" destOrd="0" presId="urn:microsoft.com/office/officeart/2018/2/layout/IconCircleList"/>
    <dgm:cxn modelId="{02A45B06-6604-4A04-A852-753DBC157914}" type="presParOf" srcId="{470301F5-C707-4396-8921-8B5ED4FA64F5}" destId="{40A75790-1D75-40E9-AF99-B5DE83F02E34}" srcOrd="1" destOrd="0" presId="urn:microsoft.com/office/officeart/2018/2/layout/IconCircleList"/>
    <dgm:cxn modelId="{5A2A048F-75CD-45D8-8083-9F69091BD0D0}" type="presParOf" srcId="{470301F5-C707-4396-8921-8B5ED4FA64F5}" destId="{4502B2F9-6408-4027-AAB2-D80FB577D14F}" srcOrd="2" destOrd="0" presId="urn:microsoft.com/office/officeart/2018/2/layout/IconCircleList"/>
    <dgm:cxn modelId="{9A4A7BDF-6FC1-4F43-BC97-DD2E458F05BD}" type="presParOf" srcId="{470301F5-C707-4396-8921-8B5ED4FA64F5}" destId="{AFB84A2A-D1D9-4D3A-886E-13A22B75B9D8}" srcOrd="3" destOrd="0" presId="urn:microsoft.com/office/officeart/2018/2/layout/IconCircleList"/>
    <dgm:cxn modelId="{6864035D-C87A-4C28-89B8-FECB761462CA}" type="presParOf" srcId="{62781A39-A0EC-4DC9-94E8-F563D5B1AC82}" destId="{30A44A26-8B89-44BB-884F-88FC0FEDBB62}" srcOrd="3" destOrd="0" presId="urn:microsoft.com/office/officeart/2018/2/layout/IconCircleList"/>
    <dgm:cxn modelId="{755A1083-9806-4650-A7A7-33B320675092}" type="presParOf" srcId="{62781A39-A0EC-4DC9-94E8-F563D5B1AC82}" destId="{3DEC992E-51F8-4B71-A4BB-9766C9F98AF4}" srcOrd="4" destOrd="0" presId="urn:microsoft.com/office/officeart/2018/2/layout/IconCircleList"/>
    <dgm:cxn modelId="{E434146F-8BC3-4C7B-91E6-794050C7D21C}" type="presParOf" srcId="{3DEC992E-51F8-4B71-A4BB-9766C9F98AF4}" destId="{CE89FF34-3D42-42A5-B078-4660BBE2FD99}" srcOrd="0" destOrd="0" presId="urn:microsoft.com/office/officeart/2018/2/layout/IconCircleList"/>
    <dgm:cxn modelId="{A93DEF90-C9C5-49D3-AB2A-9215B4C60398}" type="presParOf" srcId="{3DEC992E-51F8-4B71-A4BB-9766C9F98AF4}" destId="{B68C898A-E67C-480B-9848-2FC151528E50}" srcOrd="1" destOrd="0" presId="urn:microsoft.com/office/officeart/2018/2/layout/IconCircleList"/>
    <dgm:cxn modelId="{43101561-6322-4304-A8CF-1C99066B843D}" type="presParOf" srcId="{3DEC992E-51F8-4B71-A4BB-9766C9F98AF4}" destId="{F8266D14-D670-498B-BA69-B26AAEDCBC92}" srcOrd="2" destOrd="0" presId="urn:microsoft.com/office/officeart/2018/2/layout/IconCircleList"/>
    <dgm:cxn modelId="{9A030A0B-49C9-431E-88C0-3F136B571253}" type="presParOf" srcId="{3DEC992E-51F8-4B71-A4BB-9766C9F98AF4}" destId="{D91BF87C-3337-4DAD-BB85-0C273C5BBF87}" srcOrd="3" destOrd="0" presId="urn:microsoft.com/office/officeart/2018/2/layout/IconCircleList"/>
    <dgm:cxn modelId="{75991999-93A2-43FD-9A25-8A70C6BDBA4B}" type="presParOf" srcId="{62781A39-A0EC-4DC9-94E8-F563D5B1AC82}" destId="{93E1AB4B-AC41-4E00-952A-4059058B1056}" srcOrd="5" destOrd="0" presId="urn:microsoft.com/office/officeart/2018/2/layout/IconCircleList"/>
    <dgm:cxn modelId="{C0DA47CD-3371-4598-B62D-147F3F5A4299}" type="presParOf" srcId="{62781A39-A0EC-4DC9-94E8-F563D5B1AC82}" destId="{4BA6E427-8348-418A-99D8-3B2E7DDF7D57}" srcOrd="6" destOrd="0" presId="urn:microsoft.com/office/officeart/2018/2/layout/IconCircleList"/>
    <dgm:cxn modelId="{CA9DBE85-9043-42D2-8074-4E56D5C41213}" type="presParOf" srcId="{4BA6E427-8348-418A-99D8-3B2E7DDF7D57}" destId="{24D4118F-D788-4EE7-BBD2-D12C410840C9}" srcOrd="0" destOrd="0" presId="urn:microsoft.com/office/officeart/2018/2/layout/IconCircleList"/>
    <dgm:cxn modelId="{6ED6984C-0EC9-4BB9-8C22-5FF08AC6488F}" type="presParOf" srcId="{4BA6E427-8348-418A-99D8-3B2E7DDF7D57}" destId="{1F57A339-4392-4399-8486-9C1BC774BB47}" srcOrd="1" destOrd="0" presId="urn:microsoft.com/office/officeart/2018/2/layout/IconCircleList"/>
    <dgm:cxn modelId="{14D0D471-D664-44AD-8975-5DC2C91ABB50}" type="presParOf" srcId="{4BA6E427-8348-418A-99D8-3B2E7DDF7D57}" destId="{F3FBBCD6-9DF5-46F0-8140-3FF0D500A345}" srcOrd="2" destOrd="0" presId="urn:microsoft.com/office/officeart/2018/2/layout/IconCircleList"/>
    <dgm:cxn modelId="{D5122084-71C5-40B8-9001-12D506F878B8}" type="presParOf" srcId="{4BA6E427-8348-418A-99D8-3B2E7DDF7D57}" destId="{AC4D58D3-B3B5-4F8C-A3C9-7434F7ECD808}" srcOrd="3" destOrd="0" presId="urn:microsoft.com/office/officeart/2018/2/layout/IconCircleList"/>
    <dgm:cxn modelId="{BBC1C378-82F7-4FBD-B13B-D116905E8CCA}" type="presParOf" srcId="{62781A39-A0EC-4DC9-94E8-F563D5B1AC82}" destId="{D168D35D-0862-4BD7-BB6F-13F703FD3E27}" srcOrd="7" destOrd="0" presId="urn:microsoft.com/office/officeart/2018/2/layout/IconCircleList"/>
    <dgm:cxn modelId="{F10A8DE1-E81D-47F0-83F0-FC4BD34F2AF4}" type="presParOf" srcId="{62781A39-A0EC-4DC9-94E8-F563D5B1AC82}" destId="{F790D9B3-6145-4061-BF93-B6663DCA3D0E}" srcOrd="8" destOrd="0" presId="urn:microsoft.com/office/officeart/2018/2/layout/IconCircleList"/>
    <dgm:cxn modelId="{EFF7EEFA-D102-4BC9-8AD0-709BE885D965}" type="presParOf" srcId="{F790D9B3-6145-4061-BF93-B6663DCA3D0E}" destId="{2BC38096-47A1-4DE0-AE72-9171FA5D5BBA}" srcOrd="0" destOrd="0" presId="urn:microsoft.com/office/officeart/2018/2/layout/IconCircleList"/>
    <dgm:cxn modelId="{50E02264-BF7B-4CB5-8896-49A12F7BC4DC}" type="presParOf" srcId="{F790D9B3-6145-4061-BF93-B6663DCA3D0E}" destId="{AEB5B2B0-753D-43AE-873B-EF0C1E11FD1B}" srcOrd="1" destOrd="0" presId="urn:microsoft.com/office/officeart/2018/2/layout/IconCircleList"/>
    <dgm:cxn modelId="{9D45E457-C87E-4036-BE14-09CC9F828435}" type="presParOf" srcId="{F790D9B3-6145-4061-BF93-B6663DCA3D0E}" destId="{98441403-ADF6-49F0-9283-2BF5BD03CC18}" srcOrd="2" destOrd="0" presId="urn:microsoft.com/office/officeart/2018/2/layout/IconCircleList"/>
    <dgm:cxn modelId="{C6D8F989-B603-4D1C-9CC8-3342AD52A57F}" type="presParOf" srcId="{F790D9B3-6145-4061-BF93-B6663DCA3D0E}" destId="{172C0BC3-FDAB-4AFF-9E77-3D86A2AD1ED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97F63-90F2-4819-B8DF-97EF6B411A45}">
      <dsp:nvSpPr>
        <dsp:cNvPr id="0" name=""/>
        <dsp:cNvSpPr/>
      </dsp:nvSpPr>
      <dsp:spPr>
        <a:xfrm>
          <a:off x="15772" y="662257"/>
          <a:ext cx="654003" cy="65400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0479A-2109-46E0-A1B1-53B2B0131DF0}">
      <dsp:nvSpPr>
        <dsp:cNvPr id="0" name=""/>
        <dsp:cNvSpPr/>
      </dsp:nvSpPr>
      <dsp:spPr>
        <a:xfrm>
          <a:off x="153112" y="799597"/>
          <a:ext cx="379321" cy="379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A13AD-6578-4FCE-8286-C95162520581}">
      <dsp:nvSpPr>
        <dsp:cNvPr id="0" name=""/>
        <dsp:cNvSpPr/>
      </dsp:nvSpPr>
      <dsp:spPr>
        <a:xfrm>
          <a:off x="809918" y="662257"/>
          <a:ext cx="1541578" cy="654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original Dataset after removing outliers.</a:t>
          </a:r>
        </a:p>
      </dsp:txBody>
      <dsp:txXfrm>
        <a:off x="809918" y="662257"/>
        <a:ext cx="1541578" cy="654003"/>
      </dsp:txXfrm>
    </dsp:sp>
    <dsp:sp modelId="{64327486-4006-4EA4-86AD-E053646E0789}">
      <dsp:nvSpPr>
        <dsp:cNvPr id="0" name=""/>
        <dsp:cNvSpPr/>
      </dsp:nvSpPr>
      <dsp:spPr>
        <a:xfrm>
          <a:off x="2620105" y="662257"/>
          <a:ext cx="654003" cy="65400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75790-1D75-40E9-AF99-B5DE83F02E34}">
      <dsp:nvSpPr>
        <dsp:cNvPr id="0" name=""/>
        <dsp:cNvSpPr/>
      </dsp:nvSpPr>
      <dsp:spPr>
        <a:xfrm>
          <a:off x="2757446" y="799597"/>
          <a:ext cx="379321" cy="379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84A2A-D1D9-4D3A-886E-13A22B75B9D8}">
      <dsp:nvSpPr>
        <dsp:cNvPr id="0" name=""/>
        <dsp:cNvSpPr/>
      </dsp:nvSpPr>
      <dsp:spPr>
        <a:xfrm>
          <a:off x="3414252" y="662257"/>
          <a:ext cx="1541578" cy="654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 the variables were taken into model for multiple regression.</a:t>
          </a:r>
        </a:p>
      </dsp:txBody>
      <dsp:txXfrm>
        <a:off x="3414252" y="662257"/>
        <a:ext cx="1541578" cy="654003"/>
      </dsp:txXfrm>
    </dsp:sp>
    <dsp:sp modelId="{CE89FF34-3D42-42A5-B078-4660BBE2FD99}">
      <dsp:nvSpPr>
        <dsp:cNvPr id="0" name=""/>
        <dsp:cNvSpPr/>
      </dsp:nvSpPr>
      <dsp:spPr>
        <a:xfrm>
          <a:off x="15772" y="2162788"/>
          <a:ext cx="654003" cy="65400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C898A-E67C-480B-9848-2FC151528E50}">
      <dsp:nvSpPr>
        <dsp:cNvPr id="0" name=""/>
        <dsp:cNvSpPr/>
      </dsp:nvSpPr>
      <dsp:spPr>
        <a:xfrm>
          <a:off x="153112" y="2300129"/>
          <a:ext cx="379321" cy="379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BF87C-3337-4DAD-BB85-0C273C5BBF87}">
      <dsp:nvSpPr>
        <dsp:cNvPr id="0" name=""/>
        <dsp:cNvSpPr/>
      </dsp:nvSpPr>
      <dsp:spPr>
        <a:xfrm>
          <a:off x="809918" y="2162788"/>
          <a:ext cx="1541578" cy="654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Only significant variables which we got from regression output, were considered into logistic regression model.</a:t>
          </a:r>
        </a:p>
      </dsp:txBody>
      <dsp:txXfrm>
        <a:off x="809918" y="2162788"/>
        <a:ext cx="1541578" cy="654003"/>
      </dsp:txXfrm>
    </dsp:sp>
    <dsp:sp modelId="{24D4118F-D788-4EE7-BBD2-D12C410840C9}">
      <dsp:nvSpPr>
        <dsp:cNvPr id="0" name=""/>
        <dsp:cNvSpPr/>
      </dsp:nvSpPr>
      <dsp:spPr>
        <a:xfrm>
          <a:off x="2620105" y="2162788"/>
          <a:ext cx="654003" cy="65400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7A339-4392-4399-8486-9C1BC774BB47}">
      <dsp:nvSpPr>
        <dsp:cNvPr id="0" name=""/>
        <dsp:cNvSpPr/>
      </dsp:nvSpPr>
      <dsp:spPr>
        <a:xfrm>
          <a:off x="2757446" y="2300129"/>
          <a:ext cx="379321" cy="379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D58D3-B3B5-4F8C-A3C9-7434F7ECD808}">
      <dsp:nvSpPr>
        <dsp:cNvPr id="0" name=""/>
        <dsp:cNvSpPr/>
      </dsp:nvSpPr>
      <dsp:spPr>
        <a:xfrm>
          <a:off x="3414252" y="2162788"/>
          <a:ext cx="1541578" cy="654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Principal component analysis was performed on all variables from Dataset.</a:t>
          </a:r>
        </a:p>
      </dsp:txBody>
      <dsp:txXfrm>
        <a:off x="3414252" y="2162788"/>
        <a:ext cx="1541578" cy="654003"/>
      </dsp:txXfrm>
    </dsp:sp>
    <dsp:sp modelId="{2BC38096-47A1-4DE0-AE72-9171FA5D5BBA}">
      <dsp:nvSpPr>
        <dsp:cNvPr id="0" name=""/>
        <dsp:cNvSpPr/>
      </dsp:nvSpPr>
      <dsp:spPr>
        <a:xfrm>
          <a:off x="15772" y="3663320"/>
          <a:ext cx="654003" cy="65400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5B2B0-753D-43AE-873B-EF0C1E11FD1B}">
      <dsp:nvSpPr>
        <dsp:cNvPr id="0" name=""/>
        <dsp:cNvSpPr/>
      </dsp:nvSpPr>
      <dsp:spPr>
        <a:xfrm>
          <a:off x="153112" y="3800661"/>
          <a:ext cx="379321" cy="3793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C0BC3-FDAB-4AFF-9E77-3D86A2AD1ED5}">
      <dsp:nvSpPr>
        <dsp:cNvPr id="0" name=""/>
        <dsp:cNvSpPr/>
      </dsp:nvSpPr>
      <dsp:spPr>
        <a:xfrm>
          <a:off x="809918" y="3663320"/>
          <a:ext cx="1541578" cy="654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Discriminant Analysis is done on set of variables which we got from STEPDISC procedure.</a:t>
          </a:r>
        </a:p>
      </dsp:txBody>
      <dsp:txXfrm>
        <a:off x="809918" y="3663320"/>
        <a:ext cx="1541578" cy="654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6056F-5A6A-48DC-B63A-7A383B878AB2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B209B-F6E0-4491-A21B-702B987FF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3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209B-F6E0-4491-A21B-702B987FF5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4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5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6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868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8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1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2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6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9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3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F2E06-F0FB-4FDB-8779-C3F8200E2C2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483F31-502B-4A56-A0CE-A7162900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0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352" y="1020871"/>
            <a:ext cx="5220569" cy="2849671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Predictive Analysis of Credit Card Defaulters 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46921" y="3271487"/>
            <a:ext cx="165495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9F3E6-E0C8-4EF3-BAB2-83D1C5CD98F5}"/>
              </a:ext>
            </a:extLst>
          </p:cNvPr>
          <p:cNvSpPr txBox="1"/>
          <p:nvPr/>
        </p:nvSpPr>
        <p:spPr>
          <a:xfrm>
            <a:off x="7010400" y="387900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Paridhi Sharma</a:t>
            </a:r>
          </a:p>
        </p:txBody>
      </p:sp>
    </p:spTree>
    <p:extLst>
      <p:ext uri="{BB962C8B-B14F-4D97-AF65-F5344CB8AC3E}">
        <p14:creationId xmlns:p14="http://schemas.microsoft.com/office/powerpoint/2010/main" val="205754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r>
              <a:rPr lang="en-US" b="1" dirty="0"/>
              <a:t>Discriminant function analysis</a:t>
            </a:r>
            <a:r>
              <a:rPr lang="en-US" dirty="0"/>
              <a:t> is a statistical analysis to predict a categorical dependent variable (called a grouping variable) by one or more continuous or binary independent variables (called predictor variables).</a:t>
            </a:r>
          </a:p>
          <a:p>
            <a:r>
              <a:rPr lang="en-US" dirty="0"/>
              <a:t>Discriminant function analysis is useful in determining whether a set of variables is effective in predicting category membership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79940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3800"/>
              <a:t>Method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64D242-E5D6-49ED-90C9-673217B3A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583535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/>
              <a:t>Multiple regression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59994"/>
            <a:ext cx="7543800" cy="8765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17" y="2017872"/>
            <a:ext cx="36271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 we can see from the output, most of the variables in this dataset do not provide a significant contribution to the target variable.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have taken all the significant variables based on P value.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737659"/>
            <a:ext cx="4419600" cy="3113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1" y="4850946"/>
            <a:ext cx="4419600" cy="187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2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sz="3400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8229600" cy="778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092" y="2030088"/>
            <a:ext cx="3754201" cy="3325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638" y="5355882"/>
            <a:ext cx="3440962" cy="1459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2286000"/>
            <a:ext cx="381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the variables selected after regression are significant as seen from the output</a:t>
            </a:r>
          </a:p>
          <a:p>
            <a:r>
              <a:rPr lang="en-US" sz="2400" dirty="0"/>
              <a:t>The c- statistics indicates that the area under curve is 72.1% which is greater than 50% and hence is a good model.</a:t>
            </a:r>
          </a:p>
        </p:txBody>
      </p:sp>
    </p:spTree>
    <p:extLst>
      <p:ext uri="{BB962C8B-B14F-4D97-AF65-F5344CB8AC3E}">
        <p14:creationId xmlns:p14="http://schemas.microsoft.com/office/powerpoint/2010/main" val="189228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243815"/>
            <a:ext cx="7086600" cy="889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2286000"/>
            <a:ext cx="3657600" cy="1502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3788229"/>
            <a:ext cx="3657600" cy="519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216666"/>
            <a:ext cx="4191000" cy="46337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4612414"/>
            <a:ext cx="3917558" cy="220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3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79" y="-228600"/>
            <a:ext cx="8229600" cy="11430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00113"/>
            <a:ext cx="7564587" cy="700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479" y="1752600"/>
            <a:ext cx="3914775" cy="227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479" y="4267200"/>
            <a:ext cx="3947268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279" y="2057400"/>
            <a:ext cx="396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the Principal Components are significant as seen from the output.</a:t>
            </a:r>
          </a:p>
          <a:p>
            <a:r>
              <a:rPr lang="en-US" sz="2400" dirty="0"/>
              <a:t>However the c-statistics values is 70.6% which is lower than that obtained by applying just the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182206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38348"/>
            <a:ext cx="6589199" cy="1280890"/>
          </a:xfrm>
        </p:spPr>
        <p:txBody>
          <a:bodyPr>
            <a:normAutofit/>
          </a:bodyPr>
          <a:lstStyle/>
          <a:p>
            <a:r>
              <a:rPr lang="en-US" dirty="0"/>
              <a:t>Discriminant Analysis-STEPDISC Procedure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1"/>
            <a:ext cx="88392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97163"/>
            <a:ext cx="79248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8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Discriminant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004158"/>
            <a:ext cx="5591175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362200"/>
            <a:ext cx="2514600" cy="4210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468434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seen from the output we conclude that the error rate is 31.90% which means that our model predicts the outcome with almost 69% accuracy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599"/>
            <a:ext cx="2882531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Method 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063" y="609600"/>
            <a:ext cx="4133472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Used Dataset after removing outliers and standardizing the results.</a:t>
            </a:r>
          </a:p>
          <a:p>
            <a:r>
              <a:rPr lang="en-US">
                <a:solidFill>
                  <a:srgbClr val="FFFFFF"/>
                </a:solidFill>
              </a:rPr>
              <a:t>All the variables were taken into model for multiple regression.</a:t>
            </a:r>
          </a:p>
          <a:p>
            <a:r>
              <a:rPr lang="en-US">
                <a:solidFill>
                  <a:srgbClr val="FFFFFF"/>
                </a:solidFill>
              </a:rPr>
              <a:t>Only significant variables which we got from regression output, were considered into logistic regression model.</a:t>
            </a:r>
          </a:p>
          <a:p>
            <a:r>
              <a:rPr lang="en-US">
                <a:solidFill>
                  <a:srgbClr val="FFFFFF"/>
                </a:solidFill>
              </a:rPr>
              <a:t>Principal component analysis was performed on all variables from Dataset.</a:t>
            </a:r>
          </a:p>
          <a:p>
            <a:r>
              <a:rPr lang="en-US">
                <a:solidFill>
                  <a:srgbClr val="FFFFFF"/>
                </a:solidFill>
              </a:rPr>
              <a:t>Discriminant Analysis is done on set of variables which we got from STEPDISC procedure.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92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9" y="2438400"/>
            <a:ext cx="3977196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2743200"/>
            <a:ext cx="335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can see from the output, most of the variables in this dataset do not provide a significant contribution to the target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4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599"/>
            <a:ext cx="2882531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Table of Contents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063" y="609600"/>
            <a:ext cx="4133472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  <a:p>
            <a:r>
              <a:rPr lang="en-US">
                <a:solidFill>
                  <a:srgbClr val="FFFFFF"/>
                </a:solidFill>
              </a:rPr>
              <a:t>EDA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	Remove Outliers</a:t>
            </a:r>
          </a:p>
          <a:p>
            <a:r>
              <a:rPr lang="en-US">
                <a:solidFill>
                  <a:srgbClr val="FFFFFF"/>
                </a:solidFill>
              </a:rPr>
              <a:t>Method 1</a:t>
            </a:r>
          </a:p>
          <a:p>
            <a:r>
              <a:rPr lang="en-US">
                <a:solidFill>
                  <a:srgbClr val="FFFFFF"/>
                </a:solidFill>
              </a:rPr>
              <a:t>Method 2</a:t>
            </a:r>
          </a:p>
          <a:p>
            <a:r>
              <a:rPr lang="en-US">
                <a:solidFill>
                  <a:srgbClr val="FFFFFF"/>
                </a:solidFill>
              </a:rPr>
              <a:t>Method 3</a:t>
            </a:r>
          </a:p>
          <a:p>
            <a:r>
              <a:rPr lang="en-US">
                <a:solidFill>
                  <a:srgbClr val="FFFFFF"/>
                </a:solidFill>
              </a:rPr>
              <a:t>Conclusion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274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0454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4391025" cy="297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81600"/>
            <a:ext cx="29622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23622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the variables selected after regression are significant as seen from the output</a:t>
            </a:r>
          </a:p>
          <a:p>
            <a:r>
              <a:rPr lang="en-US" sz="2400" dirty="0"/>
              <a:t>The c- statistics indicates that the area under curve is 71.7% which is greater than 50% and hence is a good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7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426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4752975" cy="411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38400"/>
            <a:ext cx="3048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708400"/>
            <a:ext cx="30289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3914775" cy="220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35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251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71700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4965700"/>
            <a:ext cx="3209924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2438400"/>
            <a:ext cx="3810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the Principal Components are significant as seen from the output.</a:t>
            </a:r>
          </a:p>
          <a:p>
            <a:r>
              <a:rPr lang="en-US" sz="2400" dirty="0"/>
              <a:t>However the c-statistics values is 70.1% which is lower than that obtained by applying just the logistic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85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pic>
        <p:nvPicPr>
          <p:cNvPr id="615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0"/>
            <a:ext cx="32004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2479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281940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seen from the output we conclude that the error rate is 32.09% which means that our model predicts the outcome with almost 68% accuracy.</a:t>
            </a:r>
          </a:p>
        </p:txBody>
      </p:sp>
    </p:spTree>
    <p:extLst>
      <p:ext uri="{BB962C8B-B14F-4D97-AF65-F5344CB8AC3E}">
        <p14:creationId xmlns:p14="http://schemas.microsoft.com/office/powerpoint/2010/main" val="2865159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599"/>
            <a:ext cx="2882531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Method 3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063" y="609600"/>
            <a:ext cx="4133472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Used Dataset after removing outliers, standardizing results, power and log transformations</a:t>
            </a:r>
          </a:p>
          <a:p>
            <a:r>
              <a:rPr lang="en-US">
                <a:solidFill>
                  <a:srgbClr val="FFFFFF"/>
                </a:solidFill>
              </a:rPr>
              <a:t>All the variables were taken into model for multiple regression.</a:t>
            </a:r>
          </a:p>
          <a:p>
            <a:r>
              <a:rPr lang="en-US">
                <a:solidFill>
                  <a:srgbClr val="FFFFFF"/>
                </a:solidFill>
              </a:rPr>
              <a:t>Only significant variables which we got from regression output, were considered into logistic regression model.</a:t>
            </a:r>
          </a:p>
          <a:p>
            <a:r>
              <a:rPr lang="en-US">
                <a:solidFill>
                  <a:srgbClr val="FFFFFF"/>
                </a:solidFill>
              </a:rPr>
              <a:t>Principal component analysis was performed on all variables from Dataset.</a:t>
            </a:r>
          </a:p>
          <a:p>
            <a:r>
              <a:rPr lang="en-US">
                <a:solidFill>
                  <a:srgbClr val="FFFFFF"/>
                </a:solidFill>
              </a:rPr>
              <a:t>Discriminant Analysis is done on set of variables which we got from STEPDISC procedure.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28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2895600"/>
            <a:ext cx="26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can see from the output, most of the variables in this dataset do not provide a significant contribution to the target variable.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514600"/>
            <a:ext cx="3609975" cy="2581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99" y="5091112"/>
            <a:ext cx="36099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03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229600" cy="5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33623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4876800"/>
            <a:ext cx="26003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22860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the variables selected after regression are significant as seen from the output</a:t>
            </a:r>
          </a:p>
          <a:p>
            <a:r>
              <a:rPr lang="en-US" sz="2400" dirty="0"/>
              <a:t>The c- statistics indicates that the area under curve is 70.6% which is greater than 50% and hence is a good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9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94385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38400"/>
            <a:ext cx="30384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33825"/>
            <a:ext cx="30861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362199"/>
            <a:ext cx="3581400" cy="391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2362198"/>
            <a:ext cx="1066800" cy="391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67300"/>
            <a:ext cx="3238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08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0642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5105400"/>
            <a:ext cx="289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2590800"/>
            <a:ext cx="3200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the Principal Components are significant as seen from the output.</a:t>
            </a:r>
          </a:p>
          <a:p>
            <a:r>
              <a:rPr lang="en-US" sz="2400" dirty="0"/>
              <a:t>However the c-statistics values is 68.3% which is lower than that obtained by applying just the logistic regression.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0" y="2895600"/>
            <a:ext cx="2628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9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4089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3200"/>
            <a:ext cx="19812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281940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seen from the output we conclude that the error rate is 32.44% which means that our model predicts the outcome with almost 67.5% accuracy.</a:t>
            </a:r>
          </a:p>
        </p:txBody>
      </p:sp>
    </p:spTree>
    <p:extLst>
      <p:ext uri="{BB962C8B-B14F-4D97-AF65-F5344CB8AC3E}">
        <p14:creationId xmlns:p14="http://schemas.microsoft.com/office/powerpoint/2010/main" val="417055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599"/>
            <a:ext cx="2882531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063" y="609600"/>
            <a:ext cx="4133472" cy="5545667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Credit card default</a:t>
            </a:r>
            <a:r>
              <a:rPr lang="en-US">
                <a:solidFill>
                  <a:srgbClr val="FFFFFF"/>
                </a:solidFill>
              </a:rPr>
              <a:t> is the term used to describe what happens when a </a:t>
            </a:r>
            <a:r>
              <a:rPr lang="en-US" b="1">
                <a:solidFill>
                  <a:srgbClr val="FFFFFF"/>
                </a:solidFill>
              </a:rPr>
              <a:t>credit card</a:t>
            </a:r>
            <a:r>
              <a:rPr lang="en-US">
                <a:solidFill>
                  <a:srgbClr val="FFFFFF"/>
                </a:solidFill>
              </a:rPr>
              <a:t> user makes purchases by charging them to their </a:t>
            </a:r>
            <a:r>
              <a:rPr lang="en-US" b="1">
                <a:solidFill>
                  <a:srgbClr val="FFFFFF"/>
                </a:solidFill>
              </a:rPr>
              <a:t>credit card </a:t>
            </a:r>
            <a:r>
              <a:rPr lang="en-US">
                <a:solidFill>
                  <a:srgbClr val="FFFFFF"/>
                </a:solidFill>
              </a:rPr>
              <a:t>and then they do not pay their bill.</a:t>
            </a:r>
          </a:p>
          <a:p>
            <a:r>
              <a:rPr lang="en-US">
                <a:solidFill>
                  <a:srgbClr val="FFFFFF"/>
                </a:solidFill>
              </a:rPr>
              <a:t>The failure to promptly </a:t>
            </a:r>
            <a:r>
              <a:rPr lang="en-US" b="1">
                <a:solidFill>
                  <a:srgbClr val="FFFFFF"/>
                </a:solidFill>
              </a:rPr>
              <a:t>pay</a:t>
            </a:r>
            <a:r>
              <a:rPr lang="en-US">
                <a:solidFill>
                  <a:srgbClr val="FFFFFF"/>
                </a:solidFill>
              </a:rPr>
              <a:t> interest or principal when due. </a:t>
            </a:r>
          </a:p>
          <a:p>
            <a:r>
              <a:rPr lang="en-US" b="1">
                <a:solidFill>
                  <a:srgbClr val="FFFFFF"/>
                </a:solidFill>
              </a:rPr>
              <a:t>Default </a:t>
            </a:r>
            <a:r>
              <a:rPr lang="en-US">
                <a:solidFill>
                  <a:srgbClr val="FFFFFF"/>
                </a:solidFill>
              </a:rPr>
              <a:t>occurs when a debtor is unable to meet the legal obligation of debt </a:t>
            </a:r>
            <a:r>
              <a:rPr lang="en-US" b="1">
                <a:solidFill>
                  <a:srgbClr val="FFFFFF"/>
                </a:solidFill>
              </a:rPr>
              <a:t>repayment</a:t>
            </a:r>
            <a:r>
              <a:rPr lang="en-US">
                <a:solidFill>
                  <a:srgbClr val="FFFFFF"/>
                </a:solidFill>
              </a:rPr>
              <a:t>.</a:t>
            </a:r>
          </a:p>
          <a:p>
            <a:r>
              <a:rPr lang="en-US">
                <a:solidFill>
                  <a:srgbClr val="FFFFFF"/>
                </a:solidFill>
              </a:rPr>
              <a:t> Borrowers may </a:t>
            </a:r>
            <a:r>
              <a:rPr lang="en-US" b="1">
                <a:solidFill>
                  <a:srgbClr val="FFFFFF"/>
                </a:solidFill>
              </a:rPr>
              <a:t>default</a:t>
            </a:r>
            <a:r>
              <a:rPr lang="en-US">
                <a:solidFill>
                  <a:srgbClr val="FFFFFF"/>
                </a:solidFill>
              </a:rPr>
              <a:t> when they are unable to make the required </a:t>
            </a:r>
            <a:r>
              <a:rPr lang="en-US" b="1">
                <a:solidFill>
                  <a:srgbClr val="FFFFFF"/>
                </a:solidFill>
              </a:rPr>
              <a:t>payment</a:t>
            </a:r>
            <a:r>
              <a:rPr lang="en-US">
                <a:solidFill>
                  <a:srgbClr val="FFFFFF"/>
                </a:solidFill>
              </a:rPr>
              <a:t> or are unwilling to honor the debt.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74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599"/>
            <a:ext cx="2882531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87063" y="609600"/>
            <a:ext cx="4133472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 conclude that the solution obtained from method 1 is the model with the closest prediction to actual values</a:t>
            </a:r>
          </a:p>
          <a:p>
            <a:r>
              <a:rPr lang="en-US">
                <a:solidFill>
                  <a:srgbClr val="FFFFFF"/>
                </a:solidFill>
              </a:rPr>
              <a:t>The error rate of 31.90 is the lowest of all the three methods and hence is the recommended method for this dataset.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5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152400"/>
            <a:ext cx="7024744" cy="1143000"/>
          </a:xfrm>
        </p:spPr>
        <p:txBody>
          <a:bodyPr/>
          <a:lstStyle/>
          <a:p>
            <a:r>
              <a:rPr lang="en-US" dirty="0"/>
              <a:t>Variable Explanation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960168"/>
              </p:ext>
            </p:extLst>
          </p:nvPr>
        </p:nvGraphicFramePr>
        <p:xfrm>
          <a:off x="457200" y="1314859"/>
          <a:ext cx="8191500" cy="52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9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40">
                <a:tc>
                  <a:txBody>
                    <a:bodyPr/>
                    <a:lstStyle/>
                    <a:p>
                      <a:r>
                        <a:rPr lang="en-US" dirty="0" err="1"/>
                        <a:t>Limit_Bal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the given credit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 (1 = Male</a:t>
                      </a:r>
                      <a:r>
                        <a:rPr lang="en-US" baseline="0" dirty="0"/>
                        <a:t>  2=Female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 (1 = graduate school; 2 = university; 3 = high school;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= others)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40">
                <a:tc>
                  <a:txBody>
                    <a:bodyPr/>
                    <a:lstStyle/>
                    <a:p>
                      <a:r>
                        <a:rPr lang="en-US" dirty="0"/>
                        <a:t>Marriage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 status (1 = married; 2 = single; 3 = others)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(year)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40">
                <a:tc>
                  <a:txBody>
                    <a:bodyPr/>
                    <a:lstStyle/>
                    <a:p>
                      <a:r>
                        <a:rPr lang="en-US" dirty="0"/>
                        <a:t>Pay_0 - Pay_6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 of past payment (April to September 2005)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40">
                <a:tc>
                  <a:txBody>
                    <a:bodyPr/>
                    <a:lstStyle/>
                    <a:p>
                      <a:r>
                        <a:rPr lang="en-US" dirty="0"/>
                        <a:t>Bill_Amt1</a:t>
                      </a:r>
                      <a:r>
                        <a:rPr lang="en-US" baseline="0" dirty="0"/>
                        <a:t> – Bill_Amt6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bill statement (April to September 2005)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940">
                <a:tc>
                  <a:txBody>
                    <a:bodyPr/>
                    <a:lstStyle/>
                    <a:p>
                      <a:r>
                        <a:rPr lang="en-US" dirty="0"/>
                        <a:t>Pay_Amt1 – Pay_Amt6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previous payment (April to September 2005)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940">
                <a:tc>
                  <a:txBody>
                    <a:bodyPr/>
                    <a:lstStyle/>
                    <a:p>
                      <a:r>
                        <a:rPr lang="en-US" dirty="0" err="1"/>
                        <a:t>Default_payment_next_month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payment (Yes = 1, No = 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42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599"/>
            <a:ext cx="2882531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Data Analysis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063" y="609600"/>
            <a:ext cx="4133472" cy="55456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Remove Outliers:</a:t>
            </a:r>
          </a:p>
          <a:p>
            <a:r>
              <a:rPr lang="en-US" b="1">
                <a:solidFill>
                  <a:srgbClr val="FFFFFF"/>
                </a:solidFill>
              </a:rPr>
              <a:t>Outlier</a:t>
            </a:r>
            <a:r>
              <a:rPr lang="en-US">
                <a:solidFill>
                  <a:srgbClr val="FFFFFF"/>
                </a:solidFill>
              </a:rPr>
              <a:t> is any data point more than 1.5 interquartile ranges (IQRs) below the first quartile or above the third quartile</a:t>
            </a:r>
          </a:p>
          <a:p>
            <a:r>
              <a:rPr lang="en-US">
                <a:solidFill>
                  <a:srgbClr val="FFFFFF"/>
                </a:solidFill>
              </a:rPr>
              <a:t>That is, if a data point is below Q</a:t>
            </a:r>
            <a:r>
              <a:rPr lang="en-US" baseline="-25000">
                <a:solidFill>
                  <a:srgbClr val="FFFFFF"/>
                </a:solidFill>
              </a:rPr>
              <a:t>1</a:t>
            </a:r>
            <a:r>
              <a:rPr lang="en-US">
                <a:solidFill>
                  <a:srgbClr val="FFFFFF"/>
                </a:solidFill>
              </a:rPr>
              <a:t> – 1.5×</a:t>
            </a:r>
            <a:r>
              <a:rPr lang="en-US" b="1">
                <a:solidFill>
                  <a:srgbClr val="FFFFFF"/>
                </a:solidFill>
              </a:rPr>
              <a:t>IQR</a:t>
            </a:r>
            <a:r>
              <a:rPr lang="en-US">
                <a:solidFill>
                  <a:srgbClr val="FFFFFF"/>
                </a:solidFill>
              </a:rPr>
              <a:t> or above Q</a:t>
            </a:r>
            <a:r>
              <a:rPr lang="en-US" baseline="-25000">
                <a:solidFill>
                  <a:srgbClr val="FFFFFF"/>
                </a:solidFill>
              </a:rPr>
              <a:t>3</a:t>
            </a:r>
            <a:r>
              <a:rPr lang="en-US">
                <a:solidFill>
                  <a:srgbClr val="FFFFFF"/>
                </a:solidFill>
              </a:rPr>
              <a:t> + 1.5×</a:t>
            </a:r>
            <a:r>
              <a:rPr lang="en-US" b="1">
                <a:solidFill>
                  <a:srgbClr val="FFFFFF"/>
                </a:solidFill>
              </a:rPr>
              <a:t>IQR</a:t>
            </a:r>
            <a:r>
              <a:rPr lang="en-US">
                <a:solidFill>
                  <a:srgbClr val="FFFFFF"/>
                </a:solidFill>
              </a:rPr>
              <a:t>, it is viewed as being too far from the central values to be reasonable.</a:t>
            </a:r>
          </a:p>
        </p:txBody>
      </p:sp>
    </p:spTree>
    <p:extLst>
      <p:ext uri="{BB962C8B-B14F-4D97-AF65-F5344CB8AC3E}">
        <p14:creationId xmlns:p14="http://schemas.microsoft.com/office/powerpoint/2010/main" val="3302580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8"/>
            <a:ext cx="8229600" cy="1143000"/>
          </a:xfrm>
        </p:spPr>
        <p:txBody>
          <a:bodyPr/>
          <a:lstStyle/>
          <a:p>
            <a:r>
              <a:rPr lang="en-US" dirty="0"/>
              <a:t>Macro creation to remove outliers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990600"/>
            <a:ext cx="7277100" cy="500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172200"/>
            <a:ext cx="4913243" cy="3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2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599"/>
            <a:ext cx="2882531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Linear Regression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063" y="609600"/>
            <a:ext cx="4133472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 statistics, </a:t>
            </a:r>
            <a:r>
              <a:rPr lang="en-US" b="1">
                <a:solidFill>
                  <a:srgbClr val="FFFFFF"/>
                </a:solidFill>
              </a:rPr>
              <a:t>linear regression</a:t>
            </a:r>
            <a:r>
              <a:rPr lang="en-US">
                <a:solidFill>
                  <a:srgbClr val="FFFFFF"/>
                </a:solidFill>
              </a:rPr>
              <a:t> is an approach for modeling the relationship between a scalar dependent variable y and one or more explanatory variables (or independent variables) denoted X. </a:t>
            </a:r>
          </a:p>
          <a:p>
            <a:r>
              <a:rPr lang="en-US">
                <a:solidFill>
                  <a:srgbClr val="FFFFFF"/>
                </a:solidFill>
              </a:rPr>
              <a:t>The case of one explanatory variable is called simple </a:t>
            </a:r>
            <a:r>
              <a:rPr lang="en-US" b="1">
                <a:solidFill>
                  <a:srgbClr val="FFFFFF"/>
                </a:solidFill>
              </a:rPr>
              <a:t>linear regression</a:t>
            </a:r>
            <a:r>
              <a:rPr lang="en-US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607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599"/>
            <a:ext cx="2882531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Principal Component Analysis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063" y="609600"/>
            <a:ext cx="4133472" cy="5545667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Principal component analysis</a:t>
            </a:r>
            <a:r>
              <a:rPr lang="en-US">
                <a:solidFill>
                  <a:srgbClr val="FFFFFF"/>
                </a:solidFill>
              </a:rPr>
              <a:t> (</a:t>
            </a:r>
            <a:r>
              <a:rPr lang="en-US" b="1">
                <a:solidFill>
                  <a:srgbClr val="FFFFFF"/>
                </a:solidFill>
              </a:rPr>
              <a:t>PCA</a:t>
            </a:r>
            <a:r>
              <a:rPr lang="en-US">
                <a:solidFill>
                  <a:srgbClr val="FFFFFF"/>
                </a:solidFill>
              </a:rPr>
              <a:t>) is a statistical procedure that uses an orthogonal transformation to convert a set of observations of possibly correlated variables into a set of values of linearly uncorrelated variables called </a:t>
            </a:r>
            <a:r>
              <a:rPr lang="en-US" b="1">
                <a:solidFill>
                  <a:srgbClr val="FFFFFF"/>
                </a:solidFill>
              </a:rPr>
              <a:t>principal components</a:t>
            </a:r>
            <a:r>
              <a:rPr lang="en-US">
                <a:solidFill>
                  <a:srgbClr val="FFFFFF"/>
                </a:solidFill>
              </a:rPr>
              <a:t>.</a:t>
            </a:r>
          </a:p>
          <a:p>
            <a:r>
              <a:rPr lang="en-US">
                <a:solidFill>
                  <a:srgbClr val="FFFFFF"/>
                </a:solidFill>
              </a:rPr>
              <a:t>The number of principal components is less than or equal to the number of original variables</a:t>
            </a:r>
          </a:p>
        </p:txBody>
      </p:sp>
    </p:spTree>
    <p:extLst>
      <p:ext uri="{BB962C8B-B14F-4D97-AF65-F5344CB8AC3E}">
        <p14:creationId xmlns:p14="http://schemas.microsoft.com/office/powerpoint/2010/main" val="2149384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r>
              <a:rPr lang="en-US" dirty="0"/>
              <a:t> is a statistical method for analyzing a dataset in which there are one or more independent variables that determine an outcome. The outcome is measured with a dichotomous variable (in which there are only two possible outcomes).</a:t>
            </a:r>
          </a:p>
          <a:p>
            <a:r>
              <a:rPr lang="en-US" dirty="0"/>
              <a:t>The output variable is categorical in case of Logistic Regression.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82694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845</Words>
  <Application>Microsoft Macintosh PowerPoint</Application>
  <PresentationFormat>On-screen Show (4:3)</PresentationFormat>
  <Paragraphs>112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Wingdings 3</vt:lpstr>
      <vt:lpstr>Facet</vt:lpstr>
      <vt:lpstr>Predictive Analysis of Credit Card Defaulters </vt:lpstr>
      <vt:lpstr>Table of Contents</vt:lpstr>
      <vt:lpstr>Introduction</vt:lpstr>
      <vt:lpstr>Variable Explanation</vt:lpstr>
      <vt:lpstr>Exploratory Data Analysis</vt:lpstr>
      <vt:lpstr>Macro creation to remove outliers</vt:lpstr>
      <vt:lpstr>Linear Regression</vt:lpstr>
      <vt:lpstr>Principal Component Analysis</vt:lpstr>
      <vt:lpstr>Logistic Regression</vt:lpstr>
      <vt:lpstr>Discriminant Analysis</vt:lpstr>
      <vt:lpstr>Method 1</vt:lpstr>
      <vt:lpstr>Multiple regression </vt:lpstr>
      <vt:lpstr>Logistic Regression</vt:lpstr>
      <vt:lpstr>Principal Component Analysis</vt:lpstr>
      <vt:lpstr>Logistic Regression</vt:lpstr>
      <vt:lpstr>Discriminant Analysis-STEPDISC Procedure</vt:lpstr>
      <vt:lpstr>Discriminant Analysis</vt:lpstr>
      <vt:lpstr>Method 2</vt:lpstr>
      <vt:lpstr>Multiple Regression</vt:lpstr>
      <vt:lpstr>Logistic Regression</vt:lpstr>
      <vt:lpstr>Principal Component Analysis</vt:lpstr>
      <vt:lpstr>Logistic Regression</vt:lpstr>
      <vt:lpstr>Discriminant Analysis</vt:lpstr>
      <vt:lpstr>Method 3</vt:lpstr>
      <vt:lpstr>Multiple Regression</vt:lpstr>
      <vt:lpstr>Logistic Regression</vt:lpstr>
      <vt:lpstr>Principal Component Analysis</vt:lpstr>
      <vt:lpstr>Logistic Regression</vt:lpstr>
      <vt:lpstr>Discriminant Analysis</vt:lpstr>
      <vt:lpstr>Conclusion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Credit Card Defaulters </dc:title>
  <dc:creator>arpit saxena</dc:creator>
  <cp:lastModifiedBy>Microsoft Office User</cp:lastModifiedBy>
  <cp:revision>3</cp:revision>
  <dcterms:created xsi:type="dcterms:W3CDTF">2018-07-04T18:33:41Z</dcterms:created>
  <dcterms:modified xsi:type="dcterms:W3CDTF">2018-07-04T18:40:51Z</dcterms:modified>
</cp:coreProperties>
</file>