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sputin Light" charset="1" panose="00000000000000000000"/>
      <p:regular r:id="rId17"/>
    </p:embeddedFont>
    <p:embeddedFont>
      <p:font typeface="TT Commons Pro" charset="1" panose="020B0103030102020204"/>
      <p:regular r:id="rId18"/>
    </p:embeddedFont>
    <p:embeddedFont>
      <p:font typeface="TT Commons Pro Bold" charset="1" panose="020B01030301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1207596" y="3042954"/>
            <a:ext cx="16230600" cy="4201092"/>
            <a:chOff x="0" y="0"/>
            <a:chExt cx="21640800" cy="5601455"/>
          </a:xfrm>
        </p:grpSpPr>
        <p:sp>
          <p:nvSpPr>
            <p:cNvPr name="TextBox 3" id="3"/>
            <p:cNvSpPr txBox="true"/>
            <p:nvPr/>
          </p:nvSpPr>
          <p:spPr>
            <a:xfrm rot="0">
              <a:off x="0" y="95250"/>
              <a:ext cx="21640800" cy="4117772"/>
            </a:xfrm>
            <a:prstGeom prst="rect">
              <a:avLst/>
            </a:prstGeom>
          </p:spPr>
          <p:txBody>
            <a:bodyPr anchor="t" rtlCol="false" tIns="0" lIns="0" bIns="0" rIns="0">
              <a:spAutoFit/>
            </a:bodyPr>
            <a:lstStyle/>
            <a:p>
              <a:pPr algn="ctr">
                <a:lnSpc>
                  <a:spcPts val="11880"/>
                </a:lnSpc>
              </a:pPr>
              <a:r>
                <a:rPr lang="en-US" sz="10800">
                  <a:solidFill>
                    <a:srgbClr val="FFFFFF"/>
                  </a:solidFill>
                  <a:latin typeface="Rasputin Light"/>
                  <a:ea typeface="Rasputin Light"/>
                  <a:cs typeface="Rasputin Light"/>
                  <a:sym typeface="Rasputin Light"/>
                </a:rPr>
                <a:t>Dynamic Workout Plan Generator</a:t>
              </a:r>
            </a:p>
          </p:txBody>
        </p:sp>
        <p:sp>
          <p:nvSpPr>
            <p:cNvPr name="TextBox 4" id="4"/>
            <p:cNvSpPr txBox="true"/>
            <p:nvPr/>
          </p:nvSpPr>
          <p:spPr>
            <a:xfrm rot="0">
              <a:off x="0" y="4720922"/>
              <a:ext cx="21640800"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-Paridhi Talwar</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740569"/>
            <a:ext cx="15944785" cy="1263650"/>
          </a:xfrm>
          <a:prstGeom prst="rect">
            <a:avLst/>
          </a:prstGeom>
        </p:spPr>
        <p:txBody>
          <a:bodyPr anchor="t" rtlCol="false" tIns="0" lIns="0" bIns="0" rIns="0">
            <a:spAutoFit/>
          </a:bodyPr>
          <a:lstStyle/>
          <a:p>
            <a:pPr algn="ctr">
              <a:lnSpc>
                <a:spcPts val="9840"/>
              </a:lnSpc>
            </a:pPr>
            <a:r>
              <a:rPr lang="en-US" sz="8200">
                <a:solidFill>
                  <a:srgbClr val="FFFFFF"/>
                </a:solidFill>
                <a:latin typeface="Rasputin Light"/>
                <a:ea typeface="Rasputin Light"/>
                <a:cs typeface="Rasputin Light"/>
                <a:sym typeface="Rasputin Light"/>
              </a:rPr>
              <a:t>Future Scope</a:t>
            </a:r>
          </a:p>
        </p:txBody>
      </p:sp>
      <p:sp>
        <p:nvSpPr>
          <p:cNvPr name="Freeform 3" id="3"/>
          <p:cNvSpPr/>
          <p:nvPr/>
        </p:nvSpPr>
        <p:spPr>
          <a:xfrm flipH="false" flipV="false" rot="-4421762">
            <a:off x="10097818" y="3686697"/>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704631">
            <a:off x="14297058" y="2361332"/>
            <a:ext cx="6144834" cy="9739650"/>
          </a:xfrm>
          <a:custGeom>
            <a:avLst/>
            <a:gdLst/>
            <a:ahLst/>
            <a:cxnLst/>
            <a:rect r="r" b="b" t="t" l="l"/>
            <a:pathLst>
              <a:path h="9739650" w="6144834">
                <a:moveTo>
                  <a:pt x="0" y="0"/>
                </a:moveTo>
                <a:lnTo>
                  <a:pt x="6144833" y="0"/>
                </a:lnTo>
                <a:lnTo>
                  <a:pt x="6144833" y="9739650"/>
                </a:lnTo>
                <a:lnTo>
                  <a:pt x="0" y="97396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84924" y="2868370"/>
            <a:ext cx="15518152" cy="6047104"/>
          </a:xfrm>
          <a:prstGeom prst="rect">
            <a:avLst/>
          </a:prstGeom>
        </p:spPr>
        <p:txBody>
          <a:bodyPr anchor="t" rtlCol="false" tIns="0" lIns="0" bIns="0" rIns="0">
            <a:spAutoFit/>
          </a:bodyPr>
          <a:lstStyle/>
          <a:p>
            <a:pPr algn="l" marL="820425" indent="-410213" lvl="1">
              <a:lnSpc>
                <a:spcPts val="5320"/>
              </a:lnSpc>
              <a:buFont typeface="Arial"/>
              <a:buChar char="•"/>
            </a:pPr>
            <a:r>
              <a:rPr lang="en-US" sz="3800">
                <a:solidFill>
                  <a:srgbClr val="142414"/>
                </a:solidFill>
                <a:latin typeface="Rasputin Light"/>
                <a:ea typeface="Rasputin Light"/>
                <a:cs typeface="Rasputin Light"/>
                <a:sym typeface="Rasputin Light"/>
              </a:rPr>
              <a:t>Allow users to further customize their workout plans by specifying additional parameters such as workout duration, rest periods, and exercise variations.</a:t>
            </a:r>
          </a:p>
          <a:p>
            <a:pPr algn="l" marL="820425" indent="-410213" lvl="1">
              <a:lnSpc>
                <a:spcPts val="5320"/>
              </a:lnSpc>
              <a:buFont typeface="Arial"/>
              <a:buChar char="•"/>
            </a:pPr>
            <a:r>
              <a:rPr lang="en-US" sz="3800">
                <a:solidFill>
                  <a:srgbClr val="142414"/>
                </a:solidFill>
                <a:latin typeface="Rasputin Light"/>
                <a:ea typeface="Rasputin Light"/>
                <a:cs typeface="Rasputin Light"/>
                <a:sym typeface="Rasputin Light"/>
              </a:rPr>
              <a:t>Implement machine learning or AI algorithms to dynamically adjust workout plans based on user progress, fitness level, and goals (e.g., weight loss, strength building).</a:t>
            </a:r>
          </a:p>
          <a:p>
            <a:pPr algn="l" marL="820425" indent="-410213" lvl="1">
              <a:lnSpc>
                <a:spcPts val="5320"/>
              </a:lnSpc>
              <a:buFont typeface="Arial"/>
              <a:buChar char="•"/>
            </a:pPr>
            <a:r>
              <a:rPr lang="en-US" sz="3800">
                <a:solidFill>
                  <a:srgbClr val="142414"/>
                </a:solidFill>
                <a:latin typeface="Rasputin Light"/>
                <a:ea typeface="Rasputin Light"/>
                <a:cs typeface="Rasputin Light"/>
                <a:sym typeface="Rasputin Light"/>
              </a:rPr>
              <a:t>Include features for users to track their workout progress over time, analyze improvements, and set new goals based on performance metrics.</a:t>
            </a:r>
          </a:p>
        </p:txBody>
      </p:sp>
      <p:sp>
        <p:nvSpPr>
          <p:cNvPr name="Freeform 6" id="6"/>
          <p:cNvSpPr/>
          <p:nvPr/>
        </p:nvSpPr>
        <p:spPr>
          <a:xfrm flipH="false" flipV="false" rot="-5822765">
            <a:off x="-1597075" y="7402747"/>
            <a:ext cx="4764940" cy="4699422"/>
          </a:xfrm>
          <a:custGeom>
            <a:avLst/>
            <a:gdLst/>
            <a:ahLst/>
            <a:cxnLst/>
            <a:rect r="r" b="b" t="t" l="l"/>
            <a:pathLst>
              <a:path h="4699422" w="4764940">
                <a:moveTo>
                  <a:pt x="0" y="0"/>
                </a:moveTo>
                <a:lnTo>
                  <a:pt x="4764940" y="0"/>
                </a:lnTo>
                <a:lnTo>
                  <a:pt x="4764940" y="4699422"/>
                </a:lnTo>
                <a:lnTo>
                  <a:pt x="0" y="46994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3142669" y="3712623"/>
            <a:ext cx="12002662" cy="1860550"/>
          </a:xfrm>
          <a:prstGeom prst="rect">
            <a:avLst/>
          </a:prstGeom>
        </p:spPr>
        <p:txBody>
          <a:bodyPr anchor="t" rtlCol="false" tIns="0" lIns="0" bIns="0" rIns="0">
            <a:spAutoFit/>
          </a:bodyPr>
          <a:lstStyle/>
          <a:p>
            <a:pPr algn="ctr">
              <a:lnSpc>
                <a:spcPts val="14300"/>
              </a:lnSpc>
            </a:pPr>
            <a:r>
              <a:rPr lang="en-US" sz="13000">
                <a:solidFill>
                  <a:srgbClr val="FFFFFF"/>
                </a:solidFill>
                <a:latin typeface="Rasputin Light"/>
                <a:ea typeface="Rasputin Light"/>
                <a:cs typeface="Rasputin Light"/>
                <a:sym typeface="Rasputin Light"/>
              </a:rPr>
              <a:t>Thank you!</a:t>
            </a:r>
          </a:p>
        </p:txBody>
      </p:sp>
      <p:sp>
        <p:nvSpPr>
          <p:cNvPr name="Freeform 3" id="3"/>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726396">
            <a:off x="1565829" y="-404527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045464">
            <a:off x="10463264" y="6473304"/>
            <a:ext cx="5489002" cy="8700148"/>
          </a:xfrm>
          <a:custGeom>
            <a:avLst/>
            <a:gdLst/>
            <a:ahLst/>
            <a:cxnLst/>
            <a:rect r="r" b="b" t="t" l="l"/>
            <a:pathLst>
              <a:path h="8700148" w="5489002">
                <a:moveTo>
                  <a:pt x="0" y="0"/>
                </a:moveTo>
                <a:lnTo>
                  <a:pt x="5489003" y="0"/>
                </a:lnTo>
                <a:lnTo>
                  <a:pt x="5489003" y="8700148"/>
                </a:lnTo>
                <a:lnTo>
                  <a:pt x="0" y="8700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8355703" y="2376483"/>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761102" y="1777663"/>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Introduction</a:t>
            </a:r>
          </a:p>
        </p:txBody>
      </p:sp>
      <p:sp>
        <p:nvSpPr>
          <p:cNvPr name="TextBox 5" id="5"/>
          <p:cNvSpPr txBox="true"/>
          <p:nvPr/>
        </p:nvSpPr>
        <p:spPr>
          <a:xfrm rot="0">
            <a:off x="10793047" y="4506352"/>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UML Diagram</a:t>
            </a:r>
          </a:p>
        </p:txBody>
      </p:sp>
      <p:sp>
        <p:nvSpPr>
          <p:cNvPr name="TextBox 6" id="6"/>
          <p:cNvSpPr txBox="true"/>
          <p:nvPr/>
        </p:nvSpPr>
        <p:spPr>
          <a:xfrm rot="0">
            <a:off x="10761102" y="3142008"/>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Design Patterns Used</a:t>
            </a:r>
          </a:p>
        </p:txBody>
      </p:sp>
      <p:sp>
        <p:nvSpPr>
          <p:cNvPr name="TextBox 7" id="7"/>
          <p:cNvSpPr txBox="true"/>
          <p:nvPr/>
        </p:nvSpPr>
        <p:spPr>
          <a:xfrm rot="0">
            <a:off x="1028700" y="4316487"/>
            <a:ext cx="6910589" cy="863600"/>
          </a:xfrm>
          <a:prstGeom prst="rect">
            <a:avLst/>
          </a:prstGeom>
        </p:spPr>
        <p:txBody>
          <a:bodyPr anchor="t" rtlCol="false" tIns="0" lIns="0" bIns="0" rIns="0">
            <a:spAutoFit/>
          </a:bodyPr>
          <a:lstStyle/>
          <a:p>
            <a:pPr algn="l">
              <a:lnSpc>
                <a:spcPts val="6999"/>
              </a:lnSpc>
            </a:pPr>
            <a:r>
              <a:rPr lang="en-US" sz="4999">
                <a:solidFill>
                  <a:srgbClr val="FFFFFF"/>
                </a:solidFill>
                <a:latin typeface="Rasputin Light"/>
                <a:ea typeface="Rasputin Light"/>
                <a:cs typeface="Rasputin Light"/>
                <a:sym typeface="Rasputin Light"/>
              </a:rPr>
              <a:t>Topics Covered</a:t>
            </a:r>
          </a:p>
        </p:txBody>
      </p:sp>
      <p:sp>
        <p:nvSpPr>
          <p:cNvPr name="TextBox 8" id="8"/>
          <p:cNvSpPr txBox="true"/>
          <p:nvPr/>
        </p:nvSpPr>
        <p:spPr>
          <a:xfrm rot="0">
            <a:off x="10793047" y="5866522"/>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DEMO</a:t>
            </a:r>
          </a:p>
        </p:txBody>
      </p:sp>
      <p:sp>
        <p:nvSpPr>
          <p:cNvPr name="TextBox 9" id="9"/>
          <p:cNvSpPr txBox="true"/>
          <p:nvPr/>
        </p:nvSpPr>
        <p:spPr>
          <a:xfrm rot="0">
            <a:off x="10761102" y="7226693"/>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6775407" y="-3636889"/>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43551">
            <a:off x="6526536" y="4794885"/>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66187" y="881018"/>
            <a:ext cx="8115300" cy="8524963"/>
            <a:chOff x="0" y="0"/>
            <a:chExt cx="10820400" cy="11366618"/>
          </a:xfrm>
        </p:grpSpPr>
        <p:sp>
          <p:nvSpPr>
            <p:cNvPr name="TextBox 5" id="5"/>
            <p:cNvSpPr txBox="true"/>
            <p:nvPr/>
          </p:nvSpPr>
          <p:spPr>
            <a:xfrm rot="0">
              <a:off x="0" y="2342632"/>
              <a:ext cx="10820400" cy="9023986"/>
            </a:xfrm>
            <a:prstGeom prst="rect">
              <a:avLst/>
            </a:prstGeom>
          </p:spPr>
          <p:txBody>
            <a:bodyPr anchor="t" rtlCol="false" tIns="0" lIns="0" bIns="0" rIns="0">
              <a:spAutoFit/>
            </a:bodyPr>
            <a:lstStyle/>
            <a:p>
              <a:pPr algn="l">
                <a:lnSpc>
                  <a:spcPts val="4199"/>
                </a:lnSpc>
              </a:pPr>
              <a:r>
                <a:rPr lang="en-US" sz="2799">
                  <a:solidFill>
                    <a:srgbClr val="FFFFFF"/>
                  </a:solidFill>
                  <a:latin typeface="TT Commons Pro"/>
                  <a:ea typeface="TT Commons Pro"/>
                  <a:cs typeface="TT Commons Pro"/>
                  <a:sym typeface="TT Commons Pro"/>
                </a:rPr>
                <a:t>This project, "Dynamic Workout Plan Generator", utilizes the Strategy design pattern to create personalized workout plans based on user preferences, including intensity level (beginner, intermediate, or rigorous) and equipment availability. The system generates customized routines for various fitness goals such as Cardio, Muscle Building, and Weight Loss, with exercises tailored to each level and goal. The design allows flexibility in choosing between bodyweight exercises or those requiring equipment, providing users with a diverse and adaptable fitness experience that can be easily modified based on individual needs.</a:t>
              </a:r>
            </a:p>
          </p:txBody>
        </p:sp>
        <p:sp>
          <p:nvSpPr>
            <p:cNvPr name="TextBox 6" id="6"/>
            <p:cNvSpPr txBox="true"/>
            <p:nvPr/>
          </p:nvSpPr>
          <p:spPr>
            <a:xfrm rot="0">
              <a:off x="0" y="-19050"/>
              <a:ext cx="10820400" cy="1970617"/>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Introduction</a:t>
              </a:r>
            </a:p>
          </p:txBody>
        </p:sp>
      </p:grpSp>
      <p:grpSp>
        <p:nvGrpSpPr>
          <p:cNvPr name="Group 7" id="7"/>
          <p:cNvGrpSpPr>
            <a:grpSpLocks noChangeAspect="true"/>
          </p:cNvGrpSpPr>
          <p:nvPr/>
        </p:nvGrpSpPr>
        <p:grpSpPr>
          <a:xfrm rot="362418">
            <a:off x="9322613" y="420576"/>
            <a:ext cx="8491976" cy="9445848"/>
            <a:chOff x="687070" y="247650"/>
            <a:chExt cx="11148060" cy="12400280"/>
          </a:xfrm>
        </p:grpSpPr>
        <p:sp>
          <p:nvSpPr>
            <p:cNvPr name="Freeform 8" id="8"/>
            <p:cNvSpPr/>
            <p:nvPr/>
          </p:nvSpPr>
          <p:spPr>
            <a:xfrm flipH="false" flipV="false" rot="0">
              <a:off x="687070" y="247650"/>
              <a:ext cx="11148061" cy="12400280"/>
            </a:xfrm>
            <a:custGeom>
              <a:avLst/>
              <a:gdLst/>
              <a:ahLst/>
              <a:cxnLst/>
              <a:rect r="r" b="b" t="t" l="l"/>
              <a:pathLst>
                <a:path h="12400280" w="11148061">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1"/>
                    <a:pt x="2499360" y="12005311"/>
                    <a:pt x="4248150" y="12081511"/>
                  </a:cubicBezTo>
                  <a:cubicBezTo>
                    <a:pt x="7001510" y="12400280"/>
                    <a:pt x="9088120" y="10502901"/>
                    <a:pt x="10118091" y="8309611"/>
                  </a:cubicBezTo>
                  <a:cubicBezTo>
                    <a:pt x="11148061" y="6116320"/>
                    <a:pt x="10782300" y="3361691"/>
                    <a:pt x="9215121" y="1497330"/>
                  </a:cubicBezTo>
                  <a:close/>
                </a:path>
              </a:pathLst>
            </a:custGeom>
            <a:blipFill>
              <a:blip r:embed="rId6"/>
              <a:stretch>
                <a:fillRect l="-6649" t="-5400" r="6649" b="-131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green organic blob"/>
          <p:cNvSpPr/>
          <p:nvPr/>
        </p:nvSpPr>
        <p:spPr>
          <a:xfrm flipH="false" flipV="false" rot="7672955">
            <a:off x="10751530" y="-4919548"/>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descr="lined abstract shape"/>
          <p:cNvSpPr/>
          <p:nvPr/>
        </p:nvSpPr>
        <p:spPr>
          <a:xfrm flipH="false" flipV="false" rot="1901520">
            <a:off x="11841060" y="-3813956"/>
            <a:ext cx="10836480" cy="7395897"/>
          </a:xfrm>
          <a:custGeom>
            <a:avLst/>
            <a:gdLst/>
            <a:ahLst/>
            <a:cxnLst/>
            <a:rect r="r" b="b" t="t" l="l"/>
            <a:pathLst>
              <a:path h="7395897" w="10836480">
                <a:moveTo>
                  <a:pt x="0" y="0"/>
                </a:moveTo>
                <a:lnTo>
                  <a:pt x="10836480" y="0"/>
                </a:lnTo>
                <a:lnTo>
                  <a:pt x="10836480" y="7395898"/>
                </a:lnTo>
                <a:lnTo>
                  <a:pt x="0" y="7395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lined abstract shape"/>
          <p:cNvSpPr/>
          <p:nvPr/>
        </p:nvSpPr>
        <p:spPr>
          <a:xfrm flipH="false" flipV="false" rot="-7772413">
            <a:off x="-3694394" y="6621391"/>
            <a:ext cx="6800267" cy="4641183"/>
          </a:xfrm>
          <a:custGeom>
            <a:avLst/>
            <a:gdLst/>
            <a:ahLst/>
            <a:cxnLst/>
            <a:rect r="r" b="b" t="t" l="l"/>
            <a:pathLst>
              <a:path h="4641183" w="6800267">
                <a:moveTo>
                  <a:pt x="0" y="0"/>
                </a:moveTo>
                <a:lnTo>
                  <a:pt x="6800268" y="0"/>
                </a:lnTo>
                <a:lnTo>
                  <a:pt x="6800268" y="4641183"/>
                </a:lnTo>
                <a:lnTo>
                  <a:pt x="0" y="4641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a:extLst>
              <a:ext uri="{C183D7F6-B498-43B3-948B-1728B52AA6E4}">
                <adec:decorative xmlns:adec="http://schemas.microsoft.com/office/drawing/2017/decorative" val="1"/>
              </a:ext>
            </a:extLst>
          </p:cNvPr>
          <p:cNvSpPr/>
          <p:nvPr/>
        </p:nvSpPr>
        <p:spPr>
          <a:xfrm rot="0">
            <a:off x="1028700" y="5138738"/>
            <a:ext cx="17259300" cy="0"/>
          </a:xfrm>
          <a:prstGeom prst="line">
            <a:avLst/>
          </a:prstGeom>
          <a:ln cap="rnd" w="9525">
            <a:solidFill>
              <a:srgbClr val="4F674F"/>
            </a:solidFill>
            <a:prstDash val="solid"/>
            <a:headEnd type="none" len="sm" w="sm"/>
            <a:tailEnd type="none" len="sm" w="sm"/>
          </a:ln>
        </p:spPr>
      </p:sp>
      <p:grpSp>
        <p:nvGrpSpPr>
          <p:cNvPr name="Group 6" id="6"/>
          <p:cNvGrpSpPr/>
          <p:nvPr/>
        </p:nvGrpSpPr>
        <p:grpSpPr>
          <a:xfrm rot="0">
            <a:off x="1028700" y="4981575"/>
            <a:ext cx="323850" cy="323850"/>
            <a:chOff x="0" y="0"/>
            <a:chExt cx="6350000" cy="6350000"/>
          </a:xfrm>
        </p:grpSpPr>
        <p:sp>
          <p:nvSpPr>
            <p:cNvPr name="Freeform 7" id="7">
              <a:extLst>
                <a:ext uri="{C183D7F6-B498-43B3-948B-1728B52AA6E4}">
                  <adec:decorative xmlns:adec="http://schemas.microsoft.com/office/drawing/2017/decorative" val="1"/>
                </a:ext>
              </a:extLst>
            </p:cNvPr>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name="Group 8" id="8"/>
          <p:cNvGrpSpPr/>
          <p:nvPr/>
        </p:nvGrpSpPr>
        <p:grpSpPr>
          <a:xfrm rot="0">
            <a:off x="8563785" y="4981575"/>
            <a:ext cx="323850" cy="323850"/>
            <a:chOff x="0" y="0"/>
            <a:chExt cx="6350000" cy="6350000"/>
          </a:xfrm>
        </p:grpSpPr>
        <p:sp>
          <p:nvSpPr>
            <p:cNvPr name="Freeform 9" id="9">
              <a:extLst>
                <a:ext uri="{C183D7F6-B498-43B3-948B-1728B52AA6E4}">
                  <adec:decorative xmlns:adec="http://schemas.microsoft.com/office/drawing/2017/decorative" val="1"/>
                </a:ext>
              </a:extLst>
            </p:cNvPr>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grpSp>
        <p:nvGrpSpPr>
          <p:cNvPr name="Group 10" id="10"/>
          <p:cNvGrpSpPr/>
          <p:nvPr/>
        </p:nvGrpSpPr>
        <p:grpSpPr>
          <a:xfrm rot="0">
            <a:off x="14610379" y="4981575"/>
            <a:ext cx="323850" cy="323850"/>
            <a:chOff x="0" y="0"/>
            <a:chExt cx="6350000" cy="6350000"/>
          </a:xfrm>
        </p:grpSpPr>
        <p:sp>
          <p:nvSpPr>
            <p:cNvPr name="Freeform 11" id="11">
              <a:extLst>
                <a:ext uri="{C183D7F6-B498-43B3-948B-1728B52AA6E4}">
                  <adec:decorative xmlns:adec="http://schemas.microsoft.com/office/drawing/2017/decorative" val="1"/>
                </a:ext>
              </a:extLst>
            </p:cNvPr>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F674F"/>
            </a:solidFill>
          </p:spPr>
        </p:sp>
      </p:grpSp>
      <p:sp>
        <p:nvSpPr>
          <p:cNvPr name="TextBox 12" id="12"/>
          <p:cNvSpPr txBox="true"/>
          <p:nvPr/>
        </p:nvSpPr>
        <p:spPr>
          <a:xfrm rot="0">
            <a:off x="1028700" y="6073700"/>
            <a:ext cx="3455295" cy="1311275"/>
          </a:xfrm>
          <a:prstGeom prst="rect">
            <a:avLst/>
          </a:prstGeom>
        </p:spPr>
        <p:txBody>
          <a:bodyPr anchor="t" rtlCol="false" tIns="0" lIns="0" bIns="0" rIns="0">
            <a:spAutoFit/>
          </a:bodyPr>
          <a:lstStyle/>
          <a:p>
            <a:pPr algn="ctr">
              <a:lnSpc>
                <a:spcPts val="5199"/>
              </a:lnSpc>
            </a:pPr>
            <a:r>
              <a:rPr lang="en-US" sz="3999">
                <a:solidFill>
                  <a:srgbClr val="142414"/>
                </a:solidFill>
                <a:latin typeface="Rasputin Light"/>
                <a:ea typeface="Rasputin Light"/>
                <a:cs typeface="Rasputin Light"/>
                <a:sym typeface="Rasputin Light"/>
              </a:rPr>
              <a:t>Strategy Pattern</a:t>
            </a:r>
          </a:p>
        </p:txBody>
      </p:sp>
      <p:sp>
        <p:nvSpPr>
          <p:cNvPr name="TextBox 13" id="13"/>
          <p:cNvSpPr txBox="true"/>
          <p:nvPr/>
        </p:nvSpPr>
        <p:spPr>
          <a:xfrm rot="0">
            <a:off x="13206582" y="6073700"/>
            <a:ext cx="3455295" cy="1968500"/>
          </a:xfrm>
          <a:prstGeom prst="rect">
            <a:avLst/>
          </a:prstGeom>
        </p:spPr>
        <p:txBody>
          <a:bodyPr anchor="t" rtlCol="false" tIns="0" lIns="0" bIns="0" rIns="0">
            <a:spAutoFit/>
          </a:bodyPr>
          <a:lstStyle/>
          <a:p>
            <a:pPr algn="ctr">
              <a:lnSpc>
                <a:spcPts val="5199"/>
              </a:lnSpc>
            </a:pPr>
            <a:r>
              <a:rPr lang="en-US" sz="3999">
                <a:solidFill>
                  <a:srgbClr val="142414"/>
                </a:solidFill>
                <a:latin typeface="Rasputin Light"/>
                <a:ea typeface="Rasputin Light"/>
                <a:cs typeface="Rasputin Light"/>
                <a:sym typeface="Rasputin Light"/>
              </a:rPr>
              <a:t>Factory Method Pattern</a:t>
            </a:r>
          </a:p>
        </p:txBody>
      </p:sp>
      <p:sp>
        <p:nvSpPr>
          <p:cNvPr name="TextBox 14" id="14"/>
          <p:cNvSpPr txBox="true"/>
          <p:nvPr/>
        </p:nvSpPr>
        <p:spPr>
          <a:xfrm rot="0">
            <a:off x="7416353" y="6073700"/>
            <a:ext cx="3455295" cy="1311275"/>
          </a:xfrm>
          <a:prstGeom prst="rect">
            <a:avLst/>
          </a:prstGeom>
        </p:spPr>
        <p:txBody>
          <a:bodyPr anchor="t" rtlCol="false" tIns="0" lIns="0" bIns="0" rIns="0">
            <a:spAutoFit/>
          </a:bodyPr>
          <a:lstStyle/>
          <a:p>
            <a:pPr algn="ctr">
              <a:lnSpc>
                <a:spcPts val="5199"/>
              </a:lnSpc>
            </a:pPr>
            <a:r>
              <a:rPr lang="en-US" sz="3999">
                <a:solidFill>
                  <a:srgbClr val="142414"/>
                </a:solidFill>
                <a:latin typeface="Rasputin Light"/>
                <a:ea typeface="Rasputin Light"/>
                <a:cs typeface="Rasputin Light"/>
                <a:sym typeface="Rasputin Light"/>
              </a:rPr>
              <a:t>Builder Pattern</a:t>
            </a:r>
          </a:p>
        </p:txBody>
      </p:sp>
      <p:sp>
        <p:nvSpPr>
          <p:cNvPr name="TextBox 15" id="15"/>
          <p:cNvSpPr txBox="true"/>
          <p:nvPr/>
        </p:nvSpPr>
        <p:spPr>
          <a:xfrm rot="0">
            <a:off x="1009871" y="1410236"/>
            <a:ext cx="15755527" cy="1476375"/>
          </a:xfrm>
          <a:prstGeom prst="rect">
            <a:avLst/>
          </a:prstGeom>
        </p:spPr>
        <p:txBody>
          <a:bodyPr anchor="t" rtlCol="false" tIns="0" lIns="0" bIns="0" rIns="0">
            <a:spAutoFit/>
          </a:bodyPr>
          <a:lstStyle/>
          <a:p>
            <a:pPr algn="l">
              <a:lnSpc>
                <a:spcPts val="11519"/>
              </a:lnSpc>
            </a:pPr>
            <a:r>
              <a:rPr lang="en-US" sz="9600">
                <a:solidFill>
                  <a:srgbClr val="142414"/>
                </a:solidFill>
                <a:latin typeface="Rasputin Light"/>
                <a:ea typeface="Rasputin Light"/>
                <a:cs typeface="Rasputin Light"/>
                <a:sym typeface="Rasputin Light"/>
              </a:rPr>
              <a:t>Design Patterns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29104" y="277812"/>
            <a:ext cx="10083230" cy="2946400"/>
          </a:xfrm>
          <a:prstGeom prst="rect">
            <a:avLst/>
          </a:prstGeom>
        </p:spPr>
        <p:txBody>
          <a:bodyPr anchor="t" rtlCol="false" tIns="0" lIns="0" bIns="0" rIns="0">
            <a:spAutoFit/>
          </a:bodyPr>
          <a:lstStyle/>
          <a:p>
            <a:pPr algn="ctr">
              <a:lnSpc>
                <a:spcPts val="11519"/>
              </a:lnSpc>
            </a:pPr>
            <a:r>
              <a:rPr lang="en-US" sz="9600">
                <a:solidFill>
                  <a:srgbClr val="FFFFFF"/>
                </a:solidFill>
                <a:latin typeface="Rasputin Light"/>
                <a:ea typeface="Rasputin Light"/>
                <a:cs typeface="Rasputin Light"/>
                <a:sym typeface="Rasputin Light"/>
              </a:rPr>
              <a:t>Strategy Pattern</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6823"/>
            <a:ext cx="18288000" cy="4572001"/>
          </a:xfrm>
          <a:prstGeom prst="rect">
            <a:avLst/>
          </a:prstGeom>
        </p:spPr>
        <p:txBody>
          <a:bodyPr anchor="t" rtlCol="false" tIns="0" lIns="0" bIns="0" rIns="0">
            <a:spAutoFit/>
          </a:bodyPr>
          <a:lstStyle/>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Strategy Pattern</a:t>
            </a:r>
            <a:r>
              <a:rPr lang="en-US" sz="3499">
                <a:solidFill>
                  <a:srgbClr val="142414"/>
                </a:solidFill>
                <a:latin typeface="TT Commons Pro"/>
                <a:ea typeface="TT Commons Pro"/>
                <a:cs typeface="TT Commons Pro"/>
                <a:sym typeface="TT Commons Pro"/>
              </a:rPr>
              <a:t> is a behavioral design pattern that defines a family of algorithms (strategies) and allows them to be interchangeable. The client can choose which algorithm to use at runtime without altering the code that uses it.</a:t>
            </a:r>
          </a:p>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WorkoutStrategy</a:t>
            </a:r>
            <a:r>
              <a:rPr lang="en-US" sz="3499">
                <a:solidFill>
                  <a:srgbClr val="142414"/>
                </a:solidFill>
                <a:latin typeface="TT Commons Pro"/>
                <a:ea typeface="TT Commons Pro"/>
                <a:cs typeface="TT Commons Pro"/>
                <a:sym typeface="TT Commons Pro"/>
              </a:rPr>
              <a:t> interface is implemented by different strategies like </a:t>
            </a:r>
            <a:r>
              <a:rPr lang="en-US" b="true" sz="3499">
                <a:solidFill>
                  <a:srgbClr val="142414"/>
                </a:solidFill>
                <a:latin typeface="TT Commons Pro Bold"/>
                <a:ea typeface="TT Commons Pro Bold"/>
                <a:cs typeface="TT Commons Pro Bold"/>
                <a:sym typeface="TT Commons Pro Bold"/>
              </a:rPr>
              <a:t>CardioStrategy</a:t>
            </a:r>
            <a:r>
              <a:rPr lang="en-US" sz="3499">
                <a:solidFill>
                  <a:srgbClr val="142414"/>
                </a:solidFill>
                <a:latin typeface="TT Commons Pro"/>
                <a:ea typeface="TT Commons Pro"/>
                <a:cs typeface="TT Commons Pro"/>
                <a:sym typeface="TT Commons Pro"/>
              </a:rPr>
              <a:t>, </a:t>
            </a:r>
            <a:r>
              <a:rPr lang="en-US" b="true" sz="3499">
                <a:solidFill>
                  <a:srgbClr val="142414"/>
                </a:solidFill>
                <a:latin typeface="TT Commons Pro Bold"/>
                <a:ea typeface="TT Commons Pro Bold"/>
                <a:cs typeface="TT Commons Pro Bold"/>
                <a:sym typeface="TT Commons Pro Bold"/>
              </a:rPr>
              <a:t>MuscleBuildingStrategy</a:t>
            </a:r>
            <a:r>
              <a:rPr lang="en-US" sz="3499">
                <a:solidFill>
                  <a:srgbClr val="142414"/>
                </a:solidFill>
                <a:latin typeface="TT Commons Pro"/>
                <a:ea typeface="TT Commons Pro"/>
                <a:cs typeface="TT Commons Pro"/>
                <a:sym typeface="TT Commons Pro"/>
              </a:rPr>
              <a:t>, and </a:t>
            </a:r>
            <a:r>
              <a:rPr lang="en-US" b="true" sz="3499">
                <a:solidFill>
                  <a:srgbClr val="142414"/>
                </a:solidFill>
                <a:latin typeface="TT Commons Pro Bold"/>
                <a:ea typeface="TT Commons Pro Bold"/>
                <a:cs typeface="TT Commons Pro Bold"/>
                <a:sym typeface="TT Commons Pro Bold"/>
              </a:rPr>
              <a:t>WeightLossStrategy</a:t>
            </a:r>
            <a:r>
              <a:rPr lang="en-US" sz="3499">
                <a:solidFill>
                  <a:srgbClr val="142414"/>
                </a:solidFill>
                <a:latin typeface="TT Commons Pro"/>
                <a:ea typeface="TT Commons Pro"/>
                <a:cs typeface="TT Commons Pro"/>
                <a:sym typeface="TT Commons Pro"/>
              </a:rPr>
              <a:t>. Each strategy defines how to generate a workout plan based on the workout type and intensity. This allows the user to select different strategies dynamically based on their needs.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29104" y="1009650"/>
            <a:ext cx="10083230" cy="1482725"/>
          </a:xfrm>
          <a:prstGeom prst="rect">
            <a:avLst/>
          </a:prstGeom>
        </p:spPr>
        <p:txBody>
          <a:bodyPr anchor="t" rtlCol="false" tIns="0" lIns="0" bIns="0" rIns="0">
            <a:spAutoFit/>
          </a:bodyPr>
          <a:lstStyle/>
          <a:p>
            <a:pPr algn="ctr">
              <a:lnSpc>
                <a:spcPts val="11519"/>
              </a:lnSpc>
            </a:pPr>
            <a:r>
              <a:rPr lang="en-US" sz="9600">
                <a:solidFill>
                  <a:srgbClr val="FFFFFF"/>
                </a:solidFill>
                <a:latin typeface="Rasputin Light"/>
                <a:ea typeface="Rasputin Light"/>
                <a:cs typeface="Rasputin Light"/>
                <a:sym typeface="Rasputin Light"/>
              </a:rPr>
              <a:t>Builder Pattern</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6823"/>
            <a:ext cx="18288000" cy="3914776"/>
          </a:xfrm>
          <a:prstGeom prst="rect">
            <a:avLst/>
          </a:prstGeom>
        </p:spPr>
        <p:txBody>
          <a:bodyPr anchor="t" rtlCol="false" tIns="0" lIns="0" bIns="0" rIns="0">
            <a:spAutoFit/>
          </a:bodyPr>
          <a:lstStyle/>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Builder Pattern</a:t>
            </a:r>
            <a:r>
              <a:rPr lang="en-US" sz="3499">
                <a:solidFill>
                  <a:srgbClr val="142414"/>
                </a:solidFill>
                <a:latin typeface="TT Commons Pro"/>
                <a:ea typeface="TT Commons Pro"/>
                <a:cs typeface="TT Commons Pro"/>
                <a:sym typeface="TT Commons Pro"/>
              </a:rPr>
              <a:t> is a creational design pattern that allows the construction of complex objects step by step. It separates the construction of an object from its representation, allowing the same construction process to create different representations.</a:t>
            </a:r>
          </a:p>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CardioBuilder</a:t>
            </a:r>
            <a:r>
              <a:rPr lang="en-US" sz="3499">
                <a:solidFill>
                  <a:srgbClr val="142414"/>
                </a:solidFill>
                <a:latin typeface="TT Commons Pro"/>
                <a:ea typeface="TT Commons Pro"/>
                <a:cs typeface="TT Commons Pro"/>
                <a:sym typeface="TT Commons Pro"/>
              </a:rPr>
              <a:t> class is responsible for building a cardio workout plan step by step. It allows adding exercises with specified durations and sets, calculating the total workout time as exercises are added, and building the final WorkoutPlan object.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310264"/>
            <a:ext cx="11770698" cy="2946400"/>
          </a:xfrm>
          <a:prstGeom prst="rect">
            <a:avLst/>
          </a:prstGeom>
        </p:spPr>
        <p:txBody>
          <a:bodyPr anchor="t" rtlCol="false" tIns="0" lIns="0" bIns="0" rIns="0">
            <a:spAutoFit/>
          </a:bodyPr>
          <a:lstStyle/>
          <a:p>
            <a:pPr algn="ctr">
              <a:lnSpc>
                <a:spcPts val="11519"/>
              </a:lnSpc>
            </a:pPr>
            <a:r>
              <a:rPr lang="en-US" sz="9600">
                <a:solidFill>
                  <a:srgbClr val="FFFFFF"/>
                </a:solidFill>
                <a:latin typeface="Rasputin Light"/>
                <a:ea typeface="Rasputin Light"/>
                <a:cs typeface="Rasputin Light"/>
                <a:sym typeface="Rasputin Light"/>
              </a:rPr>
              <a:t>Factory Method Pattern</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3746823"/>
            <a:ext cx="18288000" cy="5229226"/>
          </a:xfrm>
          <a:prstGeom prst="rect">
            <a:avLst/>
          </a:prstGeom>
        </p:spPr>
        <p:txBody>
          <a:bodyPr anchor="t" rtlCol="false" tIns="0" lIns="0" bIns="0" rIns="0">
            <a:spAutoFit/>
          </a:bodyPr>
          <a:lstStyle/>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Factory Method Pattern</a:t>
            </a:r>
            <a:r>
              <a:rPr lang="en-US" sz="3499">
                <a:solidFill>
                  <a:srgbClr val="142414"/>
                </a:solidFill>
                <a:latin typeface="TT Commons Pro"/>
                <a:ea typeface="TT Commons Pro"/>
                <a:cs typeface="TT Commons Pro"/>
                <a:sym typeface="TT Commons Pro"/>
              </a:rPr>
              <a:t> is a creational design pattern that provides an interface for creating objects but allows subclasses or methods to decide which class to instantiate. It promotes loose coupling by abstracting the instantiation logic from the client.</a:t>
            </a:r>
          </a:p>
          <a:p>
            <a:pPr algn="l" marL="755644" indent="-377822" lvl="1">
              <a:lnSpc>
                <a:spcPts val="5249"/>
              </a:lnSpc>
              <a:buFont typeface="Arial"/>
              <a:buChar char="•"/>
            </a:pPr>
            <a:r>
              <a:rPr lang="en-US" sz="3499">
                <a:solidFill>
                  <a:srgbClr val="142414"/>
                </a:solidFill>
                <a:latin typeface="TT Commons Pro"/>
                <a:ea typeface="TT Commons Pro"/>
                <a:cs typeface="TT Commons Pro"/>
                <a:sym typeface="TT Commons Pro"/>
              </a:rPr>
              <a:t>The </a:t>
            </a:r>
            <a:r>
              <a:rPr lang="en-US" b="true" sz="3499">
                <a:solidFill>
                  <a:srgbClr val="142414"/>
                </a:solidFill>
                <a:latin typeface="TT Commons Pro Bold"/>
                <a:ea typeface="TT Commons Pro Bold"/>
                <a:cs typeface="TT Commons Pro Bold"/>
                <a:sym typeface="TT Commons Pro Bold"/>
              </a:rPr>
              <a:t>WorkoutPlanInterpreter </a:t>
            </a:r>
            <a:r>
              <a:rPr lang="en-US" sz="3499">
                <a:solidFill>
                  <a:srgbClr val="142414"/>
                </a:solidFill>
                <a:latin typeface="TT Commons Pro"/>
                <a:ea typeface="TT Commons Pro"/>
                <a:cs typeface="TT Commons Pro"/>
                <a:sym typeface="TT Commons Pro"/>
              </a:rPr>
              <a:t>class implements the Factory Method Pattern by interpreting the workout type (e.g., "cardio", "muscle", "weightloss") and returning the appropriate WorkoutStrategy object. This approach decouples the client code from the logic of instantiating specific strategies, making it easy to extend the application with new strategies in the future.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3051543" y="4484428"/>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22185" y="2437824"/>
            <a:ext cx="17043630" cy="5411353"/>
          </a:xfrm>
          <a:custGeom>
            <a:avLst/>
            <a:gdLst/>
            <a:ahLst/>
            <a:cxnLst/>
            <a:rect r="r" b="b" t="t" l="l"/>
            <a:pathLst>
              <a:path h="5411353" w="17043630">
                <a:moveTo>
                  <a:pt x="0" y="0"/>
                </a:moveTo>
                <a:lnTo>
                  <a:pt x="17043630" y="0"/>
                </a:lnTo>
                <a:lnTo>
                  <a:pt x="17043630" y="5411352"/>
                </a:lnTo>
                <a:lnTo>
                  <a:pt x="0" y="5411352"/>
                </a:lnTo>
                <a:lnTo>
                  <a:pt x="0" y="0"/>
                </a:lnTo>
                <a:close/>
              </a:path>
            </a:pathLst>
          </a:custGeom>
          <a:blipFill>
            <a:blip r:embed="rId4"/>
            <a:stretch>
              <a:fillRect l="0" t="0" r="0" b="0"/>
            </a:stretch>
          </a:blipFill>
        </p:spPr>
      </p:sp>
      <p:sp>
        <p:nvSpPr>
          <p:cNvPr name="TextBox 4" id="4"/>
          <p:cNvSpPr txBox="true"/>
          <p:nvPr/>
        </p:nvSpPr>
        <p:spPr>
          <a:xfrm rot="0">
            <a:off x="1028700" y="740569"/>
            <a:ext cx="15944785" cy="1263650"/>
          </a:xfrm>
          <a:prstGeom prst="rect">
            <a:avLst/>
          </a:prstGeom>
        </p:spPr>
        <p:txBody>
          <a:bodyPr anchor="t" rtlCol="false" tIns="0" lIns="0" bIns="0" rIns="0">
            <a:spAutoFit/>
          </a:bodyPr>
          <a:lstStyle/>
          <a:p>
            <a:pPr algn="ctr">
              <a:lnSpc>
                <a:spcPts val="9840"/>
              </a:lnSpc>
            </a:pPr>
            <a:r>
              <a:rPr lang="en-US" sz="8200">
                <a:solidFill>
                  <a:srgbClr val="FFFFFF"/>
                </a:solidFill>
                <a:latin typeface="Rasputin Light"/>
                <a:ea typeface="Rasputin Light"/>
                <a:cs typeface="Rasputin Light"/>
                <a:sym typeface="Rasputin Light"/>
              </a:rPr>
              <a:t>UML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3595009">
            <a:off x="11667807" y="-2491199"/>
            <a:ext cx="10836480" cy="7395897"/>
          </a:xfrm>
          <a:custGeom>
            <a:avLst/>
            <a:gdLst/>
            <a:ahLst/>
            <a:cxnLst/>
            <a:rect r="r" b="b" t="t" l="l"/>
            <a:pathLst>
              <a:path h="7395897" w="10836480">
                <a:moveTo>
                  <a:pt x="0" y="0"/>
                </a:moveTo>
                <a:lnTo>
                  <a:pt x="10836479" y="0"/>
                </a:lnTo>
                <a:lnTo>
                  <a:pt x="10836479" y="7395898"/>
                </a:lnTo>
                <a:lnTo>
                  <a:pt x="0" y="7395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21556">
            <a:off x="-3704253" y="5881126"/>
            <a:ext cx="10836480" cy="7395897"/>
          </a:xfrm>
          <a:custGeom>
            <a:avLst/>
            <a:gdLst/>
            <a:ahLst/>
            <a:cxnLst/>
            <a:rect r="r" b="b" t="t" l="l"/>
            <a:pathLst>
              <a:path h="7395897" w="10836480">
                <a:moveTo>
                  <a:pt x="0" y="0"/>
                </a:moveTo>
                <a:lnTo>
                  <a:pt x="10836480" y="0"/>
                </a:lnTo>
                <a:lnTo>
                  <a:pt x="10836480" y="7395897"/>
                </a:lnTo>
                <a:lnTo>
                  <a:pt x="0" y="7395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14515" y="4506912"/>
            <a:ext cx="15944785" cy="1263650"/>
          </a:xfrm>
          <a:prstGeom prst="rect">
            <a:avLst/>
          </a:prstGeom>
        </p:spPr>
        <p:txBody>
          <a:bodyPr anchor="t" rtlCol="false" tIns="0" lIns="0" bIns="0" rIns="0">
            <a:spAutoFit/>
          </a:bodyPr>
          <a:lstStyle/>
          <a:p>
            <a:pPr algn="ctr">
              <a:lnSpc>
                <a:spcPts val="9840"/>
              </a:lnSpc>
            </a:pPr>
            <a:r>
              <a:rPr lang="en-US" sz="8200">
                <a:solidFill>
                  <a:srgbClr val="FFFFFF"/>
                </a:solidFill>
                <a:latin typeface="Rasputin Light"/>
                <a:ea typeface="Rasputin Light"/>
                <a:cs typeface="Rasputin Light"/>
                <a:sym typeface="Rasputin Light"/>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DAGY1_Rg6xQ</dc:identifier>
  <dcterms:modified xsi:type="dcterms:W3CDTF">2011-08-01T06:04:30Z</dcterms:modified>
  <cp:revision>1</cp:revision>
  <dc:title>Copy of Green Blobs Basic Simple Presentation</dc:title>
</cp:coreProperties>
</file>