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0" r:id="rId7"/>
    <p:sldId id="271" r:id="rId8"/>
    <p:sldId id="262" r:id="rId9"/>
    <p:sldId id="266" r:id="rId10"/>
    <p:sldId id="272" r:id="rId11"/>
    <p:sldId id="273" r:id="rId12"/>
    <p:sldId id="265" r:id="rId13"/>
    <p:sldId id="261" r:id="rId14"/>
    <p:sldId id="268" r:id="rId15"/>
    <p:sldId id="263" r:id="rId16"/>
    <p:sldId id="267" r:id="rId17"/>
    <p:sldId id="269" r:id="rId18"/>
    <p:sldId id="26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86" autoAdjust="0"/>
    <p:restoredTop sz="94660"/>
  </p:normalViewPr>
  <p:slideViewPr>
    <p:cSldViewPr>
      <p:cViewPr>
        <p:scale>
          <a:sx n="69" d="100"/>
          <a:sy n="69" d="100"/>
        </p:scale>
        <p:origin x="-146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197DDA-7763-471A-9660-0FE7CDE69D2C}" type="datetimeFigureOut">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70F39-6CC5-4369-B5B5-914F448CD58C}" type="slidenum">
              <a:rPr lang="en-US" smtClean="0"/>
              <a:t>‹#›</a:t>
            </a:fld>
            <a:endParaRPr lang="en-US"/>
          </a:p>
        </p:txBody>
      </p:sp>
    </p:spTree>
    <p:extLst>
      <p:ext uri="{BB962C8B-B14F-4D97-AF65-F5344CB8AC3E}">
        <p14:creationId xmlns:p14="http://schemas.microsoft.com/office/powerpoint/2010/main" val="73172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97DDA-7763-471A-9660-0FE7CDE69D2C}" type="datetimeFigureOut">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70F39-6CC5-4369-B5B5-914F448CD58C}" type="slidenum">
              <a:rPr lang="en-US" smtClean="0"/>
              <a:t>‹#›</a:t>
            </a:fld>
            <a:endParaRPr lang="en-US"/>
          </a:p>
        </p:txBody>
      </p:sp>
    </p:spTree>
    <p:extLst>
      <p:ext uri="{BB962C8B-B14F-4D97-AF65-F5344CB8AC3E}">
        <p14:creationId xmlns:p14="http://schemas.microsoft.com/office/powerpoint/2010/main" val="324417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97DDA-7763-471A-9660-0FE7CDE69D2C}" type="datetimeFigureOut">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70F39-6CC5-4369-B5B5-914F448CD58C}" type="slidenum">
              <a:rPr lang="en-US" smtClean="0"/>
              <a:t>‹#›</a:t>
            </a:fld>
            <a:endParaRPr lang="en-US"/>
          </a:p>
        </p:txBody>
      </p:sp>
    </p:spTree>
    <p:extLst>
      <p:ext uri="{BB962C8B-B14F-4D97-AF65-F5344CB8AC3E}">
        <p14:creationId xmlns:p14="http://schemas.microsoft.com/office/powerpoint/2010/main" val="384618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97DDA-7763-471A-9660-0FE7CDE69D2C}" type="datetimeFigureOut">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70F39-6CC5-4369-B5B5-914F448CD58C}" type="slidenum">
              <a:rPr lang="en-US" smtClean="0"/>
              <a:t>‹#›</a:t>
            </a:fld>
            <a:endParaRPr lang="en-US"/>
          </a:p>
        </p:txBody>
      </p:sp>
    </p:spTree>
    <p:extLst>
      <p:ext uri="{BB962C8B-B14F-4D97-AF65-F5344CB8AC3E}">
        <p14:creationId xmlns:p14="http://schemas.microsoft.com/office/powerpoint/2010/main" val="140986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197DDA-7763-471A-9660-0FE7CDE69D2C}" type="datetimeFigureOut">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70F39-6CC5-4369-B5B5-914F448CD58C}" type="slidenum">
              <a:rPr lang="en-US" smtClean="0"/>
              <a:t>‹#›</a:t>
            </a:fld>
            <a:endParaRPr lang="en-US"/>
          </a:p>
        </p:txBody>
      </p:sp>
    </p:spTree>
    <p:extLst>
      <p:ext uri="{BB962C8B-B14F-4D97-AF65-F5344CB8AC3E}">
        <p14:creationId xmlns:p14="http://schemas.microsoft.com/office/powerpoint/2010/main" val="404942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197DDA-7763-471A-9660-0FE7CDE69D2C}" type="datetimeFigureOut">
              <a:rPr lang="en-US" smtClean="0"/>
              <a:t>11/15/2015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70F39-6CC5-4369-B5B5-914F448CD58C}" type="slidenum">
              <a:rPr lang="en-US" smtClean="0"/>
              <a:t>‹#›</a:t>
            </a:fld>
            <a:endParaRPr lang="en-US"/>
          </a:p>
        </p:txBody>
      </p:sp>
    </p:spTree>
    <p:extLst>
      <p:ext uri="{BB962C8B-B14F-4D97-AF65-F5344CB8AC3E}">
        <p14:creationId xmlns:p14="http://schemas.microsoft.com/office/powerpoint/2010/main" val="87663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197DDA-7763-471A-9660-0FE7CDE69D2C}" type="datetimeFigureOut">
              <a:rPr lang="en-US" smtClean="0"/>
              <a:t>11/15/2015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470F39-6CC5-4369-B5B5-914F448CD58C}" type="slidenum">
              <a:rPr lang="en-US" smtClean="0"/>
              <a:t>‹#›</a:t>
            </a:fld>
            <a:endParaRPr lang="en-US"/>
          </a:p>
        </p:txBody>
      </p:sp>
    </p:spTree>
    <p:extLst>
      <p:ext uri="{BB962C8B-B14F-4D97-AF65-F5344CB8AC3E}">
        <p14:creationId xmlns:p14="http://schemas.microsoft.com/office/powerpoint/2010/main" val="207547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197DDA-7763-471A-9660-0FE7CDE69D2C}" type="datetimeFigureOut">
              <a:rPr lang="en-US" smtClean="0"/>
              <a:t>11/15/2015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470F39-6CC5-4369-B5B5-914F448CD58C}" type="slidenum">
              <a:rPr lang="en-US" smtClean="0"/>
              <a:t>‹#›</a:t>
            </a:fld>
            <a:endParaRPr lang="en-US"/>
          </a:p>
        </p:txBody>
      </p:sp>
    </p:spTree>
    <p:extLst>
      <p:ext uri="{BB962C8B-B14F-4D97-AF65-F5344CB8AC3E}">
        <p14:creationId xmlns:p14="http://schemas.microsoft.com/office/powerpoint/2010/main" val="3667886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97DDA-7763-471A-9660-0FE7CDE69D2C}" type="datetimeFigureOut">
              <a:rPr lang="en-US" smtClean="0"/>
              <a:t>11/15/2015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470F39-6CC5-4369-B5B5-914F448CD58C}" type="slidenum">
              <a:rPr lang="en-US" smtClean="0"/>
              <a:t>‹#›</a:t>
            </a:fld>
            <a:endParaRPr lang="en-US"/>
          </a:p>
        </p:txBody>
      </p:sp>
    </p:spTree>
    <p:extLst>
      <p:ext uri="{BB962C8B-B14F-4D97-AF65-F5344CB8AC3E}">
        <p14:creationId xmlns:p14="http://schemas.microsoft.com/office/powerpoint/2010/main" val="296448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97DDA-7763-471A-9660-0FE7CDE69D2C}" type="datetimeFigureOut">
              <a:rPr lang="en-US" smtClean="0"/>
              <a:t>11/15/2015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70F39-6CC5-4369-B5B5-914F448CD58C}" type="slidenum">
              <a:rPr lang="en-US" smtClean="0"/>
              <a:t>‹#›</a:t>
            </a:fld>
            <a:endParaRPr lang="en-US"/>
          </a:p>
        </p:txBody>
      </p:sp>
    </p:spTree>
    <p:extLst>
      <p:ext uri="{BB962C8B-B14F-4D97-AF65-F5344CB8AC3E}">
        <p14:creationId xmlns:p14="http://schemas.microsoft.com/office/powerpoint/2010/main" val="3866628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97DDA-7763-471A-9660-0FE7CDE69D2C}" type="datetimeFigureOut">
              <a:rPr lang="en-US" smtClean="0"/>
              <a:t>11/15/2015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70F39-6CC5-4369-B5B5-914F448CD58C}" type="slidenum">
              <a:rPr lang="en-US" smtClean="0"/>
              <a:t>‹#›</a:t>
            </a:fld>
            <a:endParaRPr lang="en-US"/>
          </a:p>
        </p:txBody>
      </p:sp>
    </p:spTree>
    <p:extLst>
      <p:ext uri="{BB962C8B-B14F-4D97-AF65-F5344CB8AC3E}">
        <p14:creationId xmlns:p14="http://schemas.microsoft.com/office/powerpoint/2010/main" val="814159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97DDA-7763-471A-9660-0FE7CDE69D2C}" type="datetimeFigureOut">
              <a:rPr lang="en-US" smtClean="0"/>
              <a:t>11/15/2015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70F39-6CC5-4369-B5B5-914F448CD58C}" type="slidenum">
              <a:rPr lang="en-US" smtClean="0"/>
              <a:t>‹#›</a:t>
            </a:fld>
            <a:endParaRPr lang="en-US"/>
          </a:p>
        </p:txBody>
      </p:sp>
    </p:spTree>
    <p:extLst>
      <p:ext uri="{BB962C8B-B14F-4D97-AF65-F5344CB8AC3E}">
        <p14:creationId xmlns:p14="http://schemas.microsoft.com/office/powerpoint/2010/main" val="1856281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2438400"/>
            <a:ext cx="8153400" cy="830997"/>
          </a:xfrm>
          <a:prstGeom prst="rect">
            <a:avLst/>
          </a:prstGeom>
          <a:noFill/>
        </p:spPr>
        <p:txBody>
          <a:bodyPr wrap="square" rtlCol="0">
            <a:spAutoFit/>
          </a:bodyPr>
          <a:lstStyle/>
          <a:p>
            <a:pPr algn="ctr"/>
            <a:r>
              <a:rPr lang="en-US" sz="4800" dirty="0" smtClean="0">
                <a:solidFill>
                  <a:schemeClr val="tx2">
                    <a:lumMod val="75000"/>
                  </a:schemeClr>
                </a:solidFill>
                <a:effectLst>
                  <a:outerShdw blurRad="38100" dist="38100" dir="2700000" algn="tl">
                    <a:srgbClr val="000000">
                      <a:alpha val="43137"/>
                    </a:srgbClr>
                  </a:outerShdw>
                </a:effectLst>
              </a:rPr>
              <a:t>Predicting Customer Trip Type</a:t>
            </a:r>
            <a:endParaRPr lang="en-US" sz="4800" dirty="0">
              <a:solidFill>
                <a:schemeClr val="tx2">
                  <a:lumMod val="75000"/>
                </a:schemeClr>
              </a:solidFill>
              <a:effectLst>
                <a:outerShdw blurRad="38100" dist="38100" dir="2700000" algn="tl">
                  <a:srgbClr val="000000">
                    <a:alpha val="43137"/>
                  </a:srgbClr>
                </a:outerShdw>
              </a:effectLst>
            </a:endParaRPr>
          </a:p>
        </p:txBody>
      </p:sp>
      <p:sp>
        <p:nvSpPr>
          <p:cNvPr id="6" name="TextBox 5"/>
          <p:cNvSpPr txBox="1"/>
          <p:nvPr/>
        </p:nvSpPr>
        <p:spPr>
          <a:xfrm>
            <a:off x="2819400" y="3741848"/>
            <a:ext cx="3429000" cy="461665"/>
          </a:xfrm>
          <a:prstGeom prst="rect">
            <a:avLst/>
          </a:prstGeom>
          <a:noFill/>
        </p:spPr>
        <p:txBody>
          <a:bodyPr wrap="square" rtlCol="0">
            <a:spAutoFit/>
          </a:bodyPr>
          <a:lstStyle/>
          <a:p>
            <a:r>
              <a:rPr lang="en-US" sz="2400" dirty="0" smtClean="0">
                <a:solidFill>
                  <a:schemeClr val="tx2">
                    <a:lumMod val="75000"/>
                  </a:schemeClr>
                </a:solidFill>
              </a:rPr>
              <a:t>ISM 6136 – Data Mining</a:t>
            </a:r>
            <a:endParaRPr lang="en-US" sz="2400" dirty="0">
              <a:solidFill>
                <a:schemeClr val="tx2">
                  <a:lumMod val="75000"/>
                </a:schemeClr>
              </a:solidFill>
            </a:endParaRPr>
          </a:p>
        </p:txBody>
      </p:sp>
      <p:sp>
        <p:nvSpPr>
          <p:cNvPr id="7" name="TextBox 6"/>
          <p:cNvSpPr txBox="1"/>
          <p:nvPr/>
        </p:nvSpPr>
        <p:spPr>
          <a:xfrm>
            <a:off x="914400" y="4724399"/>
            <a:ext cx="7239000" cy="369332"/>
          </a:xfrm>
          <a:prstGeom prst="rect">
            <a:avLst/>
          </a:prstGeom>
          <a:noFill/>
        </p:spPr>
        <p:txBody>
          <a:bodyPr wrap="square" rtlCol="0">
            <a:spAutoFit/>
          </a:bodyPr>
          <a:lstStyle/>
          <a:p>
            <a:pPr algn="ctr"/>
            <a:r>
              <a:rPr lang="en-US" dirty="0" smtClean="0">
                <a:solidFill>
                  <a:schemeClr val="tx2">
                    <a:lumMod val="75000"/>
                  </a:schemeClr>
                </a:solidFill>
              </a:rPr>
              <a:t>  </a:t>
            </a:r>
            <a:r>
              <a:rPr lang="en-US" dirty="0" err="1" smtClean="0">
                <a:solidFill>
                  <a:schemeClr val="tx2">
                    <a:lumMod val="75000"/>
                  </a:schemeClr>
                </a:solidFill>
              </a:rPr>
              <a:t>Paridhi</a:t>
            </a:r>
            <a:r>
              <a:rPr lang="en-US" dirty="0" smtClean="0">
                <a:solidFill>
                  <a:schemeClr val="tx2">
                    <a:lumMod val="75000"/>
                  </a:schemeClr>
                </a:solidFill>
              </a:rPr>
              <a:t> </a:t>
            </a:r>
            <a:r>
              <a:rPr lang="en-US" dirty="0" err="1" smtClean="0">
                <a:solidFill>
                  <a:schemeClr val="tx2">
                    <a:lumMod val="75000"/>
                  </a:schemeClr>
                </a:solidFill>
              </a:rPr>
              <a:t>Varma</a:t>
            </a:r>
            <a:r>
              <a:rPr lang="en-US" dirty="0" smtClean="0">
                <a:solidFill>
                  <a:schemeClr val="tx2">
                    <a:lumMod val="75000"/>
                  </a:schemeClr>
                </a:solidFill>
              </a:rPr>
              <a:t>| </a:t>
            </a:r>
            <a:r>
              <a:rPr lang="en-US" dirty="0" err="1" smtClean="0">
                <a:solidFill>
                  <a:schemeClr val="tx2">
                    <a:lumMod val="75000"/>
                  </a:schemeClr>
                </a:solidFill>
              </a:rPr>
              <a:t>Prateek</a:t>
            </a:r>
            <a:r>
              <a:rPr lang="en-US" dirty="0" smtClean="0">
                <a:solidFill>
                  <a:schemeClr val="tx2">
                    <a:lumMod val="75000"/>
                  </a:schemeClr>
                </a:solidFill>
              </a:rPr>
              <a:t> </a:t>
            </a:r>
            <a:r>
              <a:rPr lang="en-US" dirty="0" smtClean="0">
                <a:solidFill>
                  <a:schemeClr val="tx2">
                    <a:lumMod val="75000"/>
                  </a:schemeClr>
                </a:solidFill>
              </a:rPr>
              <a:t>Jindal</a:t>
            </a:r>
            <a:r>
              <a:rPr lang="en-US" dirty="0" smtClean="0">
                <a:solidFill>
                  <a:schemeClr val="tx2">
                    <a:lumMod val="75000"/>
                  </a:schemeClr>
                </a:solidFill>
              </a:rPr>
              <a:t>| </a:t>
            </a:r>
            <a:r>
              <a:rPr lang="en-US" dirty="0" err="1" smtClean="0">
                <a:solidFill>
                  <a:schemeClr val="tx2">
                    <a:lumMod val="75000"/>
                  </a:schemeClr>
                </a:solidFill>
              </a:rPr>
              <a:t>Pulkit</a:t>
            </a:r>
            <a:r>
              <a:rPr lang="en-US" dirty="0" smtClean="0">
                <a:solidFill>
                  <a:schemeClr val="tx2">
                    <a:lumMod val="75000"/>
                  </a:schemeClr>
                </a:solidFill>
              </a:rPr>
              <a:t> </a:t>
            </a:r>
            <a:r>
              <a:rPr lang="en-US" dirty="0" err="1" smtClean="0">
                <a:solidFill>
                  <a:schemeClr val="tx2">
                    <a:lumMod val="75000"/>
                  </a:schemeClr>
                </a:solidFill>
              </a:rPr>
              <a:t>Pareek</a:t>
            </a:r>
            <a:r>
              <a:rPr lang="en-US" dirty="0" smtClean="0">
                <a:solidFill>
                  <a:schemeClr val="tx2">
                    <a:lumMod val="75000"/>
                  </a:schemeClr>
                </a:solidFill>
              </a:rPr>
              <a:t>| </a:t>
            </a:r>
            <a:r>
              <a:rPr lang="en-US" dirty="0" err="1" smtClean="0">
                <a:solidFill>
                  <a:schemeClr val="tx2">
                    <a:lumMod val="75000"/>
                  </a:schemeClr>
                </a:solidFill>
              </a:rPr>
              <a:t>Saharsh</a:t>
            </a:r>
            <a:r>
              <a:rPr lang="en-US" dirty="0" smtClean="0">
                <a:solidFill>
                  <a:schemeClr val="tx2">
                    <a:lumMod val="75000"/>
                  </a:schemeClr>
                </a:solidFill>
              </a:rPr>
              <a:t> </a:t>
            </a:r>
            <a:r>
              <a:rPr lang="en-US" dirty="0" err="1" smtClean="0">
                <a:solidFill>
                  <a:schemeClr val="tx2">
                    <a:lumMod val="75000"/>
                  </a:schemeClr>
                </a:solidFill>
              </a:rPr>
              <a:t>Kislaya</a:t>
            </a:r>
            <a:endParaRPr lang="en-US" dirty="0">
              <a:solidFill>
                <a:schemeClr val="tx2">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2418" y="436418"/>
            <a:ext cx="2362200" cy="575786"/>
          </a:xfrm>
          <a:prstGeom prst="rect">
            <a:avLst/>
          </a:prstGeom>
        </p:spPr>
      </p:pic>
    </p:spTree>
    <p:extLst>
      <p:ext uri="{BB962C8B-B14F-4D97-AF65-F5344CB8AC3E}">
        <p14:creationId xmlns:p14="http://schemas.microsoft.com/office/powerpoint/2010/main" val="4193298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Logworth</a:t>
            </a:r>
            <a:r>
              <a:rPr lang="en-US" dirty="0" smtClean="0"/>
              <a:t> of each variable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819400"/>
            <a:ext cx="8229600" cy="369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1662591"/>
            <a:ext cx="6858000" cy="646331"/>
          </a:xfrm>
          <a:prstGeom prst="rect">
            <a:avLst/>
          </a:prstGeom>
          <a:noFill/>
        </p:spPr>
        <p:txBody>
          <a:bodyPr wrap="square" rtlCol="0">
            <a:spAutoFit/>
          </a:bodyPr>
          <a:lstStyle/>
          <a:p>
            <a:r>
              <a:rPr lang="en-US" dirty="0" smtClean="0"/>
              <a:t>We can clearly see in this graph that </a:t>
            </a:r>
            <a:r>
              <a:rPr lang="en-US" dirty="0" err="1" smtClean="0"/>
              <a:t>Scancount</a:t>
            </a:r>
            <a:r>
              <a:rPr lang="en-US" dirty="0" smtClean="0"/>
              <a:t> has highest </a:t>
            </a:r>
            <a:r>
              <a:rPr lang="en-US" dirty="0" err="1" smtClean="0"/>
              <a:t>Logworth</a:t>
            </a:r>
            <a:r>
              <a:rPr lang="en-US" dirty="0" smtClean="0"/>
              <a:t> in predicting the </a:t>
            </a:r>
            <a:r>
              <a:rPr lang="en-US" dirty="0" err="1" smtClean="0"/>
              <a:t>Triptype</a:t>
            </a:r>
            <a:r>
              <a:rPr lang="en-US" dirty="0" smtClean="0"/>
              <a:t> attribute</a:t>
            </a:r>
            <a:endParaRPr lang="en-US" dirty="0"/>
          </a:p>
        </p:txBody>
      </p:sp>
    </p:spTree>
    <p:extLst>
      <p:ext uri="{BB962C8B-B14F-4D97-AF65-F5344CB8AC3E}">
        <p14:creationId xmlns:p14="http://schemas.microsoft.com/office/powerpoint/2010/main" val="1601480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Statistic of Dataset</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3505200"/>
            <a:ext cx="8763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1905000"/>
            <a:ext cx="7315200" cy="923330"/>
          </a:xfrm>
          <a:prstGeom prst="rect">
            <a:avLst/>
          </a:prstGeom>
          <a:noFill/>
        </p:spPr>
        <p:txBody>
          <a:bodyPr wrap="square" rtlCol="0">
            <a:spAutoFit/>
          </a:bodyPr>
          <a:lstStyle/>
          <a:p>
            <a:pPr marL="285750" indent="-285750">
              <a:buFont typeface="Arial" pitchFamily="34" charset="0"/>
              <a:buChar char="•"/>
            </a:pPr>
            <a:r>
              <a:rPr lang="en-US" dirty="0" smtClean="0"/>
              <a:t>High number of missing values in UPC and </a:t>
            </a:r>
            <a:r>
              <a:rPr lang="en-US" dirty="0" err="1" smtClean="0"/>
              <a:t>Filenumber</a:t>
            </a:r>
            <a:r>
              <a:rPr lang="en-US" dirty="0" smtClean="0"/>
              <a:t> attributes</a:t>
            </a:r>
          </a:p>
          <a:p>
            <a:pPr marL="285750" indent="-285750">
              <a:buFont typeface="Arial" pitchFamily="34" charset="0"/>
              <a:buChar char="•"/>
            </a:pPr>
            <a:r>
              <a:rPr lang="en-US" dirty="0" smtClean="0"/>
              <a:t>High </a:t>
            </a:r>
            <a:r>
              <a:rPr lang="en-US" dirty="0" err="1" smtClean="0"/>
              <a:t>Skewness</a:t>
            </a:r>
            <a:r>
              <a:rPr lang="en-US" dirty="0" smtClean="0"/>
              <a:t> of UPC</a:t>
            </a:r>
          </a:p>
          <a:p>
            <a:pPr marL="285750" indent="-285750">
              <a:buFont typeface="Arial" pitchFamily="34" charset="0"/>
              <a:buChar char="•"/>
            </a:pPr>
            <a:endParaRPr lang="en-US" dirty="0"/>
          </a:p>
        </p:txBody>
      </p:sp>
    </p:spTree>
    <p:extLst>
      <p:ext uri="{BB962C8B-B14F-4D97-AF65-F5344CB8AC3E}">
        <p14:creationId xmlns:p14="http://schemas.microsoft.com/office/powerpoint/2010/main" val="261501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en-US" sz="4000" dirty="0" smtClean="0">
                <a:solidFill>
                  <a:schemeClr val="tx2">
                    <a:lumMod val="75000"/>
                  </a:schemeClr>
                </a:solidFill>
              </a:rPr>
              <a:t>Analysis using </a:t>
            </a:r>
            <a:r>
              <a:rPr lang="en-US" sz="4000" dirty="0" err="1" smtClean="0">
                <a:solidFill>
                  <a:schemeClr val="tx2">
                    <a:lumMod val="75000"/>
                  </a:schemeClr>
                </a:solidFill>
              </a:rPr>
              <a:t>ZeroR</a:t>
            </a:r>
            <a:endParaRPr lang="en-US" sz="4000" dirty="0">
              <a:solidFill>
                <a:schemeClr val="tx2">
                  <a:lumMod val="75000"/>
                </a:schemeClr>
              </a:solidFill>
            </a:endParaRPr>
          </a:p>
        </p:txBody>
      </p:sp>
      <p:sp>
        <p:nvSpPr>
          <p:cNvPr id="3" name="Content Placeholder 2"/>
          <p:cNvSpPr>
            <a:spLocks noGrp="1"/>
          </p:cNvSpPr>
          <p:nvPr>
            <p:ph idx="1"/>
          </p:nvPr>
        </p:nvSpPr>
        <p:spPr>
          <a:xfrm>
            <a:off x="457200" y="1143000"/>
            <a:ext cx="8229600" cy="4983163"/>
          </a:xfrm>
        </p:spPr>
        <p:txBody>
          <a:bodyPr>
            <a:normAutofit/>
          </a:bodyPr>
          <a:lstStyle/>
          <a:p>
            <a:pPr marL="0" indent="0">
              <a:lnSpc>
                <a:spcPct val="90000"/>
              </a:lnSpc>
              <a:buNone/>
            </a:pPr>
            <a:r>
              <a:rPr lang="en-US" sz="1600" dirty="0" err="1"/>
              <a:t>ZeroR</a:t>
            </a:r>
            <a:r>
              <a:rPr lang="en-US" sz="1600" dirty="0"/>
              <a:t> is used to establish the baseline accuracy on the data. The following are the results of </a:t>
            </a:r>
            <a:r>
              <a:rPr lang="en-US" sz="1600" dirty="0" err="1"/>
              <a:t>ZeroR</a:t>
            </a:r>
            <a:r>
              <a:rPr lang="en-US" sz="1600" dirty="0"/>
              <a:t>.</a:t>
            </a:r>
          </a:p>
          <a:p>
            <a:pPr marL="0" indent="0">
              <a:lnSpc>
                <a:spcPct val="90000"/>
              </a:lnSpc>
              <a:buNone/>
            </a:pPr>
            <a:endParaRPr lang="en-US" sz="1600" dirty="0"/>
          </a:p>
          <a:p>
            <a:pPr marL="0" indent="0">
              <a:lnSpc>
                <a:spcPct val="90000"/>
              </a:lnSpc>
              <a:buNone/>
            </a:pPr>
            <a:r>
              <a:rPr lang="en-US" sz="1600" dirty="0"/>
              <a:t>=== Evaluation on test split ===</a:t>
            </a:r>
          </a:p>
          <a:p>
            <a:pPr marL="0" indent="0">
              <a:lnSpc>
                <a:spcPct val="90000"/>
              </a:lnSpc>
              <a:buNone/>
            </a:pPr>
            <a:r>
              <a:rPr lang="en-US" sz="1600" dirty="0"/>
              <a:t>=== Summary ===</a:t>
            </a:r>
          </a:p>
          <a:p>
            <a:pPr marL="0" indent="0">
              <a:lnSpc>
                <a:spcPct val="90000"/>
              </a:lnSpc>
              <a:buNone/>
            </a:pPr>
            <a:endParaRPr lang="en-US" sz="1600" dirty="0"/>
          </a:p>
          <a:p>
            <a:pPr marL="0" indent="0">
              <a:lnSpc>
                <a:spcPct val="90000"/>
              </a:lnSpc>
              <a:buNone/>
            </a:pPr>
            <a:r>
              <a:rPr lang="en-US" sz="1600" dirty="0"/>
              <a:t>Correctly Classified Instances        1643               23.9086 %</a:t>
            </a:r>
          </a:p>
          <a:p>
            <a:pPr marL="0" indent="0">
              <a:lnSpc>
                <a:spcPct val="90000"/>
              </a:lnSpc>
              <a:buNone/>
            </a:pPr>
            <a:r>
              <a:rPr lang="en-US" sz="1600" dirty="0"/>
              <a:t>Incorrectly Classified Instances      5229               76.0914 %</a:t>
            </a:r>
          </a:p>
          <a:p>
            <a:pPr marL="0" indent="0">
              <a:lnSpc>
                <a:spcPct val="90000"/>
              </a:lnSpc>
              <a:buNone/>
            </a:pPr>
            <a:r>
              <a:rPr lang="en-US" sz="1600" dirty="0"/>
              <a:t>Kappa statistic                          0     </a:t>
            </a:r>
          </a:p>
          <a:p>
            <a:pPr marL="0" indent="0">
              <a:lnSpc>
                <a:spcPct val="90000"/>
              </a:lnSpc>
              <a:buNone/>
            </a:pPr>
            <a:r>
              <a:rPr lang="en-US" sz="1600" dirty="0"/>
              <a:t>Mean absolute error                      0.0502</a:t>
            </a:r>
          </a:p>
          <a:p>
            <a:pPr marL="0" indent="0">
              <a:lnSpc>
                <a:spcPct val="90000"/>
              </a:lnSpc>
              <a:buNone/>
            </a:pPr>
            <a:r>
              <a:rPr lang="en-US" sz="1600" dirty="0"/>
              <a:t>Root mean squared error                  0.1586</a:t>
            </a:r>
          </a:p>
          <a:p>
            <a:pPr marL="0" indent="0">
              <a:lnSpc>
                <a:spcPct val="90000"/>
              </a:lnSpc>
              <a:buNone/>
            </a:pPr>
            <a:r>
              <a:rPr lang="en-US" sz="1600" dirty="0"/>
              <a:t>Relative absolute error                100      %</a:t>
            </a:r>
          </a:p>
          <a:p>
            <a:pPr marL="0" indent="0">
              <a:lnSpc>
                <a:spcPct val="90000"/>
              </a:lnSpc>
              <a:buNone/>
            </a:pPr>
            <a:r>
              <a:rPr lang="en-US" sz="1600" dirty="0"/>
              <a:t>Root relative squared error            100      %</a:t>
            </a:r>
          </a:p>
          <a:p>
            <a:pPr marL="0" indent="0">
              <a:lnSpc>
                <a:spcPct val="90000"/>
              </a:lnSpc>
              <a:buNone/>
            </a:pPr>
            <a:r>
              <a:rPr lang="en-US" sz="1600" dirty="0"/>
              <a:t>Total Number of Instances             6872 </a:t>
            </a:r>
          </a:p>
        </p:txBody>
      </p:sp>
    </p:spTree>
    <p:extLst>
      <p:ext uri="{BB962C8B-B14F-4D97-AF65-F5344CB8AC3E}">
        <p14:creationId xmlns:p14="http://schemas.microsoft.com/office/powerpoint/2010/main" val="223417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en-US" sz="4000" dirty="0" smtClean="0">
                <a:solidFill>
                  <a:schemeClr val="tx2">
                    <a:lumMod val="75000"/>
                  </a:schemeClr>
                </a:solidFill>
              </a:rPr>
              <a:t>Analysis using J48</a:t>
            </a:r>
            <a:endParaRPr lang="en-US" sz="4000" dirty="0">
              <a:solidFill>
                <a:schemeClr val="tx2">
                  <a:lumMod val="75000"/>
                </a:schemeClr>
              </a:solidFill>
            </a:endParaRPr>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600" dirty="0" smtClean="0"/>
              <a:t>We have used J48 decision tree classifier to classify the </a:t>
            </a:r>
            <a:r>
              <a:rPr lang="en-US" sz="1600" dirty="0" err="1" smtClean="0"/>
              <a:t>Triptype</a:t>
            </a:r>
            <a:r>
              <a:rPr lang="en-US" sz="1600" dirty="0" smtClean="0"/>
              <a:t> target variable.</a:t>
            </a:r>
          </a:p>
          <a:p>
            <a:pPr marL="0" indent="0">
              <a:buNone/>
            </a:pPr>
            <a:r>
              <a:rPr lang="en-US" sz="1600" dirty="0" smtClean="0"/>
              <a:t>The results on the test data set are as follows :</a:t>
            </a:r>
          </a:p>
          <a:p>
            <a:pPr marL="0" indent="0">
              <a:buNone/>
            </a:pPr>
            <a:r>
              <a:rPr lang="en-US" sz="1600" dirty="0" smtClean="0"/>
              <a:t>Number of Leaves  : 	3692</a:t>
            </a:r>
          </a:p>
          <a:p>
            <a:pPr marL="0" indent="0">
              <a:buNone/>
            </a:pPr>
            <a:r>
              <a:rPr lang="en-US" sz="1600" dirty="0" smtClean="0"/>
              <a:t>Size of the tree : 	3693</a:t>
            </a:r>
          </a:p>
          <a:p>
            <a:pPr marL="0" indent="0">
              <a:buNone/>
            </a:pPr>
            <a:endParaRPr lang="en-US" sz="1600" dirty="0" smtClean="0"/>
          </a:p>
          <a:p>
            <a:pPr marL="0" indent="0">
              <a:buNone/>
            </a:pPr>
            <a:r>
              <a:rPr lang="en-US" sz="1600" dirty="0" smtClean="0"/>
              <a:t>Time taken to build model: 0.95 seconds</a:t>
            </a:r>
          </a:p>
          <a:p>
            <a:pPr marL="0" indent="0">
              <a:buNone/>
            </a:pPr>
            <a:r>
              <a:rPr lang="en-US" sz="1600" dirty="0" smtClean="0"/>
              <a:t>=== Evaluation on test split ===</a:t>
            </a:r>
          </a:p>
          <a:p>
            <a:pPr marL="0" indent="0">
              <a:buNone/>
            </a:pPr>
            <a:r>
              <a:rPr lang="en-US" sz="1600" dirty="0" smtClean="0"/>
              <a:t>=== Summary ===</a:t>
            </a:r>
          </a:p>
          <a:p>
            <a:pPr marL="0" indent="0">
              <a:buNone/>
            </a:pPr>
            <a:endParaRPr lang="en-US" sz="1600" dirty="0" smtClean="0"/>
          </a:p>
          <a:p>
            <a:pPr marL="0" indent="0">
              <a:buNone/>
            </a:pPr>
            <a:r>
              <a:rPr lang="en-US" sz="1600" dirty="0" smtClean="0"/>
              <a:t>Correctly Classified Instances        6320               91.9674 %</a:t>
            </a:r>
          </a:p>
          <a:p>
            <a:pPr marL="0" indent="0">
              <a:buNone/>
            </a:pPr>
            <a:r>
              <a:rPr lang="en-US" sz="1600" dirty="0" smtClean="0"/>
              <a:t>Incorrectly Classified Instances       552                8.0326 %</a:t>
            </a:r>
          </a:p>
          <a:p>
            <a:pPr marL="0" indent="0">
              <a:buNone/>
            </a:pPr>
            <a:r>
              <a:rPr lang="en-US" sz="1600" dirty="0" smtClean="0"/>
              <a:t>Kappa statistic                          0.9096</a:t>
            </a:r>
          </a:p>
          <a:p>
            <a:pPr marL="0" indent="0">
              <a:buNone/>
            </a:pPr>
            <a:r>
              <a:rPr lang="en-US" sz="1600" dirty="0" smtClean="0"/>
              <a:t>Mean absolute error                      0.0043</a:t>
            </a:r>
          </a:p>
          <a:p>
            <a:pPr marL="0" indent="0">
              <a:buNone/>
            </a:pPr>
            <a:r>
              <a:rPr lang="en-US" sz="1600" dirty="0" smtClean="0"/>
              <a:t>Root mean squared error                  0.0478</a:t>
            </a:r>
          </a:p>
          <a:p>
            <a:pPr marL="0" indent="0">
              <a:buNone/>
            </a:pPr>
            <a:r>
              <a:rPr lang="en-US" sz="1600" dirty="0" smtClean="0"/>
              <a:t>Relative absolute error                  8.5678 %</a:t>
            </a:r>
          </a:p>
          <a:p>
            <a:pPr marL="0" indent="0">
              <a:buNone/>
            </a:pPr>
            <a:r>
              <a:rPr lang="en-US" sz="1600" dirty="0" smtClean="0"/>
              <a:t>Root relative squared error             30.1744 %</a:t>
            </a:r>
          </a:p>
          <a:p>
            <a:pPr marL="0" indent="0">
              <a:buNone/>
            </a:pPr>
            <a:r>
              <a:rPr lang="en-US" sz="1600" dirty="0" smtClean="0"/>
              <a:t>Total Number of Instances             6872 </a:t>
            </a:r>
            <a:endParaRPr lang="en-US" sz="1600" dirty="0"/>
          </a:p>
        </p:txBody>
      </p:sp>
    </p:spTree>
    <p:extLst>
      <p:ext uri="{BB962C8B-B14F-4D97-AF65-F5344CB8AC3E}">
        <p14:creationId xmlns:p14="http://schemas.microsoft.com/office/powerpoint/2010/main" val="1742879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solidFill>
                  <a:schemeClr val="tx2">
                    <a:lumMod val="75000"/>
                  </a:schemeClr>
                </a:solidFill>
              </a:rPr>
              <a:t>Analysis using J48</a:t>
            </a:r>
            <a:endParaRPr lang="en-US" dirty="0">
              <a:solidFill>
                <a:schemeClr val="tx2">
                  <a:lumMod val="75000"/>
                </a:schemeClr>
              </a:solidFill>
            </a:endParaRPr>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sz="2000" dirty="0" smtClean="0"/>
              <a:t>The following are the parameters used to run the J48 algorithm :</a:t>
            </a:r>
          </a:p>
          <a:p>
            <a:pPr marL="0" indent="0">
              <a:buNone/>
            </a:pPr>
            <a:endParaRPr lang="en-US" sz="2000" dirty="0"/>
          </a:p>
          <a:p>
            <a:pPr marL="0" indent="0">
              <a:buNone/>
            </a:pPr>
            <a:endParaRPr lang="en-US" sz="2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454" y="1752600"/>
            <a:ext cx="4257675"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8692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tx2">
                    <a:lumMod val="75000"/>
                  </a:schemeClr>
                </a:solidFill>
              </a:rPr>
              <a:t>Analysis using Naive Bayes</a:t>
            </a:r>
            <a:endParaRPr lang="en-US" sz="4000" dirty="0">
              <a:solidFill>
                <a:schemeClr val="tx2">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sz="1600" dirty="0" smtClean="0"/>
              <a:t>The second prediction model created on the dataset is done using the Naïve Bayes algorithm . The results of the Naïve Bayes algorithm are as follows :</a:t>
            </a:r>
          </a:p>
          <a:p>
            <a:pPr marL="0" indent="0">
              <a:buNone/>
            </a:pPr>
            <a:endParaRPr lang="en-US" sz="1600" dirty="0"/>
          </a:p>
          <a:p>
            <a:pPr marL="0" indent="0">
              <a:buNone/>
            </a:pPr>
            <a:r>
              <a:rPr lang="en-US" sz="1600" dirty="0" smtClean="0"/>
              <a:t>=== </a:t>
            </a:r>
            <a:r>
              <a:rPr lang="en-US" sz="1600" dirty="0"/>
              <a:t>Evaluation on test split ===</a:t>
            </a:r>
          </a:p>
          <a:p>
            <a:pPr marL="0" indent="0">
              <a:buNone/>
            </a:pPr>
            <a:r>
              <a:rPr lang="en-US" sz="1600" dirty="0"/>
              <a:t>=== Summary ===</a:t>
            </a:r>
          </a:p>
          <a:p>
            <a:pPr marL="0" indent="0">
              <a:buNone/>
            </a:pPr>
            <a:endParaRPr lang="en-US" sz="1600" dirty="0"/>
          </a:p>
          <a:p>
            <a:pPr marL="0" indent="0">
              <a:buNone/>
            </a:pPr>
            <a:r>
              <a:rPr lang="en-US" sz="1600" dirty="0"/>
              <a:t>Correctly Classified Instances        4720               68.6845 %</a:t>
            </a:r>
          </a:p>
          <a:p>
            <a:pPr marL="0" indent="0">
              <a:buNone/>
            </a:pPr>
            <a:r>
              <a:rPr lang="en-US" sz="1600" dirty="0"/>
              <a:t>Incorrectly Classified Instances      2152               31.3155 %</a:t>
            </a:r>
          </a:p>
          <a:p>
            <a:pPr marL="0" indent="0">
              <a:buNone/>
            </a:pPr>
            <a:r>
              <a:rPr lang="en-US" sz="1600" dirty="0"/>
              <a:t>Kappa statistic                          0.6471</a:t>
            </a:r>
          </a:p>
          <a:p>
            <a:pPr marL="0" indent="0">
              <a:buNone/>
            </a:pPr>
            <a:r>
              <a:rPr lang="en-US" sz="1600" dirty="0"/>
              <a:t>Mean absolute error                      0.0261</a:t>
            </a:r>
          </a:p>
          <a:p>
            <a:pPr marL="0" indent="0">
              <a:buNone/>
            </a:pPr>
            <a:r>
              <a:rPr lang="en-US" sz="1600" dirty="0"/>
              <a:t>Root mean squared error                  0.11  </a:t>
            </a:r>
          </a:p>
          <a:p>
            <a:pPr marL="0" indent="0">
              <a:buNone/>
            </a:pPr>
            <a:r>
              <a:rPr lang="en-US" sz="1600" dirty="0"/>
              <a:t>Relative absolute error                 52.0005 %</a:t>
            </a:r>
          </a:p>
          <a:p>
            <a:pPr marL="0" indent="0">
              <a:buNone/>
            </a:pPr>
            <a:r>
              <a:rPr lang="en-US" sz="1600" dirty="0"/>
              <a:t>Root relative squared error             69.3592 %</a:t>
            </a:r>
          </a:p>
          <a:p>
            <a:pPr marL="0" indent="0">
              <a:buNone/>
            </a:pPr>
            <a:r>
              <a:rPr lang="en-US" sz="1600" dirty="0"/>
              <a:t>Total Number of Instances             6872 </a:t>
            </a:r>
          </a:p>
        </p:txBody>
      </p:sp>
    </p:spTree>
    <p:extLst>
      <p:ext uri="{BB962C8B-B14F-4D97-AF65-F5344CB8AC3E}">
        <p14:creationId xmlns:p14="http://schemas.microsoft.com/office/powerpoint/2010/main" val="1162588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tx2">
                    <a:lumMod val="75000"/>
                  </a:schemeClr>
                </a:solidFill>
              </a:rPr>
              <a:t>Analysis using Nearest Neighbor</a:t>
            </a:r>
            <a:endParaRPr lang="en-US" sz="4000" dirty="0">
              <a:solidFill>
                <a:schemeClr val="tx2">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sz="1600" dirty="0" smtClean="0"/>
              <a:t>The third prediction model created on the dataset is done using the Nearest Neighbor algorithm . The results of the Nearest Neighbor  algorithm are as follows :</a:t>
            </a:r>
          </a:p>
          <a:p>
            <a:pPr marL="0" indent="0">
              <a:buNone/>
            </a:pPr>
            <a:endParaRPr lang="en-US" sz="1600" dirty="0"/>
          </a:p>
          <a:p>
            <a:pPr marL="0" indent="0">
              <a:buNone/>
            </a:pPr>
            <a:r>
              <a:rPr lang="en-US" sz="1600" dirty="0" smtClean="0"/>
              <a:t>=== Evaluation on test split ===</a:t>
            </a:r>
          </a:p>
          <a:p>
            <a:pPr marL="0" indent="0">
              <a:buNone/>
            </a:pPr>
            <a:r>
              <a:rPr lang="en-US" sz="1600" dirty="0" smtClean="0"/>
              <a:t>=== Summary ===</a:t>
            </a:r>
          </a:p>
          <a:p>
            <a:pPr marL="0" indent="0">
              <a:buNone/>
            </a:pPr>
            <a:endParaRPr lang="en-US" sz="1600" dirty="0" smtClean="0"/>
          </a:p>
          <a:p>
            <a:pPr marL="0" indent="0">
              <a:buNone/>
            </a:pPr>
            <a:r>
              <a:rPr lang="en-US" sz="1600" dirty="0" smtClean="0"/>
              <a:t>Correctly Classified Instances        4173               60.7247 %</a:t>
            </a:r>
          </a:p>
          <a:p>
            <a:pPr marL="0" indent="0">
              <a:buNone/>
            </a:pPr>
            <a:r>
              <a:rPr lang="en-US" sz="1600" dirty="0" smtClean="0"/>
              <a:t>Incorrectly Classified Instances      2699               39.2753 %</a:t>
            </a:r>
          </a:p>
          <a:p>
            <a:pPr marL="0" indent="0">
              <a:buNone/>
            </a:pPr>
            <a:r>
              <a:rPr lang="en-US" sz="1600" dirty="0" smtClean="0"/>
              <a:t>Kappa statistic                          0.5618</a:t>
            </a:r>
          </a:p>
          <a:p>
            <a:pPr marL="0" indent="0">
              <a:buNone/>
            </a:pPr>
            <a:r>
              <a:rPr lang="en-US" sz="1600" dirty="0" smtClean="0"/>
              <a:t>Mean absolute error                      0.0249</a:t>
            </a:r>
          </a:p>
          <a:p>
            <a:pPr marL="0" indent="0">
              <a:buNone/>
            </a:pPr>
            <a:r>
              <a:rPr lang="en-US" sz="1600" dirty="0" smtClean="0"/>
              <a:t>Root mean squared error                  0.1286</a:t>
            </a:r>
          </a:p>
          <a:p>
            <a:pPr marL="0" indent="0">
              <a:buNone/>
            </a:pPr>
            <a:r>
              <a:rPr lang="en-US" sz="1600" dirty="0" smtClean="0"/>
              <a:t>Relative absolute error                 49.5224 %</a:t>
            </a:r>
          </a:p>
          <a:p>
            <a:pPr marL="0" indent="0">
              <a:buNone/>
            </a:pPr>
            <a:r>
              <a:rPr lang="en-US" sz="1600" dirty="0" smtClean="0"/>
              <a:t>Root relative squared error             81.0946 %</a:t>
            </a:r>
          </a:p>
          <a:p>
            <a:pPr marL="0" indent="0">
              <a:buNone/>
            </a:pPr>
            <a:r>
              <a:rPr lang="en-US" sz="1600" dirty="0" smtClean="0"/>
              <a:t>Total Number of Instances             6872</a:t>
            </a:r>
            <a:endParaRPr lang="en-US" sz="1600" dirty="0"/>
          </a:p>
        </p:txBody>
      </p:sp>
    </p:spTree>
    <p:extLst>
      <p:ext uri="{BB962C8B-B14F-4D97-AF65-F5344CB8AC3E}">
        <p14:creationId xmlns:p14="http://schemas.microsoft.com/office/powerpoint/2010/main" val="3946917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4000" dirty="0" smtClean="0">
                <a:solidFill>
                  <a:schemeClr val="tx2">
                    <a:lumMod val="75000"/>
                  </a:schemeClr>
                </a:solidFill>
              </a:rPr>
              <a:t>Analysis using Nearest Neighbor</a:t>
            </a:r>
            <a:endParaRPr lang="en-US" sz="4000" dirty="0">
              <a:solidFill>
                <a:schemeClr val="tx2">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sz="1800" dirty="0" smtClean="0"/>
              <a:t>The following are the parameters used to run the IBK algorithm :</a:t>
            </a:r>
          </a:p>
          <a:p>
            <a:pPr marL="0" indent="0">
              <a:buNone/>
            </a:pPr>
            <a:endParaRPr lang="en-US" sz="1800" dirty="0" smtClean="0"/>
          </a:p>
          <a:p>
            <a:pPr marL="0" indent="0">
              <a:buNone/>
            </a:pPr>
            <a:endParaRPr 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514600"/>
            <a:ext cx="428625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5498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tx2">
                    <a:lumMod val="75000"/>
                  </a:schemeClr>
                </a:solidFill>
              </a:rPr>
              <a:t>Summary</a:t>
            </a:r>
            <a:endParaRPr lang="en-US" sz="4000" dirty="0">
              <a:solidFill>
                <a:schemeClr val="tx2">
                  <a:lumMod val="75000"/>
                </a:schemeClr>
              </a:solidFill>
            </a:endParaRPr>
          </a:p>
        </p:txBody>
      </p:sp>
      <p:sp>
        <p:nvSpPr>
          <p:cNvPr id="3" name="Content Placeholder 2"/>
          <p:cNvSpPr>
            <a:spLocks noGrp="1"/>
          </p:cNvSpPr>
          <p:nvPr>
            <p:ph idx="1"/>
          </p:nvPr>
        </p:nvSpPr>
        <p:spPr>
          <a:xfrm>
            <a:off x="457200" y="1600200"/>
            <a:ext cx="8458200" cy="4525963"/>
          </a:xfrm>
        </p:spPr>
        <p:txBody>
          <a:bodyPr>
            <a:normAutofit/>
          </a:bodyPr>
          <a:lstStyle/>
          <a:p>
            <a:r>
              <a:rPr lang="en-US" sz="2000" dirty="0" smtClean="0"/>
              <a:t>The J48 decision tree performs the best on the data set with an accuracy of 91.97%</a:t>
            </a:r>
          </a:p>
          <a:p>
            <a:r>
              <a:rPr lang="en-US" sz="2000" dirty="0" smtClean="0"/>
              <a:t>The Naïve Bayes algorithm gives an accuracy of 68.6845 %</a:t>
            </a:r>
          </a:p>
          <a:p>
            <a:r>
              <a:rPr lang="en-US" sz="2000" dirty="0" smtClean="0"/>
              <a:t>The Nearest Neighbor Algorithm predicts with the least accuracy of 60.73 %</a:t>
            </a:r>
          </a:p>
          <a:p>
            <a:endParaRPr lang="en-US" sz="20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733800"/>
            <a:ext cx="49149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216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33400"/>
            <a:ext cx="8881057" cy="5668963"/>
          </a:xfrm>
        </p:spPr>
      </p:pic>
      <p:cxnSp>
        <p:nvCxnSpPr>
          <p:cNvPr id="11" name="Straight Connector 10"/>
          <p:cNvCxnSpPr/>
          <p:nvPr/>
        </p:nvCxnSpPr>
        <p:spPr>
          <a:xfrm>
            <a:off x="4267200" y="6057900"/>
            <a:ext cx="762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343400" y="5943600"/>
            <a:ext cx="152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38400" y="6057900"/>
            <a:ext cx="762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514600" y="5943600"/>
            <a:ext cx="152400" cy="228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47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600200"/>
            <a:ext cx="5486400" cy="3046988"/>
          </a:xfrm>
          <a:prstGeom prst="rect">
            <a:avLst/>
          </a:prstGeom>
          <a:noFill/>
        </p:spPr>
        <p:txBody>
          <a:bodyPr wrap="square" rtlCol="0">
            <a:spAutoFit/>
          </a:bodyPr>
          <a:lstStyle/>
          <a:p>
            <a:pPr marL="342900" indent="-342900">
              <a:buFont typeface="Wingdings" pitchFamily="2" charset="2"/>
              <a:buChar char="§"/>
            </a:pPr>
            <a:r>
              <a:rPr lang="en-US" sz="2400" dirty="0" smtClean="0"/>
              <a:t>Introduction</a:t>
            </a:r>
          </a:p>
          <a:p>
            <a:pPr marL="342900" indent="-342900">
              <a:buFont typeface="Wingdings" pitchFamily="2" charset="2"/>
              <a:buChar char="§"/>
            </a:pPr>
            <a:r>
              <a:rPr lang="en-US" sz="2400" dirty="0" smtClean="0"/>
              <a:t>Data Set Evaluation</a:t>
            </a:r>
          </a:p>
          <a:p>
            <a:pPr marL="342900" indent="-342900">
              <a:buFont typeface="Wingdings" pitchFamily="2" charset="2"/>
              <a:buChar char="§"/>
            </a:pPr>
            <a:r>
              <a:rPr lang="en-US" sz="2400" dirty="0" smtClean="0"/>
              <a:t>Data Field Description</a:t>
            </a:r>
          </a:p>
          <a:p>
            <a:pPr marL="342900" indent="-342900">
              <a:buFont typeface="Wingdings" pitchFamily="2" charset="2"/>
              <a:buChar char="§"/>
            </a:pPr>
            <a:r>
              <a:rPr lang="en-US" sz="2400" dirty="0" smtClean="0"/>
              <a:t>Data Preprocessing</a:t>
            </a:r>
          </a:p>
          <a:p>
            <a:pPr marL="342900" indent="-342900">
              <a:buFont typeface="Wingdings" pitchFamily="2" charset="2"/>
              <a:buChar char="§"/>
            </a:pPr>
            <a:r>
              <a:rPr lang="en-US" sz="2400" dirty="0" smtClean="0"/>
              <a:t>Analysis Using J48</a:t>
            </a:r>
          </a:p>
          <a:p>
            <a:pPr marL="342900" indent="-342900">
              <a:buFont typeface="Wingdings" pitchFamily="2" charset="2"/>
              <a:buChar char="§"/>
            </a:pPr>
            <a:r>
              <a:rPr lang="en-US" sz="2400" dirty="0" smtClean="0"/>
              <a:t>Analysis using Naïve Bayes</a:t>
            </a:r>
          </a:p>
          <a:p>
            <a:pPr marL="342900" indent="-342900">
              <a:buFont typeface="Wingdings" pitchFamily="2" charset="2"/>
              <a:buChar char="§"/>
            </a:pPr>
            <a:r>
              <a:rPr lang="en-US" sz="2400" dirty="0" smtClean="0"/>
              <a:t>Analysis using Nearest Neighbor</a:t>
            </a:r>
          </a:p>
          <a:p>
            <a:pPr marL="342900" indent="-342900">
              <a:buFont typeface="Wingdings" pitchFamily="2" charset="2"/>
              <a:buChar char="§"/>
            </a:pPr>
            <a:r>
              <a:rPr lang="en-US" sz="2400" dirty="0" smtClean="0"/>
              <a:t>Summary</a:t>
            </a:r>
            <a:endParaRPr lang="en-US" sz="2400" dirty="0"/>
          </a:p>
        </p:txBody>
      </p:sp>
      <p:sp>
        <p:nvSpPr>
          <p:cNvPr id="6" name="TextBox 5"/>
          <p:cNvSpPr txBox="1"/>
          <p:nvPr/>
        </p:nvSpPr>
        <p:spPr>
          <a:xfrm>
            <a:off x="609600" y="595929"/>
            <a:ext cx="6400800" cy="707886"/>
          </a:xfrm>
          <a:prstGeom prst="rect">
            <a:avLst/>
          </a:prstGeom>
          <a:noFill/>
        </p:spPr>
        <p:txBody>
          <a:bodyPr wrap="square" rtlCol="0">
            <a:spAutoFit/>
          </a:bodyPr>
          <a:lstStyle/>
          <a:p>
            <a:r>
              <a:rPr lang="en-US" sz="4000" dirty="0" smtClean="0">
                <a:solidFill>
                  <a:schemeClr val="tx2">
                    <a:lumMod val="75000"/>
                  </a:schemeClr>
                </a:solidFill>
              </a:rPr>
              <a:t>Contents</a:t>
            </a:r>
            <a:endParaRPr lang="en-US" sz="4000" dirty="0">
              <a:solidFill>
                <a:schemeClr val="tx2">
                  <a:lumMod val="75000"/>
                </a:schemeClr>
              </a:solidFill>
            </a:endParaRPr>
          </a:p>
        </p:txBody>
      </p:sp>
    </p:spTree>
    <p:extLst>
      <p:ext uri="{BB962C8B-B14F-4D97-AF65-F5344CB8AC3E}">
        <p14:creationId xmlns:p14="http://schemas.microsoft.com/office/powerpoint/2010/main" val="1240470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4000" dirty="0" smtClean="0">
                <a:solidFill>
                  <a:schemeClr val="tx2">
                    <a:lumMod val="75000"/>
                  </a:schemeClr>
                </a:solidFill>
              </a:rPr>
              <a:t>Introduction</a:t>
            </a:r>
            <a:endParaRPr lang="en-US" sz="4000" dirty="0">
              <a:solidFill>
                <a:schemeClr val="tx2">
                  <a:lumMod val="75000"/>
                </a:schemeClr>
              </a:solidFill>
            </a:endParaRPr>
          </a:p>
        </p:txBody>
      </p:sp>
      <p:sp>
        <p:nvSpPr>
          <p:cNvPr id="3" name="Content Placeholder 2"/>
          <p:cNvSpPr>
            <a:spLocks noGrp="1"/>
          </p:cNvSpPr>
          <p:nvPr>
            <p:ph idx="1"/>
          </p:nvPr>
        </p:nvSpPr>
        <p:spPr>
          <a:xfrm>
            <a:off x="457200" y="1295400"/>
            <a:ext cx="8229600" cy="4830763"/>
          </a:xfrm>
        </p:spPr>
        <p:txBody>
          <a:bodyPr>
            <a:normAutofit/>
          </a:bodyPr>
          <a:lstStyle/>
          <a:p>
            <a:pPr>
              <a:buFont typeface="Wingdings" pitchFamily="2" charset="2"/>
              <a:buChar char="§"/>
            </a:pPr>
            <a:r>
              <a:rPr lang="en-US" sz="2000" dirty="0" smtClean="0"/>
              <a:t>In this project we are trying to predict the customer trip type by using which Walmart can improve the customer shopping experiences by segmenting the trip types of different customers.  </a:t>
            </a:r>
          </a:p>
          <a:p>
            <a:pPr>
              <a:buFont typeface="Wingdings" pitchFamily="2" charset="2"/>
              <a:buChar char="§"/>
            </a:pPr>
            <a:r>
              <a:rPr lang="en-US" sz="2000" dirty="0" smtClean="0"/>
              <a:t>By classifying the customer trip types Walmart can use this information to give best shopping experience for customer.</a:t>
            </a:r>
          </a:p>
          <a:p>
            <a:pPr>
              <a:buFont typeface="Wingdings" pitchFamily="2" charset="2"/>
              <a:buChar char="§"/>
            </a:pPr>
            <a:r>
              <a:rPr lang="en-US" sz="2000" dirty="0" smtClean="0"/>
              <a:t>Here we are using only historical transactional dataset of items purchased. </a:t>
            </a:r>
          </a:p>
          <a:p>
            <a:pPr>
              <a:buFont typeface="Wingdings" pitchFamily="2" charset="2"/>
              <a:buChar char="§"/>
            </a:pPr>
            <a:r>
              <a:rPr lang="en-US" sz="2000" dirty="0" smtClean="0"/>
              <a:t>Walmart </a:t>
            </a:r>
            <a:r>
              <a:rPr lang="en-US" sz="2000" dirty="0"/>
              <a:t>has categorized the trips contained in this data into 38 distinct types using a proprietary method applied to an extended set of data. </a:t>
            </a:r>
            <a:endParaRPr lang="en-US" sz="20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572000"/>
            <a:ext cx="6446334" cy="1752600"/>
          </a:xfrm>
          <a:prstGeom prst="rect">
            <a:avLst/>
          </a:prstGeom>
        </p:spPr>
      </p:pic>
    </p:spTree>
    <p:extLst>
      <p:ext uri="{BB962C8B-B14F-4D97-AF65-F5344CB8AC3E}">
        <p14:creationId xmlns:p14="http://schemas.microsoft.com/office/powerpoint/2010/main" val="1723763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chemeClr val="tx2">
                    <a:lumMod val="75000"/>
                  </a:schemeClr>
                </a:solidFill>
                <a:latin typeface="Calibri (Body)"/>
              </a:rPr>
              <a:t>Data Set  </a:t>
            </a:r>
            <a:r>
              <a:rPr lang="en-US" sz="4000" dirty="0" smtClean="0">
                <a:solidFill>
                  <a:schemeClr val="tx2">
                    <a:lumMod val="75000"/>
                  </a:schemeClr>
                </a:solidFill>
                <a:latin typeface="Calibri (Body)"/>
              </a:rPr>
              <a:t>Evaluation</a:t>
            </a:r>
            <a:endParaRPr lang="en-US" sz="4000" dirty="0">
              <a:solidFill>
                <a:schemeClr val="tx2">
                  <a:lumMod val="75000"/>
                </a:schemeClr>
              </a:solidFill>
            </a:endParaRPr>
          </a:p>
        </p:txBody>
      </p:sp>
      <p:sp>
        <p:nvSpPr>
          <p:cNvPr id="3" name="Content Placeholder 2"/>
          <p:cNvSpPr>
            <a:spLocks noGrp="1"/>
          </p:cNvSpPr>
          <p:nvPr>
            <p:ph idx="1"/>
          </p:nvPr>
        </p:nvSpPr>
        <p:spPr/>
        <p:txBody>
          <a:bodyPr>
            <a:noAutofit/>
          </a:bodyPr>
          <a:lstStyle/>
          <a:p>
            <a:r>
              <a:rPr lang="en-US" sz="2000" dirty="0" smtClean="0">
                <a:latin typeface="+mj-lt"/>
              </a:rPr>
              <a:t>The </a:t>
            </a:r>
            <a:r>
              <a:rPr lang="en-US" sz="2000" dirty="0">
                <a:latin typeface="+mj-lt"/>
              </a:rPr>
              <a:t>training set </a:t>
            </a:r>
            <a:r>
              <a:rPr lang="en-US" sz="2000" dirty="0" smtClean="0">
                <a:latin typeface="+mj-lt"/>
              </a:rPr>
              <a:t>(</a:t>
            </a:r>
            <a:r>
              <a:rPr lang="en-US" sz="2000" b="1" dirty="0" smtClean="0">
                <a:latin typeface="+mj-lt"/>
              </a:rPr>
              <a:t>Wallmart.csv</a:t>
            </a:r>
            <a:r>
              <a:rPr lang="en-US" sz="2000" dirty="0">
                <a:latin typeface="+mj-lt"/>
              </a:rPr>
              <a:t>) contains a large number of customer visits with the TripType included. </a:t>
            </a:r>
            <a:endParaRPr lang="en-US" sz="2000" dirty="0" smtClean="0">
              <a:latin typeface="+mj-lt"/>
            </a:endParaRPr>
          </a:p>
          <a:p>
            <a:r>
              <a:rPr lang="en-US" sz="2000" dirty="0" smtClean="0">
                <a:latin typeface="+mj-lt"/>
              </a:rPr>
              <a:t>Including the attributes : VisitNumber, Weekday, Upc, ScanCount, </a:t>
            </a:r>
            <a:r>
              <a:rPr lang="en-US" sz="2000" dirty="0" err="1" smtClean="0">
                <a:latin typeface="+mj-lt"/>
              </a:rPr>
              <a:t>DepartmentDescription</a:t>
            </a:r>
            <a:r>
              <a:rPr lang="en-US" sz="2000" dirty="0" smtClean="0">
                <a:latin typeface="+mj-lt"/>
              </a:rPr>
              <a:t>, </a:t>
            </a:r>
            <a:r>
              <a:rPr lang="en-US" sz="2000" dirty="0" err="1" smtClean="0">
                <a:latin typeface="+mj-lt"/>
              </a:rPr>
              <a:t>FinelineNumber</a:t>
            </a:r>
            <a:r>
              <a:rPr lang="en-US" sz="2000" dirty="0">
                <a:latin typeface="+mj-lt"/>
              </a:rPr>
              <a:t> </a:t>
            </a:r>
            <a:r>
              <a:rPr lang="en-US" sz="2000" dirty="0" smtClean="0">
                <a:latin typeface="+mj-lt"/>
              </a:rPr>
              <a:t>and </a:t>
            </a:r>
            <a:r>
              <a:rPr lang="en-US" sz="2000" dirty="0" err="1" smtClean="0">
                <a:latin typeface="+mj-lt"/>
              </a:rPr>
              <a:t>Triptype</a:t>
            </a:r>
            <a:r>
              <a:rPr lang="en-US" sz="2000" dirty="0" smtClean="0">
                <a:latin typeface="+mj-lt"/>
              </a:rPr>
              <a:t>.</a:t>
            </a:r>
          </a:p>
          <a:p>
            <a:r>
              <a:rPr lang="en-US" sz="2000" dirty="0" smtClean="0">
                <a:latin typeface="+mj-lt"/>
              </a:rPr>
              <a:t>This is the explanation provided for the data set –</a:t>
            </a:r>
          </a:p>
          <a:p>
            <a:pPr lvl="1"/>
            <a:r>
              <a:rPr lang="en-US" sz="1600" b="1" dirty="0" smtClean="0">
                <a:latin typeface="+mj-lt"/>
              </a:rPr>
              <a:t>TripType</a:t>
            </a:r>
            <a:r>
              <a:rPr lang="en-US" sz="1600" dirty="0">
                <a:latin typeface="+mj-lt"/>
              </a:rPr>
              <a:t> </a:t>
            </a:r>
          </a:p>
          <a:p>
            <a:pPr lvl="1"/>
            <a:r>
              <a:rPr lang="en-US" sz="1600" b="1" dirty="0">
                <a:latin typeface="+mj-lt"/>
              </a:rPr>
              <a:t>VisitNumber</a:t>
            </a:r>
            <a:r>
              <a:rPr lang="en-US" sz="1600" dirty="0">
                <a:latin typeface="+mj-lt"/>
              </a:rPr>
              <a:t> </a:t>
            </a:r>
            <a:endParaRPr lang="en-US" sz="1600" dirty="0" smtClean="0">
              <a:latin typeface="+mj-lt"/>
            </a:endParaRPr>
          </a:p>
          <a:p>
            <a:pPr lvl="1"/>
            <a:r>
              <a:rPr lang="en-US" sz="1600" b="1" dirty="0" smtClean="0">
                <a:latin typeface="+mj-lt"/>
              </a:rPr>
              <a:t>Weekday</a:t>
            </a:r>
            <a:r>
              <a:rPr lang="en-US" sz="1600" dirty="0">
                <a:latin typeface="+mj-lt"/>
              </a:rPr>
              <a:t> </a:t>
            </a:r>
            <a:endParaRPr lang="en-US" sz="1600" dirty="0" smtClean="0">
              <a:latin typeface="+mj-lt"/>
            </a:endParaRPr>
          </a:p>
          <a:p>
            <a:pPr lvl="1"/>
            <a:r>
              <a:rPr lang="en-US" sz="1600" b="1" dirty="0" err="1" smtClean="0">
                <a:latin typeface="+mj-lt"/>
              </a:rPr>
              <a:t>Upc</a:t>
            </a:r>
            <a:r>
              <a:rPr lang="en-US" sz="1600" dirty="0">
                <a:latin typeface="+mj-lt"/>
              </a:rPr>
              <a:t> </a:t>
            </a:r>
            <a:endParaRPr lang="en-US" sz="1600" dirty="0" smtClean="0">
              <a:latin typeface="+mj-lt"/>
            </a:endParaRPr>
          </a:p>
          <a:p>
            <a:pPr lvl="1"/>
            <a:r>
              <a:rPr lang="en-US" sz="1600" b="1" dirty="0" err="1" smtClean="0">
                <a:latin typeface="+mj-lt"/>
              </a:rPr>
              <a:t>ScanCount</a:t>
            </a:r>
            <a:r>
              <a:rPr lang="en-US" sz="1600" dirty="0">
                <a:latin typeface="+mj-lt"/>
              </a:rPr>
              <a:t> </a:t>
            </a:r>
            <a:endParaRPr lang="en-US" sz="1600" dirty="0">
              <a:latin typeface="+mj-lt"/>
            </a:endParaRPr>
          </a:p>
          <a:p>
            <a:pPr lvl="1"/>
            <a:r>
              <a:rPr lang="en-US" sz="1600" b="1" dirty="0" err="1" smtClean="0">
                <a:latin typeface="+mj-lt"/>
              </a:rPr>
              <a:t>DepartmentDescription</a:t>
            </a:r>
            <a:r>
              <a:rPr lang="en-US" sz="1600" dirty="0">
                <a:latin typeface="+mj-lt"/>
              </a:rPr>
              <a:t> </a:t>
            </a:r>
            <a:endParaRPr lang="en-US" sz="1600" dirty="0">
              <a:latin typeface="+mj-lt"/>
            </a:endParaRPr>
          </a:p>
          <a:p>
            <a:pPr lvl="1"/>
            <a:r>
              <a:rPr lang="en-US" sz="1600" b="1" dirty="0" err="1" smtClean="0">
                <a:latin typeface="+mj-lt"/>
              </a:rPr>
              <a:t>FinelineNumber</a:t>
            </a:r>
            <a:endParaRPr lang="en-US" sz="1600" dirty="0">
              <a:latin typeface="+mj-lt"/>
            </a:endParaRPr>
          </a:p>
          <a:p>
            <a:endParaRPr lang="en-US" sz="2000" dirty="0">
              <a:latin typeface="+mj-lt"/>
            </a:endParaRPr>
          </a:p>
        </p:txBody>
      </p:sp>
    </p:spTree>
    <p:extLst>
      <p:ext uri="{BB962C8B-B14F-4D97-AF65-F5344CB8AC3E}">
        <p14:creationId xmlns:p14="http://schemas.microsoft.com/office/powerpoint/2010/main" val="793623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chemeClr val="tx2">
                    <a:lumMod val="75000"/>
                  </a:schemeClr>
                </a:solidFill>
                <a:latin typeface="Calibri (Body)"/>
              </a:rPr>
              <a:t>Data</a:t>
            </a:r>
            <a:r>
              <a:rPr lang="en-US" sz="4000" dirty="0" smtClean="0">
                <a:solidFill>
                  <a:schemeClr val="accent3">
                    <a:lumMod val="50000"/>
                  </a:schemeClr>
                </a:solidFill>
              </a:rPr>
              <a:t> </a:t>
            </a:r>
            <a:r>
              <a:rPr lang="en-US" sz="4000" dirty="0">
                <a:solidFill>
                  <a:schemeClr val="tx2">
                    <a:lumMod val="75000"/>
                  </a:schemeClr>
                </a:solidFill>
                <a:latin typeface="Calibri (Body)"/>
              </a:rPr>
              <a:t>Field Description</a:t>
            </a:r>
          </a:p>
        </p:txBody>
      </p:sp>
      <p:sp>
        <p:nvSpPr>
          <p:cNvPr id="3" name="Content Placeholder 2"/>
          <p:cNvSpPr>
            <a:spLocks noGrp="1"/>
          </p:cNvSpPr>
          <p:nvPr>
            <p:ph idx="1"/>
          </p:nvPr>
        </p:nvSpPr>
        <p:spPr/>
        <p:txBody>
          <a:bodyPr>
            <a:noAutofit/>
          </a:bodyPr>
          <a:lstStyle/>
          <a:p>
            <a:r>
              <a:rPr lang="en-US" sz="2000" b="1" dirty="0" smtClean="0"/>
              <a:t>TripType</a:t>
            </a:r>
            <a:r>
              <a:rPr lang="en-US" sz="2000" dirty="0"/>
              <a:t> - a categorical id representing the type of shopping trip the customer made. This is the ground truth that you are predicting. TripType_999 is an "other" </a:t>
            </a:r>
            <a:r>
              <a:rPr lang="en-US" sz="2000" dirty="0" smtClean="0"/>
              <a:t>category</a:t>
            </a:r>
            <a:endParaRPr lang="en-US" sz="2000" dirty="0"/>
          </a:p>
          <a:p>
            <a:r>
              <a:rPr lang="en-US" sz="2000" b="1" dirty="0" smtClean="0"/>
              <a:t>VisitNumber</a:t>
            </a:r>
            <a:r>
              <a:rPr lang="en-US" sz="2000" dirty="0"/>
              <a:t> - an id corresponding to a single trip by a single customer</a:t>
            </a:r>
          </a:p>
          <a:p>
            <a:pPr>
              <a:buFont typeface="Wingdings" pitchFamily="2" charset="2"/>
              <a:buChar char="§"/>
            </a:pPr>
            <a:r>
              <a:rPr lang="en-US" sz="2000" b="1" dirty="0"/>
              <a:t>Weekday</a:t>
            </a:r>
            <a:r>
              <a:rPr lang="en-US" sz="2000" dirty="0"/>
              <a:t> - the weekday of the trip</a:t>
            </a:r>
          </a:p>
          <a:p>
            <a:r>
              <a:rPr lang="en-US" sz="2000" b="1" dirty="0"/>
              <a:t>Upc</a:t>
            </a:r>
            <a:r>
              <a:rPr lang="en-US" sz="2000" dirty="0"/>
              <a:t> - the UPC number of the product purchased</a:t>
            </a:r>
          </a:p>
          <a:p>
            <a:r>
              <a:rPr lang="en-US" sz="2000" b="1" dirty="0"/>
              <a:t>ScanCount</a:t>
            </a:r>
            <a:r>
              <a:rPr lang="en-US" sz="2000" dirty="0"/>
              <a:t> - </a:t>
            </a:r>
            <a:r>
              <a:rPr lang="en-US" sz="2000" dirty="0" smtClean="0"/>
              <a:t>the </a:t>
            </a:r>
            <a:r>
              <a:rPr lang="en-US" sz="2000" dirty="0"/>
              <a:t>number of the given item that was purchased. A negative value indicates a product return.</a:t>
            </a:r>
          </a:p>
          <a:p>
            <a:r>
              <a:rPr lang="en-US" sz="2000" b="1" dirty="0"/>
              <a:t>DepartmentDescription</a:t>
            </a:r>
            <a:r>
              <a:rPr lang="en-US" sz="2000" dirty="0"/>
              <a:t> - a high-level description of the item's department</a:t>
            </a:r>
          </a:p>
          <a:p>
            <a:r>
              <a:rPr lang="en-US" sz="2000" b="1" dirty="0"/>
              <a:t>FinelineNumber</a:t>
            </a:r>
            <a:r>
              <a:rPr lang="en-US" sz="2000" dirty="0"/>
              <a:t> - a more refined category for each of the products, created by Walmart</a:t>
            </a:r>
          </a:p>
          <a:p>
            <a:pPr marL="0" indent="0">
              <a:buNone/>
            </a:pPr>
            <a:endParaRPr lang="en-US" sz="2000" dirty="0"/>
          </a:p>
        </p:txBody>
      </p:sp>
    </p:spTree>
    <p:extLst>
      <p:ext uri="{BB962C8B-B14F-4D97-AF65-F5344CB8AC3E}">
        <p14:creationId xmlns:p14="http://schemas.microsoft.com/office/powerpoint/2010/main" val="4078700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chemeClr val="tx2">
                    <a:lumMod val="75000"/>
                  </a:schemeClr>
                </a:solidFill>
                <a:latin typeface="Calibri (Body)"/>
              </a:rPr>
              <a:t>Data Set  Evaluation</a:t>
            </a:r>
            <a:endParaRPr lang="en-US" sz="4000" dirty="0"/>
          </a:p>
        </p:txBody>
      </p:sp>
      <p:sp>
        <p:nvSpPr>
          <p:cNvPr id="3" name="Content Placeholder 2"/>
          <p:cNvSpPr>
            <a:spLocks noGrp="1"/>
          </p:cNvSpPr>
          <p:nvPr>
            <p:ph idx="1"/>
          </p:nvPr>
        </p:nvSpPr>
        <p:spPr/>
        <p:txBody>
          <a:bodyPr>
            <a:normAutofit/>
          </a:bodyPr>
          <a:lstStyle/>
          <a:p>
            <a:r>
              <a:rPr lang="en-US" sz="2000" dirty="0"/>
              <a:t>The representation of every weekday has been taken in to the dataset. </a:t>
            </a:r>
          </a:p>
          <a:p>
            <a:r>
              <a:rPr lang="en-US" sz="2000" dirty="0"/>
              <a:t>Each visit may only have one TripType. </a:t>
            </a:r>
            <a:endParaRPr lang="en-US" sz="2000" dirty="0" smtClean="0"/>
          </a:p>
          <a:p>
            <a:r>
              <a:rPr lang="en-US" sz="2000" dirty="0" smtClean="0"/>
              <a:t>UPC and </a:t>
            </a:r>
            <a:r>
              <a:rPr lang="en-US" sz="2000" dirty="0" err="1" smtClean="0"/>
              <a:t>FinelineNumber</a:t>
            </a:r>
            <a:r>
              <a:rPr lang="en-US" sz="2000" dirty="0" smtClean="0"/>
              <a:t> have </a:t>
            </a:r>
            <a:r>
              <a:rPr lang="en-US" sz="2000" dirty="0" smtClean="0"/>
              <a:t>NULL values.</a:t>
            </a:r>
          </a:p>
          <a:p>
            <a:r>
              <a:rPr lang="en-US" sz="2000" dirty="0" smtClean="0"/>
              <a:t>VisitNumber clusters all the items of a single customer of a single trip.</a:t>
            </a:r>
          </a:p>
          <a:p>
            <a:r>
              <a:rPr lang="en-US" sz="2000" dirty="0" smtClean="0"/>
              <a:t>The field VisitNumber helps to clusters the trip type – determining the trip based on the items purchased. </a:t>
            </a:r>
          </a:p>
          <a:p>
            <a:r>
              <a:rPr lang="en-US" sz="2000" dirty="0" smtClean="0"/>
              <a:t>For example, for a Visit Number ‘5’ – if only one row is present, which implies that only one product is purchased, and Weekday value is ‘Friday’, this implies one kind of trip. Hence, the trips can also be classified on the basis of the number of rows (number of products) been bought. </a:t>
            </a:r>
          </a:p>
          <a:p>
            <a:endParaRPr lang="en-US" sz="2000" dirty="0" smtClean="0"/>
          </a:p>
        </p:txBody>
      </p:sp>
    </p:spTree>
    <p:extLst>
      <p:ext uri="{BB962C8B-B14F-4D97-AF65-F5344CB8AC3E}">
        <p14:creationId xmlns:p14="http://schemas.microsoft.com/office/powerpoint/2010/main" val="1389647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tx2">
                    <a:lumMod val="75000"/>
                  </a:schemeClr>
                </a:solidFill>
              </a:rPr>
              <a:t>Data Preprocessing</a:t>
            </a:r>
            <a:endParaRPr lang="en-US" sz="4000" dirty="0">
              <a:solidFill>
                <a:schemeClr val="tx2">
                  <a:lumMod val="75000"/>
                </a:schemeClr>
              </a:solidFill>
            </a:endParaRPr>
          </a:p>
        </p:txBody>
      </p:sp>
      <p:sp>
        <p:nvSpPr>
          <p:cNvPr id="3" name="Content Placeholder 2"/>
          <p:cNvSpPr>
            <a:spLocks noGrp="1"/>
          </p:cNvSpPr>
          <p:nvPr>
            <p:ph idx="1"/>
          </p:nvPr>
        </p:nvSpPr>
        <p:spPr>
          <a:xfrm>
            <a:off x="457200" y="1447800"/>
            <a:ext cx="8229600" cy="4525963"/>
          </a:xfrm>
        </p:spPr>
        <p:txBody>
          <a:bodyPr>
            <a:noAutofit/>
          </a:bodyPr>
          <a:lstStyle/>
          <a:p>
            <a:pPr algn="just">
              <a:buFont typeface="Wingdings" pitchFamily="2" charset="2"/>
              <a:buChar char="§"/>
            </a:pPr>
            <a:r>
              <a:rPr lang="en-US" sz="2000" dirty="0" smtClean="0"/>
              <a:t>Before creating predictive models on the data, it needs to be randomized and sampled. </a:t>
            </a:r>
          </a:p>
          <a:p>
            <a:pPr algn="just">
              <a:buFont typeface="Wingdings" pitchFamily="2" charset="2"/>
              <a:buChar char="§"/>
            </a:pPr>
            <a:r>
              <a:rPr lang="en-US" sz="2000" dirty="0" smtClean="0"/>
              <a:t>This would prevent the input from being skewed. Data can be randomized by applying filter in Weka.</a:t>
            </a:r>
          </a:p>
          <a:p>
            <a:pPr algn="just">
              <a:buFont typeface="Wingdings" pitchFamily="2" charset="2"/>
              <a:buChar char="§"/>
            </a:pPr>
            <a:r>
              <a:rPr lang="en-US" sz="2000" dirty="0" smtClean="0"/>
              <a:t>The ‘randomize’ function under the instance folder within the unsupervised filter enables us to do so. </a:t>
            </a:r>
            <a:endParaRPr lang="en-US" sz="2000" dirty="0"/>
          </a:p>
          <a:p>
            <a:pPr algn="just">
              <a:buFont typeface="Wingdings" pitchFamily="2" charset="2"/>
              <a:buChar char="§"/>
            </a:pPr>
            <a:r>
              <a:rPr lang="en-US" sz="2000" dirty="0" smtClean="0"/>
              <a:t>Also, the missing values need to be replaced to ensure that the model works properly.</a:t>
            </a:r>
          </a:p>
          <a:p>
            <a:pPr algn="just">
              <a:buFont typeface="Wingdings" pitchFamily="2" charset="2"/>
              <a:buChar char="§"/>
            </a:pPr>
            <a:r>
              <a:rPr lang="en-US" sz="2000" dirty="0" smtClean="0"/>
              <a:t>This can be done using the ‘</a:t>
            </a:r>
            <a:r>
              <a:rPr lang="en-US" sz="2000" dirty="0" err="1" smtClean="0"/>
              <a:t>ReplaceMissingValues</a:t>
            </a:r>
            <a:r>
              <a:rPr lang="en-US" sz="2000" dirty="0" smtClean="0"/>
              <a:t>’ function under the attribute folder within the unsupervised filter.  For our use case, we have considered 20,212 records.</a:t>
            </a:r>
          </a:p>
          <a:p>
            <a:pPr algn="just">
              <a:buFont typeface="Wingdings" pitchFamily="2" charset="2"/>
              <a:buChar char="§"/>
            </a:pPr>
            <a:r>
              <a:rPr lang="en-US" sz="2000" dirty="0" smtClean="0"/>
              <a:t>Since the target variable, predicts the type or class of the trip made by the customer to Walmart, another filter needs to be applied to the data which tells Weka</a:t>
            </a:r>
            <a:r>
              <a:rPr lang="en-US" sz="2000" dirty="0"/>
              <a:t> </a:t>
            </a:r>
            <a:r>
              <a:rPr lang="en-US" sz="2000" dirty="0" smtClean="0"/>
              <a:t>that the target values are nominal and not numeric. This can be done by applying the ‘</a:t>
            </a:r>
            <a:r>
              <a:rPr lang="en-US" sz="2000" dirty="0" err="1" smtClean="0"/>
              <a:t>NumericToNominal</a:t>
            </a:r>
            <a:r>
              <a:rPr lang="en-US" sz="2000" dirty="0" smtClean="0"/>
              <a:t>’ function under the attribute folder within the unsupervised filter.</a:t>
            </a:r>
            <a:endParaRPr lang="en-US" sz="2000" dirty="0"/>
          </a:p>
        </p:txBody>
      </p:sp>
    </p:spTree>
    <p:extLst>
      <p:ext uri="{BB962C8B-B14F-4D97-AF65-F5344CB8AC3E}">
        <p14:creationId xmlns:p14="http://schemas.microsoft.com/office/powerpoint/2010/main" val="654535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tx2">
                    <a:lumMod val="75000"/>
                  </a:schemeClr>
                </a:solidFill>
              </a:rPr>
              <a:t>Data Preprocessing</a:t>
            </a:r>
            <a:endParaRPr lang="en-US" sz="4000" dirty="0">
              <a:solidFill>
                <a:schemeClr val="tx2">
                  <a:lumMod val="75000"/>
                </a:schemeClr>
              </a:solidFill>
            </a:endParaRPr>
          </a:p>
        </p:txBody>
      </p:sp>
      <p:sp>
        <p:nvSpPr>
          <p:cNvPr id="3" name="Content Placeholder 2"/>
          <p:cNvSpPr>
            <a:spLocks noGrp="1"/>
          </p:cNvSpPr>
          <p:nvPr>
            <p:ph idx="1"/>
          </p:nvPr>
        </p:nvSpPr>
        <p:spPr/>
        <p:txBody>
          <a:bodyPr>
            <a:normAutofit lnSpcReduction="10000"/>
          </a:bodyPr>
          <a:lstStyle/>
          <a:p>
            <a:pPr algn="just">
              <a:buFont typeface="Wingdings" pitchFamily="2" charset="2"/>
              <a:buChar char="§"/>
            </a:pPr>
            <a:r>
              <a:rPr lang="en-US" sz="2000" dirty="0" smtClean="0"/>
              <a:t>The data needs to randomized before creating models on the data.</a:t>
            </a:r>
          </a:p>
          <a:p>
            <a:pPr algn="just">
              <a:buFont typeface="Wingdings" pitchFamily="2" charset="2"/>
              <a:buChar char="§"/>
            </a:pPr>
            <a:r>
              <a:rPr lang="en-US" sz="2000" dirty="0" smtClean="0"/>
              <a:t>It would prevent the input from being skewed. </a:t>
            </a:r>
          </a:p>
          <a:p>
            <a:pPr algn="just">
              <a:buFont typeface="Wingdings" pitchFamily="2" charset="2"/>
              <a:buChar char="§"/>
            </a:pPr>
            <a:r>
              <a:rPr lang="en-US" sz="2000" dirty="0" smtClean="0"/>
              <a:t>The ‘randomize’ function under the instance folder within the unsupervised filter randomizes the data.</a:t>
            </a:r>
          </a:p>
          <a:p>
            <a:pPr algn="just">
              <a:buFont typeface="Wingdings" pitchFamily="2" charset="2"/>
              <a:buChar char="§"/>
            </a:pPr>
            <a:r>
              <a:rPr lang="en-US" sz="2000" dirty="0"/>
              <a:t>T</a:t>
            </a:r>
            <a:r>
              <a:rPr lang="en-US" sz="2000" dirty="0" smtClean="0"/>
              <a:t>he missing values also need to be replaced for the model to be more accurate.</a:t>
            </a:r>
          </a:p>
          <a:p>
            <a:pPr algn="just">
              <a:buFont typeface="Wingdings" pitchFamily="2" charset="2"/>
              <a:buChar char="§"/>
            </a:pPr>
            <a:r>
              <a:rPr lang="en-US" sz="2000" dirty="0" smtClean="0"/>
              <a:t>This can be done using the ‘</a:t>
            </a:r>
            <a:r>
              <a:rPr lang="en-US" sz="2000" dirty="0" err="1" smtClean="0"/>
              <a:t>ReplaceMissingValues</a:t>
            </a:r>
            <a:r>
              <a:rPr lang="en-US" sz="2000" dirty="0" smtClean="0"/>
              <a:t>’ function under the attribute folder within the unsupervised filter. </a:t>
            </a:r>
          </a:p>
          <a:p>
            <a:pPr algn="just">
              <a:buFont typeface="Wingdings" pitchFamily="2" charset="2"/>
              <a:buChar char="§"/>
            </a:pPr>
            <a:r>
              <a:rPr lang="en-US" sz="2000" dirty="0" smtClean="0"/>
              <a:t>Since the target variable, predicts the type or class of the trip made by the customer to Walmart, another filter needs to be applied to the data which tells </a:t>
            </a:r>
            <a:r>
              <a:rPr lang="en-US" sz="2000" dirty="0" err="1" smtClean="0"/>
              <a:t>Weka</a:t>
            </a:r>
            <a:r>
              <a:rPr lang="en-US" sz="2000" dirty="0" smtClean="0"/>
              <a:t> that the target values are nominal and not numeric.</a:t>
            </a:r>
          </a:p>
          <a:p>
            <a:pPr algn="just">
              <a:buFont typeface="Wingdings" pitchFamily="2" charset="2"/>
              <a:buChar char="§"/>
            </a:pPr>
            <a:r>
              <a:rPr lang="en-US" sz="2000" dirty="0" smtClean="0"/>
              <a:t>This can be done by applying the ‘</a:t>
            </a:r>
            <a:r>
              <a:rPr lang="en-US" sz="2000" dirty="0" err="1" smtClean="0"/>
              <a:t>NumericToNominal</a:t>
            </a:r>
            <a:r>
              <a:rPr lang="en-US" sz="2000" dirty="0" smtClean="0"/>
              <a:t>’ function under the attribute folder within the unsupervised filter.</a:t>
            </a:r>
          </a:p>
          <a:p>
            <a:pPr algn="just">
              <a:buFont typeface="Wingdings" pitchFamily="2" charset="2"/>
              <a:buChar char="§"/>
            </a:pPr>
            <a:r>
              <a:rPr lang="en-US" sz="2000" dirty="0" smtClean="0"/>
              <a:t> For our use case, we have considered 20,212 records</a:t>
            </a:r>
            <a:endParaRPr lang="en-US" sz="2000" dirty="0"/>
          </a:p>
        </p:txBody>
      </p:sp>
    </p:spTree>
    <p:extLst>
      <p:ext uri="{BB962C8B-B14F-4D97-AF65-F5344CB8AC3E}">
        <p14:creationId xmlns:p14="http://schemas.microsoft.com/office/powerpoint/2010/main" val="3956091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908</TotalTime>
  <Words>985</Words>
  <Application>Microsoft Office PowerPoint</Application>
  <PresentationFormat>On-screen Show (4:3)</PresentationFormat>
  <Paragraphs>132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Introduction</vt:lpstr>
      <vt:lpstr>Data Set  Evaluation</vt:lpstr>
      <vt:lpstr>Data Field Description</vt:lpstr>
      <vt:lpstr>Data Set  Evaluation</vt:lpstr>
      <vt:lpstr>Data Preprocessing</vt:lpstr>
      <vt:lpstr>Data Preprocessing</vt:lpstr>
      <vt:lpstr>Logworth of each variable</vt:lpstr>
      <vt:lpstr>Summary Statistic of Dataset</vt:lpstr>
      <vt:lpstr>Analysis using ZeroR</vt:lpstr>
      <vt:lpstr>Analysis using J48</vt:lpstr>
      <vt:lpstr>Analysis using J48</vt:lpstr>
      <vt:lpstr>Analysis using Naive Bayes</vt:lpstr>
      <vt:lpstr>Analysis using Nearest Neighbor</vt:lpstr>
      <vt:lpstr>Analysis using Nearest Neighbor</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Pulkit Pareek</dc:creator>
  <cp:lastModifiedBy>Pulkit Pareek</cp:lastModifiedBy>
  <cp:revision>56</cp:revision>
  <dcterms:created xsi:type="dcterms:W3CDTF">2015-11-09T00:39:49Z</dcterms:created>
  <dcterms:modified xsi:type="dcterms:W3CDTF">2015-11-16T01:06:42Z</dcterms:modified>
</cp:coreProperties>
</file>