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parihar" userId="6a4e7911e06158cf" providerId="LiveId" clId="{596C30E9-A3D0-4C7E-B6A3-C3E190715339}"/>
    <pc:docChg chg="modSld">
      <pc:chgData name="harsh parihar" userId="6a4e7911e06158cf" providerId="LiveId" clId="{596C30E9-A3D0-4C7E-B6A3-C3E190715339}" dt="2025-07-11T18:46:38.879" v="40" actId="1076"/>
      <pc:docMkLst>
        <pc:docMk/>
      </pc:docMkLst>
      <pc:sldChg chg="modSp mod">
        <pc:chgData name="harsh parihar" userId="6a4e7911e06158cf" providerId="LiveId" clId="{596C30E9-A3D0-4C7E-B6A3-C3E190715339}" dt="2025-07-11T07:34:58.765" v="2" actId="122"/>
        <pc:sldMkLst>
          <pc:docMk/>
          <pc:sldMk cId="3070169572" sldId="256"/>
        </pc:sldMkLst>
        <pc:spChg chg="mod">
          <ac:chgData name="harsh parihar" userId="6a4e7911e06158cf" providerId="LiveId" clId="{596C30E9-A3D0-4C7E-B6A3-C3E190715339}" dt="2025-07-11T07:34:58.765" v="2" actId="122"/>
          <ac:spMkLst>
            <pc:docMk/>
            <pc:sldMk cId="3070169572" sldId="256"/>
            <ac:spMk id="2" creationId="{15040C80-A8B0-48E2-B091-7433CD28DF7C}"/>
          </ac:spMkLst>
        </pc:spChg>
      </pc:sldChg>
      <pc:sldChg chg="modTransition">
        <pc:chgData name="harsh parihar" userId="6a4e7911e06158cf" providerId="LiveId" clId="{596C30E9-A3D0-4C7E-B6A3-C3E190715339}" dt="2025-07-11T07:24:05.268" v="1"/>
        <pc:sldMkLst>
          <pc:docMk/>
          <pc:sldMk cId="4068620006" sldId="257"/>
        </pc:sldMkLst>
      </pc:sldChg>
      <pc:sldChg chg="modSp mod modTransition">
        <pc:chgData name="harsh parihar" userId="6a4e7911e06158cf" providerId="LiveId" clId="{596C30E9-A3D0-4C7E-B6A3-C3E190715339}" dt="2025-07-11T18:46:38.879" v="40" actId="1076"/>
        <pc:sldMkLst>
          <pc:docMk/>
          <pc:sldMk cId="1480400974" sldId="258"/>
        </pc:sldMkLst>
        <pc:graphicFrameChg chg="modGraphic">
          <ac:chgData name="harsh parihar" userId="6a4e7911e06158cf" providerId="LiveId" clId="{596C30E9-A3D0-4C7E-B6A3-C3E190715339}" dt="2025-07-11T18:40:17.704" v="12" actId="20577"/>
          <ac:graphicFrameMkLst>
            <pc:docMk/>
            <pc:sldMk cId="1480400974" sldId="258"/>
            <ac:graphicFrameMk id="9" creationId="{579C2FDE-F0BF-4A1C-B0F4-08F422E7ED0C}"/>
          </ac:graphicFrameMkLst>
        </pc:graphicFrameChg>
        <pc:graphicFrameChg chg="modGraphic">
          <ac:chgData name="harsh parihar" userId="6a4e7911e06158cf" providerId="LiveId" clId="{596C30E9-A3D0-4C7E-B6A3-C3E190715339}" dt="2025-07-11T18:46:24.942" v="37" actId="20577"/>
          <ac:graphicFrameMkLst>
            <pc:docMk/>
            <pc:sldMk cId="1480400974" sldId="258"/>
            <ac:graphicFrameMk id="10" creationId="{06367635-EE64-4047-9C77-A2124F8A5FA5}"/>
          </ac:graphicFrameMkLst>
        </pc:graphicFrameChg>
        <pc:graphicFrameChg chg="mod modGraphic">
          <ac:chgData name="harsh parihar" userId="6a4e7911e06158cf" providerId="LiveId" clId="{596C30E9-A3D0-4C7E-B6A3-C3E190715339}" dt="2025-07-11T18:46:38.879" v="40" actId="1076"/>
          <ac:graphicFrameMkLst>
            <pc:docMk/>
            <pc:sldMk cId="1480400974" sldId="258"/>
            <ac:graphicFrameMk id="11" creationId="{4BA6D916-F56B-45A9-82DB-44FC35BEC027}"/>
          </ac:graphicFrameMkLst>
        </pc:graphicFrameChg>
        <pc:graphicFrameChg chg="mod modGraphic">
          <ac:chgData name="harsh parihar" userId="6a4e7911e06158cf" providerId="LiveId" clId="{596C30E9-A3D0-4C7E-B6A3-C3E190715339}" dt="2025-07-11T18:46:36.223" v="39" actId="1076"/>
          <ac:graphicFrameMkLst>
            <pc:docMk/>
            <pc:sldMk cId="1480400974" sldId="258"/>
            <ac:graphicFrameMk id="12" creationId="{B2030D13-D51C-4DCD-B943-8B8897036062}"/>
          </ac:graphicFrameMkLst>
        </pc:graphicFrameChg>
      </pc:sldChg>
      <pc:sldChg chg="modSp mod modTransition">
        <pc:chgData name="harsh parihar" userId="6a4e7911e06158cf" providerId="LiveId" clId="{596C30E9-A3D0-4C7E-B6A3-C3E190715339}" dt="2025-07-11T18:30:15.090" v="10" actId="20577"/>
        <pc:sldMkLst>
          <pc:docMk/>
          <pc:sldMk cId="1462139358" sldId="259"/>
        </pc:sldMkLst>
        <pc:graphicFrameChg chg="modGraphic">
          <ac:chgData name="harsh parihar" userId="6a4e7911e06158cf" providerId="LiveId" clId="{596C30E9-A3D0-4C7E-B6A3-C3E190715339}" dt="2025-07-11T18:30:15.090" v="10" actId="20577"/>
          <ac:graphicFrameMkLst>
            <pc:docMk/>
            <pc:sldMk cId="1462139358" sldId="259"/>
            <ac:graphicFrameMk id="17" creationId="{93C14936-F12E-4BEA-80F6-27A528B1A3C7}"/>
          </ac:graphicFrameMkLst>
        </pc:graphicFrameChg>
      </pc:sldChg>
      <pc:sldChg chg="modSp mod modTransition">
        <pc:chgData name="harsh parihar" userId="6a4e7911e06158cf" providerId="LiveId" clId="{596C30E9-A3D0-4C7E-B6A3-C3E190715339}" dt="2025-07-11T18:44:43.930" v="36" actId="20577"/>
        <pc:sldMkLst>
          <pc:docMk/>
          <pc:sldMk cId="2317815784" sldId="260"/>
        </pc:sldMkLst>
        <pc:graphicFrameChg chg="modGraphic">
          <ac:chgData name="harsh parihar" userId="6a4e7911e06158cf" providerId="LiveId" clId="{596C30E9-A3D0-4C7E-B6A3-C3E190715339}" dt="2025-07-11T18:44:43.930" v="36" actId="20577"/>
          <ac:graphicFrameMkLst>
            <pc:docMk/>
            <pc:sldMk cId="2317815784" sldId="260"/>
            <ac:graphicFrameMk id="5" creationId="{36B69B4F-5829-4E9D-B644-8C85F7F5A9B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4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6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19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6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032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3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0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3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9FBDCD-4884-48A3-9DF8-6F8C1214A30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7EEAF59-0E37-4A3C-8F35-2D4AF3A83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6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0C80-A8B0-48E2-B091-7433CD28D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56872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ADMISSION ANALYTICS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&amp;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307016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AAC1F2-8818-4092-B3C2-80445A6AA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2471"/>
              </p:ext>
            </p:extLst>
          </p:nvPr>
        </p:nvGraphicFramePr>
        <p:xfrm>
          <a:off x="142465" y="233377"/>
          <a:ext cx="3083339" cy="242102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83339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38224">
                <a:tc>
                  <a:txBody>
                    <a:bodyPr/>
                    <a:lstStyle/>
                    <a:p>
                      <a:r>
                        <a:rPr lang="en-US" sz="1600" dirty="0"/>
                        <a:t>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InstituteID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InstituteName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AffilatedUniversity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6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EstablishedYear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991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8CB4D6-95BA-4262-9D82-3E1CA4F8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31102"/>
              </p:ext>
            </p:extLst>
          </p:nvPr>
        </p:nvGraphicFramePr>
        <p:xfrm>
          <a:off x="3475679" y="238760"/>
          <a:ext cx="3083339" cy="2931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3083339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InstituteID</a:t>
                      </a:r>
                      <a:r>
                        <a:rPr lang="en-US" sz="1600" dirty="0"/>
                        <a:t>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FacultyID</a:t>
                      </a:r>
                      <a:r>
                        <a:rPr lang="en-US" sz="1600" dirty="0"/>
                        <a:t>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DeanName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OfficeLocation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FacultyName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8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FacultyCode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265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5B2544-022E-4113-A301-D9276A79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99358"/>
              </p:ext>
            </p:extLst>
          </p:nvPr>
        </p:nvGraphicFramePr>
        <p:xfrm>
          <a:off x="6808893" y="233377"/>
          <a:ext cx="2375748" cy="2560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75748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DegreeID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FacultyID</a:t>
                      </a:r>
                      <a:r>
                        <a:rPr lang="en-US" sz="1600" dirty="0"/>
                        <a:t>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ProgramName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Level(</a:t>
                      </a:r>
                      <a:r>
                        <a:rPr lang="en-US" sz="1600" dirty="0" err="1"/>
                        <a:t>ug,pg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creditreqirment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159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3708E5-1F3B-45A0-A5A1-3CEF325F6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15358"/>
              </p:ext>
            </p:extLst>
          </p:nvPr>
        </p:nvGraphicFramePr>
        <p:xfrm>
          <a:off x="9464884" y="233377"/>
          <a:ext cx="2375749" cy="29311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75749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ProgramID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DegreeID</a:t>
                      </a:r>
                      <a:r>
                        <a:rPr lang="en-US" sz="1600" dirty="0"/>
                        <a:t>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ProgramName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Specialization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IntaleCapacity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9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AccreditationStatus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4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214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9C2FDE-F0BF-4A1C-B0F4-08F422E7E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304187"/>
              </p:ext>
            </p:extLst>
          </p:nvPr>
        </p:nvGraphicFramePr>
        <p:xfrm>
          <a:off x="374671" y="235009"/>
          <a:ext cx="2767203" cy="14478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67203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PROGRAM  FEES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FeeID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ProgramID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FeeAmount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367635-EE64-4047-9C77-A2124F8A5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73348"/>
              </p:ext>
            </p:extLst>
          </p:nvPr>
        </p:nvGraphicFramePr>
        <p:xfrm>
          <a:off x="3485903" y="235009"/>
          <a:ext cx="2193197" cy="36880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193197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144379">
                <a:tc>
                  <a:txBody>
                    <a:bodyPr/>
                    <a:lstStyle/>
                    <a:p>
                      <a:r>
                        <a:rPr lang="en-US" sz="1600" dirty="0"/>
                        <a:t>APPLICANT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ApplicantID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FullName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FatherName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MotherName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26004">
                <a:tc>
                  <a:txBody>
                    <a:bodyPr/>
                    <a:lstStyle/>
                    <a:p>
                      <a:r>
                        <a:rPr lang="en-US" sz="1600" dirty="0" err="1"/>
                        <a:t>Emargencycontact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15982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Photo(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12462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Categary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74801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ProgramID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20983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r>
                        <a:rPr lang="en-US" sz="1600" dirty="0"/>
                        <a:t>D.O.B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319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A6D916-F56B-45A9-82DB-44FC35BEC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65369"/>
              </p:ext>
            </p:extLst>
          </p:nvPr>
        </p:nvGraphicFramePr>
        <p:xfrm>
          <a:off x="6096000" y="235009"/>
          <a:ext cx="2540002" cy="2539199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40002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49719">
                <a:tc>
                  <a:txBody>
                    <a:bodyPr/>
                    <a:lstStyle/>
                    <a:p>
                      <a:r>
                        <a:rPr lang="en-US" sz="1600" dirty="0"/>
                        <a:t>ADMISSION TEST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TestID</a:t>
                      </a:r>
                      <a:r>
                        <a:rPr lang="en-US" sz="1600" dirty="0"/>
                        <a:t> (pk) 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TestType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ProgramID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Maxmarks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MinQualifyMarks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TestDate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2030D13-D51C-4DCD-B943-8B8897036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17961"/>
              </p:ext>
            </p:extLst>
          </p:nvPr>
        </p:nvGraphicFramePr>
        <p:xfrm>
          <a:off x="9062284" y="235009"/>
          <a:ext cx="2522327" cy="259588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22327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TEST FEE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TestPaymentID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6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ApplicantID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63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TransactionID</a:t>
                      </a:r>
                      <a:r>
                        <a:rPr lang="en-US" sz="1600" dirty="0"/>
                        <a:t>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PaymentStatus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ReceiptURL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TestID</a:t>
                      </a:r>
                      <a:r>
                        <a:rPr lang="en-US" sz="1600" dirty="0"/>
                        <a:t>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009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9C2364-DAD7-4224-82AE-68359683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51214"/>
              </p:ext>
            </p:extLst>
          </p:nvPr>
        </p:nvGraphicFramePr>
        <p:xfrm>
          <a:off x="8664719" y="211601"/>
          <a:ext cx="2946398" cy="293655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946398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45756">
                <a:tc>
                  <a:txBody>
                    <a:bodyPr/>
                    <a:lstStyle/>
                    <a:p>
                      <a:r>
                        <a:rPr lang="en-US" sz="1600" dirty="0"/>
                        <a:t>ACADEMIC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RegistrationID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/>
                        <a:t>Qualification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 err="1"/>
                        <a:t>BoardOrUniversity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 err="1"/>
                        <a:t>GradeSystem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cgpa</a:t>
                      </a:r>
                      <a:r>
                        <a:rPr lang="en-US" sz="1600" dirty="0"/>
                        <a:t>/percentage)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/>
                        <a:t>Percentage (CGPA)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15982"/>
                  </a:ext>
                </a:extLst>
              </a:tr>
              <a:tr h="266155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PassingYear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124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438785-3B6E-4FAC-9EDB-C8811B6FD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16037"/>
              </p:ext>
            </p:extLst>
          </p:nvPr>
        </p:nvGraphicFramePr>
        <p:xfrm>
          <a:off x="302597" y="211601"/>
          <a:ext cx="2358884" cy="252476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58884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21586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600" dirty="0"/>
                        <a:t>APPLICATION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ApplicationID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ApplicantID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ProgramID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Applicationdate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Status (</a:t>
                      </a:r>
                      <a:r>
                        <a:rPr lang="en-US" sz="1600" dirty="0" err="1"/>
                        <a:t>varified</a:t>
                      </a:r>
                      <a:r>
                        <a:rPr lang="en-US" sz="1600" dirty="0"/>
                        <a:t> or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FacultyID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15982"/>
                  </a:ext>
                </a:extLst>
              </a:tr>
            </a:tbl>
          </a:graphicData>
        </a:graphic>
      </p:graphicFrame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B3FE8613-E671-4E4D-AABF-247D17ABD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12698"/>
              </p:ext>
            </p:extLst>
          </p:nvPr>
        </p:nvGraphicFramePr>
        <p:xfrm>
          <a:off x="3224697" y="211601"/>
          <a:ext cx="2076177" cy="20269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076177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LoginID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Role (student/admin)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C14936-F12E-4BEA-80F6-27A528B1A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5825"/>
              </p:ext>
            </p:extLst>
          </p:nvPr>
        </p:nvGraphicFramePr>
        <p:xfrm>
          <a:off x="5734885" y="211601"/>
          <a:ext cx="2601841" cy="27686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601841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459725">
                <a:tc>
                  <a:txBody>
                    <a:bodyPr/>
                    <a:lstStyle/>
                    <a:p>
                      <a:r>
                        <a:rPr lang="en-US" sz="1600" dirty="0"/>
                        <a:t>   TEST COMPLATION</a:t>
                      </a:r>
                    </a:p>
                    <a:p>
                      <a:r>
                        <a:rPr lang="en-US" sz="1600" dirty="0"/>
                        <a:t>              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StatusID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ApplicantID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TestID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ScoreObtained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Result (pass/fail)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1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EC2E3C-C895-4E59-ACE2-D4BAFBB8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14816"/>
              </p:ext>
            </p:extLst>
          </p:nvPr>
        </p:nvGraphicFramePr>
        <p:xfrm>
          <a:off x="238536" y="311535"/>
          <a:ext cx="2407475" cy="317279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07475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775032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FEE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TransactionID</a:t>
                      </a:r>
                      <a:r>
                        <a:rPr lang="en-US" sz="1600" dirty="0"/>
                        <a:t>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AmountPaid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PaymentMode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PaymentStatus</a:t>
                      </a:r>
                      <a:r>
                        <a:rPr lang="en-US" sz="1600" dirty="0"/>
                        <a:t>(successful or failed)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Receipt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970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07BC49-591D-42B9-A748-B7D70487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29159"/>
              </p:ext>
            </p:extLst>
          </p:nvPr>
        </p:nvGraphicFramePr>
        <p:xfrm>
          <a:off x="3040273" y="311535"/>
          <a:ext cx="2407475" cy="577883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407475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775032">
                <a:tc>
                  <a:txBody>
                    <a:bodyPr/>
                    <a:lstStyle/>
                    <a:p>
                      <a:r>
                        <a:rPr lang="en-US" sz="1600" dirty="0"/>
                        <a:t>MASTER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MdocumentID</a:t>
                      </a:r>
                      <a:r>
                        <a:rPr lang="en-US" sz="1600" dirty="0"/>
                        <a:t>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ApplicantID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AadharCard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94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_Marksheet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_Certificate(if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3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_Marksheet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12</a:t>
                      </a:r>
                      <a:r>
                        <a:rPr lang="en-US" sz="1600" baseline="30000" dirty="0"/>
                        <a:t>th</a:t>
                      </a:r>
                      <a:r>
                        <a:rPr lang="en-US" sz="1600" dirty="0"/>
                        <a:t>_Certificate(if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Migration_certificate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9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Caste_certificate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6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Domicile_certificate</a:t>
                      </a:r>
                      <a:r>
                        <a:rPr lang="en-US" sz="1600" dirty="0"/>
                        <a:t>(if applicable)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8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Test_result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7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Character_certificate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912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9CF6D-E32D-4474-9691-1ED179B4B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965248"/>
              </p:ext>
            </p:extLst>
          </p:nvPr>
        </p:nvGraphicFramePr>
        <p:xfrm>
          <a:off x="5948023" y="311535"/>
          <a:ext cx="2798415" cy="24333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98415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FROM COMPLETION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CompletionID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9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8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from(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Receipt(</a:t>
                      </a:r>
                      <a:r>
                        <a:rPr lang="en-US" sz="1600" dirty="0" err="1"/>
                        <a:t>url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635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B69B4F-5829-4E9D-B644-8C85F7F5A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31775"/>
              </p:ext>
            </p:extLst>
          </p:nvPr>
        </p:nvGraphicFramePr>
        <p:xfrm>
          <a:off x="9373155" y="371060"/>
          <a:ext cx="2363303" cy="29667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363303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COUPONS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CouponCode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DiscountPercent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9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IsActive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8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ExpiryDate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0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CouponID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uk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3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CategoryEligibility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2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ApplicantID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63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47D1DB-2C1A-403B-965C-DC304A106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15642"/>
              </p:ext>
            </p:extLst>
          </p:nvPr>
        </p:nvGraphicFramePr>
        <p:xfrm>
          <a:off x="9156702" y="3731478"/>
          <a:ext cx="2796208" cy="2204063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796208">
                  <a:extLst>
                    <a:ext uri="{9D8B030D-6E8A-4147-A177-3AD203B41FA5}">
                      <a16:colId xmlns:a16="http://schemas.microsoft.com/office/drawing/2014/main" val="199872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98839"/>
                  </a:ext>
                </a:extLst>
              </a:tr>
              <a:tr h="332188">
                <a:tc>
                  <a:txBody>
                    <a:bodyPr/>
                    <a:lstStyle/>
                    <a:p>
                      <a:r>
                        <a:rPr lang="en-US" sz="1600" dirty="0" err="1"/>
                        <a:t>DocumentID</a:t>
                      </a:r>
                      <a:r>
                        <a:rPr lang="en-US" sz="1600" dirty="0"/>
                        <a:t>  (pk)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ApplicantID  (</a:t>
                      </a:r>
                      <a:r>
                        <a:rPr lang="en-US" sz="1600" dirty="0" err="1"/>
                        <a:t>fk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DocumentType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4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FilePath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FileServer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713434"/>
                  </a:ext>
                </a:extLst>
              </a:tr>
              <a:tr h="385423">
                <a:tc>
                  <a:txBody>
                    <a:bodyPr/>
                    <a:lstStyle/>
                    <a:p>
                      <a:r>
                        <a:rPr lang="en-US" sz="1600" dirty="0" err="1"/>
                        <a:t>UploadDate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41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8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6CB32-CCC0-47CF-BEA7-AC79BEA7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4718" y="0"/>
            <a:ext cx="85225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3CEB52-ADF2-4892-B10F-59872A65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94398"/>
              </p:ext>
            </p:extLst>
          </p:nvPr>
        </p:nvGraphicFramePr>
        <p:xfrm>
          <a:off x="609600" y="212034"/>
          <a:ext cx="10853531" cy="578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304">
                  <a:extLst>
                    <a:ext uri="{9D8B030D-6E8A-4147-A177-3AD203B41FA5}">
                      <a16:colId xmlns:a16="http://schemas.microsoft.com/office/drawing/2014/main" val="1551859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6240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177023"/>
                    </a:ext>
                  </a:extLst>
                </a:gridCol>
                <a:gridCol w="4934227">
                  <a:extLst>
                    <a:ext uri="{9D8B030D-6E8A-4147-A177-3AD203B41FA5}">
                      <a16:colId xmlns:a16="http://schemas.microsoft.com/office/drawing/2014/main" val="3686172801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r>
                        <a:rPr lang="en-US" dirty="0"/>
                        <a:t>Parent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institute can Have Many faculties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5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faculty offers multiple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degree can have multiple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Admission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program can have multiple admission 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0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program can receive many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program can have many admitted applicants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One applicant can apply to one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30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Acadmic</a:t>
                      </a:r>
                      <a:r>
                        <a:rPr lang="en-US" dirty="0"/>
                        <a:t>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application can have multiple academic qualifications.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2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fee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application may have one payments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Admission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fee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test fee can be paid by many applicants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0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41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FE92C71-0FE7-4940-8627-99DDD24FC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04154"/>
              </p:ext>
            </p:extLst>
          </p:nvPr>
        </p:nvGraphicFramePr>
        <p:xfrm>
          <a:off x="622852" y="477078"/>
          <a:ext cx="11025809" cy="366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82">
                  <a:extLst>
                    <a:ext uri="{9D8B030D-6E8A-4147-A177-3AD203B41FA5}">
                      <a16:colId xmlns:a16="http://schemas.microsoft.com/office/drawing/2014/main" val="15518593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6240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4177023"/>
                    </a:ext>
                  </a:extLst>
                </a:gridCol>
                <a:gridCol w="4934227">
                  <a:extLst>
                    <a:ext uri="{9D8B030D-6E8A-4147-A177-3AD203B41FA5}">
                      <a16:colId xmlns:a16="http://schemas.microsoft.com/office/drawing/2014/main" val="3686172801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r>
                        <a:rPr lang="en-US" dirty="0"/>
                        <a:t>Parent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96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Admission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test will have completion records from many applicants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5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completion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Applicant can appear for only one test at a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85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fee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applicant will pay one test fee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6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Applicant can have many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0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Applicant can have only one coupon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5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60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513</TotalTime>
  <Words>546</Words>
  <Application>Microsoft Office PowerPoint</Application>
  <PresentationFormat>Widescreen</PresentationFormat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Slice</vt:lpstr>
      <vt:lpstr>ADMISSION ANALYTICS &amp;  REPORTING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ADMISSION ANALYTICS &amp;  REPORTING</dc:title>
  <dc:creator>harsh parihar</dc:creator>
  <cp:lastModifiedBy>harsh parihar</cp:lastModifiedBy>
  <cp:revision>55</cp:revision>
  <dcterms:created xsi:type="dcterms:W3CDTF">2025-07-08T06:33:33Z</dcterms:created>
  <dcterms:modified xsi:type="dcterms:W3CDTF">2025-07-12T04:17:09Z</dcterms:modified>
</cp:coreProperties>
</file>