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400675" cx="9721850"/>
  <p:notesSz cx="6858000" cy="9144000"/>
  <p:embeddedFontLst>
    <p:embeddedFont>
      <p:font typeface="Lobster"/>
      <p:regular r:id="rId11"/>
    </p:embeddedFont>
    <p:embeddedFont>
      <p:font typeface="Great Vibes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1" orient="horz"/>
        <p:guide pos="306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obster-regular.fntdata"/><Relationship Id="rId10" Type="http://schemas.openxmlformats.org/officeDocument/2006/relationships/slide" Target="slides/slide5.xml"/><Relationship Id="rId12" Type="http://schemas.openxmlformats.org/officeDocument/2006/relationships/font" Target="fonts/GreatVib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42900" y="685800"/>
            <a:ext cx="61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42900" y="685800"/>
            <a:ext cx="61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a418e2155_2_11:notes"/>
          <p:cNvSpPr/>
          <p:nvPr>
            <p:ph idx="2" type="sldImg"/>
          </p:nvPr>
        </p:nvSpPr>
        <p:spPr>
          <a:xfrm>
            <a:off x="342900" y="685800"/>
            <a:ext cx="61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a418e215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a418e2155_2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a418e2155_2_4:notes"/>
          <p:cNvSpPr/>
          <p:nvPr>
            <p:ph idx="2" type="sldImg"/>
          </p:nvPr>
        </p:nvSpPr>
        <p:spPr>
          <a:xfrm>
            <a:off x="342900" y="685800"/>
            <a:ext cx="61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a418e215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8a418e2155_2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418e2155_1_28:notes"/>
          <p:cNvSpPr/>
          <p:nvPr>
            <p:ph idx="2" type="sldImg"/>
          </p:nvPr>
        </p:nvSpPr>
        <p:spPr>
          <a:xfrm>
            <a:off x="342900" y="685800"/>
            <a:ext cx="61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418e215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a418e2155_1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:notes"/>
          <p:cNvSpPr/>
          <p:nvPr>
            <p:ph idx="2" type="sldImg"/>
          </p:nvPr>
        </p:nvSpPr>
        <p:spPr>
          <a:xfrm>
            <a:off x="342900" y="685800"/>
            <a:ext cx="61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3">
  <p:cSld name="Slide 23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">
  <p:cSld name="Slide 9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">
  <p:cSld name="Slide 10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">
  <p:cSld name="Slide 1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">
  <p:cSld name="Slide 1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">
  <p:cSld name="Slide 1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">
  <p:cSld name="Slide 1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5">
  <p:cSld name="Slide 15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>
            <a:off x="7309197" y="4932585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PPT素材：www.1ppt.com/sucai/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  PPT图表：www.1ppt.com/tubiao/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精美PPT下载：www.1ppt.com/xiazai/ 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PPT课件：www.1ppt.com/kejian/             字体下载：www.1ppt.com/ziti/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工作总结PPT：www.1ppt.com/xiazai/zongjie/ 工作计划：www.1ppt.com/xiazai/jihua/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商务PPT模板：www.1ppt.com/moban/shangwu/  个人简历PPT：www.1ppt.com/xiazai/jianli/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毕业答辩PPT：www.1ppt.com/xiazai/dabian/  工作汇报PPT：www.1ppt.com/xiazai/huibao/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6">
  <p:cSld name="Slide 16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7">
  <p:cSld name="Slide 17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8">
  <p:cSld name="Slide 18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9">
  <p:cSld name="Slide 19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0">
  <p:cSld name="Slide 20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1">
  <p:cSld name="Slide 2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2">
  <p:cSld name="Slide 2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4">
  <p:cSld name="Slide 24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668338" y="287338"/>
            <a:ext cx="8385175" cy="104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>
  <p:cSld name="Slide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/>
        </p:nvSpPr>
        <p:spPr>
          <a:xfrm>
            <a:off x="2633498" y="412556"/>
            <a:ext cx="52502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3C718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Farming PPT Template</a:t>
            </a:r>
            <a:endParaRPr b="0" sz="1600">
              <a:solidFill>
                <a:srgbClr val="3C718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5" name="Google Shape;15;p4"/>
          <p:cNvCxnSpPr/>
          <p:nvPr/>
        </p:nvCxnSpPr>
        <p:spPr>
          <a:xfrm>
            <a:off x="2633498" y="755650"/>
            <a:ext cx="5148000" cy="0"/>
          </a:xfrm>
          <a:prstGeom prst="straightConnector1">
            <a:avLst/>
          </a:prstGeom>
          <a:noFill/>
          <a:ln cap="flat" cmpd="sng" w="9525">
            <a:solidFill>
              <a:srgbClr val="3C718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>
  <p:cSld name="Slide 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">
  <p:cSld name="Slide 4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">
  <p:cSld name="Slide 5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">
  <p:cSld name="Slide 6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">
  <p:cSld name="Slide 7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">
  <p:cSld name="Slide 8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8582" y="-1"/>
            <a:ext cx="9721850" cy="5400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/>
          <p:nvPr/>
        </p:nvSpPr>
        <p:spPr>
          <a:xfrm>
            <a:off x="886050" y="1116150"/>
            <a:ext cx="8354100" cy="40398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" name="Google Shape;44;p26"/>
          <p:cNvSpPr/>
          <p:nvPr/>
        </p:nvSpPr>
        <p:spPr>
          <a:xfrm>
            <a:off x="1012625" y="1276325"/>
            <a:ext cx="8090400" cy="37128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" name="Google Shape;45;p26"/>
          <p:cNvSpPr/>
          <p:nvPr/>
        </p:nvSpPr>
        <p:spPr>
          <a:xfrm>
            <a:off x="706650" y="1549688"/>
            <a:ext cx="87129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18F"/>
              </a:buClr>
              <a:buSzPts val="8000"/>
              <a:buFont typeface="Cambria"/>
              <a:buNone/>
            </a:pPr>
            <a:r>
              <a:rPr b="1" i="1" lang="en-US" sz="48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PLANT DOCTOR</a:t>
            </a:r>
            <a:endParaRPr b="1" i="1" sz="48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18F"/>
              </a:buClr>
              <a:buSzPts val="8000"/>
              <a:buFont typeface="Cambria"/>
              <a:buNone/>
            </a:pPr>
            <a:r>
              <a:t/>
            </a:r>
            <a:endParaRPr b="1" i="1" sz="48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18F"/>
              </a:buClr>
              <a:buSzPts val="8000"/>
              <a:buFont typeface="Cambria"/>
              <a:buNone/>
            </a:pPr>
            <a:r>
              <a:rPr b="1" i="1" lang="en-US" sz="3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b="1" i="1" sz="3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6" name="Google Shape;46;p26"/>
          <p:cNvCxnSpPr/>
          <p:nvPr/>
        </p:nvCxnSpPr>
        <p:spPr>
          <a:xfrm>
            <a:off x="2538123" y="3638225"/>
            <a:ext cx="5039400" cy="0"/>
          </a:xfrm>
          <a:prstGeom prst="straightConnector1">
            <a:avLst/>
          </a:prstGeom>
          <a:noFill/>
          <a:ln cap="flat" cmpd="sng" w="254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26"/>
          <p:cNvSpPr txBox="1"/>
          <p:nvPr/>
        </p:nvSpPr>
        <p:spPr>
          <a:xfrm>
            <a:off x="1629750" y="4065075"/>
            <a:ext cx="6761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IIT Bhilai_</a:t>
            </a:r>
            <a:r>
              <a:rPr b="1" lang="en-US" sz="3600">
                <a:solidFill>
                  <a:srgbClr val="3D85C6"/>
                </a:solidFill>
              </a:rPr>
              <a:t>404</a:t>
            </a:r>
            <a:r>
              <a:rPr b="1" lang="en-US" sz="36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ERROR</a:t>
            </a:r>
            <a:endParaRPr b="1" i="0" sz="3600" u="none" cap="none" strike="noStrike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26"/>
          <p:cNvSpPr txBox="1"/>
          <p:nvPr/>
        </p:nvSpPr>
        <p:spPr>
          <a:xfrm>
            <a:off x="1518950" y="126575"/>
            <a:ext cx="64029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C718F"/>
              </a:buClr>
              <a:buSzPts val="4400"/>
              <a:buFont typeface="Cambria"/>
              <a:buNone/>
            </a:pPr>
            <a:r>
              <a:rPr lang="en-US" sz="36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Deloitte TechnoUtsav</a:t>
            </a:r>
            <a:r>
              <a:rPr lang="en-US" sz="3800">
                <a:solidFill>
                  <a:srgbClr val="3D85C6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800">
                <a:solidFill>
                  <a:srgbClr val="3D85C6"/>
                </a:solidFill>
                <a:latin typeface="Lobster"/>
                <a:ea typeface="Lobster"/>
                <a:cs typeface="Lobster"/>
                <a:sym typeface="Lobster"/>
              </a:rPr>
              <a:t>3.0</a:t>
            </a:r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/>
        </p:nvSpPr>
        <p:spPr>
          <a:xfrm>
            <a:off x="1128650" y="95375"/>
            <a:ext cx="7331100" cy="5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●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Our  Telegram bot is the integration of all  the following services in Node-red: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○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Language Translator: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■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Used for language identification and language translation of plant names and diseases.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○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Visual Recognition: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■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Used for detection of the disease .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○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Watson Assistant: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■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Used for retrieving the information about remedies for diseases.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○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Text to Speech: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■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Used this service to get the voice message.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○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Speech to Text: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Georgia"/>
              <a:buChar char="■"/>
            </a:pPr>
            <a:r>
              <a:rPr b="1" i="1" lang="en-US" sz="19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Used this service to convert the voice message(by user) into text to make it understandable to the watson assistants.</a:t>
            </a:r>
            <a:endParaRPr b="1" i="1" sz="19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/>
          <p:nvPr/>
        </p:nvSpPr>
        <p:spPr>
          <a:xfrm>
            <a:off x="2130725" y="1239488"/>
            <a:ext cx="5295300" cy="29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1" name="Google Shape;61;p28"/>
          <p:cNvSpPr/>
          <p:nvPr/>
        </p:nvSpPr>
        <p:spPr>
          <a:xfrm>
            <a:off x="2331150" y="1513688"/>
            <a:ext cx="4894500" cy="237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8"/>
          <p:cNvSpPr txBox="1"/>
          <p:nvPr/>
        </p:nvSpPr>
        <p:spPr>
          <a:xfrm>
            <a:off x="2953500" y="2246738"/>
            <a:ext cx="3639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Flow Diagram</a:t>
            </a:r>
            <a:endParaRPr b="1" i="1" sz="36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50" y="131150"/>
            <a:ext cx="9120350" cy="50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675"/>
            <a:ext cx="972185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0"/>
          <p:cNvSpPr/>
          <p:nvPr/>
        </p:nvSpPr>
        <p:spPr>
          <a:xfrm>
            <a:off x="1584176" y="2094173"/>
            <a:ext cx="7021200" cy="1212300"/>
          </a:xfrm>
          <a:prstGeom prst="rect">
            <a:avLst/>
          </a:prstGeom>
          <a:solidFill>
            <a:srgbClr val="3C71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C718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Google Shape;75;p30"/>
          <p:cNvSpPr txBox="1"/>
          <p:nvPr/>
        </p:nvSpPr>
        <p:spPr>
          <a:xfrm>
            <a:off x="2024625" y="2094188"/>
            <a:ext cx="61215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Great Vibes"/>
                <a:ea typeface="Great Vibes"/>
                <a:cs typeface="Great Vibes"/>
                <a:sym typeface="Great Vibes"/>
              </a:rPr>
              <a:t>Thank you !</a:t>
            </a:r>
            <a:endParaRPr sz="6000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rming PTT Template，Freepptbackgrounds.net">
  <a:themeElements>
    <a:clrScheme name="">
      <a:dk1>
        <a:srgbClr val="000000"/>
      </a:dk1>
      <a:lt1>
        <a:srgbClr val="FFFFFF"/>
      </a:lt1>
      <a:dk2>
        <a:srgbClr val="009900"/>
      </a:dk2>
      <a:lt2>
        <a:srgbClr val="00A800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