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Great Vibes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GreatVibes-regular.fntdata"/><Relationship Id="rId12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8a395e6098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8a395e6098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a395e6098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8a395e6098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a395e6098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a395e6098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395e6098_1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395e6098_1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395e6098_1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395e6098_1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a395e6098_1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a395e6098_1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395e6098_1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a395e6098_1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3">
  <p:cSld name="Slide 23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">
  <p:cSld name="Slide 9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">
  <p:cSld name="Slide 10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1">
  <p:cSld name="Slide 1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2">
  <p:cSld name="Slide 1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3">
  <p:cSld name="Slide 13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4">
  <p:cSld name="Slide 14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5">
  <p:cSld name="Slide 15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/>
          <p:nvPr/>
        </p:nvSpPr>
        <p:spPr>
          <a:xfrm>
            <a:off x="6874751" y="4697700"/>
            <a:ext cx="7290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3175" lIns="86350" spcFirstLastPara="1" rIns="86350" wrap="square" tIns="43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b="0" i="0" lang="en" sz="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PPT模板下载：www.1ppt.com/moban/          行业PPT模板：www.1ppt.com/hangye/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b="0" i="0" lang="en" sz="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节日PPT模板：www.1ppt.com/jieri/          PPT素材：www.1ppt.com/sucai/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b="0" i="0" lang="en" sz="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PPT背景图片：www.1ppt.com/beijing/        PPT图表：www.1ppt.com/tubiao/    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b="0" i="0" lang="en" sz="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精美PPT下载：www.1ppt.com/xiazai/         PPT教程： www.1ppt.com/powerpoint/    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b="0" i="0" lang="en" sz="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PPT课件：www.1ppt.com/kejian/             字体下载：www.1ppt.com/ziti/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b="0" i="0" lang="en" sz="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工作总结PPT：www.1ppt.com/xiazai/zongjie/ 工作计划：www.1ppt.com/xiazai/jihua/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b="0" i="0" lang="en" sz="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商务PPT模板：www.1ppt.com/moban/shangwu/  个人简历PPT：www.1ppt.com/xiazai/jianli/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b="0" i="0" lang="en" sz="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毕业答辩PPT：www.1ppt.com/xiazai/dabian/  工作汇报PPT：www.1ppt.com/xiazai/huibao/  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b="0" i="0" lang="en" sz="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6">
  <p:cSld name="Slide 16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7">
  <p:cSld name="Slide 17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8">
  <p:cSld name="Slide 18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9">
  <p:cSld name="Slide 19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0">
  <p:cSld name="Slide 20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1">
  <p:cSld name="Slide 2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2">
  <p:cSld name="Slide 2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4">
  <p:cSld name="Slide 24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628613" y="273655"/>
            <a:ext cx="78867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3175" lIns="86350" spcFirstLastPara="1" rIns="86350" wrap="square" tIns="431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37" name="Google Shape;3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">
  <p:cSld name="Slide 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/>
        </p:nvSpPr>
        <p:spPr>
          <a:xfrm>
            <a:off x="2476967" y="392910"/>
            <a:ext cx="49383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3175" lIns="86350" spcFirstLastPara="1" rIns="86350" wrap="square" tIns="43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3C718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Farming PPT Template</a:t>
            </a:r>
            <a:endParaRPr b="0" i="0" sz="1500" u="none" cap="none" strike="noStrike">
              <a:solidFill>
                <a:srgbClr val="3C718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1" name="Google Shape;11;p4"/>
          <p:cNvCxnSpPr/>
          <p:nvPr/>
        </p:nvCxnSpPr>
        <p:spPr>
          <a:xfrm>
            <a:off x="2476967" y="719667"/>
            <a:ext cx="4842000" cy="0"/>
          </a:xfrm>
          <a:prstGeom prst="straightConnector1">
            <a:avLst/>
          </a:prstGeom>
          <a:noFill/>
          <a:ln cap="flat" cmpd="sng" w="9525">
            <a:solidFill>
              <a:srgbClr val="3C718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">
  <p:cSld name="Slide 3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">
  <p:cSld name="Slide 4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">
  <p:cSld name="Slide 5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">
  <p:cSld name="Slide 6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">
  <p:cSld name="Slide 7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">
  <p:cSld name="Slide 8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8072" y="-1"/>
            <a:ext cx="9143999" cy="507966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</p:sldLayoutIdLst>
  <p:transition spd="slow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type="title"/>
          </p:nvPr>
        </p:nvSpPr>
        <p:spPr>
          <a:xfrm>
            <a:off x="434950" y="1919550"/>
            <a:ext cx="8520600" cy="1304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PLANT DOCTOR</a:t>
            </a:r>
            <a:endParaRPr b="1" i="1" sz="48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29"/>
          <p:cNvSpPr txBox="1"/>
          <p:nvPr/>
        </p:nvSpPr>
        <p:spPr>
          <a:xfrm>
            <a:off x="421225" y="221700"/>
            <a:ext cx="84912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   Deloitte TechnoUtsav </a:t>
            </a:r>
            <a:endParaRPr b="1" i="1" sz="48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>
                <a:solidFill>
                  <a:srgbClr val="3D85C6"/>
                </a:solidFill>
                <a:latin typeface="Impact"/>
                <a:ea typeface="Impact"/>
                <a:cs typeface="Impact"/>
                <a:sym typeface="Impact"/>
              </a:rPr>
              <a:t>3.0</a:t>
            </a:r>
            <a:endParaRPr b="1" i="1" sz="4800">
              <a:solidFill>
                <a:srgbClr val="3D85C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1" name="Google Shape;51;p29"/>
          <p:cNvSpPr txBox="1"/>
          <p:nvPr/>
        </p:nvSpPr>
        <p:spPr>
          <a:xfrm>
            <a:off x="2084000" y="4245600"/>
            <a:ext cx="5187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IIT Bhilai_</a:t>
            </a:r>
            <a:r>
              <a:rPr b="1" i="1" lang="en" sz="3000">
                <a:solidFill>
                  <a:srgbClr val="3D85C6"/>
                </a:solidFill>
                <a:latin typeface="Impact"/>
                <a:ea typeface="Impact"/>
                <a:cs typeface="Impact"/>
                <a:sym typeface="Impact"/>
              </a:rPr>
              <a:t>404</a:t>
            </a:r>
            <a:r>
              <a:rPr b="1" i="1" lang="en" sz="30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 ERROR</a:t>
            </a:r>
            <a:r>
              <a:rPr lang="en" sz="3000"/>
              <a:t> </a:t>
            </a:r>
            <a:endParaRPr sz="3000"/>
          </a:p>
        </p:txBody>
      </p:sp>
      <p:sp>
        <p:nvSpPr>
          <p:cNvPr id="52" name="Google Shape;52;p29"/>
          <p:cNvSpPr txBox="1"/>
          <p:nvPr/>
        </p:nvSpPr>
        <p:spPr>
          <a:xfrm>
            <a:off x="1962075" y="3403125"/>
            <a:ext cx="53097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TEST DATA</a:t>
            </a:r>
            <a:endParaRPr b="1" i="1" sz="30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        ABOUT THE TEST DATA</a:t>
            </a:r>
            <a:endParaRPr b="1" i="1" sz="20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" name="Google Shape;58;p30"/>
          <p:cNvSpPr txBox="1"/>
          <p:nvPr/>
        </p:nvSpPr>
        <p:spPr>
          <a:xfrm>
            <a:off x="1474325" y="1285875"/>
            <a:ext cx="6906000" cy="3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Font typeface="Georgia"/>
              <a:buChar char="●"/>
            </a:pPr>
            <a:r>
              <a:rPr b="1" i="1" lang="en" sz="20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Test data consists of </a:t>
            </a:r>
            <a:r>
              <a:rPr b="1" i="1" lang="en" sz="2000">
                <a:solidFill>
                  <a:srgbClr val="3D85C6"/>
                </a:solidFill>
                <a:latin typeface="Impact"/>
                <a:ea typeface="Impact"/>
                <a:cs typeface="Impact"/>
                <a:sym typeface="Impact"/>
              </a:rPr>
              <a:t>63</a:t>
            </a:r>
            <a:r>
              <a:rPr b="1" i="1" lang="en" sz="20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 images. </a:t>
            </a:r>
            <a:endParaRPr b="1" i="1" sz="20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Font typeface="Georgia"/>
              <a:buChar char="●"/>
            </a:pPr>
            <a:r>
              <a:rPr b="1" i="1" lang="en" sz="20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We used this data to test our model before integrating with other services and telegram.</a:t>
            </a:r>
            <a:endParaRPr b="1" i="1" sz="20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Font typeface="Georgia"/>
              <a:buChar char="●"/>
            </a:pPr>
            <a:r>
              <a:rPr b="1" i="1" lang="en" sz="20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So, out of </a:t>
            </a:r>
            <a:r>
              <a:rPr b="1" i="1" lang="en" sz="2000">
                <a:solidFill>
                  <a:srgbClr val="3D85C6"/>
                </a:solidFill>
                <a:latin typeface="Impact"/>
                <a:ea typeface="Impact"/>
                <a:cs typeface="Impact"/>
                <a:sym typeface="Impact"/>
              </a:rPr>
              <a:t>63</a:t>
            </a:r>
            <a:r>
              <a:rPr b="1" i="1" lang="en" sz="20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 test cases, there are </a:t>
            </a:r>
            <a:r>
              <a:rPr b="1" i="1" lang="en" sz="2000">
                <a:solidFill>
                  <a:srgbClr val="3D85C6"/>
                </a:solidFill>
                <a:latin typeface="Impact"/>
                <a:ea typeface="Impact"/>
                <a:cs typeface="Impact"/>
                <a:sym typeface="Impact"/>
              </a:rPr>
              <a:t>62</a:t>
            </a:r>
            <a:r>
              <a:rPr b="1" i="1" lang="en" sz="20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 pass cases and only one fail case.</a:t>
            </a:r>
            <a:endParaRPr b="1" i="1" sz="20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 txBox="1"/>
          <p:nvPr>
            <p:ph type="title"/>
          </p:nvPr>
        </p:nvSpPr>
        <p:spPr>
          <a:xfrm>
            <a:off x="3782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      SOME </a:t>
            </a:r>
            <a:r>
              <a:rPr b="1" i="1" lang="en" sz="20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SAMPLE TEST IMAGES AND MODEL OUTPUTS</a:t>
            </a:r>
            <a:endParaRPr b="1" i="1" sz="20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31"/>
          <p:cNvSpPr txBox="1"/>
          <p:nvPr/>
        </p:nvSpPr>
        <p:spPr>
          <a:xfrm>
            <a:off x="4572000" y="1214900"/>
            <a:ext cx="38166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   </a:t>
            </a:r>
            <a:r>
              <a:rPr b="1" i="1" lang="en" sz="20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Apple Cedar Rust</a:t>
            </a:r>
            <a:r>
              <a:rPr lang="en" sz="2000"/>
              <a:t> </a:t>
            </a:r>
            <a:endParaRPr sz="2000"/>
          </a:p>
        </p:txBody>
      </p:sp>
      <p:sp>
        <p:nvSpPr>
          <p:cNvPr id="65" name="Google Shape;65;p31"/>
          <p:cNvSpPr txBox="1"/>
          <p:nvPr/>
        </p:nvSpPr>
        <p:spPr>
          <a:xfrm>
            <a:off x="5028000" y="2445800"/>
            <a:ext cx="4116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</a:t>
            </a:r>
            <a:r>
              <a:rPr b="1" i="1" lang="en" sz="20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Potato Early Blight</a:t>
            </a:r>
            <a:endParaRPr b="1" i="1" sz="20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31"/>
          <p:cNvSpPr/>
          <p:nvPr/>
        </p:nvSpPr>
        <p:spPr>
          <a:xfrm>
            <a:off x="3000750" y="2564000"/>
            <a:ext cx="1626600" cy="59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1"/>
          <p:cNvSpPr txBox="1"/>
          <p:nvPr/>
        </p:nvSpPr>
        <p:spPr>
          <a:xfrm>
            <a:off x="4722275" y="3976475"/>
            <a:ext cx="43476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b="1" i="1" lang="en" sz="20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Tomato Yellow Leaf </a:t>
            </a:r>
            <a:endParaRPr b="1" i="1" sz="20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       Curl Virus</a:t>
            </a:r>
            <a:endParaRPr b="1" i="1" sz="20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31"/>
          <p:cNvSpPr/>
          <p:nvPr/>
        </p:nvSpPr>
        <p:spPr>
          <a:xfrm>
            <a:off x="3000750" y="4020875"/>
            <a:ext cx="1626600" cy="59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1"/>
          <p:cNvSpPr/>
          <p:nvPr/>
        </p:nvSpPr>
        <p:spPr>
          <a:xfrm>
            <a:off x="3000750" y="1280200"/>
            <a:ext cx="1626600" cy="59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175" y="1017725"/>
            <a:ext cx="1322925" cy="11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175" y="2235000"/>
            <a:ext cx="1322925" cy="136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0175" y="3697363"/>
            <a:ext cx="1322925" cy="13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TEST IMAGES AND THEIR FINAL RESULT </a:t>
            </a:r>
            <a:endParaRPr b="1" i="1" sz="20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USING TELEGRAM</a:t>
            </a:r>
            <a:endParaRPr b="1" i="1" sz="20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32"/>
          <p:cNvSpPr txBox="1"/>
          <p:nvPr/>
        </p:nvSpPr>
        <p:spPr>
          <a:xfrm>
            <a:off x="476650" y="1163950"/>
            <a:ext cx="7981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</a:t>
            </a:r>
            <a:r>
              <a:rPr b="1" i="1" lang="en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INPUT                                                                         OUTPUT</a:t>
            </a:r>
            <a:endParaRPr b="1" i="1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9" name="Google Shape;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672" y="1929013"/>
            <a:ext cx="2341000" cy="2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2350" y="1686975"/>
            <a:ext cx="3935200" cy="32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TEST IMAGES AND THEIR FINAL RESULT </a:t>
            </a:r>
            <a:endParaRPr b="1" i="1" sz="20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USING TELEGRAM</a:t>
            </a:r>
            <a:endParaRPr/>
          </a:p>
        </p:txBody>
      </p:sp>
      <p:sp>
        <p:nvSpPr>
          <p:cNvPr id="86" name="Google Shape;86;p33"/>
          <p:cNvSpPr txBox="1"/>
          <p:nvPr/>
        </p:nvSpPr>
        <p:spPr>
          <a:xfrm>
            <a:off x="476650" y="1163950"/>
            <a:ext cx="7981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</a:t>
            </a:r>
            <a:r>
              <a:rPr b="1" i="1" lang="en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INPUT                                                                         OUTPUT</a:t>
            </a:r>
            <a:endParaRPr b="1" i="1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7" name="Google Shape;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675" y="1906775"/>
            <a:ext cx="2341000" cy="2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950" y="1686975"/>
            <a:ext cx="3870675" cy="329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TEST IMAGES AND THEIR FINAL RESULT </a:t>
            </a:r>
            <a:endParaRPr b="1" i="1" sz="20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0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USING TELEGRAM</a:t>
            </a:r>
            <a:endParaRPr b="1" i="1" sz="2000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4" name="Google Shape;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250" y="1890675"/>
            <a:ext cx="24193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4"/>
          <p:cNvSpPr txBox="1"/>
          <p:nvPr/>
        </p:nvSpPr>
        <p:spPr>
          <a:xfrm>
            <a:off x="476650" y="1163950"/>
            <a:ext cx="7981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</a:t>
            </a:r>
            <a:r>
              <a:rPr b="1" i="1" lang="en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INPUT                                                                         OUTPUT</a:t>
            </a:r>
            <a:endParaRPr b="1" i="1">
              <a:solidFill>
                <a:srgbClr val="3D85C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6" name="Google Shape;9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125" y="1686975"/>
            <a:ext cx="3870676" cy="32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5"/>
          <p:cNvSpPr txBox="1"/>
          <p:nvPr/>
        </p:nvSpPr>
        <p:spPr>
          <a:xfrm>
            <a:off x="2249700" y="1291350"/>
            <a:ext cx="4644600" cy="25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600">
                <a:solidFill>
                  <a:srgbClr val="3D85C6"/>
                </a:solidFill>
                <a:latin typeface="Great Vibes"/>
                <a:ea typeface="Great Vibes"/>
                <a:cs typeface="Great Vibes"/>
                <a:sym typeface="Great Vibes"/>
              </a:rPr>
              <a:t>Thank you</a:t>
            </a:r>
            <a:endParaRPr b="1" i="1" sz="9600">
              <a:solidFill>
                <a:srgbClr val="3D85C6"/>
              </a:solidFill>
              <a:latin typeface="Great Vibes"/>
              <a:ea typeface="Great Vibes"/>
              <a:cs typeface="Great Vibes"/>
              <a:sym typeface="Great Vib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rming PTT Template，Freepptbackgrounds.net">
  <a:themeElements>
    <a:clrScheme name="">
      <a:dk1>
        <a:srgbClr val="000000"/>
      </a:dk1>
      <a:lt1>
        <a:srgbClr val="FFFFFF"/>
      </a:lt1>
      <a:dk2>
        <a:srgbClr val="009900"/>
      </a:dk2>
      <a:lt2>
        <a:srgbClr val="00A800"/>
      </a:lt2>
      <a:accent1>
        <a:srgbClr val="FFFFFF"/>
      </a:accent1>
      <a:accent2>
        <a:srgbClr val="FFFFFF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