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7" r:id="rId2"/>
    <p:sldId id="432" r:id="rId3"/>
    <p:sldId id="444" r:id="rId4"/>
    <p:sldId id="445" r:id="rId5"/>
    <p:sldId id="439" r:id="rId6"/>
    <p:sldId id="446" r:id="rId7"/>
    <p:sldId id="447" r:id="rId8"/>
    <p:sldId id="448" r:id="rId9"/>
    <p:sldId id="438" r:id="rId10"/>
    <p:sldId id="437" r:id="rId11"/>
    <p:sldId id="430" r:id="rId12"/>
    <p:sldId id="441" r:id="rId13"/>
    <p:sldId id="442" r:id="rId14"/>
    <p:sldId id="426" r:id="rId15"/>
    <p:sldId id="42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7D5E3-6DD2-D20A-25E8-5832906B65A6}" v="12" dt="2023-12-14T14:14:21.731"/>
    <p1510:client id="{0990162E-E115-AC71-ECE2-65EA53E99CC0}" v="152" dt="2023-12-30T09:00:02.476"/>
    <p1510:client id="{118C37D9-B561-AEE0-8308-DB36EDD24892}" v="24" dt="2023-12-03T05:00:39.295"/>
    <p1510:client id="{185B6307-D78A-4AEB-A4BF-406EC20935E3}" v="2" dt="2023-12-27T07:44:13.073"/>
    <p1510:client id="{19050C56-4547-CBE9-8C3D-C16B2365C180}" v="2" dt="2023-12-31T12:23:07.254"/>
    <p1510:client id="{264121F1-D862-D9BC-2029-1E18ACE39E5C}" v="1269" dt="2023-12-02T19:54:44.313"/>
    <p1510:client id="{266AF9E7-C47A-5260-EA06-4FB272562130}" v="1" dt="2023-12-12T07:39:32.023"/>
    <p1510:client id="{2EDBD126-C28D-693C-4B73-5D1011745393}" v="11" dt="2023-12-03T06:39:20.420"/>
    <p1510:client id="{30C04AB0-3944-6F2E-FEEE-EF5289D3B2FD}" v="1" dt="2023-12-20T11:32:42.442"/>
    <p1510:client id="{375726D9-C56B-FF9B-E976-20F4F09ACC9E}" v="1" dt="2023-11-30T18:15:03.063"/>
    <p1510:client id="{3B1368BC-AB7E-5E5F-23D0-C97D87C19D8B}" v="5" dt="2023-12-21T06:12:46.404"/>
    <p1510:client id="{42230D10-9CB6-470A-891A-9AA3032A2DEF}" v="165" dt="2023-12-01T19:19:50.242"/>
    <p1510:client id="{4F62D0C2-37A5-6D83-78A7-E0C3A1EA2E5F}" v="10" dt="2023-11-29T09:10:11.220"/>
    <p1510:client id="{5BD211ED-9DD6-D224-158E-203A0ACC5051}" v="8" dt="2023-12-27T08:54:12.643"/>
    <p1510:client id="{63113DD2-E2B1-189B-B6C6-A98C75ED1E59}" v="3" dt="2023-12-12T11:05:41.870"/>
    <p1510:client id="{683BF961-530B-5EEA-6BEF-D09E262A64F7}" v="3" dt="2023-12-21T06:20:06.301"/>
    <p1510:client id="{6860CADC-F5B5-C2FB-FD9A-2E00F547DB1A}" v="2" dt="2023-11-26T14:18:55.564"/>
    <p1510:client id="{6C6130B1-2C4A-6E1D-9838-B05C10527DDA}" v="1" dt="2023-11-24T12:35:49.761"/>
    <p1510:client id="{7350C677-1F50-457D-95BC-669B7D4BD9C1}" v="1" dt="2023-12-21T09:55:57.351"/>
    <p1510:client id="{747538F3-597F-2676-46C6-7E64716A005C}" v="1" dt="2023-12-09T06:40:49.351"/>
    <p1510:client id="{74AAA585-B158-7E5D-FB43-07639589DDBC}" v="5" dt="2023-12-21T06:00:48.731"/>
    <p1510:client id="{7B56AB9A-AF60-2791-751F-5C4D4C0A3A44}" v="18" dt="2023-12-30T09:37:27.644"/>
    <p1510:client id="{838F466E-9233-90BE-2ABB-8D51C3B43839}" v="4" dt="2023-12-03T07:33:30.897"/>
    <p1510:client id="{86753EDE-DDCF-DBFA-B37B-1637A373C439}" v="24" dt="2023-12-14T13:58:23.770"/>
    <p1510:client id="{8888D901-FEAE-40D3-67A0-DC045556B1D3}" v="1" dt="2023-12-23T14:47:46.937"/>
    <p1510:client id="{8C5ABD9D-D0C0-CF3F-54C4-2E5314D77B2E}" v="1" dt="2023-12-21T06:10:46.192"/>
    <p1510:client id="{8CCD8DE7-BCF7-1421-226D-A853B2864EAD}" v="25" dt="2023-12-03T05:05:15.466"/>
    <p1510:client id="{922E1462-E120-2E8A-8433-434F9DA59ED2}" v="335" dt="2023-12-27T11:57:05.659"/>
    <p1510:client id="{930FFD30-9A60-A941-F488-96BEB58C68A0}" v="62" dt="2023-12-02T05:54:39.849"/>
    <p1510:client id="{9F330FCC-9834-D4AB-D78C-E24A8241840F}" v="117" dt="2023-11-27T18:02:23.206"/>
    <p1510:client id="{A282CB80-D9B5-94B6-F1C3-C16BCB263734}" v="19" dt="2023-12-02T15:31:39.251"/>
    <p1510:client id="{A474996C-9898-590B-30FB-7CE2A3A87943}" v="9" dt="2023-12-26T06:25:39.713"/>
    <p1510:client id="{AA070FA4-D145-3122-DE07-6954D6C8D883}" v="1" dt="2023-12-02T19:54:46.122"/>
    <p1510:client id="{B19A1A0F-5470-8453-15B4-42B32A284DD8}" v="257" dt="2023-12-02T17:20:00.463"/>
    <p1510:client id="{C10A2AFA-BF75-B6FF-407D-813E40956E9B}" v="1" dt="2023-11-27T18:12:00.991"/>
    <p1510:client id="{CAFEE445-3B07-0863-F8E8-8D126C5C9FDF}" v="1" dt="2023-12-20T08:22:54.711"/>
    <p1510:client id="{D3F9C2C6-E397-A52E-32E9-3AB18B049AA5}" v="18" dt="2023-12-27T12:14:57.880"/>
    <p1510:client id="{D6A3C8F8-AF42-177A-CFD9-866589EBC928}" v="1" dt="2023-12-03T07:47:36.211"/>
    <p1510:client id="{D951D546-C8E1-7599-8C0E-BCCD3BDD0A42}" v="361" dt="2023-12-31T08:40:57.147"/>
    <p1510:client id="{E4DFEC9D-70DC-0F88-F266-C3558D370CF6}" v="44" dt="2023-11-27T18:10:16.234"/>
    <p1510:client id="{EB6AAE72-345F-3D9F-5425-5EF5ED1D8AF9}" v="9" dt="2023-12-27T10:27:05.118"/>
    <p1510:client id="{ED620A55-B73A-A5AB-6BA4-7432EC37E251}" v="513" dt="2023-12-26T08:48:38.128"/>
    <p1510:client id="{F127BC1E-BAC4-5621-722E-9538D46AB471}" v="2" dt="2023-11-23T21:01:59.211"/>
    <p1510:client id="{F430E61C-D7C0-9BCF-13DB-88F00E2CB0C1}" v="4" dt="2023-12-29T14:30:39.862"/>
    <p1510:client id="{FC0C75E9-6B53-B04F-D1EC-1A8EA70C327E}" v="3" dt="2023-12-21T09:43:3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30T09:38:05.885"/>
    </inkml:context>
    <inkml:brush xml:id="br0">
      <inkml:brushProperty name="width" value="0.1" units="cm"/>
      <inkml:brushProperty name="height" value="0.1" units="cm"/>
      <inkml:brushProperty name="color" value="#E71224"/>
    </inkml:brush>
  </inkml:definitions>
  <inkml:trace contextRef="#ctx0" brushRef="#br0">11504 6070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01/01/2024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t>8</a:t>
            </a:fld>
            <a:endParaRPr lang="en-GB"/>
          </a:p>
        </p:txBody>
      </p:sp>
    </p:spTree>
    <p:extLst>
      <p:ext uri="{BB962C8B-B14F-4D97-AF65-F5344CB8AC3E}">
        <p14:creationId xmlns:p14="http://schemas.microsoft.com/office/powerpoint/2010/main" val="308131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9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ue and white graphic design&#10;&#10;Description automatically generated">
            <a:extLst>
              <a:ext uri="{FF2B5EF4-FFF2-40B4-BE49-F238E27FC236}">
                <a16:creationId xmlns:a16="http://schemas.microsoft.com/office/drawing/2014/main" id="{5F2893AC-8052-AEDA-E534-88B55246804E}"/>
              </a:ext>
            </a:extLst>
          </p:cNvPr>
          <p:cNvPicPr>
            <a:picLocks noChangeAspect="1"/>
          </p:cNvPicPr>
          <p:nvPr/>
        </p:nvPicPr>
        <p:blipFill>
          <a:blip r:embed="rId2"/>
          <a:stretch>
            <a:fillRect/>
          </a:stretch>
        </p:blipFill>
        <p:spPr>
          <a:xfrm>
            <a:off x="-6493" y="4307"/>
            <a:ext cx="9119616" cy="6858000"/>
          </a:xfrm>
          <a:prstGeom prst="rect">
            <a:avLst/>
          </a:prstGeom>
        </p:spPr>
      </p:pic>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B2D7-1886-78DE-A057-B1FEED13746F}"/>
              </a:ext>
            </a:extLst>
          </p:cNvPr>
          <p:cNvSpPr>
            <a:spLocks noGrp="1"/>
          </p:cNvSpPr>
          <p:nvPr>
            <p:ph type="title"/>
          </p:nvPr>
        </p:nvSpPr>
        <p:spPr>
          <a:xfrm>
            <a:off x="93132" y="397937"/>
            <a:ext cx="7126817" cy="786341"/>
          </a:xfrm>
        </p:spPr>
        <p:txBody>
          <a:bodyPr/>
          <a:lstStyle/>
          <a:p>
            <a:r>
              <a:rPr lang="en-US" dirty="0"/>
              <a:t>CORRELATIONS</a:t>
            </a:r>
          </a:p>
        </p:txBody>
      </p:sp>
      <p:sp>
        <p:nvSpPr>
          <p:cNvPr id="3" name="Content Placeholder 2">
            <a:extLst>
              <a:ext uri="{FF2B5EF4-FFF2-40B4-BE49-F238E27FC236}">
                <a16:creationId xmlns:a16="http://schemas.microsoft.com/office/drawing/2014/main" id="{5FC7E797-201E-59E5-32B2-224FEA3F92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2850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6B3F-A65F-7A74-D7CC-EC5935CF5D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8D77B1-2870-CD85-68BA-07805B09E66E}"/>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5D64740-194A-7C6D-0E28-89EA2E3B93F8}"/>
                  </a:ext>
                </a:extLst>
              </p14:cNvPr>
              <p14:cNvContentPartPr/>
              <p14:nvPr/>
            </p14:nvContentPartPr>
            <p14:xfrm>
              <a:off x="1657349" y="2740478"/>
              <a:ext cx="13607" cy="13607"/>
            </p14:xfrm>
          </p:contentPart>
        </mc:Choice>
        <mc:Fallback xmlns="">
          <p:pic>
            <p:nvPicPr>
              <p:cNvPr id="5" name="Ink 4">
                <a:extLst>
                  <a:ext uri="{FF2B5EF4-FFF2-40B4-BE49-F238E27FC236}">
                    <a16:creationId xmlns:a16="http://schemas.microsoft.com/office/drawing/2014/main" id="{D5D64740-194A-7C6D-0E28-89EA2E3B93F8}"/>
                  </a:ext>
                </a:extLst>
              </p:cNvPr>
              <p:cNvPicPr/>
              <p:nvPr/>
            </p:nvPicPr>
            <p:blipFill>
              <a:blip r:embed="rId3"/>
              <a:stretch>
                <a:fillRect/>
              </a:stretch>
            </p:blipFill>
            <p:spPr>
              <a:xfrm>
                <a:off x="976999" y="2060128"/>
                <a:ext cx="1360700" cy="1360700"/>
              </a:xfrm>
              <a:prstGeom prst="rect">
                <a:avLst/>
              </a:prstGeom>
            </p:spPr>
          </p:pic>
        </mc:Fallback>
      </mc:AlternateContent>
    </p:spTree>
    <p:extLst>
      <p:ext uri="{BB962C8B-B14F-4D97-AF65-F5344CB8AC3E}">
        <p14:creationId xmlns:p14="http://schemas.microsoft.com/office/powerpoint/2010/main" val="206843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3183-16A1-4FF5-4BE0-62DBA4F65F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B35136-4A54-3478-1116-86EEFA14E5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796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4F53-8799-B541-0630-D217DE4BA4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7622FC-331C-0464-3843-8D274DF811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28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0"/>
            <a:ext cx="7886700" cy="1407559"/>
          </a:xfrm>
        </p:spPr>
        <p:txBody>
          <a:bodyPr>
            <a:normAutofit/>
          </a:bodyPr>
          <a:lstStyle/>
          <a:p>
            <a:endParaRPr lang="en-GB" sz="4000" b="1">
              <a:latin typeface="Calibri"/>
              <a:ea typeface="Calibri"/>
              <a:cs typeface="Calibri"/>
            </a:endParaRPr>
          </a:p>
        </p:txBody>
      </p:sp>
      <p:sp>
        <p:nvSpPr>
          <p:cNvPr id="6" name="Content Placeholder 5">
            <a:extLst>
              <a:ext uri="{FF2B5EF4-FFF2-40B4-BE49-F238E27FC236}">
                <a16:creationId xmlns:a16="http://schemas.microsoft.com/office/drawing/2014/main" id="{61EEAB4A-0670-1F33-38B7-7F2D1CA2BF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2080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1484721"/>
            <a:ext cx="7886700" cy="3823178"/>
          </a:xfrm>
        </p:spPr>
        <p:txBody>
          <a:bodyPr>
            <a:normAutofit/>
          </a:bodyPr>
          <a:lstStyle/>
          <a:p>
            <a:pPr algn="ctr"/>
            <a:r>
              <a:rPr lang="en-GB" sz="6000" b="1">
                <a:latin typeface="Times New Roman"/>
                <a:ea typeface="Calibri"/>
                <a:cs typeface="Calibri"/>
              </a:rPr>
              <a:t>Thank You!!</a:t>
            </a:r>
          </a:p>
        </p:txBody>
      </p:sp>
    </p:spTree>
    <p:extLst>
      <p:ext uri="{BB962C8B-B14F-4D97-AF65-F5344CB8AC3E}">
        <p14:creationId xmlns:p14="http://schemas.microsoft.com/office/powerpoint/2010/main" val="20823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7CA6C-8B9A-D328-2776-68F33BA7E43C}"/>
              </a:ext>
            </a:extLst>
          </p:cNvPr>
          <p:cNvSpPr>
            <a:spLocks noGrp="1"/>
          </p:cNvSpPr>
          <p:nvPr>
            <p:ph type="title"/>
          </p:nvPr>
        </p:nvSpPr>
        <p:spPr>
          <a:xfrm>
            <a:off x="4993286" y="467271"/>
            <a:ext cx="3908491" cy="2249591"/>
          </a:xfrm>
        </p:spPr>
        <p:txBody>
          <a:bodyPr vert="horz" lIns="91440" tIns="45720" rIns="91440" bIns="45720" rtlCol="0" anchor="b">
            <a:noAutofit/>
          </a:bodyPr>
          <a:lstStyle/>
          <a:p>
            <a:r>
              <a:rPr lang="en-US" sz="2500" b="1" dirty="0">
                <a:ea typeface="Calibri Light"/>
                <a:cs typeface="Calibri Light"/>
              </a:rPr>
              <a:t>BREAST CANCER DIAGNOSIS</a:t>
            </a:r>
          </a:p>
        </p:txBody>
      </p:sp>
      <p:sp>
        <p:nvSpPr>
          <p:cNvPr id="7" name="Oval 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2223" y="554152"/>
            <a:ext cx="4306642"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Stethoscope on white background">
            <a:extLst>
              <a:ext uri="{FF2B5EF4-FFF2-40B4-BE49-F238E27FC236}">
                <a16:creationId xmlns:a16="http://schemas.microsoft.com/office/drawing/2014/main" id="{AF418CD5-95A5-2845-3F43-EDDA615E2B38}"/>
              </a:ext>
            </a:extLst>
          </p:cNvPr>
          <p:cNvPicPr>
            <a:picLocks noChangeAspect="1"/>
          </p:cNvPicPr>
          <p:nvPr/>
        </p:nvPicPr>
        <p:blipFill rotWithShape="1">
          <a:blip r:embed="rId2"/>
          <a:srcRect r="50313" b="2"/>
          <a:stretch/>
        </p:blipFill>
        <p:spPr>
          <a:xfrm>
            <a:off x="379063" y="554151"/>
            <a:ext cx="4306642"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17" y="703679"/>
            <a:ext cx="128636"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064" y="1562696"/>
            <a:ext cx="118159"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8" name="Content Placeholder 7">
            <a:extLst>
              <a:ext uri="{FF2B5EF4-FFF2-40B4-BE49-F238E27FC236}">
                <a16:creationId xmlns:a16="http://schemas.microsoft.com/office/drawing/2014/main" id="{84B0AA86-9CFB-4852-BD7E-D36203F43197}"/>
              </a:ext>
            </a:extLst>
          </p:cNvPr>
          <p:cNvSpPr>
            <a:spLocks noGrp="1"/>
          </p:cNvSpPr>
          <p:nvPr>
            <p:ph idx="1"/>
          </p:nvPr>
        </p:nvSpPr>
        <p:spPr>
          <a:xfrm>
            <a:off x="4993286" y="3000672"/>
            <a:ext cx="3464911" cy="2886836"/>
          </a:xfrm>
        </p:spPr>
        <p:txBody>
          <a:bodyPr anchor="t">
            <a:normAutofit/>
          </a:bodyPr>
          <a:lstStyle/>
          <a:p>
            <a:pPr marL="0" indent="0">
              <a:buNone/>
            </a:pPr>
            <a:r>
              <a:rPr lang="en-US" sz="1600" dirty="0">
                <a:solidFill>
                  <a:srgbClr val="3C4043"/>
                </a:solidFill>
                <a:ea typeface="+mn-lt"/>
                <a:cs typeface="+mn-lt"/>
              </a:rPr>
              <a:t>Aim – To predict whether the tumor is benign or malignant.</a:t>
            </a:r>
          </a:p>
          <a:p>
            <a:endParaRPr lang="en-US" sz="1600" dirty="0">
              <a:solidFill>
                <a:srgbClr val="3C4043"/>
              </a:solidFill>
              <a:ea typeface="Calibri"/>
              <a:cs typeface="Calibri"/>
            </a:endParaRPr>
          </a:p>
          <a:p>
            <a:endParaRPr lang="en-US" sz="1600" dirty="0">
              <a:solidFill>
                <a:srgbClr val="3C4043"/>
              </a:solidFill>
              <a:ea typeface="Calibri"/>
              <a:cs typeface="Calibri"/>
            </a:endParaRPr>
          </a:p>
          <a:p>
            <a:pPr marL="0" indent="0">
              <a:buNone/>
            </a:pPr>
            <a:endParaRPr lang="en-US" sz="1600" dirty="0">
              <a:solidFill>
                <a:srgbClr val="3C4043"/>
              </a:solidFill>
              <a:ea typeface="Calibri"/>
              <a:cs typeface="Calibri"/>
            </a:endParaRPr>
          </a:p>
          <a:p>
            <a:endParaRPr lang="en-US" sz="4000" dirty="0">
              <a:solidFill>
                <a:srgbClr val="3C4043"/>
              </a:solidFill>
              <a:ea typeface="Calibri"/>
              <a:cs typeface="Calibri"/>
            </a:endParaRPr>
          </a:p>
        </p:txBody>
      </p:sp>
      <p:sp>
        <p:nvSpPr>
          <p:cNvPr id="1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0611" y="5775082"/>
            <a:ext cx="84320"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6D984E-D085-842B-4135-EDE4BBA6AC19}"/>
              </a:ext>
            </a:extLst>
          </p:cNvPr>
          <p:cNvSpPr txBox="1"/>
          <p:nvPr/>
        </p:nvSpPr>
        <p:spPr>
          <a:xfrm>
            <a:off x="5527784" y="602784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TANISHA</a:t>
            </a:r>
            <a:r>
              <a:rPr lang="en-US">
                <a:ea typeface="Calibri"/>
                <a:cs typeface="Calibri"/>
              </a:rPr>
              <a:t> </a:t>
            </a:r>
            <a:r>
              <a:rPr lang="en-US" b="1">
                <a:ea typeface="Calibri"/>
                <a:cs typeface="Calibri"/>
              </a:rPr>
              <a:t>KALIRAMAN</a:t>
            </a:r>
            <a:endParaRPr lang="en-US" b="1"/>
          </a:p>
        </p:txBody>
      </p:sp>
    </p:spTree>
    <p:extLst>
      <p:ext uri="{BB962C8B-B14F-4D97-AF65-F5344CB8AC3E}">
        <p14:creationId xmlns:p14="http://schemas.microsoft.com/office/powerpoint/2010/main" val="188846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80979C-5A9B-36F7-3604-28D343D3F8CA}"/>
              </a:ext>
            </a:extLst>
          </p:cNvPr>
          <p:cNvSpPr>
            <a:spLocks noGrp="1"/>
          </p:cNvSpPr>
          <p:nvPr>
            <p:ph idx="1"/>
          </p:nvPr>
        </p:nvSpPr>
        <p:spPr>
          <a:xfrm>
            <a:off x="152399" y="1490133"/>
            <a:ext cx="8678333" cy="5223934"/>
          </a:xfrm>
        </p:spPr>
        <p:txBody>
          <a:bodyPr>
            <a:normAutofit/>
          </a:bodyPr>
          <a:lstStyle/>
          <a:p>
            <a:r>
              <a:rPr lang="en-US" b="0" i="0" dirty="0">
                <a:solidFill>
                  <a:srgbClr val="374151"/>
                </a:solidFill>
                <a:effectLst/>
                <a:latin typeface="Söhne"/>
              </a:rPr>
              <a:t>Breast cancer is a type of cancer that forms in the cells of the breasts. It can occur in both men and women, but it is far more common in women. Breast cancer is the second most common cancer in women worldwide.</a:t>
            </a:r>
          </a:p>
          <a:p>
            <a:pPr algn="l"/>
            <a:r>
              <a:rPr lang="en-US" b="1" i="0" dirty="0">
                <a:solidFill>
                  <a:srgbClr val="374151"/>
                </a:solidFill>
                <a:effectLst/>
                <a:latin typeface="Söhne"/>
              </a:rPr>
              <a:t>Benign vs. Malignant:</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Benign Breast Tumors:</a:t>
            </a:r>
            <a:r>
              <a:rPr lang="en-US" b="0" i="0" dirty="0">
                <a:solidFill>
                  <a:srgbClr val="374151"/>
                </a:solidFill>
                <a:effectLst/>
                <a:latin typeface="Söhne"/>
              </a:rPr>
              <a:t> These are non-cancerous growths in the breast. They are not life-threatening and do not spread to other parts of the body. Common examples include fibroadenomas and cysts.</a:t>
            </a:r>
          </a:p>
          <a:p>
            <a:pPr algn="l">
              <a:buFont typeface="Arial" panose="020B0604020202020204" pitchFamily="34" charset="0"/>
              <a:buChar char="•"/>
            </a:pPr>
            <a:r>
              <a:rPr lang="en-US" b="1" i="0" dirty="0">
                <a:solidFill>
                  <a:srgbClr val="374151"/>
                </a:solidFill>
                <a:effectLst/>
                <a:latin typeface="Söhne"/>
              </a:rPr>
              <a:t>Malignant Breast Tumors (Breast Cancer):</a:t>
            </a:r>
            <a:r>
              <a:rPr lang="en-US" b="0" i="0" dirty="0">
                <a:solidFill>
                  <a:srgbClr val="374151"/>
                </a:solidFill>
                <a:effectLst/>
                <a:latin typeface="Söhne"/>
              </a:rPr>
              <a:t> These are cancerous tumors that can invade nearby tissues and spread to other parts of the body. </a:t>
            </a:r>
            <a:endParaRPr lang="en-IN" dirty="0"/>
          </a:p>
        </p:txBody>
      </p:sp>
      <p:sp>
        <p:nvSpPr>
          <p:cNvPr id="7" name="Title 6">
            <a:extLst>
              <a:ext uri="{FF2B5EF4-FFF2-40B4-BE49-F238E27FC236}">
                <a16:creationId xmlns:a16="http://schemas.microsoft.com/office/drawing/2014/main" id="{9B83CF20-40ED-6A86-A480-E87FAE0314BB}"/>
              </a:ext>
            </a:extLst>
          </p:cNvPr>
          <p:cNvSpPr>
            <a:spLocks noGrp="1"/>
          </p:cNvSpPr>
          <p:nvPr>
            <p:ph type="title"/>
          </p:nvPr>
        </p:nvSpPr>
        <p:spPr>
          <a:xfrm>
            <a:off x="152399" y="0"/>
            <a:ext cx="7886700" cy="1325563"/>
          </a:xfrm>
        </p:spPr>
        <p:txBody>
          <a:bodyPr/>
          <a:lstStyle/>
          <a:p>
            <a:r>
              <a:rPr lang="en-US" dirty="0"/>
              <a:t>Breast Cancer</a:t>
            </a:r>
            <a:endParaRPr lang="en-IN" dirty="0"/>
          </a:p>
        </p:txBody>
      </p:sp>
    </p:spTree>
    <p:extLst>
      <p:ext uri="{BB962C8B-B14F-4D97-AF65-F5344CB8AC3E}">
        <p14:creationId xmlns:p14="http://schemas.microsoft.com/office/powerpoint/2010/main" val="98054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Malignant vs. Benign Tumors: How They Differ">
            <a:extLst>
              <a:ext uri="{FF2B5EF4-FFF2-40B4-BE49-F238E27FC236}">
                <a16:creationId xmlns:a16="http://schemas.microsoft.com/office/drawing/2014/main" id="{8AEA97CC-D172-1CA2-028A-1CEE2CB8AA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325"/>
          <a:stretch/>
        </p:blipFill>
        <p:spPr bwMode="auto">
          <a:xfrm>
            <a:off x="743410" y="1083734"/>
            <a:ext cx="7824856" cy="4834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23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3B42BC-60E6-1F85-241C-3A140FBA23E6}"/>
              </a:ext>
            </a:extLst>
          </p:cNvPr>
          <p:cNvSpPr>
            <a:spLocks noGrp="1"/>
          </p:cNvSpPr>
          <p:nvPr>
            <p:ph type="title"/>
          </p:nvPr>
        </p:nvSpPr>
        <p:spPr>
          <a:xfrm>
            <a:off x="0" y="431800"/>
            <a:ext cx="7886700" cy="1006474"/>
          </a:xfrm>
        </p:spPr>
        <p:txBody>
          <a:bodyPr/>
          <a:lstStyle/>
          <a:p>
            <a:r>
              <a:rPr lang="en-US" dirty="0"/>
              <a:t>What is the dataset about?</a:t>
            </a:r>
            <a:endParaRPr lang="en-IN" dirty="0"/>
          </a:p>
        </p:txBody>
      </p:sp>
      <p:sp>
        <p:nvSpPr>
          <p:cNvPr id="7" name="Content Placeholder 6">
            <a:extLst>
              <a:ext uri="{FF2B5EF4-FFF2-40B4-BE49-F238E27FC236}">
                <a16:creationId xmlns:a16="http://schemas.microsoft.com/office/drawing/2014/main" id="{D720C56C-0133-DABB-35B3-ABCAF365DA2A}"/>
              </a:ext>
            </a:extLst>
          </p:cNvPr>
          <p:cNvSpPr>
            <a:spLocks noGrp="1"/>
          </p:cNvSpPr>
          <p:nvPr>
            <p:ph idx="1"/>
          </p:nvPr>
        </p:nvSpPr>
        <p:spPr>
          <a:xfrm>
            <a:off x="154516" y="1659467"/>
            <a:ext cx="8811683" cy="5122332"/>
          </a:xfrm>
        </p:spPr>
        <p:txBody>
          <a:bodyPr/>
          <a:lstStyle/>
          <a:p>
            <a:r>
              <a:rPr lang="en-US" b="0" i="0" dirty="0">
                <a:solidFill>
                  <a:srgbClr val="3C4043"/>
                </a:solidFill>
                <a:effectLst/>
                <a:latin typeface="Inter"/>
              </a:rPr>
              <a:t>Features are computed from a digitized image of a fine needle aspirate (FNA) of a breast mass. They describe characteristics of the cell nuclei present in the image.</a:t>
            </a:r>
          </a:p>
          <a:p>
            <a:r>
              <a:rPr lang="en-US" b="0" i="0" dirty="0">
                <a:solidFill>
                  <a:srgbClr val="374151"/>
                </a:solidFill>
                <a:effectLst/>
                <a:latin typeface="Söhne"/>
              </a:rPr>
              <a:t>The specific features related to cell nuclei are denoted with "_mean," "_se," and "_worst" in their names.</a:t>
            </a:r>
          </a:p>
        </p:txBody>
      </p:sp>
    </p:spTree>
    <p:extLst>
      <p:ext uri="{BB962C8B-B14F-4D97-AF65-F5344CB8AC3E}">
        <p14:creationId xmlns:p14="http://schemas.microsoft.com/office/powerpoint/2010/main" val="91508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90830-A3E1-AA87-09B8-D254B10170C2}"/>
              </a:ext>
            </a:extLst>
          </p:cNvPr>
          <p:cNvSpPr>
            <a:spLocks noGrp="1"/>
          </p:cNvSpPr>
          <p:nvPr>
            <p:ph idx="1"/>
          </p:nvPr>
        </p:nvSpPr>
        <p:spPr>
          <a:xfrm>
            <a:off x="184671" y="3979332"/>
            <a:ext cx="7886700" cy="1452563"/>
          </a:xfrm>
        </p:spPr>
        <p:txBody>
          <a:bodyPr/>
          <a:lstStyle/>
          <a:p>
            <a:r>
              <a:rPr lang="en-US" dirty="0"/>
              <a:t>Parameters are measured from a fine needle aspirate of a breast mass.</a:t>
            </a:r>
          </a:p>
          <a:p>
            <a:r>
              <a:rPr lang="en-US" dirty="0"/>
              <a:t>Parameters are about the cell nucleus (569 cells).</a:t>
            </a:r>
            <a:endParaRPr lang="en-IN" dirty="0"/>
          </a:p>
        </p:txBody>
      </p:sp>
      <p:pic>
        <p:nvPicPr>
          <p:cNvPr id="5" name="Picture 4">
            <a:extLst>
              <a:ext uri="{FF2B5EF4-FFF2-40B4-BE49-F238E27FC236}">
                <a16:creationId xmlns:a16="http://schemas.microsoft.com/office/drawing/2014/main" id="{D530614E-3EA4-0177-7136-1609C0EE1606}"/>
              </a:ext>
            </a:extLst>
          </p:cNvPr>
          <p:cNvPicPr>
            <a:picLocks noChangeAspect="1"/>
          </p:cNvPicPr>
          <p:nvPr/>
        </p:nvPicPr>
        <p:blipFill rotWithShape="1">
          <a:blip r:embed="rId2"/>
          <a:srcRect b="27969"/>
          <a:stretch/>
        </p:blipFill>
        <p:spPr>
          <a:xfrm>
            <a:off x="184671" y="1074049"/>
            <a:ext cx="7521592" cy="2651285"/>
          </a:xfrm>
          <a:prstGeom prst="rect">
            <a:avLst/>
          </a:prstGeom>
        </p:spPr>
      </p:pic>
    </p:spTree>
    <p:extLst>
      <p:ext uri="{BB962C8B-B14F-4D97-AF65-F5344CB8AC3E}">
        <p14:creationId xmlns:p14="http://schemas.microsoft.com/office/powerpoint/2010/main" val="352718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A772EC-4A8F-A01F-3A91-2EAC3D4BF5CC}"/>
              </a:ext>
            </a:extLst>
          </p:cNvPr>
          <p:cNvSpPr>
            <a:spLocks noGrp="1"/>
          </p:cNvSpPr>
          <p:nvPr>
            <p:ph idx="1"/>
          </p:nvPr>
        </p:nvSpPr>
        <p:spPr>
          <a:xfrm>
            <a:off x="152400" y="440267"/>
            <a:ext cx="8362950" cy="6250967"/>
          </a:xfrm>
        </p:spPr>
        <p:txBody>
          <a:bodyPr>
            <a:normAutofit lnSpcReduction="10000"/>
          </a:bodyPr>
          <a:lstStyle/>
          <a:p>
            <a:endParaRPr lang="en-US" sz="2400" dirty="0"/>
          </a:p>
          <a:p>
            <a:r>
              <a:rPr lang="en-US" sz="2400" dirty="0"/>
              <a:t>Parameters/Features  include:</a:t>
            </a:r>
          </a:p>
          <a:p>
            <a:endParaRPr lang="en-US" sz="2400" dirty="0"/>
          </a:p>
          <a:p>
            <a:endParaRPr lang="en-US" sz="2400" dirty="0"/>
          </a:p>
          <a:p>
            <a:pPr marL="514350" indent="-514350">
              <a:buAutoNum type="arabicPeriod"/>
            </a:pPr>
            <a:r>
              <a:rPr lang="en-US" sz="2400" dirty="0"/>
              <a:t>Radius</a:t>
            </a:r>
          </a:p>
          <a:p>
            <a:pPr marL="514350" indent="-514350">
              <a:buAutoNum type="arabicPeriod"/>
            </a:pPr>
            <a:r>
              <a:rPr lang="en-US" sz="2400" dirty="0"/>
              <a:t>Texture</a:t>
            </a:r>
          </a:p>
          <a:p>
            <a:pPr marL="514350" indent="-514350">
              <a:buAutoNum type="arabicPeriod"/>
            </a:pPr>
            <a:r>
              <a:rPr lang="en-US" sz="2400" dirty="0"/>
              <a:t>Perimeter</a:t>
            </a:r>
          </a:p>
          <a:p>
            <a:pPr marL="514350" indent="-514350">
              <a:buAutoNum type="arabicPeriod"/>
            </a:pPr>
            <a:r>
              <a:rPr lang="en-US" sz="2400" dirty="0"/>
              <a:t>Area</a:t>
            </a:r>
          </a:p>
          <a:p>
            <a:pPr marL="514350" indent="-514350">
              <a:buAutoNum type="arabicPeriod"/>
            </a:pPr>
            <a:r>
              <a:rPr lang="en-US" sz="2400" dirty="0"/>
              <a:t>Smoothness</a:t>
            </a:r>
          </a:p>
          <a:p>
            <a:pPr marL="514350" indent="-514350">
              <a:buAutoNum type="arabicPeriod"/>
            </a:pPr>
            <a:r>
              <a:rPr lang="en-US" sz="2400" dirty="0"/>
              <a:t>Compactness (Perimeter^2 / area – 1)</a:t>
            </a:r>
          </a:p>
          <a:p>
            <a:pPr marL="514350" indent="-514350">
              <a:buAutoNum type="arabicPeriod"/>
            </a:pPr>
            <a:r>
              <a:rPr lang="en-US" sz="2400" dirty="0"/>
              <a:t>Concavity (severity of concave portions of the contour)</a:t>
            </a:r>
          </a:p>
          <a:p>
            <a:pPr marL="514350" indent="-514350">
              <a:buAutoNum type="arabicPeriod"/>
            </a:pPr>
            <a:r>
              <a:rPr lang="en-US" sz="2400" dirty="0"/>
              <a:t>Concave points (number of concave portions of the contour)</a:t>
            </a:r>
          </a:p>
          <a:p>
            <a:pPr marL="514350" indent="-514350">
              <a:buAutoNum type="arabicPeriod"/>
            </a:pPr>
            <a:r>
              <a:rPr lang="en-US" sz="2400" dirty="0"/>
              <a:t>Symmetry</a:t>
            </a:r>
          </a:p>
          <a:p>
            <a:pPr marL="514350" indent="-514350">
              <a:buAutoNum type="arabicPeriod"/>
            </a:pPr>
            <a:r>
              <a:rPr lang="en-US" sz="2400" dirty="0"/>
              <a:t>Fractal dimension</a:t>
            </a:r>
          </a:p>
          <a:p>
            <a:pPr marL="514350" indent="-514350">
              <a:buAutoNum type="arabicPeriod"/>
            </a:pPr>
            <a:endParaRPr lang="en-IN" sz="2400" dirty="0"/>
          </a:p>
        </p:txBody>
      </p:sp>
      <p:pic>
        <p:nvPicPr>
          <p:cNvPr id="5" name="Picture 4">
            <a:extLst>
              <a:ext uri="{FF2B5EF4-FFF2-40B4-BE49-F238E27FC236}">
                <a16:creationId xmlns:a16="http://schemas.microsoft.com/office/drawing/2014/main" id="{417973CC-EA8D-CAD0-CB49-107E32705B13}"/>
              </a:ext>
            </a:extLst>
          </p:cNvPr>
          <p:cNvPicPr>
            <a:picLocks noChangeAspect="1"/>
          </p:cNvPicPr>
          <p:nvPr/>
        </p:nvPicPr>
        <p:blipFill>
          <a:blip r:embed="rId2"/>
          <a:stretch>
            <a:fillRect/>
          </a:stretch>
        </p:blipFill>
        <p:spPr>
          <a:xfrm>
            <a:off x="4411133" y="1013432"/>
            <a:ext cx="4031139" cy="2851905"/>
          </a:xfrm>
          <a:prstGeom prst="rect">
            <a:avLst/>
          </a:prstGeom>
        </p:spPr>
      </p:pic>
      <p:sp>
        <p:nvSpPr>
          <p:cNvPr id="6" name="Rectangle 5">
            <a:extLst>
              <a:ext uri="{FF2B5EF4-FFF2-40B4-BE49-F238E27FC236}">
                <a16:creationId xmlns:a16="http://schemas.microsoft.com/office/drawing/2014/main" id="{35856478-31D7-BE18-3463-882CCA1E861E}"/>
              </a:ext>
            </a:extLst>
          </p:cNvPr>
          <p:cNvSpPr/>
          <p:nvPr/>
        </p:nvSpPr>
        <p:spPr>
          <a:xfrm>
            <a:off x="7454720" y="1285917"/>
            <a:ext cx="987552" cy="16581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233094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6C68-88F2-C18E-FF96-2CA05F95A64B}"/>
              </a:ext>
            </a:extLst>
          </p:cNvPr>
          <p:cNvSpPr>
            <a:spLocks noGrp="1"/>
          </p:cNvSpPr>
          <p:nvPr>
            <p:ph type="title"/>
          </p:nvPr>
        </p:nvSpPr>
        <p:spPr>
          <a:xfrm>
            <a:off x="86783" y="399771"/>
            <a:ext cx="7886700" cy="1325563"/>
          </a:xfrm>
        </p:spPr>
        <p:txBody>
          <a:bodyPr/>
          <a:lstStyle/>
          <a:p>
            <a:r>
              <a:rPr lang="en-US" dirty="0"/>
              <a:t>Structure of the dataset</a:t>
            </a:r>
            <a:endParaRPr lang="en-IN" dirty="0"/>
          </a:p>
        </p:txBody>
      </p:sp>
      <p:sp>
        <p:nvSpPr>
          <p:cNvPr id="4" name="Multiplication Sign 3">
            <a:extLst>
              <a:ext uri="{FF2B5EF4-FFF2-40B4-BE49-F238E27FC236}">
                <a16:creationId xmlns:a16="http://schemas.microsoft.com/office/drawing/2014/main" id="{3C945E35-7415-93CC-7442-FA8053BA173D}"/>
              </a:ext>
            </a:extLst>
          </p:cNvPr>
          <p:cNvSpPr/>
          <p:nvPr/>
        </p:nvSpPr>
        <p:spPr>
          <a:xfrm>
            <a:off x="863596" y="2707638"/>
            <a:ext cx="707136" cy="670560"/>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9DE1AFE-B472-6541-6EE0-4DFE70B2B9D2}"/>
              </a:ext>
            </a:extLst>
          </p:cNvPr>
          <p:cNvSpPr txBox="1"/>
          <p:nvPr/>
        </p:nvSpPr>
        <p:spPr>
          <a:xfrm>
            <a:off x="48761" y="2627706"/>
            <a:ext cx="1202267" cy="830997"/>
          </a:xfrm>
          <a:prstGeom prst="rect">
            <a:avLst/>
          </a:prstGeom>
          <a:noFill/>
        </p:spPr>
        <p:txBody>
          <a:bodyPr wrap="square" rtlCol="0">
            <a:spAutoFit/>
          </a:bodyPr>
          <a:lstStyle/>
          <a:p>
            <a:r>
              <a:rPr lang="en-US" sz="4800" dirty="0"/>
              <a:t>10</a:t>
            </a:r>
            <a:endParaRPr lang="en-IN" sz="4800" dirty="0"/>
          </a:p>
        </p:txBody>
      </p:sp>
      <p:sp>
        <p:nvSpPr>
          <p:cNvPr id="9" name="TextBox 8">
            <a:extLst>
              <a:ext uri="{FF2B5EF4-FFF2-40B4-BE49-F238E27FC236}">
                <a16:creationId xmlns:a16="http://schemas.microsoft.com/office/drawing/2014/main" id="{A6CBE4E6-BF55-7A2D-D298-C84E37D1704D}"/>
              </a:ext>
            </a:extLst>
          </p:cNvPr>
          <p:cNvSpPr txBox="1"/>
          <p:nvPr/>
        </p:nvSpPr>
        <p:spPr>
          <a:xfrm>
            <a:off x="1536701" y="2671626"/>
            <a:ext cx="2328333" cy="707886"/>
          </a:xfrm>
          <a:prstGeom prst="rect">
            <a:avLst/>
          </a:prstGeom>
          <a:noFill/>
        </p:spPr>
        <p:txBody>
          <a:bodyPr wrap="square" rtlCol="0">
            <a:spAutoFit/>
          </a:bodyPr>
          <a:lstStyle/>
          <a:p>
            <a:r>
              <a:rPr lang="en-US" sz="4000" dirty="0"/>
              <a:t>FEATURES</a:t>
            </a:r>
            <a:endParaRPr lang="en-IN" sz="4000" dirty="0"/>
          </a:p>
        </p:txBody>
      </p:sp>
      <p:sp>
        <p:nvSpPr>
          <p:cNvPr id="10" name="Rectangle 9">
            <a:extLst>
              <a:ext uri="{FF2B5EF4-FFF2-40B4-BE49-F238E27FC236}">
                <a16:creationId xmlns:a16="http://schemas.microsoft.com/office/drawing/2014/main" id="{67DACBA4-65F1-FB8E-43F6-B54B45087A83}"/>
              </a:ext>
            </a:extLst>
          </p:cNvPr>
          <p:cNvSpPr/>
          <p:nvPr/>
        </p:nvSpPr>
        <p:spPr>
          <a:xfrm>
            <a:off x="5342467" y="1684449"/>
            <a:ext cx="1938867" cy="658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MEAN</a:t>
            </a:r>
            <a:endParaRPr lang="en-IN" dirty="0"/>
          </a:p>
        </p:txBody>
      </p:sp>
      <p:sp>
        <p:nvSpPr>
          <p:cNvPr id="11" name="Rectangle 10">
            <a:extLst>
              <a:ext uri="{FF2B5EF4-FFF2-40B4-BE49-F238E27FC236}">
                <a16:creationId xmlns:a16="http://schemas.microsoft.com/office/drawing/2014/main" id="{AA357EAF-A851-38DB-DB0E-0961A97A623C}"/>
              </a:ext>
            </a:extLst>
          </p:cNvPr>
          <p:cNvSpPr/>
          <p:nvPr/>
        </p:nvSpPr>
        <p:spPr>
          <a:xfrm>
            <a:off x="5342467" y="2955188"/>
            <a:ext cx="1938867" cy="658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STANDARD ERROR (SE)</a:t>
            </a:r>
            <a:endParaRPr lang="en-IN" dirty="0"/>
          </a:p>
        </p:txBody>
      </p:sp>
      <p:sp>
        <p:nvSpPr>
          <p:cNvPr id="12" name="Rectangle 11">
            <a:extLst>
              <a:ext uri="{FF2B5EF4-FFF2-40B4-BE49-F238E27FC236}">
                <a16:creationId xmlns:a16="http://schemas.microsoft.com/office/drawing/2014/main" id="{554EEB7F-8664-F27C-0BFA-40DB2A775F13}"/>
              </a:ext>
            </a:extLst>
          </p:cNvPr>
          <p:cNvSpPr/>
          <p:nvPr/>
        </p:nvSpPr>
        <p:spPr>
          <a:xfrm>
            <a:off x="5342467" y="4225928"/>
            <a:ext cx="1938867" cy="658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WORST</a:t>
            </a:r>
            <a:endParaRPr lang="en-IN" dirty="0"/>
          </a:p>
        </p:txBody>
      </p:sp>
      <p:cxnSp>
        <p:nvCxnSpPr>
          <p:cNvPr id="15" name="Straight Arrow Connector 14">
            <a:extLst>
              <a:ext uri="{FF2B5EF4-FFF2-40B4-BE49-F238E27FC236}">
                <a16:creationId xmlns:a16="http://schemas.microsoft.com/office/drawing/2014/main" id="{960BB979-36C9-2323-C733-18C4B26B2E7B}"/>
              </a:ext>
            </a:extLst>
          </p:cNvPr>
          <p:cNvCxnSpPr>
            <a:cxnSpLocks/>
          </p:cNvCxnSpPr>
          <p:nvPr/>
        </p:nvCxnSpPr>
        <p:spPr>
          <a:xfrm>
            <a:off x="3801534" y="3385488"/>
            <a:ext cx="1314369" cy="9403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4477ED-9592-7420-7B32-AAC3E06A6BA8}"/>
              </a:ext>
            </a:extLst>
          </p:cNvPr>
          <p:cNvCxnSpPr>
            <a:cxnSpLocks/>
          </p:cNvCxnSpPr>
          <p:nvPr/>
        </p:nvCxnSpPr>
        <p:spPr>
          <a:xfrm>
            <a:off x="3865034" y="3143924"/>
            <a:ext cx="1147233"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7461C4E-C3EA-3B7D-BDE0-AF96D9D74932}"/>
              </a:ext>
            </a:extLst>
          </p:cNvPr>
          <p:cNvCxnSpPr>
            <a:cxnSpLocks/>
          </p:cNvCxnSpPr>
          <p:nvPr/>
        </p:nvCxnSpPr>
        <p:spPr>
          <a:xfrm flipV="1">
            <a:off x="3828970" y="2013910"/>
            <a:ext cx="1286933" cy="76532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3" name="Arrow: Down 22">
            <a:extLst>
              <a:ext uri="{FF2B5EF4-FFF2-40B4-BE49-F238E27FC236}">
                <a16:creationId xmlns:a16="http://schemas.microsoft.com/office/drawing/2014/main" id="{9D33CAF8-732D-D1A2-A54A-F5D352A4DF61}"/>
              </a:ext>
            </a:extLst>
          </p:cNvPr>
          <p:cNvSpPr/>
          <p:nvPr/>
        </p:nvSpPr>
        <p:spPr>
          <a:xfrm>
            <a:off x="6151033" y="5054127"/>
            <a:ext cx="321733" cy="65892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A77407C2-718F-F3F6-A579-0C7DEA87ED64}"/>
              </a:ext>
            </a:extLst>
          </p:cNvPr>
          <p:cNvSpPr txBox="1"/>
          <p:nvPr/>
        </p:nvSpPr>
        <p:spPr>
          <a:xfrm>
            <a:off x="4699000" y="5919620"/>
            <a:ext cx="4445000" cy="369332"/>
          </a:xfrm>
          <a:prstGeom prst="rect">
            <a:avLst/>
          </a:prstGeom>
          <a:noFill/>
        </p:spPr>
        <p:txBody>
          <a:bodyPr wrap="square" rtlCol="0">
            <a:spAutoFit/>
          </a:bodyPr>
          <a:lstStyle/>
          <a:p>
            <a:pPr algn="ctr"/>
            <a:r>
              <a:rPr lang="en-US" dirty="0"/>
              <a:t>30 FEATURES    = 33 COLUMNS</a:t>
            </a:r>
            <a:endParaRPr lang="en-IN" dirty="0"/>
          </a:p>
        </p:txBody>
      </p:sp>
      <p:sp>
        <p:nvSpPr>
          <p:cNvPr id="25" name="TextBox 24">
            <a:extLst>
              <a:ext uri="{FF2B5EF4-FFF2-40B4-BE49-F238E27FC236}">
                <a16:creationId xmlns:a16="http://schemas.microsoft.com/office/drawing/2014/main" id="{72F6CE91-A36E-B720-77FD-CF20BF8D9B26}"/>
              </a:ext>
            </a:extLst>
          </p:cNvPr>
          <p:cNvSpPr txBox="1"/>
          <p:nvPr/>
        </p:nvSpPr>
        <p:spPr>
          <a:xfrm>
            <a:off x="863596" y="5713049"/>
            <a:ext cx="5008031" cy="707886"/>
          </a:xfrm>
          <a:prstGeom prst="rect">
            <a:avLst/>
          </a:prstGeom>
          <a:noFill/>
        </p:spPr>
        <p:txBody>
          <a:bodyPr wrap="square" rtlCol="0">
            <a:spAutoFit/>
          </a:bodyPr>
          <a:lstStyle/>
          <a:p>
            <a:r>
              <a:rPr lang="en-US" dirty="0"/>
              <a:t>+ UNNAMED     + ID      + DIAGNOSIS              </a:t>
            </a:r>
            <a:r>
              <a:rPr lang="en-US" sz="4000" dirty="0"/>
              <a:t> </a:t>
            </a:r>
            <a:r>
              <a:rPr lang="en-US" sz="3200" dirty="0"/>
              <a:t>}</a:t>
            </a:r>
            <a:endParaRPr lang="en-IN" dirty="0"/>
          </a:p>
        </p:txBody>
      </p:sp>
    </p:spTree>
    <p:extLst>
      <p:ext uri="{BB962C8B-B14F-4D97-AF65-F5344CB8AC3E}">
        <p14:creationId xmlns:p14="http://schemas.microsoft.com/office/powerpoint/2010/main" val="28032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8E75-D81F-42CD-52AF-CCC4E0F79D93}"/>
              </a:ext>
            </a:extLst>
          </p:cNvPr>
          <p:cNvSpPr>
            <a:spLocks noGrp="1"/>
          </p:cNvSpPr>
          <p:nvPr>
            <p:ph type="title"/>
          </p:nvPr>
        </p:nvSpPr>
        <p:spPr>
          <a:xfrm>
            <a:off x="69850" y="397933"/>
            <a:ext cx="7886700" cy="1216556"/>
          </a:xfrm>
        </p:spPr>
        <p:txBody>
          <a:bodyPr/>
          <a:lstStyle/>
          <a:p>
            <a:r>
              <a:rPr lang="en-US" dirty="0"/>
              <a:t>EXPLORATORY DATA ANALYSIS</a:t>
            </a:r>
          </a:p>
        </p:txBody>
      </p:sp>
      <p:pic>
        <p:nvPicPr>
          <p:cNvPr id="2050" name="Picture 2">
            <a:extLst>
              <a:ext uri="{FF2B5EF4-FFF2-40B4-BE49-F238E27FC236}">
                <a16:creationId xmlns:a16="http://schemas.microsoft.com/office/drawing/2014/main" id="{D076BCB8-19C3-17E1-2E0A-785CF83C2E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6399" y="1312333"/>
            <a:ext cx="6111267" cy="5420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214C1E-A122-7BFF-6E8D-AE0C91A185B9}"/>
              </a:ext>
            </a:extLst>
          </p:cNvPr>
          <p:cNvSpPr txBox="1"/>
          <p:nvPr/>
        </p:nvSpPr>
        <p:spPr>
          <a:xfrm>
            <a:off x="69850" y="1405467"/>
            <a:ext cx="2749550" cy="2308324"/>
          </a:xfrm>
          <a:prstGeom prst="rect">
            <a:avLst/>
          </a:prstGeom>
          <a:noFill/>
        </p:spPr>
        <p:txBody>
          <a:bodyPr wrap="square" rtlCol="0">
            <a:spAutoFit/>
          </a:bodyPr>
          <a:lstStyle/>
          <a:p>
            <a:r>
              <a:rPr lang="en-US" dirty="0"/>
              <a:t>This graph shows the spread of instances like the number of Benign and Malignant cases present in the data.</a:t>
            </a:r>
          </a:p>
          <a:p>
            <a:endParaRPr lang="en-US" dirty="0"/>
          </a:p>
          <a:p>
            <a:r>
              <a:rPr lang="en-US" dirty="0"/>
              <a:t>0 – Benign Tumor</a:t>
            </a:r>
          </a:p>
          <a:p>
            <a:r>
              <a:rPr lang="en-US" dirty="0"/>
              <a:t>1 – Malignant Tumor</a:t>
            </a:r>
            <a:endParaRPr lang="en-IN" dirty="0"/>
          </a:p>
        </p:txBody>
      </p:sp>
    </p:spTree>
    <p:extLst>
      <p:ext uri="{BB962C8B-B14F-4D97-AF65-F5344CB8AC3E}">
        <p14:creationId xmlns:p14="http://schemas.microsoft.com/office/powerpoint/2010/main" val="10879251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319</Words>
  <Application>Microsoft Office PowerPoint</Application>
  <PresentationFormat>On-screen Show (4:3)</PresentationFormat>
  <Paragraphs>45</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Inter</vt:lpstr>
      <vt:lpstr>Söhne</vt:lpstr>
      <vt:lpstr>Times New Roman</vt:lpstr>
      <vt:lpstr>Office Theme</vt:lpstr>
      <vt:lpstr>PowerPoint Presentation</vt:lpstr>
      <vt:lpstr>BREAST CANCER DIAGNOSIS</vt:lpstr>
      <vt:lpstr>Breast Cancer</vt:lpstr>
      <vt:lpstr>PowerPoint Presentation</vt:lpstr>
      <vt:lpstr>What is the dataset about?</vt:lpstr>
      <vt:lpstr>PowerPoint Presentation</vt:lpstr>
      <vt:lpstr>PowerPoint Presentation</vt:lpstr>
      <vt:lpstr>Structure of the dataset</vt:lpstr>
      <vt:lpstr>EXPLORATORY DATA ANALYSIS</vt:lpstr>
      <vt:lpstr>CORRELATIONS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Aditi Parikh</cp:lastModifiedBy>
  <cp:revision>177</cp:revision>
  <dcterms:created xsi:type="dcterms:W3CDTF">2020-12-23T13:36:53Z</dcterms:created>
  <dcterms:modified xsi:type="dcterms:W3CDTF">2024-01-01T13:35:55Z</dcterms:modified>
</cp:coreProperties>
</file>