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457200" y="563760"/>
            <a:ext cx="8229600" cy="30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3716398"/>
            <a:ext cx="8229600" cy="9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78251" y="198938"/>
            <a:ext cx="8931299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8250" y="871257"/>
            <a:ext cx="8799900" cy="3849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159500" y="851381"/>
            <a:ext cx="8781000" cy="14175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8250" y="205969"/>
            <a:ext cx="8799900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78251" y="956925"/>
            <a:ext cx="4273499" cy="3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5" y="957020"/>
            <a:ext cx="3994500" cy="3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178251" y="844369"/>
            <a:ext cx="8508599" cy="3599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Shape 28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8250" y="205969"/>
            <a:ext cx="8799900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232050" y="879312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69601" y="2373844"/>
            <a:ext cx="8342099" cy="5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269600" y="2250123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8250" y="205969"/>
            <a:ext cx="8799900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8250" y="871257"/>
            <a:ext cx="8799900" cy="3849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 flipH="1" rot="10800000">
            <a:off x="65676" y="4798049"/>
            <a:ext cx="9039899" cy="675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600" y="4919694"/>
            <a:ext cx="1451524" cy="1484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7447801" y="4844401"/>
            <a:ext cx="1238999" cy="2990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/>
              <a:t>DA502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457200" y="563760"/>
            <a:ext cx="8229600" cy="30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 sz="3600"/>
              <a:t>Dplyr</a:t>
            </a:r>
            <a:r>
              <a:rPr b="1" i="0" lang="en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Introduction</a:t>
            </a:r>
            <a:endParaRPr/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457200" y="3716398"/>
            <a:ext cx="8229600" cy="9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/>
              <a:t>Week</a:t>
            </a:r>
            <a:r>
              <a:rPr b="0" i="0" lang="en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Lesson </a:t>
            </a:r>
            <a:r>
              <a:rPr lang="en"/>
              <a:t>1</a:t>
            </a:r>
            <a:r>
              <a:rPr b="0" i="0" lang="en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"/>
              <a:t>Transforming data frame</a:t>
            </a:r>
            <a:r>
              <a:rPr lang="en"/>
              <a:t> Objects</a:t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350525" y="4902959"/>
            <a:ext cx="2562368" cy="1637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name of a column in the data frame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must assign a new data frame to a variable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Format: rename(diamonds, </a:t>
            </a:r>
            <a:r>
              <a:rPr i="1" lang="en"/>
              <a:t>new_name</a:t>
            </a:r>
            <a:r>
              <a:rPr lang="en"/>
              <a:t>=</a:t>
            </a:r>
            <a:r>
              <a:rPr i="1" lang="en"/>
              <a:t>old_name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rename(diamonds, width=x)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observations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count() function counts the number of observations (rows)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count(diamonds)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sum by providing a weight argument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count(diamonds, weight=carat)</a:t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additional columns for the dataset. You can use any arithmetic expression for specifying the value for the new column as long as the expres</a:t>
            </a:r>
            <a:r>
              <a:rPr lang="en"/>
              <a:t>sion can take a vector of values as input and return a vector with the same number of values as output.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mutate(diamonds, volume_min = floor(x*y*z))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transmute to only keep the newly created columns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transmutate(diamonds, volume_min = floor(x*y*z))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functions used with mutate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Typical functions used for creating new columns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Arithmetic: (remainder from division) </a:t>
            </a:r>
            <a:r>
              <a:rPr lang="en"/>
              <a:t>allows you to break integer values into classes. For example: odd and even numbers - divide by 2, if the remainder is 1 the number is odd, if the remainder is 0 the number is even.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averages cumsum(), cumprod(), cummin(), cummax(), cummean()</a:t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 examples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Typical functions used for creating new columns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Arithmetic: (remainder from division) allows you to break integer values into classes. For example: odd and even numbers - divide by 2, if the remainder is 1 the number is odd, if the remainder is 0 the number is even.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averages cumsum(), cumprod(), cummin(), cummax(), cummean()</a:t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Dplyr accepts and returns a data frame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provides methods: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rows (filter)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(select)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the output by the values of a column (arrange)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columns (mutate)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data from a data frame (summarize)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78251" y="198938"/>
            <a:ext cx="8931299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DPLYR</a:t>
            </a:r>
            <a:endParaRPr/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78250" y="871257"/>
            <a:ext cx="8799900" cy="3849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GOAL: IDENTIFY ALL DATA TRANSFORMATION OPERATIONS AND PROVIDE A STANDARD METHOD FOR PROVIDING THESE OPERATIONS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5151"/>
                </a:solidFill>
                <a:highlight>
                  <a:srgbClr val="FFFFFF"/>
                </a:highlight>
              </a:rPr>
              <a:t>Approach should:</a:t>
            </a:r>
            <a:endParaRPr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515151"/>
              </a:buClr>
              <a:buSzPts val="1400"/>
              <a:buChar char="●"/>
            </a:pPr>
            <a:r>
              <a:rPr lang="en">
                <a:solidFill>
                  <a:srgbClr val="515151"/>
                </a:solidFill>
                <a:highlight>
                  <a:srgbClr val="FFFFFF"/>
                </a:highlight>
              </a:rPr>
              <a:t>Simplify the process of manipulating, sorting, summarizing, and joining data frames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400"/>
              <a:buChar char="●"/>
            </a:pPr>
            <a:r>
              <a:rPr lang="en">
                <a:solidFill>
                  <a:srgbClr val="515151"/>
                </a:solidFill>
                <a:highlight>
                  <a:srgbClr val="FFFFFF"/>
                </a:highlight>
              </a:rPr>
              <a:t>Collate data management tasks and better integrate them with other analysis activities</a:t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 provided</a:t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9F9F9"/>
                </a:highlight>
              </a:rPr>
              <a:t>select()</a:t>
            </a:r>
            <a:r>
              <a:rPr lang="en" sz="1800">
                <a:solidFill>
                  <a:srgbClr val="515151"/>
                </a:solidFill>
                <a:highlight>
                  <a:srgbClr val="FFFFFF"/>
                </a:highlight>
              </a:rPr>
              <a:t> selects variables (columns) from a data frame</a:t>
            </a:r>
            <a:endParaRPr sz="18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rgbClr val="515151"/>
                </a:solidFill>
                <a:highlight>
                  <a:srgbClr val="F9F9F9"/>
                </a:highlight>
              </a:rPr>
              <a:t>filter()</a:t>
            </a:r>
            <a:r>
              <a:rPr lang="en" sz="1800">
                <a:solidFill>
                  <a:srgbClr val="515151"/>
                </a:solidFill>
                <a:highlight>
                  <a:srgbClr val="FFFFFF"/>
                </a:highlight>
              </a:rPr>
              <a:t> select observations (rows) from a data frame</a:t>
            </a:r>
            <a:endParaRPr sz="18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rgbClr val="515151"/>
                </a:solidFill>
                <a:highlight>
                  <a:srgbClr val="F9F9F9"/>
                </a:highlight>
              </a:rPr>
              <a:t>summarise()</a:t>
            </a:r>
            <a:r>
              <a:rPr lang="en" sz="1800">
                <a:solidFill>
                  <a:srgbClr val="515151"/>
                </a:solidFill>
                <a:highlight>
                  <a:srgbClr val="FFFFFF"/>
                </a:highlight>
              </a:rPr>
              <a:t> summarizes data by functions of choice</a:t>
            </a:r>
            <a:endParaRPr sz="18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rgbClr val="515151"/>
                </a:solidFill>
                <a:highlight>
                  <a:srgbClr val="F9F9F9"/>
                </a:highlight>
              </a:rPr>
              <a:t>arrange()</a:t>
            </a:r>
            <a:r>
              <a:rPr lang="en" sz="1800">
                <a:solidFill>
                  <a:srgbClr val="515151"/>
                </a:solidFill>
                <a:highlight>
                  <a:srgbClr val="FFFFFF"/>
                </a:highlight>
              </a:rPr>
              <a:t> order the rows of a data frame</a:t>
            </a:r>
            <a:endParaRPr sz="18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rgbClr val="515151"/>
                </a:solidFill>
                <a:highlight>
                  <a:srgbClr val="FFFFFF"/>
                </a:highlight>
              </a:rPr>
              <a:t>rename() </a:t>
            </a:r>
            <a:r>
              <a:rPr lang="en" sz="1800">
                <a:solidFill>
                  <a:srgbClr val="515151"/>
                </a:solidFill>
                <a:highlight>
                  <a:srgbClr val="FFFFFF"/>
                </a:highlight>
              </a:rPr>
              <a:t>change the name of a column in a data frame</a:t>
            </a:r>
            <a:endParaRPr sz="18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rgbClr val="515151"/>
                </a:solidFill>
                <a:highlight>
                  <a:srgbClr val="FFFFFF"/>
                </a:highlight>
              </a:rPr>
              <a:t>mutate() </a:t>
            </a:r>
            <a:r>
              <a:rPr lang="en" sz="1800">
                <a:solidFill>
                  <a:srgbClr val="515151"/>
                </a:solidFill>
                <a:highlight>
                  <a:srgbClr val="FFFFFF"/>
                </a:highlight>
              </a:rPr>
              <a:t>and </a:t>
            </a:r>
            <a:r>
              <a:rPr b="1" lang="en" sz="1800">
                <a:solidFill>
                  <a:srgbClr val="515151"/>
                </a:solidFill>
                <a:highlight>
                  <a:srgbClr val="FFFFFF"/>
                </a:highlight>
              </a:rPr>
              <a:t>transmute()</a:t>
            </a:r>
            <a:r>
              <a:rPr lang="en" sz="1800">
                <a:solidFill>
                  <a:srgbClr val="515151"/>
                </a:solidFill>
                <a:highlight>
                  <a:srgbClr val="FFFFFF"/>
                </a:highlight>
              </a:rPr>
              <a:t> create new columns for a data set </a:t>
            </a:r>
            <a:endParaRPr sz="6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For all functions: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first argument is a data frame.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subsequent arguments describe what to do with the data frame, using the variable names (without quotes).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result is a new data frame.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Together these properties make it easy to chain together multiple simple steps to achieve a complex result.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15151"/>
                </a:solidFill>
                <a:highlight>
                  <a:srgbClr val="F9F9F9"/>
                </a:highlight>
              </a:rPr>
              <a:t>HELPER FUNCTION: group_by() specifies a variable(s) to group the result by </a:t>
            </a:r>
            <a:endParaRPr b="1" sz="1800">
              <a:solidFill>
                <a:srgbClr val="515151"/>
              </a:solidFill>
              <a:highlight>
                <a:srgbClr val="F9F9F9"/>
              </a:highlight>
            </a:endParaRP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8251" y="198938"/>
            <a:ext cx="8931299" cy="57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8250" y="871257"/>
            <a:ext cx="8799900" cy="3849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Choose your variables (columns) from a data set. </a:t>
            </a:r>
            <a:endParaRPr sz="20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EXAMPLE: select(diamonds, carat, weight)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may want to assign the data set to a variable </a:t>
            </a:r>
            <a:endParaRPr sz="20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EXAMPLE: v &lt;- select(diamonds, carat, weight)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use the functions below to specify a collection of variables: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starts_with(x, ignore.case = TRUE): column names starts with x</a:t>
            </a:r>
            <a:br>
              <a:rPr lang="en" sz="1400"/>
            </a:br>
            <a:r>
              <a:rPr lang="en" sz="1400"/>
              <a:t>        ends_with(x, ignore.case = TRUE):   column names ends in x</a:t>
            </a:r>
            <a:br>
              <a:rPr lang="en" sz="1400"/>
            </a:br>
            <a:r>
              <a:rPr lang="en" sz="1400"/>
              <a:t>        contains(x, ignore.case = TRUE):    selects all columns whose name contains x</a:t>
            </a:r>
            <a:endParaRPr sz="1400"/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num_range(x,min:max) select columns with names starting at min through max</a:t>
            </a:r>
            <a:endParaRPr sz="1400"/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matches(x, ignore.case = TRUE):     selects all columns whose name matches the regular expression* x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remove a variable by specifying a “-” sign before its name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876" y="4867353"/>
            <a:ext cx="548699" cy="25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033050" y="4428775"/>
            <a:ext cx="2945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</a:t>
            </a:r>
            <a:r>
              <a:rPr lang="en" sz="1000"/>
              <a:t>We will cover regular expressions in week 5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functionality with select()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</a:t>
            </a:r>
            <a:r>
              <a:rPr lang="en"/>
              <a:t>an reorder your columns using select() and the everything()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everything() identifies all columns that have not been specified for the current output data frame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select(diamonds, x, y, z, everything())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also, rename a column with select() but best practices state that you should use the explicit rename() function.</a:t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Choose your observations (rows) from a data set. 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FORMAT: filter(data, criteria)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Criteria can involve: </a:t>
            </a:r>
            <a:endParaRPr sz="20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  Less than                   				!=      Not equal to</a:t>
            </a:r>
            <a:br>
              <a:rPr lang="en" sz="2000"/>
            </a:br>
            <a:r>
              <a:rPr lang="en" sz="2000"/>
              <a:t>&gt;   Greater than              			%in%    Group membership</a:t>
            </a:r>
            <a:br>
              <a:rPr lang="en" sz="2000"/>
            </a:br>
            <a:r>
              <a:rPr lang="en" sz="2000"/>
              <a:t>==  Equal to                     			is.na   is NA</a:t>
            </a:r>
            <a:br>
              <a:rPr lang="en" sz="2000"/>
            </a:br>
            <a:r>
              <a:rPr lang="en" sz="2000"/>
              <a:t>&lt;=  Less than or equal to   		     	!is.na  is not NA</a:t>
            </a:r>
            <a:br>
              <a:rPr lang="en" sz="2000"/>
            </a:br>
            <a:r>
              <a:rPr lang="en" sz="2000"/>
              <a:t>&gt;=  Greater than or equal to     		&amp;,|,!   Boolean operators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EXAMPLES: filter(diamonds, carat &gt; .5)</a:t>
            </a:r>
            <a:endParaRPr sz="2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  filter(diamonds, cut %in% c( "Ideal", "Premium"))</a:t>
            </a:r>
            <a:endParaRPr sz="2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Arrange 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the order of the observations in the resulting dataframe by columns within the data frame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can be in ascending or descending order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sort is ascending order, use the desc function to reverse the sort, min_rank() chooses the most appropriate ordering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arrange(diamonds, cut, color)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arrange(diamonds, desc(cut), color)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arrange(diamonds, desc(cut), desc(color))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sort last</a:t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specific statistics on a specific column in a data frame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provide any summary function found in R.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create your own function and pass it to the summarize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are:</a:t>
            </a:r>
            <a:endParaRPr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summarize(diamonds, carat_mean = mean(carat,na.rm=TRUE) )</a:t>
            </a:r>
            <a:endParaRPr sz="1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summarize(diamonds, carat_median = median(carat,na.rm=TRUE) )</a:t>
            </a:r>
            <a:endParaRPr sz="1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summarize(diamonds, carat_mean = mean(carat,na.rm=TRUE),</a:t>
            </a:r>
            <a:endParaRPr sz="1800"/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carat_median = median(carat,na.rm=TRUE) ) )</a:t>
            </a:r>
            <a:endParaRPr sz="1800"/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summarize(group_by(diamonds, color ) , color=n_distinct(color))</a:t>
            </a:r>
            <a:endParaRPr sz="1800"/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78251" y="198938"/>
            <a:ext cx="89313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Group_by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78250" y="871257"/>
            <a:ext cx="8799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observations (rows) in a data frame using a specific column in the data frame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with the summarize() function to generate statistics by a column  that is typically a factor (small number of values)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r>
              <a:rPr lang="en" sz="1800"/>
              <a:t>summarize(group_by(diamonds, cut), </a:t>
            </a:r>
            <a:endParaRPr sz="1800"/>
          </a:p>
          <a:p>
            <a:pPr indent="45720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carat_mean = mean(carat,na.rm=TRUE) 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876" y="4867353"/>
            <a:ext cx="5487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1100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