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457200" y="563760"/>
            <a:ext cx="8229600" cy="30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2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5400">
                <a:solidFill>
                  <a:schemeClr val="accent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5400">
                <a:solidFill>
                  <a:schemeClr val="accent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5400">
                <a:solidFill>
                  <a:schemeClr val="accent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5400">
                <a:solidFill>
                  <a:schemeClr val="accent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5400">
                <a:solidFill>
                  <a:schemeClr val="accent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5400">
                <a:solidFill>
                  <a:schemeClr val="accent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5400">
                <a:solidFill>
                  <a:schemeClr val="accent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3716398"/>
            <a:ext cx="8229600" cy="906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2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5" name="Shape 15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" name="Shape 16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idx="12" type="sldNum"/>
          </p:nvPr>
        </p:nvSpPr>
        <p:spPr>
          <a:xfrm>
            <a:off x="8556876" y="4867353"/>
            <a:ext cx="548699" cy="253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178251" y="198938"/>
            <a:ext cx="8931299" cy="573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178250" y="871257"/>
            <a:ext cx="8799900" cy="3849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x="159500" y="851381"/>
            <a:ext cx="8781000" cy="14175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idx="12" type="sldNum"/>
          </p:nvPr>
        </p:nvSpPr>
        <p:spPr>
          <a:xfrm>
            <a:off x="8556876" y="4867353"/>
            <a:ext cx="548699" cy="253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78250" y="205969"/>
            <a:ext cx="8799900" cy="573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78251" y="956925"/>
            <a:ext cx="4273499" cy="3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92275" y="957020"/>
            <a:ext cx="3994500" cy="3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x="178251" y="844369"/>
            <a:ext cx="8508599" cy="3599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Shape 28"/>
          <p:cNvSpPr txBox="1"/>
          <p:nvPr>
            <p:ph idx="12" type="sldNum"/>
          </p:nvPr>
        </p:nvSpPr>
        <p:spPr>
          <a:xfrm>
            <a:off x="8556876" y="4867353"/>
            <a:ext cx="548699" cy="253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78250" y="205969"/>
            <a:ext cx="8799900" cy="573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31" name="Shape 31"/>
          <p:cNvCxnSpPr/>
          <p:nvPr/>
        </p:nvCxnSpPr>
        <p:spPr>
          <a:xfrm>
            <a:off x="232050" y="879312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idx="12" type="sldNum"/>
          </p:nvPr>
        </p:nvSpPr>
        <p:spPr>
          <a:xfrm>
            <a:off x="8556876" y="4867353"/>
            <a:ext cx="548699" cy="253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269601" y="2373844"/>
            <a:ext cx="8342099" cy="519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5" name="Shape 35"/>
          <p:cNvCxnSpPr/>
          <p:nvPr/>
        </p:nvCxnSpPr>
        <p:spPr>
          <a:xfrm>
            <a:off x="269600" y="2250123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876" y="4867353"/>
            <a:ext cx="548699" cy="253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876" y="4867353"/>
            <a:ext cx="548699" cy="253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78250" y="205969"/>
            <a:ext cx="8799900" cy="573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78250" y="871257"/>
            <a:ext cx="8799900" cy="3849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 flipH="1" rot="10800000">
            <a:off x="65676" y="4798049"/>
            <a:ext cx="9039899" cy="675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876" y="4867353"/>
            <a:ext cx="548699" cy="253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7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6600" y="4919694"/>
            <a:ext cx="1451524" cy="14844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/>
        </p:nvSpPr>
        <p:spPr>
          <a:xfrm>
            <a:off x="7447801" y="4844401"/>
            <a:ext cx="1238999" cy="2990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/>
              <a:t>DA502</a:t>
            </a: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x="457200" y="563760"/>
            <a:ext cx="8229600" cy="30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" sz="3600"/>
              <a:t>Programming with pipes</a:t>
            </a:r>
            <a:endParaRPr/>
          </a:p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457200" y="3716398"/>
            <a:ext cx="8229600" cy="9065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/>
              <a:t>Week</a:t>
            </a:r>
            <a:r>
              <a:rPr b="0" i="0" lang="en" sz="22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" sz="22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Lesson </a:t>
            </a:r>
            <a:r>
              <a:rPr lang="en"/>
              <a:t>2</a:t>
            </a:r>
            <a:r>
              <a:rPr b="0" i="0" lang="en" sz="22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"/>
              <a:t>Package magrittr()</a:t>
            </a: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3350525" y="4902959"/>
            <a:ext cx="2562368" cy="16377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78251" y="198938"/>
            <a:ext cx="8931299" cy="573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"/>
              <a:t>Transforming data </a:t>
            </a:r>
            <a:endParaRPr/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178250" y="795057"/>
            <a:ext cx="87999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515151"/>
              </a:buClr>
              <a:buSzPts val="1400"/>
              <a:buChar char="●"/>
            </a:pPr>
            <a:r>
              <a:rPr lang="en"/>
              <a:t>Typically it takes a series of dplyr functions to get a data frame in the format you want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Having to use data variables to save intermediate results to pass to the next dplyr function is cumbersome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magrittr() package provides the pipe or the “then” operator “%&gt;%” 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called a pipe since it provides the analogous  functionality provided by the “|” in the UNIX shell </a:t>
            </a:r>
            <a:endParaRPr/>
          </a:p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56876" y="4867353"/>
            <a:ext cx="548699" cy="253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178251" y="198938"/>
            <a:ext cx="8931300" cy="5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178250" y="871257"/>
            <a:ext cx="87999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9F9F9"/>
                </a:highlight>
              </a:rPr>
              <a:t>The output of each consecutive function, accepts the data frame created by the prior operation.</a:t>
            </a:r>
            <a:endParaRPr>
              <a:solidFill>
                <a:srgbClr val="000000"/>
              </a:solidFill>
              <a:highlight>
                <a:srgbClr val="F9F9F9"/>
              </a:highlight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9F9F9"/>
                </a:highlight>
              </a:rPr>
              <a:t>The data does not need to be explicitly passed to the next function</a:t>
            </a:r>
            <a:endParaRPr>
              <a:solidFill>
                <a:srgbClr val="000000"/>
              </a:solidFill>
              <a:highlight>
                <a:srgbClr val="F9F9F9"/>
              </a:highlight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9F9F9"/>
                </a:highlight>
              </a:rPr>
              <a:t>EXAMPLE: diamonds %&gt;% select( cut, color )</a:t>
            </a:r>
            <a:endParaRPr>
              <a:solidFill>
                <a:srgbClr val="000000"/>
              </a:solidFill>
              <a:highlight>
                <a:srgbClr val="F9F9F9"/>
              </a:highlight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9F9F9"/>
                </a:highlight>
              </a:rPr>
              <a:t> Since each dplyr function’s first argument is the data frame, the data flows through the transformation functions</a:t>
            </a:r>
            <a:endParaRPr>
              <a:solidFill>
                <a:srgbClr val="515151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15151"/>
              </a:solidFill>
              <a:highlight>
                <a:srgbClr val="F9F9F9"/>
              </a:highlight>
            </a:endParaRPr>
          </a:p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56876" y="4867353"/>
            <a:ext cx="548700" cy="2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78251" y="198938"/>
            <a:ext cx="8931299" cy="573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"/>
              <a:t>Converting pipes</a:t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78250" y="871257"/>
            <a:ext cx="8799900" cy="38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R Code example: </a:t>
            </a:r>
            <a:r>
              <a:rPr lang="en">
                <a:solidFill>
                  <a:srgbClr val="333333"/>
                </a:solidFill>
                <a:highlight>
                  <a:srgbClr val="F7F7F7"/>
                </a:highlight>
              </a:rPr>
              <a:t>x %&gt;% f(y)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is rewritten as  </a:t>
            </a:r>
            <a:r>
              <a:rPr lang="en">
                <a:solidFill>
                  <a:srgbClr val="333333"/>
                </a:solidFill>
                <a:highlight>
                  <a:srgbClr val="F7F7F7"/>
                </a:highlight>
              </a:rPr>
              <a:t>f(x, y)</a:t>
            </a:r>
            <a:endParaRPr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7F7F7"/>
                </a:highlight>
              </a:rPr>
              <a:t>           (first argument from the prior step)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This process continues with each subsequent function 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EXAMPLE: </a:t>
            </a:r>
            <a:r>
              <a:rPr lang="en">
                <a:solidFill>
                  <a:srgbClr val="333333"/>
                </a:solidFill>
                <a:highlight>
                  <a:srgbClr val="F7F7F7"/>
                </a:highlight>
              </a:rPr>
              <a:t>x %&gt;% f(y) %&gt;% g(z)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turns into </a:t>
            </a:r>
            <a:r>
              <a:rPr lang="en">
                <a:solidFill>
                  <a:srgbClr val="333333"/>
                </a:solidFill>
                <a:highlight>
                  <a:srgbClr val="F7F7F7"/>
                </a:highlight>
              </a:rPr>
              <a:t>g(f(x, y), z)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Use the pipe operator to rewrite multiple operations so that you can read left-to-right, top-to-bottom and easily identify the data transformation operations. 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Pipes  improves the readability of R code,  data transformation process can easily be identified </a:t>
            </a:r>
            <a:endParaRPr/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876" y="4867353"/>
            <a:ext cx="548699" cy="253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78251" y="198938"/>
            <a:ext cx="8931300" cy="5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exercises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78250" y="871257"/>
            <a:ext cx="87999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the file from blackboard</a:t>
            </a:r>
            <a:endParaRPr/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556876" y="4867353"/>
            <a:ext cx="548700" cy="2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1100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