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67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62" y="-2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data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2688102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Parikshit</a:t>
            </a:r>
            <a:r>
              <a:rPr lang="en-US" dirty="0" smtClean="0"/>
              <a:t> </a:t>
            </a:r>
            <a:r>
              <a:rPr lang="en-US" dirty="0" err="1" smtClean="0"/>
              <a:t>Bangde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Python code </a:t>
            </a:r>
            <a:r>
              <a:rPr lang="en-US" dirty="0" smtClean="0"/>
              <a:t>used do analysis</a:t>
            </a:r>
          </a:p>
          <a:p>
            <a:r>
              <a:rPr lang="en-US" dirty="0" smtClean="0"/>
              <a:t>IDE –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columns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4191000" cy="609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Count plot for customer type </a:t>
            </a:r>
            <a:endParaRPr lang="en-US" dirty="0"/>
          </a:p>
        </p:txBody>
      </p:sp>
      <p:pic>
        <p:nvPicPr>
          <p:cNvPr id="2050" name="Picture 2" descr="C:\Users\admin\Desktop\great lakes course\Hotel_data\Cat_graphs\customer_ty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4114800" cy="2537853"/>
          </a:xfrm>
          <a:prstGeom prst="rect">
            <a:avLst/>
          </a:prstGeom>
          <a:noFill/>
        </p:spPr>
      </p:pic>
      <p:pic>
        <p:nvPicPr>
          <p:cNvPr id="2051" name="Picture 3" descr="C:\Users\admin\Desktop\great lakes course\Hotel_data\Cat_graphs\deposit_typ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419600"/>
            <a:ext cx="4108450" cy="2057400"/>
          </a:xfrm>
          <a:prstGeom prst="rect">
            <a:avLst/>
          </a:prstGeom>
          <a:noFill/>
        </p:spPr>
      </p:pic>
      <p:pic>
        <p:nvPicPr>
          <p:cNvPr id="2054" name="Picture 6" descr="C:\Users\admin\Desktop\great lakes course\Hotel_data\Cat_graphs\reservation_statu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1219200"/>
            <a:ext cx="3657600" cy="25146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257800" y="3810000"/>
            <a:ext cx="332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Count plot for </a:t>
            </a:r>
            <a:r>
              <a:rPr lang="en-US" dirty="0" smtClean="0"/>
              <a:t>reservation status 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0" y="5791200"/>
            <a:ext cx="27729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Count plot for </a:t>
            </a:r>
            <a:r>
              <a:rPr lang="en-US" dirty="0" smtClean="0"/>
              <a:t>deposit </a:t>
            </a:r>
            <a:r>
              <a:rPr lang="en-US" dirty="0" smtClean="0"/>
              <a:t>type 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4572000" y="5867400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525779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dirty="0" smtClean="0"/>
              <a:t>Year wise customer arriving in hotel in given dataset are-</a:t>
            </a:r>
          </a:p>
          <a:p>
            <a:pPr marL="514350" indent="-514350">
              <a:buNone/>
            </a:pPr>
            <a:r>
              <a:rPr lang="en-US" sz="2400" dirty="0" smtClean="0"/>
              <a:t>	1. 2015 </a:t>
            </a:r>
            <a:r>
              <a:rPr lang="en-US" sz="2400" dirty="0" smtClean="0"/>
              <a:t>- &gt; 21996 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% </a:t>
            </a:r>
            <a:r>
              <a:rPr lang="en-US" sz="2400" dirty="0" smtClean="0"/>
              <a:t>Customer arrival in 2015 </a:t>
            </a:r>
            <a:r>
              <a:rPr lang="en-US" sz="2400" dirty="0" smtClean="0"/>
              <a:t>is 18.423808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2.</a:t>
            </a:r>
            <a:r>
              <a:rPr lang="en-US" sz="2400" dirty="0" smtClean="0"/>
              <a:t> 2016 - &gt; 56706</a:t>
            </a:r>
            <a:r>
              <a:rPr lang="en-US" sz="2400" dirty="0" smtClean="0"/>
              <a:t> </a:t>
            </a:r>
          </a:p>
          <a:p>
            <a:pPr lvl="2">
              <a:buNone/>
            </a:pPr>
            <a:r>
              <a:rPr lang="en-US" sz="2400" dirty="0" smtClean="0"/>
              <a:t>% </a:t>
            </a:r>
            <a:r>
              <a:rPr lang="en-US" sz="2400" dirty="0" smtClean="0"/>
              <a:t>Customer arrival in 2016 </a:t>
            </a:r>
            <a:r>
              <a:rPr lang="en-US" sz="2400" dirty="0" smtClean="0"/>
              <a:t> is 47.496838</a:t>
            </a:r>
          </a:p>
          <a:p>
            <a:pPr lvl="2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3. </a:t>
            </a:r>
            <a:r>
              <a:rPr lang="en-US" sz="2400" dirty="0" smtClean="0"/>
              <a:t>2017 - &gt; 40687</a:t>
            </a: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	% </a:t>
            </a:r>
            <a:r>
              <a:rPr lang="en-US" sz="2400" dirty="0" smtClean="0"/>
              <a:t>Customer arrival in 2017 </a:t>
            </a:r>
            <a:r>
              <a:rPr lang="en-US" sz="2400" dirty="0" smtClean="0"/>
              <a:t>is 34.079354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761999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dirty="0" smtClean="0"/>
              <a:t>Categorical plot showing monthly </a:t>
            </a:r>
            <a:r>
              <a:rPr lang="en-US" dirty="0" err="1" smtClean="0"/>
              <a:t>adr</a:t>
            </a:r>
            <a:r>
              <a:rPr lang="en-US" dirty="0" smtClean="0"/>
              <a:t> with hue of year</a:t>
            </a:r>
          </a:p>
        </p:txBody>
      </p:sp>
      <p:pic>
        <p:nvPicPr>
          <p:cNvPr id="2050" name="Picture 2" descr="C:\Users\admin\Desktop\great lakes course\Hotel_data\adr_vs_month_and ye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4240" y="2286000"/>
            <a:ext cx="7316311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82000" cy="533399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Categorical plot showing 2015 monthly </a:t>
            </a:r>
            <a:r>
              <a:rPr lang="en-US" dirty="0" err="1" smtClean="0"/>
              <a:t>adr</a:t>
            </a:r>
            <a:r>
              <a:rPr lang="en-US" dirty="0" smtClean="0"/>
              <a:t> with hue of total special request</a:t>
            </a:r>
          </a:p>
        </p:txBody>
      </p:sp>
      <p:pic>
        <p:nvPicPr>
          <p:cNvPr id="3074" name="Picture 2" descr="C:\Users\admin\Desktop\great lakes course\Hotel_data\2015_adr_vs_month_and_sp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133600"/>
            <a:ext cx="73914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7619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Categorical plot showing 2016 monthly </a:t>
            </a:r>
            <a:r>
              <a:rPr lang="en-US" dirty="0" err="1" smtClean="0"/>
              <a:t>adr</a:t>
            </a:r>
            <a:r>
              <a:rPr lang="en-US" dirty="0" smtClean="0"/>
              <a:t> with hue of year</a:t>
            </a:r>
          </a:p>
        </p:txBody>
      </p:sp>
      <p:pic>
        <p:nvPicPr>
          <p:cNvPr id="2050" name="Picture 2" descr="C:\Users\admin\Desktop\great lakes course\Hotel_data\adr_vs_month_and ye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316311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7619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Categorical plot showing 2017 monthly </a:t>
            </a:r>
            <a:r>
              <a:rPr lang="en-US" dirty="0" err="1" smtClean="0"/>
              <a:t>adr</a:t>
            </a:r>
            <a:r>
              <a:rPr lang="en-US" dirty="0" smtClean="0"/>
              <a:t> with hue of year</a:t>
            </a:r>
          </a:p>
        </p:txBody>
      </p:sp>
      <p:pic>
        <p:nvPicPr>
          <p:cNvPr id="2050" name="Picture 2" descr="C:\Users\admin\Desktop\great lakes course\Hotel_data\adr_vs_month_and yea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0"/>
            <a:ext cx="7316311" cy="38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7619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Scatter plot showing the relation between </a:t>
            </a:r>
            <a:r>
              <a:rPr lang="en-US" dirty="0" err="1" smtClean="0"/>
              <a:t>adr</a:t>
            </a:r>
            <a:r>
              <a:rPr lang="en-US" dirty="0" smtClean="0"/>
              <a:t> and stay </a:t>
            </a:r>
          </a:p>
          <a:p>
            <a:pPr marL="514350" indent="-514350">
              <a:buNone/>
            </a:pPr>
            <a:r>
              <a:rPr lang="en-US" dirty="0" smtClean="0"/>
              <a:t>With different type of customer </a:t>
            </a:r>
          </a:p>
        </p:txBody>
      </p:sp>
      <p:pic>
        <p:nvPicPr>
          <p:cNvPr id="5" name="Picture 2" descr="C:\Users\admin\Desktop\great lakes course\Hotel_data\stay_vs_ad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76200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7619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Pair plot showing the relation between Various features </a:t>
            </a:r>
          </a:p>
        </p:txBody>
      </p:sp>
      <p:pic>
        <p:nvPicPr>
          <p:cNvPr id="6146" name="Picture 2" descr="C:\Users\admin\Desktop\great lakes course\Hotel_data\pairplot_m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417763"/>
            <a:ext cx="6858000" cy="4440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76199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Heat map showing co-relation between various features</a:t>
            </a:r>
          </a:p>
        </p:txBody>
      </p:sp>
      <p:pic>
        <p:nvPicPr>
          <p:cNvPr id="5123" name="Picture 3" descr="C:\Users\admin\Desktop\great lakes course\Hotel_data\heat_ma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667000"/>
            <a:ext cx="6019800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5257799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To </a:t>
            </a:r>
            <a:r>
              <a:rPr lang="en-US" sz="2400" dirty="0" smtClean="0"/>
              <a:t>predict whether a hotel was likely to receive a disproportionately high number of special </a:t>
            </a:r>
            <a:r>
              <a:rPr lang="en-US" sz="2400" dirty="0" smtClean="0"/>
              <a:t>requests various model were build are</a:t>
            </a:r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		1.Logistic Regression model </a:t>
            </a:r>
          </a:p>
          <a:p>
            <a:pPr marL="514350" indent="-514350">
              <a:buNone/>
            </a:pPr>
            <a:r>
              <a:rPr lang="en-US" sz="2400" dirty="0" smtClean="0"/>
              <a:t>	</a:t>
            </a:r>
            <a:r>
              <a:rPr lang="en-US" sz="2400" dirty="0" smtClean="0"/>
              <a:t>	2. Random Forest model</a:t>
            </a:r>
          </a:p>
          <a:p>
            <a:pPr marL="514350" indent="-514350">
              <a:buNone/>
            </a:pPr>
            <a:r>
              <a:rPr lang="en-US" sz="2400" dirty="0" smtClean="0"/>
              <a:t> </a:t>
            </a:r>
          </a:p>
          <a:p>
            <a:pPr marL="514350" indent="-514350">
              <a:buNone/>
            </a:pPr>
            <a:r>
              <a:rPr lang="en-US" sz="2400" dirty="0" smtClean="0"/>
              <a:t>Then Feature Importance was calculated </a:t>
            </a:r>
          </a:p>
          <a:p>
            <a:pPr marL="514350" indent="-514350">
              <a:buNone/>
            </a:pPr>
            <a:r>
              <a:rPr lang="en-US" sz="2400" dirty="0" smtClean="0"/>
              <a:t>Finally grid search </a:t>
            </a:r>
            <a:r>
              <a:rPr lang="en-US" sz="2400" dirty="0" err="1" smtClean="0"/>
              <a:t>cv</a:t>
            </a:r>
            <a:r>
              <a:rPr lang="en-US" sz="2400" dirty="0" smtClean="0"/>
              <a:t> was applied on the model which gives best performance in this case Random forest perform well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 </a:t>
            </a:r>
          </a:p>
          <a:p>
            <a:pPr marL="514350" indent="-514350">
              <a:buNone/>
            </a:pPr>
            <a:r>
              <a:rPr lang="en-US" dirty="0" smtClean="0"/>
              <a:t>1. Have </a:t>
            </a:r>
            <a:r>
              <a:rPr lang="en-US" dirty="0" smtClean="0"/>
              <a:t>you ever wondered when the best time of year to book a hotel room is?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2.the </a:t>
            </a:r>
            <a:r>
              <a:rPr lang="en-US" dirty="0" smtClean="0"/>
              <a:t>optimal length of stay in order to get the best daily rate?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3.What </a:t>
            </a:r>
            <a:r>
              <a:rPr lang="en-US" dirty="0" smtClean="0"/>
              <a:t>if you wanted to predict whether a hotel was likely to receive a disproportionately high number of special requests?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525779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Results of logistic regression 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b="1" dirty="0" smtClean="0"/>
              <a:t>Confusion Matrix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dirty="0" smtClean="0"/>
              <a:t>	</a:t>
            </a:r>
            <a:r>
              <a:rPr lang="en-US" i="1" dirty="0" smtClean="0"/>
              <a:t>actual (0)  </a:t>
            </a:r>
            <a:r>
              <a:rPr lang="en-US" i="1" dirty="0" smtClean="0"/>
              <a:t>actual </a:t>
            </a:r>
            <a:r>
              <a:rPr lang="en-US" i="1" dirty="0" smtClean="0"/>
              <a:t>(1)</a:t>
            </a:r>
            <a:endParaRPr lang="en-US" i="1" dirty="0" smtClean="0"/>
          </a:p>
          <a:p>
            <a:pPr marL="514350" indent="-514350">
              <a:buNone/>
            </a:pPr>
            <a:r>
              <a:rPr lang="en-US" i="1" dirty="0" smtClean="0"/>
              <a:t>predicted </a:t>
            </a:r>
            <a:r>
              <a:rPr lang="en-US" i="1" dirty="0" smtClean="0"/>
              <a:t>(0)</a:t>
            </a:r>
            <a:r>
              <a:rPr lang="en-US" dirty="0" smtClean="0"/>
              <a:t>	9006  		3270</a:t>
            </a:r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i="1" dirty="0" smtClean="0"/>
              <a:t>predicted </a:t>
            </a:r>
            <a:r>
              <a:rPr lang="en-US" i="1" dirty="0" smtClean="0"/>
              <a:t>(1)</a:t>
            </a:r>
            <a:r>
              <a:rPr lang="en-US" dirty="0" smtClean="0"/>
              <a:t>	4858 		12592 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/>
              <a:t>Over all performance of model</a:t>
            </a:r>
          </a:p>
          <a:p>
            <a:pPr marL="514350" indent="-514350">
              <a:buNone/>
            </a:pPr>
            <a:r>
              <a:rPr lang="en-US" b="1" i="1" dirty="0" smtClean="0"/>
              <a:t>              precision    recall  f1-score   support</a:t>
            </a:r>
          </a:p>
          <a:p>
            <a:pPr marL="514350" indent="-514350"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0</a:t>
            </a:r>
            <a:r>
              <a:rPr lang="en-US" dirty="0" smtClean="0"/>
              <a:t>       0.65      0.73      0.69     12276</a:t>
            </a:r>
          </a:p>
          <a:p>
            <a:pPr marL="514350" indent="-514350"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1</a:t>
            </a:r>
            <a:r>
              <a:rPr lang="en-US" dirty="0" smtClean="0"/>
              <a:t>       0.79      0.72      0.76     17450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</a:t>
            </a:r>
            <a:r>
              <a:rPr lang="en-US" i="1" dirty="0" smtClean="0"/>
              <a:t>accuracy</a:t>
            </a:r>
            <a:r>
              <a:rPr lang="en-US" dirty="0" smtClean="0"/>
              <a:t>                           0.73     29726</a:t>
            </a:r>
          </a:p>
          <a:p>
            <a:pPr marL="514350" indent="-514350">
              <a:buNone/>
            </a:pPr>
            <a:r>
              <a:rPr lang="en-US" dirty="0" smtClean="0"/>
              <a:t>   </a:t>
            </a:r>
            <a:r>
              <a:rPr lang="en-US" i="1" dirty="0" smtClean="0"/>
              <a:t>macro </a:t>
            </a:r>
            <a:r>
              <a:rPr lang="en-US" i="1" dirty="0" err="1" smtClean="0"/>
              <a:t>avg</a:t>
            </a:r>
            <a:r>
              <a:rPr lang="en-US" i="1" dirty="0" smtClean="0"/>
              <a:t>       </a:t>
            </a:r>
            <a:r>
              <a:rPr lang="en-US" dirty="0" smtClean="0"/>
              <a:t>0.72      0.73      0.72     29726</a:t>
            </a:r>
          </a:p>
          <a:p>
            <a:pPr marL="514350" indent="-514350">
              <a:buNone/>
            </a:pPr>
            <a:r>
              <a:rPr lang="en-US" i="1" dirty="0" smtClean="0"/>
              <a:t>weighted </a:t>
            </a:r>
            <a:r>
              <a:rPr lang="en-US" i="1" dirty="0" err="1" smtClean="0"/>
              <a:t>avg</a:t>
            </a:r>
            <a:r>
              <a:rPr lang="en-US" i="1" dirty="0" smtClean="0"/>
              <a:t>       </a:t>
            </a:r>
            <a:r>
              <a:rPr lang="en-US" dirty="0" smtClean="0"/>
              <a:t>0.73      0.73      0.73     29726 </a:t>
            </a: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52577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Results of Random forest</a:t>
            </a:r>
          </a:p>
          <a:p>
            <a:pPr marL="514350" indent="-514350">
              <a:buNone/>
            </a:pPr>
            <a:r>
              <a:rPr lang="en-US" b="1" dirty="0" smtClean="0"/>
              <a:t>Confusion Matrix </a:t>
            </a:r>
          </a:p>
          <a:p>
            <a:pPr marL="514350" indent="-514350">
              <a:buNone/>
            </a:pPr>
            <a:r>
              <a:rPr lang="en-US" dirty="0" smtClean="0"/>
              <a:t>	        		</a:t>
            </a:r>
            <a:r>
              <a:rPr lang="en-US" i="1" dirty="0" smtClean="0"/>
              <a:t>Actual (0)    Actual (1)</a:t>
            </a:r>
          </a:p>
          <a:p>
            <a:pPr marL="514350" indent="-514350">
              <a:buNone/>
            </a:pPr>
            <a:r>
              <a:rPr lang="en-US" dirty="0" smtClean="0"/>
              <a:t>		</a:t>
            </a:r>
            <a:r>
              <a:rPr lang="en-US" i="1" dirty="0" smtClean="0"/>
              <a:t>Predicted (0)     </a:t>
            </a:r>
            <a:r>
              <a:rPr lang="en-US" dirty="0" smtClean="0"/>
              <a:t>10059          2217 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dirty="0" smtClean="0"/>
              <a:t>		</a:t>
            </a:r>
            <a:r>
              <a:rPr lang="en-US" i="1" dirty="0" smtClean="0"/>
              <a:t>Predicted  (1)    </a:t>
            </a:r>
            <a:r>
              <a:rPr lang="en-US" dirty="0" smtClean="0"/>
              <a:t>3735            13715</a:t>
            </a:r>
          </a:p>
          <a:p>
            <a:pPr marL="514350" indent="-514350">
              <a:buNone/>
            </a:pPr>
            <a:r>
              <a:rPr lang="en-US" b="1" dirty="0" smtClean="0"/>
              <a:t>Over all performance of model</a:t>
            </a:r>
          </a:p>
          <a:p>
            <a:pPr marL="514350" indent="-514350">
              <a:buNone/>
            </a:pPr>
            <a:r>
              <a:rPr lang="en-US" b="1" i="1" dirty="0" smtClean="0"/>
              <a:t> </a:t>
            </a:r>
            <a:r>
              <a:rPr lang="en-US" b="1" i="1" dirty="0" smtClean="0"/>
              <a:t>             </a:t>
            </a:r>
            <a:r>
              <a:rPr lang="en-US" b="1" i="1" dirty="0" smtClean="0"/>
              <a:t>precision    recall  f1-score   support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0</a:t>
            </a:r>
            <a:r>
              <a:rPr lang="en-US" dirty="0" smtClean="0"/>
              <a:t>       </a:t>
            </a:r>
            <a:r>
              <a:rPr lang="en-US" dirty="0" smtClean="0"/>
              <a:t>0.73      0.82      0.77     12276</a:t>
            </a:r>
          </a:p>
          <a:p>
            <a:pPr marL="514350" indent="-514350"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1</a:t>
            </a:r>
            <a:r>
              <a:rPr lang="en-US" dirty="0" smtClean="0"/>
              <a:t>       0.86      0.79      0.82     17450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</a:t>
            </a:r>
            <a:r>
              <a:rPr lang="en-US" i="1" dirty="0" smtClean="0"/>
              <a:t>accuracy</a:t>
            </a:r>
            <a:r>
              <a:rPr lang="en-US" dirty="0" smtClean="0"/>
              <a:t>                           0.80     29726</a:t>
            </a:r>
          </a:p>
          <a:p>
            <a:pPr marL="514350" indent="-514350">
              <a:buNone/>
            </a:pPr>
            <a:r>
              <a:rPr lang="en-US" dirty="0" smtClean="0"/>
              <a:t>   </a:t>
            </a:r>
            <a:r>
              <a:rPr lang="en-US" i="1" dirty="0" smtClean="0"/>
              <a:t>macro</a:t>
            </a:r>
            <a:r>
              <a:rPr lang="en-US" dirty="0" smtClean="0"/>
              <a:t> </a:t>
            </a:r>
            <a:r>
              <a:rPr lang="en-US" i="1" dirty="0" err="1" smtClean="0"/>
              <a:t>avg</a:t>
            </a:r>
            <a:r>
              <a:rPr lang="en-US" dirty="0" smtClean="0"/>
              <a:t>       0.80      0.80      0.80     29726</a:t>
            </a:r>
          </a:p>
          <a:p>
            <a:pPr marL="514350" indent="-514350">
              <a:buNone/>
            </a:pPr>
            <a:r>
              <a:rPr lang="en-US" i="1" dirty="0" smtClean="0"/>
              <a:t>weighted </a:t>
            </a:r>
            <a:r>
              <a:rPr lang="en-US" i="1" dirty="0" err="1" smtClean="0"/>
              <a:t>avg</a:t>
            </a:r>
            <a:r>
              <a:rPr lang="en-US" i="1" dirty="0" smtClean="0"/>
              <a:t>       </a:t>
            </a:r>
            <a:r>
              <a:rPr lang="en-US" dirty="0" smtClean="0"/>
              <a:t>0.81      0.80      0.80     29726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Modeling Result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5257799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None/>
            </a:pPr>
            <a:r>
              <a:rPr lang="en-US" dirty="0" smtClean="0"/>
              <a:t>Results of grid search and Random forest</a:t>
            </a:r>
          </a:p>
          <a:p>
            <a:pPr marL="514350" indent="-514350">
              <a:buNone/>
            </a:pPr>
            <a:r>
              <a:rPr lang="en-US" b="1" dirty="0" smtClean="0"/>
              <a:t>Confusion matrix</a:t>
            </a:r>
            <a:r>
              <a:rPr lang="en-US" dirty="0" smtClean="0"/>
              <a:t>	</a:t>
            </a:r>
          </a:p>
          <a:p>
            <a:pPr marL="514350" indent="-514350">
              <a:buNone/>
            </a:pPr>
            <a:r>
              <a:rPr lang="en-US" dirty="0" smtClean="0"/>
              <a:t>			</a:t>
            </a:r>
            <a:r>
              <a:rPr lang="en-US" i="1" dirty="0" smtClean="0"/>
              <a:t>actual (0)  </a:t>
            </a:r>
            <a:r>
              <a:rPr lang="en-US" dirty="0" smtClean="0"/>
              <a:t>	</a:t>
            </a:r>
            <a:r>
              <a:rPr lang="en-US" i="1" dirty="0" smtClean="0"/>
              <a:t>actual (1)</a:t>
            </a:r>
            <a:endParaRPr lang="en-US" i="1" dirty="0" smtClean="0"/>
          </a:p>
          <a:p>
            <a:pPr marL="514350" indent="-514350">
              <a:buNone/>
            </a:pPr>
            <a:r>
              <a:rPr lang="en-US" i="1" dirty="0" smtClean="0"/>
              <a:t>predicted </a:t>
            </a:r>
            <a:r>
              <a:rPr lang="en-US" i="1" dirty="0" smtClean="0"/>
              <a:t>(0)</a:t>
            </a:r>
            <a:r>
              <a:rPr lang="en-US" dirty="0" smtClean="0"/>
              <a:t>	10034  	</a:t>
            </a:r>
            <a:r>
              <a:rPr lang="en-US" dirty="0" smtClean="0"/>
              <a:t>	2242</a:t>
            </a:r>
            <a:endParaRPr lang="en-US" dirty="0" smtClean="0"/>
          </a:p>
          <a:p>
            <a:pPr marL="514350" indent="-514350">
              <a:buNone/>
            </a:pPr>
            <a:r>
              <a:rPr lang="en-US" i="1" dirty="0" smtClean="0"/>
              <a:t>predicted </a:t>
            </a:r>
            <a:r>
              <a:rPr lang="en-US" i="1" dirty="0" smtClean="0"/>
              <a:t>(1)</a:t>
            </a:r>
            <a:r>
              <a:rPr lang="en-US" dirty="0" smtClean="0"/>
              <a:t>	2951 	</a:t>
            </a:r>
            <a:r>
              <a:rPr lang="en-US" dirty="0" smtClean="0"/>
              <a:t>	14499</a:t>
            </a:r>
          </a:p>
          <a:p>
            <a:pPr marL="514350" indent="-514350">
              <a:buNone/>
            </a:pPr>
            <a:r>
              <a:rPr lang="en-US" b="1" dirty="0" smtClean="0"/>
              <a:t>Over all performance of model</a:t>
            </a:r>
            <a:endParaRPr lang="en-US" b="1" dirty="0" smtClean="0"/>
          </a:p>
          <a:p>
            <a:pPr marL="514350" indent="-514350">
              <a:buNone/>
            </a:pPr>
            <a:r>
              <a:rPr lang="en-US" dirty="0" smtClean="0"/>
              <a:t>              </a:t>
            </a:r>
            <a:r>
              <a:rPr lang="en-US" b="1" dirty="0" smtClean="0"/>
              <a:t>precision    recall  f1-score   support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0</a:t>
            </a:r>
            <a:r>
              <a:rPr lang="en-US" dirty="0" smtClean="0"/>
              <a:t>       0.77      0.82      0.79     12276</a:t>
            </a:r>
          </a:p>
          <a:p>
            <a:pPr marL="514350" indent="-514350">
              <a:buNone/>
            </a:pPr>
            <a:r>
              <a:rPr lang="en-US" dirty="0" smtClean="0"/>
              <a:t>           </a:t>
            </a:r>
            <a:r>
              <a:rPr lang="en-US" i="1" dirty="0" smtClean="0"/>
              <a:t>1</a:t>
            </a:r>
            <a:r>
              <a:rPr lang="en-US" dirty="0" smtClean="0"/>
              <a:t>       0.87      0.83      0.85     17450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</a:t>
            </a:r>
            <a:r>
              <a:rPr lang="en-US" i="1" dirty="0" smtClean="0"/>
              <a:t>accuracy</a:t>
            </a:r>
            <a:r>
              <a:rPr lang="en-US" dirty="0" smtClean="0"/>
              <a:t>                           0.83     29726</a:t>
            </a:r>
          </a:p>
          <a:p>
            <a:pPr marL="514350" indent="-514350">
              <a:buNone/>
            </a:pPr>
            <a:r>
              <a:rPr lang="en-US" dirty="0" smtClean="0"/>
              <a:t>   </a:t>
            </a:r>
            <a:r>
              <a:rPr lang="en-US" i="1" dirty="0" smtClean="0"/>
              <a:t>macro </a:t>
            </a:r>
            <a:r>
              <a:rPr lang="en-US" i="1" dirty="0" err="1" smtClean="0"/>
              <a:t>avg</a:t>
            </a:r>
            <a:r>
              <a:rPr lang="en-US" i="1" dirty="0" smtClean="0"/>
              <a:t>       </a:t>
            </a:r>
            <a:r>
              <a:rPr lang="en-US" dirty="0" smtClean="0"/>
              <a:t>0.82      0.82      0.82     29726</a:t>
            </a:r>
          </a:p>
          <a:p>
            <a:pPr marL="514350" indent="-514350">
              <a:buNone/>
            </a:pPr>
            <a:r>
              <a:rPr lang="en-US" i="1" dirty="0" smtClean="0"/>
              <a:t>weighted </a:t>
            </a:r>
            <a:r>
              <a:rPr lang="en-US" i="1" dirty="0" err="1" smtClean="0"/>
              <a:t>avg</a:t>
            </a:r>
            <a:r>
              <a:rPr lang="en-US" i="1" dirty="0" smtClean="0"/>
              <a:t>       </a:t>
            </a:r>
            <a:r>
              <a:rPr lang="en-US" dirty="0" smtClean="0"/>
              <a:t>0.83      </a:t>
            </a:r>
            <a:r>
              <a:rPr lang="en-US" dirty="0" smtClean="0"/>
              <a:t>0.83      0.83     29726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1"/>
            <a:ext cx="8305800" cy="525779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Results of grid search and Random forest is the best and can be use to </a:t>
            </a:r>
            <a:r>
              <a:rPr lang="en-US" sz="2400" dirty="0" smtClean="0"/>
              <a:t>predict whether a hotel was likely to receive a disproportionately high number of special requests </a:t>
            </a: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endParaRPr lang="en-US" sz="2400" dirty="0" smtClean="0"/>
          </a:p>
          <a:p>
            <a:pPr marL="514350" indent="-514350">
              <a:buNone/>
            </a:pPr>
            <a:r>
              <a:rPr lang="en-US" sz="2400" dirty="0" smtClean="0"/>
              <a:t>From the data set provided one can safely say that month of Jan is best to book hotel and the stay of two days will be optimal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for </a:t>
            </a:r>
            <a:r>
              <a:rPr lang="en-US" dirty="0" smtClean="0"/>
              <a:t>data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1. Checking data types of all columns </a:t>
            </a:r>
          </a:p>
          <a:p>
            <a:pPr>
              <a:buNone/>
            </a:pPr>
            <a:r>
              <a:rPr lang="en-US" dirty="0" smtClean="0"/>
              <a:t>2. Understanding Numerical and Categorical variables</a:t>
            </a:r>
          </a:p>
          <a:p>
            <a:pPr>
              <a:buNone/>
            </a:pPr>
            <a:r>
              <a:rPr lang="en-US" dirty="0" smtClean="0"/>
              <a:t>	a. Check for Missing values </a:t>
            </a:r>
          </a:p>
          <a:p>
            <a:pPr>
              <a:buNone/>
            </a:pPr>
            <a:r>
              <a:rPr lang="en-US" dirty="0" smtClean="0"/>
              <a:t>	b. under standing the meaning of NULL and Zeros </a:t>
            </a:r>
          </a:p>
          <a:p>
            <a:pPr>
              <a:buNone/>
            </a:pPr>
            <a:r>
              <a:rPr lang="en-US" dirty="0" smtClean="0"/>
              <a:t>	c. Outliers cause </a:t>
            </a:r>
            <a:r>
              <a:rPr lang="en-US" dirty="0" smtClean="0"/>
              <a:t>detection and imputation 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dirty="0" smtClean="0"/>
              <a:t>Date, month and year is extracted from </a:t>
            </a:r>
            <a:r>
              <a:rPr lang="en-US" dirty="0" err="1" smtClean="0"/>
              <a:t>reservation_status_date</a:t>
            </a:r>
            <a:r>
              <a:rPr lang="en-US" dirty="0" smtClean="0"/>
              <a:t> for </a:t>
            </a:r>
            <a:r>
              <a:rPr lang="en-US" dirty="0" err="1" smtClean="0"/>
              <a:t>analysing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3. Plotting different plots for </a:t>
            </a:r>
            <a:r>
              <a:rPr lang="en-US" dirty="0" err="1" smtClean="0"/>
              <a:t>uni-variate</a:t>
            </a:r>
            <a:r>
              <a:rPr lang="en-US" dirty="0" smtClean="0"/>
              <a:t> ,bi-</a:t>
            </a:r>
            <a:r>
              <a:rPr lang="en-US" dirty="0" err="1" smtClean="0"/>
              <a:t>variate</a:t>
            </a:r>
            <a:r>
              <a:rPr lang="en-US" dirty="0" smtClean="0"/>
              <a:t> and multivariate to understand the trend and gain </a:t>
            </a:r>
            <a:r>
              <a:rPr lang="en-US" dirty="0" smtClean="0"/>
              <a:t>insights</a:t>
            </a:r>
          </a:p>
          <a:p>
            <a:pPr>
              <a:buNone/>
            </a:pPr>
            <a:r>
              <a:rPr lang="en-US" dirty="0" smtClean="0"/>
              <a:t>4. Creating model for prediction </a:t>
            </a:r>
            <a:r>
              <a:rPr lang="en-US" dirty="0" smtClean="0"/>
              <a:t>to predict whether a hotel was likely to receive a disproportionately high number of special requests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b="1" dirty="0" smtClean="0"/>
          </a:p>
          <a:p>
            <a:r>
              <a:rPr lang="en-US" dirty="0" smtClean="0"/>
              <a:t>Number of rows </a:t>
            </a:r>
            <a:r>
              <a:rPr lang="en-US" dirty="0" err="1" smtClean="0"/>
              <a:t>i.e</a:t>
            </a:r>
            <a:r>
              <a:rPr lang="en-US" dirty="0" smtClean="0"/>
              <a:t> records present </a:t>
            </a:r>
            <a:r>
              <a:rPr lang="en-US" dirty="0" smtClean="0"/>
              <a:t>119390</a:t>
            </a:r>
          </a:p>
          <a:p>
            <a:r>
              <a:rPr lang="en-US" dirty="0" smtClean="0"/>
              <a:t> </a:t>
            </a:r>
            <a:r>
              <a:rPr lang="en-US" dirty="0" smtClean="0"/>
              <a:t>number of columns </a:t>
            </a:r>
            <a:r>
              <a:rPr lang="en-US" dirty="0" err="1" smtClean="0"/>
              <a:t>i.e</a:t>
            </a:r>
            <a:r>
              <a:rPr lang="en-US" dirty="0" smtClean="0"/>
              <a:t> feature present 32</a:t>
            </a:r>
          </a:p>
          <a:p>
            <a:r>
              <a:rPr lang="en-US" dirty="0" smtClean="0"/>
              <a:t>20 columns are numerical in Nature </a:t>
            </a:r>
          </a:p>
          <a:p>
            <a:r>
              <a:rPr lang="en-US" dirty="0" smtClean="0"/>
              <a:t>12 are categorical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Inference </a:t>
            </a:r>
            <a:r>
              <a:rPr lang="en-US" b="1" dirty="0" smtClean="0"/>
              <a:t>from five point statistical </a:t>
            </a:r>
            <a:r>
              <a:rPr lang="en-US" b="1" dirty="0" smtClean="0"/>
              <a:t>summary</a:t>
            </a:r>
            <a:r>
              <a:rPr lang="en-US" dirty="0" smtClean="0"/>
              <a:t>		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1.Agent column and company column contain NAN values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2.Adr </a:t>
            </a:r>
            <a:r>
              <a:rPr lang="en-US" dirty="0" smtClean="0"/>
              <a:t>column contain outliers for example '5400'</a:t>
            </a:r>
          </a:p>
          <a:p>
            <a:pPr>
              <a:buNone/>
            </a:pPr>
            <a:r>
              <a:rPr lang="en-US" dirty="0" smtClean="0"/>
              <a:t>		3.skewed </a:t>
            </a:r>
            <a:r>
              <a:rPr lang="en-US" dirty="0" smtClean="0"/>
              <a:t>distribution is </a:t>
            </a:r>
            <a:r>
              <a:rPr lang="en-US" dirty="0" err="1" smtClean="0"/>
              <a:t>likly</a:t>
            </a:r>
            <a:r>
              <a:rPr lang="en-US" dirty="0" smtClean="0"/>
              <a:t> present in most of the columns </a:t>
            </a:r>
          </a:p>
          <a:p>
            <a:pPr>
              <a:buNone/>
            </a:pPr>
            <a:r>
              <a:rPr lang="en-US" dirty="0" smtClean="0"/>
              <a:t>		4.children </a:t>
            </a:r>
            <a:r>
              <a:rPr lang="en-US" dirty="0" smtClean="0"/>
              <a:t>column also </a:t>
            </a:r>
            <a:r>
              <a:rPr lang="en-US" dirty="0" err="1" smtClean="0"/>
              <a:t>comtain</a:t>
            </a:r>
            <a:r>
              <a:rPr lang="en-US" dirty="0" smtClean="0"/>
              <a:t> some </a:t>
            </a:r>
            <a:r>
              <a:rPr lang="en-US" dirty="0" err="1" smtClean="0"/>
              <a:t>nan</a:t>
            </a:r>
            <a:r>
              <a:rPr lang="en-US" dirty="0" smtClean="0"/>
              <a:t> values and outliers </a:t>
            </a:r>
          </a:p>
          <a:p>
            <a:pPr>
              <a:buNone/>
            </a:pPr>
            <a:r>
              <a:rPr lang="en-US" dirty="0" smtClean="0"/>
              <a:t>		5.lead </a:t>
            </a:r>
            <a:r>
              <a:rPr lang="en-US" dirty="0" smtClean="0"/>
              <a:t>time columns also </a:t>
            </a:r>
            <a:r>
              <a:rPr lang="en-US" dirty="0" err="1" smtClean="0"/>
              <a:t>showes</a:t>
            </a:r>
            <a:r>
              <a:rPr lang="en-US" dirty="0" smtClean="0"/>
              <a:t> presence of outlier and long </a:t>
            </a:r>
            <a:r>
              <a:rPr lang="en-US" dirty="0" smtClean="0"/>
              <a:t>tail </a:t>
            </a:r>
            <a:r>
              <a:rPr lang="en-US" dirty="0" smtClean="0"/>
              <a:t>on right side </a:t>
            </a:r>
          </a:p>
          <a:p>
            <a:pPr>
              <a:buNone/>
            </a:pPr>
            <a:r>
              <a:rPr lang="en-US" dirty="0" smtClean="0"/>
              <a:t>		6. </a:t>
            </a:r>
            <a:r>
              <a:rPr lang="en-US" dirty="0" err="1" smtClean="0"/>
              <a:t>adr</a:t>
            </a:r>
            <a:r>
              <a:rPr lang="en-US" dirty="0" smtClean="0"/>
              <a:t> columns </a:t>
            </a:r>
            <a:r>
              <a:rPr lang="en-US" dirty="0" smtClean="0"/>
              <a:t>shows entries shows 'Zero' what its means </a:t>
            </a:r>
            <a:r>
              <a:rPr lang="en-US" dirty="0" smtClean="0"/>
              <a:t>	need </a:t>
            </a:r>
            <a:r>
              <a:rPr lang="en-US" dirty="0" smtClean="0"/>
              <a:t>to be understand correctly </a:t>
            </a:r>
          </a:p>
          <a:p>
            <a:pPr>
              <a:buNone/>
            </a:pPr>
            <a:r>
              <a:rPr lang="en-US" dirty="0" smtClean="0"/>
              <a:t>		7. </a:t>
            </a:r>
            <a:r>
              <a:rPr lang="en-US" dirty="0" err="1" smtClean="0"/>
              <a:t>adr</a:t>
            </a:r>
            <a:r>
              <a:rPr lang="en-US" dirty="0" smtClean="0"/>
              <a:t> </a:t>
            </a:r>
            <a:r>
              <a:rPr lang="en-US" dirty="0" smtClean="0"/>
              <a:t>is showing negative values also , need to understand </a:t>
            </a:r>
            <a:r>
              <a:rPr lang="en-US" dirty="0" smtClean="0"/>
              <a:t>what </a:t>
            </a:r>
            <a:r>
              <a:rPr lang="en-US" dirty="0" smtClean="0"/>
              <a:t>negative </a:t>
            </a:r>
            <a:r>
              <a:rPr lang="en-US" dirty="0" err="1" smtClean="0"/>
              <a:t>adr</a:t>
            </a:r>
            <a:r>
              <a:rPr lang="en-US" dirty="0" smtClean="0"/>
              <a:t> means or its a miss typed error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NAN </a:t>
            </a:r>
            <a:r>
              <a:rPr lang="en-US" dirty="0" smtClean="0"/>
              <a:t>values present in </a:t>
            </a:r>
            <a:r>
              <a:rPr lang="en-US" b="1" dirty="0" smtClean="0"/>
              <a:t>agent </a:t>
            </a:r>
            <a:r>
              <a:rPr lang="en-US" dirty="0" smtClean="0"/>
              <a:t>column 16340 percentage of NAN values </a:t>
            </a:r>
            <a:r>
              <a:rPr lang="en-US" dirty="0" smtClean="0"/>
              <a:t>13.686238378423654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NAN values present in </a:t>
            </a:r>
            <a:r>
              <a:rPr lang="en-US" b="1" dirty="0" smtClean="0"/>
              <a:t>company</a:t>
            </a:r>
            <a:r>
              <a:rPr lang="en-US" dirty="0" smtClean="0"/>
              <a:t> column 112593 percentage of NAN values </a:t>
            </a:r>
            <a:r>
              <a:rPr lang="en-US" dirty="0" smtClean="0"/>
              <a:t>94.3068933746545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b="1" dirty="0" smtClean="0"/>
              <a:t>summery of from </a:t>
            </a:r>
            <a:r>
              <a:rPr lang="en-US" b="1" dirty="0" smtClean="0"/>
              <a:t>categorical column</a:t>
            </a:r>
            <a:endParaRPr lang="en-US" b="1" dirty="0" smtClean="0"/>
          </a:p>
          <a:p>
            <a:r>
              <a:rPr lang="en-US" dirty="0" smtClean="0"/>
              <a:t>two different type of hotel data is present and city hotels frequency is 79330</a:t>
            </a:r>
          </a:p>
          <a:p>
            <a:r>
              <a:rPr lang="en-US" dirty="0" smtClean="0"/>
              <a:t>5 different meal </a:t>
            </a:r>
            <a:r>
              <a:rPr lang="en-US" dirty="0" smtClean="0"/>
              <a:t>package </a:t>
            </a:r>
            <a:r>
              <a:rPr lang="en-US" dirty="0" smtClean="0"/>
              <a:t>is provided by hoteliers and bed and breakfast plan is opted 92310 by customers </a:t>
            </a:r>
          </a:p>
          <a:p>
            <a:r>
              <a:rPr lang="en-US" dirty="0" smtClean="0"/>
              <a:t>out of 8 market segment online TA booking are 56477 </a:t>
            </a:r>
          </a:p>
          <a:p>
            <a:r>
              <a:rPr lang="en-US" dirty="0" smtClean="0"/>
              <a:t>TA/TO occurs 97870 times which is the most from 5 distribution </a:t>
            </a:r>
            <a:r>
              <a:rPr lang="en-US" dirty="0" smtClean="0"/>
              <a:t>channels </a:t>
            </a:r>
            <a:endParaRPr lang="en-US" dirty="0" smtClean="0"/>
          </a:p>
          <a:p>
            <a:r>
              <a:rPr lang="en-US" dirty="0" smtClean="0"/>
              <a:t>Room type A is booked most of the time and assigned A type most </a:t>
            </a:r>
          </a:p>
          <a:p>
            <a:r>
              <a:rPr lang="en-US" dirty="0" smtClean="0"/>
              <a:t>Customer bookings are mostly without </a:t>
            </a:r>
            <a:r>
              <a:rPr lang="en-US" dirty="0" smtClean="0"/>
              <a:t>deposited</a:t>
            </a:r>
            <a:endParaRPr lang="en-US" dirty="0" smtClean="0"/>
          </a:p>
          <a:p>
            <a:r>
              <a:rPr lang="en-US" dirty="0" smtClean="0"/>
              <a:t>transient </a:t>
            </a:r>
            <a:r>
              <a:rPr lang="en-US" dirty="0" smtClean="0"/>
              <a:t>customers </a:t>
            </a:r>
            <a:r>
              <a:rPr lang="en-US" dirty="0" smtClean="0"/>
              <a:t>are most 89613 </a:t>
            </a:r>
          </a:p>
          <a:p>
            <a:r>
              <a:rPr lang="en-US" dirty="0" smtClean="0"/>
              <a:t>reservation </a:t>
            </a:r>
            <a:r>
              <a:rPr lang="en-US" dirty="0" smtClean="0"/>
              <a:t>status check-out only for 75166 </a:t>
            </a:r>
            <a:r>
              <a:rPr lang="en-US" dirty="0" smtClean="0"/>
              <a:t>customers </a:t>
            </a:r>
            <a:r>
              <a:rPr lang="en-US" dirty="0" smtClean="0"/>
              <a:t>out of 119390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columns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76400"/>
            <a:ext cx="3657600" cy="3962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from the figure it can be seen that in the month of January number of customers</a:t>
            </a:r>
            <a:r>
              <a:rPr lang="en-US" dirty="0" smtClean="0"/>
              <a:t> in the hotel is less and that can be the best time to book the room</a:t>
            </a:r>
            <a:r>
              <a:rPr lang="en-US" dirty="0" smtClean="0"/>
              <a:t> as </a:t>
            </a:r>
            <a:r>
              <a:rPr lang="en-US" dirty="0" err="1" smtClean="0"/>
              <a:t>adr</a:t>
            </a:r>
            <a:r>
              <a:rPr lang="en-US" dirty="0" smtClean="0"/>
              <a:t> is also less 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2" descr="C:\Users\admin\Desktop\great lakes course\Hotel_data\mon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5029200" cy="518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columns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Graphs for arrival month and type of meal opted  </a:t>
            </a:r>
            <a:endParaRPr lang="en-US" dirty="0"/>
          </a:p>
        </p:txBody>
      </p:sp>
      <p:pic>
        <p:nvPicPr>
          <p:cNvPr id="1026" name="Picture 2" descr="C:\Users\admin\Desktop\great lakes course\Hotel_data\Cat_graphs\arrival_date_mon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514600"/>
            <a:ext cx="3657600" cy="3733800"/>
          </a:xfrm>
          <a:prstGeom prst="rect">
            <a:avLst/>
          </a:prstGeom>
          <a:noFill/>
        </p:spPr>
      </p:pic>
      <p:pic>
        <p:nvPicPr>
          <p:cNvPr id="2056" name="Picture 8" descr="C:\Users\admin\Desktop\great lakes course\Hotel_data\Cat_graphs\meal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239963"/>
            <a:ext cx="4154488" cy="39322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columns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5000"/>
            <a:ext cx="3657600" cy="609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Graph for market segmentation </a:t>
            </a:r>
            <a:endParaRPr lang="en-US" dirty="0"/>
          </a:p>
        </p:txBody>
      </p:sp>
      <p:pic>
        <p:nvPicPr>
          <p:cNvPr id="2052" name="Picture 4" descr="C:\Users\admin\Desktop\great lakes course\Hotel_data\Cat_graphs\distribution_channe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0545" y="1447800"/>
            <a:ext cx="4433455" cy="3962400"/>
          </a:xfrm>
          <a:prstGeom prst="rect">
            <a:avLst/>
          </a:prstGeom>
          <a:noFill/>
        </p:spPr>
      </p:pic>
      <p:pic>
        <p:nvPicPr>
          <p:cNvPr id="2053" name="Picture 5" descr="C:\Users\admin\Desktop\great lakes course\Hotel_data\Cat_graphs\market_segm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5400"/>
            <a:ext cx="4357992" cy="4267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53000" y="5715000"/>
            <a:ext cx="3379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Graph for </a:t>
            </a:r>
            <a:r>
              <a:rPr lang="en-US" dirty="0" smtClean="0"/>
              <a:t>distribution channel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columns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15000"/>
            <a:ext cx="8229600" cy="68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Graphs showing assign room type and booked room type side ways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5" name="Picture 7" descr="C:\Users\admin\Desktop\great lakes course\Hotel_data\Cat_graphs\reserved_room_typ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0"/>
            <a:ext cx="3879273" cy="3886200"/>
          </a:xfrm>
          <a:prstGeom prst="rect">
            <a:avLst/>
          </a:prstGeom>
          <a:noFill/>
        </p:spPr>
      </p:pic>
      <p:pic>
        <p:nvPicPr>
          <p:cNvPr id="3074" name="Picture 2" descr="C:\Users\admin\Desktop\great lakes course\Hotel_data\Cat_graphs\assigned_room_typ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752600"/>
            <a:ext cx="4906817" cy="3373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874</TotalTime>
  <Words>457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Apex</vt:lpstr>
      <vt:lpstr>Hotel data Analysis </vt:lpstr>
      <vt:lpstr>Objective </vt:lpstr>
      <vt:lpstr>Approach for data Analysis</vt:lpstr>
      <vt:lpstr>Exploratory data Analysis</vt:lpstr>
      <vt:lpstr>Exploratory data Analysis</vt:lpstr>
      <vt:lpstr>Categorical columns analysis</vt:lpstr>
      <vt:lpstr>Categorical columns analysis</vt:lpstr>
      <vt:lpstr>Categorical columns analysis</vt:lpstr>
      <vt:lpstr>Categorical columns analysis</vt:lpstr>
      <vt:lpstr>Categorical columns 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Modeling</vt:lpstr>
      <vt:lpstr>Modeling Result</vt:lpstr>
      <vt:lpstr>Modeling Result</vt:lpstr>
      <vt:lpstr>Modeling Result </vt:lpstr>
      <vt:lpstr>Conclusion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data Analysis </dc:title>
  <dc:creator>Parikshit Bangde</dc:creator>
  <cp:lastModifiedBy>admin</cp:lastModifiedBy>
  <cp:revision>72</cp:revision>
  <dcterms:created xsi:type="dcterms:W3CDTF">2006-08-16T00:00:00Z</dcterms:created>
  <dcterms:modified xsi:type="dcterms:W3CDTF">2020-02-24T18:10:59Z</dcterms:modified>
</cp:coreProperties>
</file>