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2" r:id="rId7"/>
    <p:sldId id="264" r:id="rId8"/>
    <p:sldId id="265" r:id="rId9"/>
    <p:sldId id="266" r:id="rId10"/>
    <p:sldId id="267" r:id="rId11"/>
    <p:sldId id="279" r:id="rId12"/>
    <p:sldId id="268" r:id="rId13"/>
    <p:sldId id="275"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6AB325D-ACE6-4185-9EF6-A7566C3DF0DB}">
          <p14:sldIdLst>
            <p14:sldId id="256"/>
            <p14:sldId id="257"/>
            <p14:sldId id="258"/>
            <p14:sldId id="259"/>
            <p14:sldId id="261"/>
            <p14:sldId id="262"/>
            <p14:sldId id="264"/>
            <p14:sldId id="265"/>
          </p14:sldIdLst>
        </p14:section>
        <p14:section name="Untitled Section" id="{5D494E97-A8EB-463E-98DF-F8DF06F38156}">
          <p14:sldIdLst>
            <p14:sldId id="266"/>
            <p14:sldId id="267"/>
            <p14:sldId id="279"/>
            <p14:sldId id="268"/>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CA7F8B3-3A65-4AC0-94C0-3F13E0F2D4A5}" type="datetimeFigureOut">
              <a:rPr lang="en-US" smtClean="0"/>
              <a:t>2/7/2025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480012C-8928-46E0-9930-4600176DFDD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578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A7F8B3-3A65-4AC0-94C0-3F13E0F2D4A5}"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0012C-8928-46E0-9930-4600176DFDD8}" type="slidenum">
              <a:rPr lang="en-US" smtClean="0"/>
              <a:t>‹#›</a:t>
            </a:fld>
            <a:endParaRPr lang="en-US"/>
          </a:p>
        </p:txBody>
      </p:sp>
    </p:spTree>
    <p:extLst>
      <p:ext uri="{BB962C8B-B14F-4D97-AF65-F5344CB8AC3E}">
        <p14:creationId xmlns:p14="http://schemas.microsoft.com/office/powerpoint/2010/main" val="365595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A7F8B3-3A65-4AC0-94C0-3F13E0F2D4A5}"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0012C-8928-46E0-9930-4600176DFDD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2091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A7F8B3-3A65-4AC0-94C0-3F13E0F2D4A5}"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0012C-8928-46E0-9930-4600176DFDD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524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A7F8B3-3A65-4AC0-94C0-3F13E0F2D4A5}"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0012C-8928-46E0-9930-4600176DFDD8}" type="slidenum">
              <a:rPr lang="en-US" smtClean="0"/>
              <a:t>‹#›</a:t>
            </a:fld>
            <a:endParaRPr lang="en-US"/>
          </a:p>
        </p:txBody>
      </p:sp>
    </p:spTree>
    <p:extLst>
      <p:ext uri="{BB962C8B-B14F-4D97-AF65-F5344CB8AC3E}">
        <p14:creationId xmlns:p14="http://schemas.microsoft.com/office/powerpoint/2010/main" val="2622231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A7F8B3-3A65-4AC0-94C0-3F13E0F2D4A5}"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0012C-8928-46E0-9930-4600176DFDD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0379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A7F8B3-3A65-4AC0-94C0-3F13E0F2D4A5}"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0012C-8928-46E0-9930-4600176DFDD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2490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A7F8B3-3A65-4AC0-94C0-3F13E0F2D4A5}"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0012C-8928-46E0-9930-4600176DFDD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9412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A7F8B3-3A65-4AC0-94C0-3F13E0F2D4A5}"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0012C-8928-46E0-9930-4600176DFDD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7788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A7F8B3-3A65-4AC0-94C0-3F13E0F2D4A5}"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0012C-8928-46E0-9930-4600176DFDD8}" type="slidenum">
              <a:rPr lang="en-US" smtClean="0"/>
              <a:t>‹#›</a:t>
            </a:fld>
            <a:endParaRPr lang="en-US"/>
          </a:p>
        </p:txBody>
      </p:sp>
    </p:spTree>
    <p:extLst>
      <p:ext uri="{BB962C8B-B14F-4D97-AF65-F5344CB8AC3E}">
        <p14:creationId xmlns:p14="http://schemas.microsoft.com/office/powerpoint/2010/main" val="582745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A7F8B3-3A65-4AC0-94C0-3F13E0F2D4A5}"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0012C-8928-46E0-9930-4600176DFDD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2695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A7F8B3-3A65-4AC0-94C0-3F13E0F2D4A5}"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0012C-8928-46E0-9930-4600176DFDD8}" type="slidenum">
              <a:rPr lang="en-US" smtClean="0"/>
              <a:t>‹#›</a:t>
            </a:fld>
            <a:endParaRPr lang="en-US"/>
          </a:p>
        </p:txBody>
      </p:sp>
    </p:spTree>
    <p:extLst>
      <p:ext uri="{BB962C8B-B14F-4D97-AF65-F5344CB8AC3E}">
        <p14:creationId xmlns:p14="http://schemas.microsoft.com/office/powerpoint/2010/main" val="3265616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A7F8B3-3A65-4AC0-94C0-3F13E0F2D4A5}" type="datetimeFigureOut">
              <a:rPr lang="en-US" smtClean="0"/>
              <a:t>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80012C-8928-46E0-9930-4600176DFDD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8359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A7F8B3-3A65-4AC0-94C0-3F13E0F2D4A5}" type="datetimeFigureOut">
              <a:rPr lang="en-US" smtClean="0"/>
              <a:t>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80012C-8928-46E0-9930-4600176DFDD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5547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A7F8B3-3A65-4AC0-94C0-3F13E0F2D4A5}" type="datetimeFigureOut">
              <a:rPr lang="en-US" smtClean="0"/>
              <a:t>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80012C-8928-46E0-9930-4600176DFDD8}" type="slidenum">
              <a:rPr lang="en-US" smtClean="0"/>
              <a:t>‹#›</a:t>
            </a:fld>
            <a:endParaRPr lang="en-US"/>
          </a:p>
        </p:txBody>
      </p:sp>
    </p:spTree>
    <p:extLst>
      <p:ext uri="{BB962C8B-B14F-4D97-AF65-F5344CB8AC3E}">
        <p14:creationId xmlns:p14="http://schemas.microsoft.com/office/powerpoint/2010/main" val="128984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A7F8B3-3A65-4AC0-94C0-3F13E0F2D4A5}"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0012C-8928-46E0-9930-4600176DFDD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286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A7F8B3-3A65-4AC0-94C0-3F13E0F2D4A5}"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0012C-8928-46E0-9930-4600176DFDD8}" type="slidenum">
              <a:rPr lang="en-US" smtClean="0"/>
              <a:t>‹#›</a:t>
            </a:fld>
            <a:endParaRPr lang="en-US"/>
          </a:p>
        </p:txBody>
      </p:sp>
    </p:spTree>
    <p:extLst>
      <p:ext uri="{BB962C8B-B14F-4D97-AF65-F5344CB8AC3E}">
        <p14:creationId xmlns:p14="http://schemas.microsoft.com/office/powerpoint/2010/main" val="3263837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CA7F8B3-3A65-4AC0-94C0-3F13E0F2D4A5}" type="datetimeFigureOut">
              <a:rPr lang="en-US" smtClean="0"/>
              <a:t>2/7/2025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480012C-8928-46E0-9930-4600176DFDD8}" type="slidenum">
              <a:rPr lang="en-US" smtClean="0"/>
              <a:t>‹#›</a:t>
            </a:fld>
            <a:endParaRPr lang="en-US"/>
          </a:p>
        </p:txBody>
      </p:sp>
    </p:spTree>
    <p:extLst>
      <p:ext uri="{BB962C8B-B14F-4D97-AF65-F5344CB8AC3E}">
        <p14:creationId xmlns:p14="http://schemas.microsoft.com/office/powerpoint/2010/main" val="15227143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4DF7D-BADB-DF25-9724-EF692A1B7B9F}"/>
              </a:ext>
            </a:extLst>
          </p:cNvPr>
          <p:cNvSpPr>
            <a:spLocks noGrp="1"/>
          </p:cNvSpPr>
          <p:nvPr>
            <p:ph type="ctrTitle"/>
          </p:nvPr>
        </p:nvSpPr>
        <p:spPr/>
        <p:txBody>
          <a:bodyPr/>
          <a:lstStyle/>
          <a:p>
            <a:r>
              <a:rPr lang="en-US" dirty="0">
                <a:latin typeface="Algerian" panose="04020705040A02060702" pitchFamily="82" charset="0"/>
              </a:rPr>
              <a:t>Chinook Sales Analysis</a:t>
            </a:r>
          </a:p>
        </p:txBody>
      </p:sp>
      <p:sp>
        <p:nvSpPr>
          <p:cNvPr id="3" name="Subtitle 2">
            <a:extLst>
              <a:ext uri="{FF2B5EF4-FFF2-40B4-BE49-F238E27FC236}">
                <a16:creationId xmlns:a16="http://schemas.microsoft.com/office/drawing/2014/main" id="{F7F47E38-EE43-4256-D60B-D0BB03B070FC}"/>
              </a:ext>
            </a:extLst>
          </p:cNvPr>
          <p:cNvSpPr>
            <a:spLocks noGrp="1"/>
          </p:cNvSpPr>
          <p:nvPr>
            <p:ph type="subTitle" idx="1"/>
          </p:nvPr>
        </p:nvSpPr>
        <p:spPr/>
        <p:txBody>
          <a:bodyPr>
            <a:normAutofit fontScale="40000" lnSpcReduction="20000"/>
          </a:bodyPr>
          <a:lstStyle/>
          <a:p>
            <a:endParaRPr lang="en-US" dirty="0"/>
          </a:p>
          <a:p>
            <a:r>
              <a:rPr lang="en-US" sz="7200" dirty="0">
                <a:solidFill>
                  <a:schemeClr val="accent5">
                    <a:lumMod val="50000"/>
                  </a:schemeClr>
                </a:solidFill>
                <a:latin typeface="Arial" panose="020B0604020202020204" pitchFamily="34" charset="0"/>
                <a:cs typeface="Arial" panose="020B0604020202020204" pitchFamily="34" charset="0"/>
              </a:rPr>
              <a:t>Parikshith N K</a:t>
            </a:r>
          </a:p>
          <a:p>
            <a:r>
              <a:rPr lang="en-US" sz="7200" dirty="0">
                <a:solidFill>
                  <a:schemeClr val="accent5">
                    <a:lumMod val="50000"/>
                  </a:schemeClr>
                </a:solidFill>
                <a:latin typeface="Arial" panose="020B0604020202020204" pitchFamily="34" charset="0"/>
                <a:cs typeface="Arial" panose="020B0604020202020204" pitchFamily="34" charset="0"/>
              </a:rPr>
              <a:t>07/02/2025</a:t>
            </a:r>
          </a:p>
        </p:txBody>
      </p:sp>
      <p:pic>
        <p:nvPicPr>
          <p:cNvPr id="9" name="Graphic 8" descr="Pie chart">
            <a:extLst>
              <a:ext uri="{FF2B5EF4-FFF2-40B4-BE49-F238E27FC236}">
                <a16:creationId xmlns:a16="http://schemas.microsoft.com/office/drawing/2014/main" id="{D15ED5F6-CBF1-AD15-2FB3-F8BDAFE2F7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1237" y="653794"/>
            <a:ext cx="1210429" cy="1196462"/>
          </a:xfrm>
          <a:prstGeom prst="rect">
            <a:avLst/>
          </a:prstGeom>
        </p:spPr>
      </p:pic>
      <p:cxnSp>
        <p:nvCxnSpPr>
          <p:cNvPr id="11" name="Straight Connector 10">
            <a:extLst>
              <a:ext uri="{FF2B5EF4-FFF2-40B4-BE49-F238E27FC236}">
                <a16:creationId xmlns:a16="http://schemas.microsoft.com/office/drawing/2014/main" id="{E14B16FC-87D6-1258-7E56-6AC9EA6B79C0}"/>
              </a:ext>
            </a:extLst>
          </p:cNvPr>
          <p:cNvCxnSpPr/>
          <p:nvPr/>
        </p:nvCxnSpPr>
        <p:spPr>
          <a:xfrm flipV="1">
            <a:off x="182880" y="168812"/>
            <a:ext cx="1341120" cy="1252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B6537F6-0034-A1DC-58BA-1E0AEAE65050}"/>
              </a:ext>
            </a:extLst>
          </p:cNvPr>
          <p:cNvCxnSpPr/>
          <p:nvPr/>
        </p:nvCxnSpPr>
        <p:spPr>
          <a:xfrm flipV="1">
            <a:off x="182880" y="168812"/>
            <a:ext cx="1153551" cy="108321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050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E0A866C-840D-4FE8-A60D-513BD9F17E1D}"/>
              </a:ext>
            </a:extLst>
          </p:cNvPr>
          <p:cNvPicPr/>
          <p:nvPr/>
        </p:nvPicPr>
        <p:blipFill rotWithShape="1">
          <a:blip r:embed="rId2"/>
          <a:srcRect l="16946" t="39598" r="54314" b="28487"/>
          <a:stretch/>
        </p:blipFill>
        <p:spPr bwMode="auto">
          <a:xfrm>
            <a:off x="1160144" y="1090612"/>
            <a:ext cx="5353197" cy="4634939"/>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3AD53EF9-A679-45B4-A815-C52CAE09F6C3}"/>
              </a:ext>
            </a:extLst>
          </p:cNvPr>
          <p:cNvSpPr txBox="1"/>
          <p:nvPr/>
        </p:nvSpPr>
        <p:spPr>
          <a:xfrm>
            <a:off x="6096000" y="1090612"/>
            <a:ext cx="4567311" cy="4524957"/>
          </a:xfrm>
          <a:prstGeom prst="rect">
            <a:avLst/>
          </a:prstGeom>
          <a:noFill/>
        </p:spPr>
        <p:txBody>
          <a:bodyPr wrap="square">
            <a:spAutoFit/>
          </a:bodyPr>
          <a:lstStyle/>
          <a:p>
            <a:pPr marL="742950" indent="-285750" fontAlgn="base">
              <a:lnSpc>
                <a:spcPct val="115000"/>
              </a:lnSpc>
              <a:buFont typeface="Arial" panose="020B0604020202020204" pitchFamily="34" charset="0"/>
              <a:buChar char="•"/>
            </a:pPr>
            <a:r>
              <a:rPr lang="en-IN" dirty="0">
                <a:solidFill>
                  <a:srgbClr val="000000"/>
                </a:solidFill>
                <a:effectLst/>
                <a:latin typeface="Arial" panose="020B0604020202020204" pitchFamily="34" charset="0"/>
                <a:ea typeface="Times New Roman" panose="02020603050405020304" pitchFamily="18" charset="0"/>
              </a:rPr>
              <a:t>But the above data shows that despite USA people’s affinity towards Rock genre there are many albums in rock genre which are sold very less in USA.</a:t>
            </a:r>
            <a:endParaRPr lang="en-IN" dirty="0">
              <a:effectLst/>
              <a:latin typeface="Arial" panose="020B0604020202020204" pitchFamily="34" charset="0"/>
              <a:ea typeface="Arial" panose="020B0604020202020204" pitchFamily="34" charset="0"/>
            </a:endParaRPr>
          </a:p>
          <a:p>
            <a:pPr marL="742950" indent="-285750" fontAlgn="base">
              <a:lnSpc>
                <a:spcPct val="115000"/>
              </a:lnSpc>
              <a:buFont typeface="Arial" panose="020B0604020202020204" pitchFamily="34" charset="0"/>
              <a:buChar char="•"/>
            </a:pPr>
            <a:r>
              <a:rPr lang="en-IN" dirty="0">
                <a:solidFill>
                  <a:srgbClr val="000000"/>
                </a:solidFill>
                <a:effectLst/>
                <a:latin typeface="Arial" panose="020B0604020202020204" pitchFamily="34" charset="0"/>
                <a:ea typeface="Times New Roman" panose="02020603050405020304" pitchFamily="18" charset="0"/>
              </a:rPr>
              <a:t>So, any of those albums which are selling in low numbers despite being in rock genre must be advertised and promoted.</a:t>
            </a:r>
            <a:endParaRPr lang="en-IN" dirty="0">
              <a:effectLst/>
              <a:latin typeface="Arial" panose="020B0604020202020204" pitchFamily="34" charset="0"/>
              <a:ea typeface="Arial" panose="020B0604020202020204" pitchFamily="34" charset="0"/>
            </a:endParaRPr>
          </a:p>
          <a:p>
            <a:pPr marL="742950" indent="-285750" fontAlgn="base">
              <a:lnSpc>
                <a:spcPct val="115000"/>
              </a:lnSpc>
              <a:buFont typeface="Arial" panose="020B0604020202020204" pitchFamily="34" charset="0"/>
              <a:buChar char="•"/>
            </a:pPr>
            <a:r>
              <a:rPr lang="en-IN" dirty="0">
                <a:solidFill>
                  <a:srgbClr val="000000"/>
                </a:solidFill>
                <a:effectLst/>
                <a:latin typeface="Arial" panose="020B0604020202020204" pitchFamily="34" charset="0"/>
                <a:ea typeface="Times New Roman" panose="02020603050405020304" pitchFamily="18" charset="0"/>
              </a:rPr>
              <a:t>I recommend ‘King for a day fool for a lifetime’, ‘Restless and wild’, ‘No more tears’ albums for advertisement and promotion in USA. </a:t>
            </a:r>
            <a:endParaRPr lang="en-IN"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110021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CBE250B-65A9-4450-AD20-AFE70706C681}"/>
              </a:ext>
            </a:extLst>
          </p:cNvPr>
          <p:cNvSpPr txBox="1"/>
          <p:nvPr/>
        </p:nvSpPr>
        <p:spPr>
          <a:xfrm>
            <a:off x="532228" y="725471"/>
            <a:ext cx="11127544" cy="1330364"/>
          </a:xfrm>
          <a:prstGeom prst="rect">
            <a:avLst/>
          </a:prstGeom>
          <a:noFill/>
        </p:spPr>
        <p:txBody>
          <a:bodyPr wrap="square">
            <a:spAutoFit/>
          </a:bodyPr>
          <a:lstStyle/>
          <a:p>
            <a:pPr lvl="0" algn="ctr" fontAlgn="base">
              <a:lnSpc>
                <a:spcPct val="115000"/>
              </a:lnSpc>
              <a:spcAft>
                <a:spcPts val="1200"/>
              </a:spcAft>
              <a:tabLst>
                <a:tab pos="457200" algn="l"/>
              </a:tabLst>
            </a:pPr>
            <a:r>
              <a:rPr lang="en-IN" sz="2400" b="1" dirty="0">
                <a:solidFill>
                  <a:srgbClr val="000000"/>
                </a:solidFill>
                <a:latin typeface="Arial" panose="020B0604020202020204" pitchFamily="34" charset="0"/>
                <a:ea typeface="Times New Roman" panose="02020603050405020304" pitchFamily="18" charset="0"/>
              </a:rPr>
              <a:t>T</a:t>
            </a:r>
            <a:r>
              <a:rPr lang="en-IN" sz="2400" b="1" dirty="0">
                <a:solidFill>
                  <a:srgbClr val="000000"/>
                </a:solidFill>
                <a:effectLst/>
                <a:latin typeface="Arial" panose="020B0604020202020204" pitchFamily="34" charset="0"/>
                <a:ea typeface="Times New Roman" panose="02020603050405020304" pitchFamily="18" charset="0"/>
              </a:rPr>
              <a:t>he average total amount spent by customers from each country, along with the number of customers and the average number of tracks purchased per customer</a:t>
            </a:r>
            <a:endParaRPr lang="en-IN" sz="1200" dirty="0">
              <a:effectLst/>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DEED7422-9507-4646-886D-1DC3C72488D4}"/>
              </a:ext>
            </a:extLst>
          </p:cNvPr>
          <p:cNvPicPr/>
          <p:nvPr/>
        </p:nvPicPr>
        <p:blipFill rotWithShape="1">
          <a:blip r:embed="rId2"/>
          <a:srcRect l="15783" t="40189" r="45509" b="22872"/>
          <a:stretch/>
        </p:blipFill>
        <p:spPr bwMode="auto">
          <a:xfrm>
            <a:off x="1294228" y="2314574"/>
            <a:ext cx="9580097" cy="362199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4708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A7004B-4F30-03DF-40B9-E404A97A4377}"/>
              </a:ext>
            </a:extLst>
          </p:cNvPr>
          <p:cNvSpPr txBox="1"/>
          <p:nvPr/>
        </p:nvSpPr>
        <p:spPr>
          <a:xfrm>
            <a:off x="1768428" y="919584"/>
            <a:ext cx="8655148" cy="769441"/>
          </a:xfrm>
          <a:prstGeom prst="rect">
            <a:avLst/>
          </a:prstGeom>
          <a:noFill/>
        </p:spPr>
        <p:txBody>
          <a:bodyPr wrap="square">
            <a:spAutoFit/>
          </a:bodyPr>
          <a:lstStyle/>
          <a:p>
            <a:r>
              <a:rPr lang="en-US" sz="4400" b="1" dirty="0">
                <a:latin typeface="Algerian" panose="04020705040A02060702" pitchFamily="82" charset="0"/>
              </a:rPr>
              <a:t>STRATEGIC RECOMMENDATIONS</a:t>
            </a:r>
            <a:endParaRPr lang="en-US" sz="4400" dirty="0">
              <a:latin typeface="Algerian" panose="04020705040A02060702" pitchFamily="82" charset="0"/>
            </a:endParaRPr>
          </a:p>
        </p:txBody>
      </p:sp>
      <p:sp>
        <p:nvSpPr>
          <p:cNvPr id="2" name="TextBox 1">
            <a:extLst>
              <a:ext uri="{FF2B5EF4-FFF2-40B4-BE49-F238E27FC236}">
                <a16:creationId xmlns:a16="http://schemas.microsoft.com/office/drawing/2014/main" id="{CE324649-BAC1-481E-89FC-897049F1423E}"/>
              </a:ext>
            </a:extLst>
          </p:cNvPr>
          <p:cNvSpPr txBox="1"/>
          <p:nvPr/>
        </p:nvSpPr>
        <p:spPr>
          <a:xfrm>
            <a:off x="1448972" y="1875765"/>
            <a:ext cx="9294055" cy="4431983"/>
          </a:xfrm>
          <a:prstGeom prst="rect">
            <a:avLst/>
          </a:prstGeom>
          <a:noFill/>
        </p:spPr>
        <p:txBody>
          <a:bodyPr wrap="square" rtlCol="0">
            <a:spAutoFit/>
          </a:bodyPr>
          <a:lstStyle/>
          <a:p>
            <a:pPr marL="285750" indent="-285750">
              <a:buFont typeface="Arial" panose="020B0604020202020204" pitchFamily="34" charset="0"/>
              <a:buChar char="•"/>
            </a:pPr>
            <a:r>
              <a:rPr lang="en-US" sz="2400" dirty="0"/>
              <a:t>Top selling genre is Rock but there are many albums in rock genre which are sold less. Focus has to be streamlined on Rock, Alternative &amp; punk and Metal genres which are popular genres in both USA and other countries.</a:t>
            </a:r>
          </a:p>
          <a:p>
            <a:endParaRPr lang="en-US" sz="2400" dirty="0"/>
          </a:p>
          <a:p>
            <a:pPr marL="285750" indent="-285750">
              <a:buFont typeface="Arial" panose="020B0604020202020204" pitchFamily="34" charset="0"/>
              <a:buChar char="•"/>
            </a:pPr>
            <a:r>
              <a:rPr lang="en-US" sz="2400" dirty="0"/>
              <a:t>Average Turn around time for customer is 3.7 months. It has to be reduced by launching frequent popular artists albums in popular genre.</a:t>
            </a:r>
          </a:p>
          <a:p>
            <a:endParaRPr lang="en-US" sz="2400" dirty="0"/>
          </a:p>
          <a:p>
            <a:pPr marL="285750" indent="-285750">
              <a:buFont typeface="Arial" panose="020B0604020202020204" pitchFamily="34" charset="0"/>
              <a:buChar char="•"/>
            </a:pPr>
            <a:r>
              <a:rPr lang="en-US" sz="2400" dirty="0"/>
              <a:t> Customer base is increasing only in India, France and Canada. In other countries customer base is constant which needs an attention.</a:t>
            </a:r>
          </a:p>
          <a:p>
            <a:pPr marL="285750" indent="-285750">
              <a:buFont typeface="Arial" panose="020B0604020202020204" pitchFamily="34" charset="0"/>
              <a:buChar char="•"/>
            </a:pPr>
            <a:endParaRPr lang="en-US" sz="2400" dirty="0"/>
          </a:p>
          <a:p>
            <a:endParaRPr lang="en-IN" dirty="0"/>
          </a:p>
        </p:txBody>
      </p:sp>
    </p:spTree>
    <p:extLst>
      <p:ext uri="{BB962C8B-B14F-4D97-AF65-F5344CB8AC3E}">
        <p14:creationId xmlns:p14="http://schemas.microsoft.com/office/powerpoint/2010/main" val="3245569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2C74C-3271-2FB6-7492-5F898FDCE0DF}"/>
              </a:ext>
            </a:extLst>
          </p:cNvPr>
          <p:cNvSpPr>
            <a:spLocks noGrp="1"/>
          </p:cNvSpPr>
          <p:nvPr>
            <p:ph type="title"/>
          </p:nvPr>
        </p:nvSpPr>
        <p:spPr>
          <a:xfrm>
            <a:off x="1295402" y="982132"/>
            <a:ext cx="9601196" cy="1303867"/>
          </a:xfrm>
        </p:spPr>
        <p:txBody>
          <a:bodyPr/>
          <a:lstStyle/>
          <a:p>
            <a:r>
              <a:rPr lang="en-US" dirty="0"/>
              <a:t>CONCLUSION</a:t>
            </a:r>
          </a:p>
        </p:txBody>
      </p:sp>
      <p:sp>
        <p:nvSpPr>
          <p:cNvPr id="3" name="Content Placeholder 2">
            <a:extLst>
              <a:ext uri="{FF2B5EF4-FFF2-40B4-BE49-F238E27FC236}">
                <a16:creationId xmlns:a16="http://schemas.microsoft.com/office/drawing/2014/main" id="{32312A90-9426-108C-E7AE-0206A85C0E88}"/>
              </a:ext>
            </a:extLst>
          </p:cNvPr>
          <p:cNvSpPr>
            <a:spLocks noGrp="1"/>
          </p:cNvSpPr>
          <p:nvPr>
            <p:ph idx="1"/>
          </p:nvPr>
        </p:nvSpPr>
        <p:spPr>
          <a:xfrm>
            <a:off x="1295401" y="2556932"/>
            <a:ext cx="9601196" cy="3318936"/>
          </a:xfrm>
        </p:spPr>
        <p:txBody>
          <a:bodyPr>
            <a:normAutofit/>
          </a:bodyPr>
          <a:lstStyle/>
          <a:p>
            <a:r>
              <a:rPr lang="en-US" dirty="0"/>
              <a:t> Analysis of past data of the team clearly highlighted that the revenues have gone down for 2020 in comparison with 2019.</a:t>
            </a:r>
          </a:p>
          <a:p>
            <a:r>
              <a:rPr lang="en-US" dirty="0"/>
              <a:t>It empowers decision makers to decide where to invest, that is to focus on which type of product.</a:t>
            </a:r>
          </a:p>
          <a:p>
            <a:pPr marL="0" indent="0" algn="ctr">
              <a:buNone/>
            </a:pPr>
            <a:r>
              <a:rPr lang="en-US" dirty="0"/>
              <a:t>My comprehensive analysis of this data paves the way to improve the efficiency and sales of chinook company, reduce turn around time of customers and also enhance customer satisfaction. It also streamlines investments into right direction which can further improve capital-output ratio of entire company. </a:t>
            </a:r>
          </a:p>
        </p:txBody>
      </p:sp>
    </p:spTree>
    <p:extLst>
      <p:ext uri="{BB962C8B-B14F-4D97-AF65-F5344CB8AC3E}">
        <p14:creationId xmlns:p14="http://schemas.microsoft.com/office/powerpoint/2010/main" val="928767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870C-488C-D0F0-8484-8C368DBF42C4}"/>
              </a:ext>
            </a:extLst>
          </p:cNvPr>
          <p:cNvSpPr>
            <a:spLocks noGrp="1"/>
          </p:cNvSpPr>
          <p:nvPr>
            <p:ph type="ctrTitle"/>
          </p:nvPr>
        </p:nvSpPr>
        <p:spPr>
          <a:xfrm>
            <a:off x="3752797" y="2448643"/>
            <a:ext cx="4686406" cy="980357"/>
          </a:xfrm>
        </p:spPr>
        <p:txBody>
          <a:bodyPr/>
          <a:lstStyle/>
          <a:p>
            <a:r>
              <a:rPr lang="en-US" dirty="0">
                <a:latin typeface="Algerian" panose="04020705040A02060702" pitchFamily="82" charset="0"/>
              </a:rPr>
              <a:t>Thank you</a:t>
            </a:r>
          </a:p>
        </p:txBody>
      </p:sp>
      <p:pic>
        <p:nvPicPr>
          <p:cNvPr id="4" name="Graphic 3" descr="Handshake">
            <a:extLst>
              <a:ext uri="{FF2B5EF4-FFF2-40B4-BE49-F238E27FC236}">
                <a16:creationId xmlns:a16="http://schemas.microsoft.com/office/drawing/2014/main" id="{147531B6-6359-9595-213A-D0123E8E7A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09735" y="3429000"/>
            <a:ext cx="1772530" cy="1512203"/>
          </a:xfrm>
          <a:prstGeom prst="rect">
            <a:avLst/>
          </a:prstGeom>
        </p:spPr>
      </p:pic>
    </p:spTree>
    <p:extLst>
      <p:ext uri="{BB962C8B-B14F-4D97-AF65-F5344CB8AC3E}">
        <p14:creationId xmlns:p14="http://schemas.microsoft.com/office/powerpoint/2010/main" val="1249767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A3B9-7B70-E197-9D23-5627AC9AE00C}"/>
              </a:ext>
            </a:extLst>
          </p:cNvPr>
          <p:cNvSpPr>
            <a:spLocks noGrp="1"/>
          </p:cNvSpPr>
          <p:nvPr>
            <p:ph type="title"/>
          </p:nvPr>
        </p:nvSpPr>
        <p:spPr>
          <a:xfrm>
            <a:off x="1295402" y="982132"/>
            <a:ext cx="9601196" cy="1303867"/>
          </a:xfrm>
        </p:spPr>
        <p:txBody>
          <a:bodyPr/>
          <a:lstStyle/>
          <a:p>
            <a:r>
              <a:rPr lang="en-US" dirty="0"/>
              <a:t>About the Project</a:t>
            </a:r>
          </a:p>
        </p:txBody>
      </p:sp>
      <p:sp>
        <p:nvSpPr>
          <p:cNvPr id="3" name="Content Placeholder 2">
            <a:extLst>
              <a:ext uri="{FF2B5EF4-FFF2-40B4-BE49-F238E27FC236}">
                <a16:creationId xmlns:a16="http://schemas.microsoft.com/office/drawing/2014/main" id="{E5B72F49-6EE8-F1FC-A130-234EFE612FFA}"/>
              </a:ext>
            </a:extLst>
          </p:cNvPr>
          <p:cNvSpPr>
            <a:spLocks noGrp="1"/>
          </p:cNvSpPr>
          <p:nvPr>
            <p:ph idx="1"/>
          </p:nvPr>
        </p:nvSpPr>
        <p:spPr>
          <a:xfrm>
            <a:off x="1295401" y="2556932"/>
            <a:ext cx="9601196" cy="3318936"/>
          </a:xfrm>
        </p:spPr>
        <p:txBody>
          <a:bodyPr>
            <a:normAutofit lnSpcReduction="10000"/>
          </a:bodyPr>
          <a:lstStyle/>
          <a:p>
            <a:pPr marL="0" indent="0" algn="ctr">
              <a:buNone/>
            </a:pPr>
            <a:r>
              <a:rPr lang="en-US" dirty="0"/>
              <a:t>Chinook is a physical music selling company which has its customers all over the world. This project is all about analyzing the sales data of chinook company.</a:t>
            </a:r>
          </a:p>
          <a:p>
            <a:pPr marL="0" indent="0">
              <a:buNone/>
            </a:pPr>
            <a:r>
              <a:rPr lang="en-US" dirty="0"/>
              <a:t>PRIMARY OBJECTIVES:</a:t>
            </a:r>
          </a:p>
          <a:p>
            <a:r>
              <a:rPr lang="en-US" sz="2400" b="0" i="0" u="none" strike="noStrike" dirty="0">
                <a:solidFill>
                  <a:srgbClr val="000000"/>
                </a:solidFill>
                <a:effectLst/>
                <a:latin typeface="Garamond" panose="02020404030301010803" pitchFamily="18" charset="0"/>
              </a:rPr>
              <a:t>To gain insights and make recommendations for the company's strategy in the physical music market.</a:t>
            </a:r>
          </a:p>
          <a:p>
            <a:r>
              <a:rPr lang="en-US" dirty="0">
                <a:solidFill>
                  <a:srgbClr val="000000"/>
                </a:solidFill>
                <a:latin typeface="Garamond" panose="02020404030301010803" pitchFamily="18" charset="0"/>
              </a:rPr>
              <a:t>To recommend the management about future promotions and </a:t>
            </a:r>
            <a:r>
              <a:rPr lang="en-US" dirty="0" err="1">
                <a:solidFill>
                  <a:srgbClr val="000000"/>
                </a:solidFill>
                <a:latin typeface="Garamond" panose="02020404030301010803" pitchFamily="18" charset="0"/>
              </a:rPr>
              <a:t>adverstising</a:t>
            </a:r>
            <a:r>
              <a:rPr lang="en-US" dirty="0">
                <a:solidFill>
                  <a:srgbClr val="000000"/>
                </a:solidFill>
                <a:latin typeface="Garamond" panose="02020404030301010803" pitchFamily="18" charset="0"/>
              </a:rPr>
              <a:t> campaigns.</a:t>
            </a:r>
            <a:endParaRPr lang="en-US" dirty="0">
              <a:latin typeface="Garamond" panose="02020404030301010803" pitchFamily="18" charset="0"/>
            </a:endParaRPr>
          </a:p>
        </p:txBody>
      </p:sp>
    </p:spTree>
    <p:extLst>
      <p:ext uri="{BB962C8B-B14F-4D97-AF65-F5344CB8AC3E}">
        <p14:creationId xmlns:p14="http://schemas.microsoft.com/office/powerpoint/2010/main" val="2895866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80235-15D5-6ED7-C2EA-E852B746802C}"/>
              </a:ext>
            </a:extLst>
          </p:cNvPr>
          <p:cNvSpPr>
            <a:spLocks noGrp="1"/>
          </p:cNvSpPr>
          <p:nvPr>
            <p:ph type="title"/>
          </p:nvPr>
        </p:nvSpPr>
        <p:spPr>
          <a:xfrm>
            <a:off x="1295402" y="1075520"/>
            <a:ext cx="9601196" cy="1303867"/>
          </a:xfrm>
        </p:spPr>
        <p:txBody>
          <a:bodyPr/>
          <a:lstStyle/>
          <a:p>
            <a:r>
              <a:rPr lang="en-US" dirty="0"/>
              <a:t>DATA OVERVIEW</a:t>
            </a:r>
          </a:p>
        </p:txBody>
      </p:sp>
      <p:sp>
        <p:nvSpPr>
          <p:cNvPr id="3" name="Content Placeholder 2">
            <a:extLst>
              <a:ext uri="{FF2B5EF4-FFF2-40B4-BE49-F238E27FC236}">
                <a16:creationId xmlns:a16="http://schemas.microsoft.com/office/drawing/2014/main" id="{C9173464-A80B-57FA-8C34-4878356233F0}"/>
              </a:ext>
            </a:extLst>
          </p:cNvPr>
          <p:cNvSpPr>
            <a:spLocks noGrp="1"/>
          </p:cNvSpPr>
          <p:nvPr>
            <p:ph idx="1"/>
          </p:nvPr>
        </p:nvSpPr>
        <p:spPr>
          <a:xfrm>
            <a:off x="-223909" y="4147554"/>
            <a:ext cx="8232021" cy="2015190"/>
          </a:xfrm>
        </p:spPr>
        <p:txBody>
          <a:bodyPr>
            <a:normAutofit/>
          </a:bodyPr>
          <a:lstStyle/>
          <a:p>
            <a:pPr marL="0" indent="0">
              <a:buNone/>
            </a:pPr>
            <a:endParaRPr lang="en-US" dirty="0"/>
          </a:p>
          <a:p>
            <a:endParaRPr lang="en-US" dirty="0"/>
          </a:p>
        </p:txBody>
      </p:sp>
      <p:pic>
        <p:nvPicPr>
          <p:cNvPr id="1026" name="Picture 2">
            <a:extLst>
              <a:ext uri="{FF2B5EF4-FFF2-40B4-BE49-F238E27FC236}">
                <a16:creationId xmlns:a16="http://schemas.microsoft.com/office/drawing/2014/main" id="{1D7341FC-F6B8-4FBC-8EF1-BB9B456C66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886" y="2577429"/>
            <a:ext cx="5762452" cy="35853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7EC06D-C682-45F5-8BCA-8AD2D39B625D}"/>
              </a:ext>
            </a:extLst>
          </p:cNvPr>
          <p:cNvSpPr txBox="1"/>
          <p:nvPr/>
        </p:nvSpPr>
        <p:spPr>
          <a:xfrm>
            <a:off x="990984" y="2577429"/>
            <a:ext cx="4135902" cy="3693319"/>
          </a:xfrm>
          <a:prstGeom prst="rect">
            <a:avLst/>
          </a:prstGeom>
          <a:noFill/>
        </p:spPr>
        <p:txBody>
          <a:bodyPr wrap="square" rtlCol="0">
            <a:spAutoFit/>
          </a:bodyPr>
          <a:lstStyle/>
          <a:p>
            <a:pPr marL="285750" indent="-285750">
              <a:buFont typeface="Arial" panose="020B0604020202020204" pitchFamily="34" charset="0"/>
              <a:buChar char="•"/>
            </a:pPr>
            <a:r>
              <a:rPr lang="en-US" dirty="0"/>
              <a:t>Data is designed as a  relational database.</a:t>
            </a:r>
          </a:p>
          <a:p>
            <a:pPr marL="285750" indent="-285750">
              <a:buFont typeface="Arial" panose="020B0604020202020204" pitchFamily="34" charset="0"/>
              <a:buChar char="•"/>
            </a:pPr>
            <a:r>
              <a:rPr lang="en-US" dirty="0"/>
              <a:t>Data of Chinook company is stored in 11 tables connecting each other with primary key and foreign key.</a:t>
            </a:r>
          </a:p>
          <a:p>
            <a:pPr marL="285750" indent="-285750">
              <a:buFont typeface="Arial" panose="020B0604020202020204" pitchFamily="34" charset="0"/>
              <a:buChar char="•"/>
            </a:pPr>
            <a:r>
              <a:rPr lang="en-US" dirty="0"/>
              <a:t>Employee, Customer, Invoice, Invoice_line and track_id tables are very significant to analyze sales data.</a:t>
            </a:r>
          </a:p>
          <a:p>
            <a:pPr marL="285750" indent="-285750">
              <a:buFont typeface="Arial" panose="020B0604020202020204" pitchFamily="34" charset="0"/>
              <a:buChar char="•"/>
            </a:pPr>
            <a:r>
              <a:rPr lang="en-US" dirty="0"/>
              <a:t>This schema resembles snowflake schema as the dimension tables have further sub-dimension tables.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876140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EF2F8-C883-F927-1855-977A024FD8DE}"/>
              </a:ext>
            </a:extLst>
          </p:cNvPr>
          <p:cNvSpPr>
            <a:spLocks noGrp="1"/>
          </p:cNvSpPr>
          <p:nvPr>
            <p:ph type="title"/>
          </p:nvPr>
        </p:nvSpPr>
        <p:spPr>
          <a:xfrm>
            <a:off x="1295402" y="982132"/>
            <a:ext cx="9601196" cy="1303867"/>
          </a:xfrm>
        </p:spPr>
        <p:txBody>
          <a:bodyPr>
            <a:normAutofit fontScale="90000"/>
          </a:bodyPr>
          <a:lstStyle/>
          <a:p>
            <a:r>
              <a:rPr lang="en-US" dirty="0"/>
              <a:t>ANALYTICAL APPROACH AND TOOLS</a:t>
            </a:r>
          </a:p>
        </p:txBody>
      </p:sp>
      <p:sp>
        <p:nvSpPr>
          <p:cNvPr id="3" name="Content Placeholder 2">
            <a:extLst>
              <a:ext uri="{FF2B5EF4-FFF2-40B4-BE49-F238E27FC236}">
                <a16:creationId xmlns:a16="http://schemas.microsoft.com/office/drawing/2014/main" id="{1216617F-405C-9FE9-6430-B59E22635AD5}"/>
              </a:ext>
            </a:extLst>
          </p:cNvPr>
          <p:cNvSpPr>
            <a:spLocks noGrp="1"/>
          </p:cNvSpPr>
          <p:nvPr>
            <p:ph idx="1"/>
          </p:nvPr>
        </p:nvSpPr>
        <p:spPr>
          <a:xfrm>
            <a:off x="1295401" y="2556932"/>
            <a:ext cx="9601196" cy="3318936"/>
          </a:xfrm>
        </p:spPr>
        <p:txBody>
          <a:bodyPr>
            <a:normAutofit/>
          </a:bodyPr>
          <a:lstStyle/>
          <a:p>
            <a:r>
              <a:rPr lang="en-US" dirty="0"/>
              <a:t>Descriptive Analysis: By using ‘SELECT’ statement and conditions like       ‘IS NULL’ in mysql, data is analyzed for any existing missing or null values. </a:t>
            </a:r>
          </a:p>
          <a:p>
            <a:r>
              <a:rPr lang="en-US" dirty="0"/>
              <a:t>Trend Analysis: Used line chart to visualize the trend of sales of the company.</a:t>
            </a:r>
          </a:p>
          <a:p>
            <a:r>
              <a:rPr lang="en-US" dirty="0"/>
              <a:t>Visualization: Created Charts for data representation to help management to take future data backed decisions.</a:t>
            </a:r>
          </a:p>
        </p:txBody>
      </p:sp>
    </p:spTree>
    <p:extLst>
      <p:ext uri="{BB962C8B-B14F-4D97-AF65-F5344CB8AC3E}">
        <p14:creationId xmlns:p14="http://schemas.microsoft.com/office/powerpoint/2010/main" val="2044168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6A9832-1417-7B01-6435-247EF380CEF9}"/>
              </a:ext>
            </a:extLst>
          </p:cNvPr>
          <p:cNvSpPr txBox="1"/>
          <p:nvPr/>
        </p:nvSpPr>
        <p:spPr>
          <a:xfrm>
            <a:off x="2536726" y="947015"/>
            <a:ext cx="7118548" cy="523220"/>
          </a:xfrm>
          <a:prstGeom prst="rect">
            <a:avLst/>
          </a:prstGeom>
          <a:noFill/>
        </p:spPr>
        <p:txBody>
          <a:bodyPr wrap="square">
            <a:spAutoFit/>
          </a:bodyPr>
          <a:lstStyle/>
          <a:p>
            <a:r>
              <a:rPr lang="en-US" sz="2800" b="1" dirty="0">
                <a:effectLst/>
                <a:latin typeface="Calibri" panose="020F0502020204030204" pitchFamily="34" charset="0"/>
                <a:ea typeface="Calibri" panose="020F0502020204030204" pitchFamily="34" charset="0"/>
              </a:rPr>
              <a:t>How has the Chinook </a:t>
            </a:r>
            <a:r>
              <a:rPr lang="en-US" sz="2800" b="1" dirty="0">
                <a:latin typeface="Calibri" panose="020F0502020204030204" pitchFamily="34" charset="0"/>
                <a:ea typeface="Calibri" panose="020F0502020204030204" pitchFamily="34" charset="0"/>
              </a:rPr>
              <a:t>sales</a:t>
            </a:r>
            <a:r>
              <a:rPr lang="en-US" sz="2800" b="1" dirty="0">
                <a:effectLst/>
                <a:latin typeface="Calibri" panose="020F0502020204030204" pitchFamily="34" charset="0"/>
                <a:ea typeface="Calibri" panose="020F0502020204030204" pitchFamily="34" charset="0"/>
              </a:rPr>
              <a:t> changed over time?</a:t>
            </a:r>
            <a:endParaRPr lang="en-US" sz="2800" b="1" dirty="0"/>
          </a:p>
        </p:txBody>
      </p:sp>
      <p:pic>
        <p:nvPicPr>
          <p:cNvPr id="3" name="Picture 2">
            <a:extLst>
              <a:ext uri="{FF2B5EF4-FFF2-40B4-BE49-F238E27FC236}">
                <a16:creationId xmlns:a16="http://schemas.microsoft.com/office/drawing/2014/main" id="{B289236A-CDC4-4388-99E2-6CEB80B750CF}"/>
              </a:ext>
            </a:extLst>
          </p:cNvPr>
          <p:cNvPicPr>
            <a:picLocks noChangeAspect="1"/>
          </p:cNvPicPr>
          <p:nvPr/>
        </p:nvPicPr>
        <p:blipFill rotWithShape="1">
          <a:blip r:embed="rId2"/>
          <a:srcRect l="32769" t="42047" r="32615" b="22038"/>
          <a:stretch/>
        </p:blipFill>
        <p:spPr>
          <a:xfrm>
            <a:off x="2740855" y="1899138"/>
            <a:ext cx="6710290" cy="3826413"/>
          </a:xfrm>
          <a:prstGeom prst="rect">
            <a:avLst/>
          </a:prstGeom>
        </p:spPr>
      </p:pic>
    </p:spTree>
    <p:extLst>
      <p:ext uri="{BB962C8B-B14F-4D97-AF65-F5344CB8AC3E}">
        <p14:creationId xmlns:p14="http://schemas.microsoft.com/office/powerpoint/2010/main" val="2220711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BB8030-0BE9-DD83-2FCC-CB55DAE0B5FF}"/>
              </a:ext>
            </a:extLst>
          </p:cNvPr>
          <p:cNvSpPr txBox="1"/>
          <p:nvPr/>
        </p:nvSpPr>
        <p:spPr>
          <a:xfrm>
            <a:off x="419681" y="585361"/>
            <a:ext cx="11352629" cy="830997"/>
          </a:xfrm>
          <a:prstGeom prst="rect">
            <a:avLst/>
          </a:prstGeom>
          <a:noFill/>
        </p:spPr>
        <p:txBody>
          <a:bodyPr wrap="square">
            <a:spAutoFit/>
          </a:bodyPr>
          <a:lstStyle/>
          <a:p>
            <a:pPr algn="ctr"/>
            <a:r>
              <a:rPr lang="en-IN" sz="2400" b="1" dirty="0">
                <a:effectLst/>
                <a:latin typeface="Arial" panose="020B0604020202020204" pitchFamily="34" charset="0"/>
                <a:ea typeface="Arial" panose="020B0604020202020204" pitchFamily="34" charset="0"/>
              </a:rPr>
              <a:t>Find the top-selling tracks and top artist in the USA and identify their most famous genres.</a:t>
            </a:r>
            <a:endParaRPr lang="en-US" sz="2400" b="1" dirty="0"/>
          </a:p>
        </p:txBody>
      </p:sp>
      <p:pic>
        <p:nvPicPr>
          <p:cNvPr id="7" name="Picture 6">
            <a:extLst>
              <a:ext uri="{FF2B5EF4-FFF2-40B4-BE49-F238E27FC236}">
                <a16:creationId xmlns:a16="http://schemas.microsoft.com/office/drawing/2014/main" id="{25D8FB72-385A-45A9-807F-B514CE50DF46}"/>
              </a:ext>
            </a:extLst>
          </p:cNvPr>
          <p:cNvPicPr/>
          <p:nvPr/>
        </p:nvPicPr>
        <p:blipFill rotWithShape="1">
          <a:blip r:embed="rId2"/>
          <a:srcRect l="15450" t="45508" r="45178" b="16962"/>
          <a:stretch/>
        </p:blipFill>
        <p:spPr bwMode="auto">
          <a:xfrm>
            <a:off x="1142999" y="1687316"/>
            <a:ext cx="6228471" cy="4164844"/>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BC5F1218-15DD-4730-BDCE-A79D597543E5}"/>
              </a:ext>
            </a:extLst>
          </p:cNvPr>
          <p:cNvSpPr txBox="1"/>
          <p:nvPr/>
        </p:nvSpPr>
        <p:spPr>
          <a:xfrm>
            <a:off x="7628205" y="2828835"/>
            <a:ext cx="3420796" cy="1323439"/>
          </a:xfrm>
          <a:prstGeom prst="rect">
            <a:avLst/>
          </a:prstGeom>
          <a:noFill/>
        </p:spPr>
        <p:txBody>
          <a:bodyPr wrap="square">
            <a:spAutoFit/>
          </a:bodyPr>
          <a:lstStyle/>
          <a:p>
            <a:r>
              <a:rPr lang="en-IN" sz="2000" dirty="0">
                <a:solidFill>
                  <a:srgbClr val="000000"/>
                </a:solidFill>
                <a:effectLst/>
                <a:latin typeface="Arial" panose="020B0604020202020204" pitchFamily="34" charset="0"/>
                <a:ea typeface="Arial" panose="020B0604020202020204" pitchFamily="34" charset="0"/>
              </a:rPr>
              <a:t>From the inference top sold track in USA is “War Pigs”, the artist is “Cake” and genre is “Alternative”.</a:t>
            </a:r>
            <a:endParaRPr lang="en-IN" sz="2000" dirty="0"/>
          </a:p>
        </p:txBody>
      </p:sp>
    </p:spTree>
    <p:extLst>
      <p:ext uri="{BB962C8B-B14F-4D97-AF65-F5344CB8AC3E}">
        <p14:creationId xmlns:p14="http://schemas.microsoft.com/office/powerpoint/2010/main" val="1381035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8F324F-2BD2-58DC-CDBC-2806C75EC6C7}"/>
              </a:ext>
            </a:extLst>
          </p:cNvPr>
          <p:cNvSpPr txBox="1"/>
          <p:nvPr/>
        </p:nvSpPr>
        <p:spPr>
          <a:xfrm>
            <a:off x="975501" y="724071"/>
            <a:ext cx="10240991" cy="830997"/>
          </a:xfrm>
          <a:prstGeom prst="rect">
            <a:avLst/>
          </a:prstGeom>
          <a:noFill/>
        </p:spPr>
        <p:txBody>
          <a:bodyPr wrap="square">
            <a:spAutoFit/>
          </a:bodyPr>
          <a:lstStyle/>
          <a:p>
            <a:r>
              <a:rPr lang="en-IN" sz="2400" b="1"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Calculate the total revenue and number of invoices for each country</a:t>
            </a:r>
            <a:r>
              <a:rPr lang="en-IN" sz="18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a:t>
            </a:r>
          </a:p>
          <a:p>
            <a:endParaRPr lang="en-US" sz="2400" b="1" dirty="0"/>
          </a:p>
        </p:txBody>
      </p:sp>
      <p:pic>
        <p:nvPicPr>
          <p:cNvPr id="6" name="Picture 5">
            <a:extLst>
              <a:ext uri="{FF2B5EF4-FFF2-40B4-BE49-F238E27FC236}">
                <a16:creationId xmlns:a16="http://schemas.microsoft.com/office/drawing/2014/main" id="{2C8F3359-D68C-4B2B-992E-B6891E2330A0}"/>
              </a:ext>
            </a:extLst>
          </p:cNvPr>
          <p:cNvPicPr/>
          <p:nvPr/>
        </p:nvPicPr>
        <p:blipFill rotWithShape="1">
          <a:blip r:embed="rId2"/>
          <a:srcRect l="31897" t="34575" r="16602" b="19917"/>
          <a:stretch/>
        </p:blipFill>
        <p:spPr bwMode="auto">
          <a:xfrm>
            <a:off x="1784248" y="1447726"/>
            <a:ext cx="8623495" cy="4137147"/>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0E579FA1-DE68-4604-9D9A-98887039CA20}"/>
              </a:ext>
            </a:extLst>
          </p:cNvPr>
          <p:cNvSpPr txBox="1"/>
          <p:nvPr/>
        </p:nvSpPr>
        <p:spPr>
          <a:xfrm>
            <a:off x="2630067" y="5730674"/>
            <a:ext cx="6931855" cy="369332"/>
          </a:xfrm>
          <a:prstGeom prst="rect">
            <a:avLst/>
          </a:prstGeom>
          <a:noFill/>
        </p:spPr>
        <p:txBody>
          <a:bodyPr wrap="square">
            <a:spAutoFit/>
          </a:bodyPr>
          <a:lstStyle/>
          <a:p>
            <a:r>
              <a:rPr lang="en-IN" sz="1800" dirty="0">
                <a:solidFill>
                  <a:srgbClr val="000000"/>
                </a:solidFill>
                <a:effectLst/>
                <a:latin typeface="Arial" panose="020B0604020202020204" pitchFamily="34" charset="0"/>
                <a:ea typeface="Arial" panose="020B0604020202020204" pitchFamily="34" charset="0"/>
              </a:rPr>
              <a:t>Visualisation of top 10 country’s revenue and number of invoices</a:t>
            </a:r>
            <a:endParaRPr lang="en-IN" dirty="0"/>
          </a:p>
        </p:txBody>
      </p:sp>
    </p:spTree>
    <p:extLst>
      <p:ext uri="{BB962C8B-B14F-4D97-AF65-F5344CB8AC3E}">
        <p14:creationId xmlns:p14="http://schemas.microsoft.com/office/powerpoint/2010/main" val="3945133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7C4441-0A3F-5792-F315-8C9A4CE1D7FD}"/>
              </a:ext>
            </a:extLst>
          </p:cNvPr>
          <p:cNvSpPr txBox="1"/>
          <p:nvPr/>
        </p:nvSpPr>
        <p:spPr>
          <a:xfrm>
            <a:off x="3536929" y="1110401"/>
            <a:ext cx="5118141" cy="461665"/>
          </a:xfrm>
          <a:prstGeom prst="rect">
            <a:avLst/>
          </a:prstGeom>
          <a:noFill/>
        </p:spPr>
        <p:txBody>
          <a:bodyPr wrap="square">
            <a:spAutoFit/>
          </a:bodyPr>
          <a:lstStyle/>
          <a:p>
            <a:r>
              <a:rPr lang="en-IN" sz="2400" b="1" dirty="0">
                <a:effectLst/>
                <a:latin typeface="Arial" panose="020B0604020202020204" pitchFamily="34" charset="0"/>
                <a:ea typeface="Arial" panose="020B0604020202020204" pitchFamily="34" charset="0"/>
              </a:rPr>
              <a:t>What is the customer churn rate?</a:t>
            </a:r>
            <a:r>
              <a:rPr lang="en-US" sz="2400" b="1" dirty="0">
                <a:effectLst/>
                <a:latin typeface="Calibri" panose="020F0502020204030204" pitchFamily="34" charset="0"/>
                <a:ea typeface="Calibri" panose="020F0502020204030204" pitchFamily="34" charset="0"/>
              </a:rPr>
              <a:t> </a:t>
            </a:r>
            <a:endParaRPr lang="en-US" sz="2400" b="1" dirty="0"/>
          </a:p>
        </p:txBody>
      </p:sp>
      <p:pic>
        <p:nvPicPr>
          <p:cNvPr id="6" name="Picture 5">
            <a:extLst>
              <a:ext uri="{FF2B5EF4-FFF2-40B4-BE49-F238E27FC236}">
                <a16:creationId xmlns:a16="http://schemas.microsoft.com/office/drawing/2014/main" id="{4C72EE17-9DFE-4C0B-9723-331A1C93C639}"/>
              </a:ext>
            </a:extLst>
          </p:cNvPr>
          <p:cNvPicPr/>
          <p:nvPr/>
        </p:nvPicPr>
        <p:blipFill rotWithShape="1">
          <a:blip r:embed="rId2"/>
          <a:srcRect l="15949" t="59693" r="62953" b="28782"/>
          <a:stretch/>
        </p:blipFill>
        <p:spPr bwMode="auto">
          <a:xfrm>
            <a:off x="1603354" y="2276329"/>
            <a:ext cx="4492646" cy="2802108"/>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DAE2E6B4-BCBC-4EFD-9DF9-A6AEA16B982E}"/>
              </a:ext>
            </a:extLst>
          </p:cNvPr>
          <p:cNvSpPr txBox="1"/>
          <p:nvPr/>
        </p:nvSpPr>
        <p:spPr>
          <a:xfrm>
            <a:off x="7015452" y="2551837"/>
            <a:ext cx="3573194"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 2018 and 2019 there is a churn rate but in 2020 there is a negative churn rate. That means </a:t>
            </a:r>
          </a:p>
          <a:p>
            <a:r>
              <a:rPr lang="en-US" dirty="0">
                <a:latin typeface="Arial" panose="020B0604020202020204" pitchFamily="34" charset="0"/>
                <a:cs typeface="Arial" panose="020B0604020202020204" pitchFamily="34" charset="0"/>
              </a:rPr>
              <a:t>In 2020 chinook’s customers are increasing in comparison with 2019.</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258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E25DD0-CCF0-8C82-72EE-B69A1F045CB8}"/>
              </a:ext>
            </a:extLst>
          </p:cNvPr>
          <p:cNvSpPr txBox="1"/>
          <p:nvPr/>
        </p:nvSpPr>
        <p:spPr>
          <a:xfrm>
            <a:off x="644769" y="742381"/>
            <a:ext cx="10902462" cy="1200329"/>
          </a:xfrm>
          <a:prstGeom prst="rect">
            <a:avLst/>
          </a:prstGeom>
          <a:noFill/>
        </p:spPr>
        <p:txBody>
          <a:bodyPr wrap="square">
            <a:spAutoFit/>
          </a:bodyPr>
          <a:lstStyle/>
          <a:p>
            <a:pPr algn="ctr"/>
            <a:r>
              <a:rPr lang="en-IN" sz="2400" b="1" dirty="0">
                <a:solidFill>
                  <a:srgbClr val="000000"/>
                </a:solidFill>
                <a:effectLst/>
                <a:latin typeface="Arial" panose="020B0604020202020204" pitchFamily="34" charset="0"/>
                <a:ea typeface="Times New Roman" panose="02020603050405020304" pitchFamily="18" charset="0"/>
              </a:rPr>
              <a:t>Recommend the three albums from the new record label that should be prioritised for advertising and promotion in the USA based on genre sales analysis.</a:t>
            </a:r>
            <a:endParaRPr lang="en-US" sz="2400" b="1" dirty="0"/>
          </a:p>
        </p:txBody>
      </p:sp>
      <p:pic>
        <p:nvPicPr>
          <p:cNvPr id="7" name="Picture 6">
            <a:extLst>
              <a:ext uri="{FF2B5EF4-FFF2-40B4-BE49-F238E27FC236}">
                <a16:creationId xmlns:a16="http://schemas.microsoft.com/office/drawing/2014/main" id="{51577369-7F71-4CEA-9D59-5CB23992EA72}"/>
              </a:ext>
            </a:extLst>
          </p:cNvPr>
          <p:cNvPicPr/>
          <p:nvPr/>
        </p:nvPicPr>
        <p:blipFill rotWithShape="1">
          <a:blip r:embed="rId2"/>
          <a:srcRect l="15450" t="48168" r="68269" b="17849"/>
          <a:stretch/>
        </p:blipFill>
        <p:spPr bwMode="auto">
          <a:xfrm>
            <a:off x="1652880" y="2154334"/>
            <a:ext cx="4325889" cy="3683758"/>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1EF34260-51CE-4C53-A35C-C057C7F79869}"/>
              </a:ext>
            </a:extLst>
          </p:cNvPr>
          <p:cNvSpPr txBox="1"/>
          <p:nvPr/>
        </p:nvSpPr>
        <p:spPr>
          <a:xfrm>
            <a:off x="6826348" y="2281815"/>
            <a:ext cx="3053862" cy="2677656"/>
          </a:xfrm>
          <a:prstGeom prst="rect">
            <a:avLst/>
          </a:prstGeom>
          <a:noFill/>
        </p:spPr>
        <p:txBody>
          <a:bodyPr wrap="square">
            <a:spAutoFit/>
          </a:bodyPr>
          <a:lstStyle/>
          <a:p>
            <a:r>
              <a:rPr lang="en-IN" sz="2400" dirty="0">
                <a:solidFill>
                  <a:srgbClr val="000000"/>
                </a:solidFill>
                <a:effectLst/>
                <a:latin typeface="Arial" panose="020B0604020202020204" pitchFamily="34" charset="0"/>
                <a:ea typeface="Times New Roman" panose="02020603050405020304" pitchFamily="18" charset="0"/>
              </a:rPr>
              <a:t>The picture shows the top selling genres in USA. Rock, Alternative &amp; Punk, Metal are three top selling genres.</a:t>
            </a:r>
            <a:endParaRPr lang="en-IN" sz="2400" dirty="0"/>
          </a:p>
        </p:txBody>
      </p:sp>
    </p:spTree>
    <p:extLst>
      <p:ext uri="{BB962C8B-B14F-4D97-AF65-F5344CB8AC3E}">
        <p14:creationId xmlns:p14="http://schemas.microsoft.com/office/powerpoint/2010/main" val="18963143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622</TotalTime>
  <Words>658</Words>
  <Application>Microsoft Office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Algerian</vt:lpstr>
      <vt:lpstr>Arial</vt:lpstr>
      <vt:lpstr>Calibri</vt:lpstr>
      <vt:lpstr>Garamond</vt:lpstr>
      <vt:lpstr>Organic</vt:lpstr>
      <vt:lpstr>Chinook Sales Analysis</vt:lpstr>
      <vt:lpstr>About the Project</vt:lpstr>
      <vt:lpstr>DATA OVERVIEW</vt:lpstr>
      <vt:lpstr>ANALYTICAL APPROACH AND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Chinook Sales Analysis</dc:title>
  <dc:creator>Admin</dc:creator>
  <cp:lastModifiedBy>Admin</cp:lastModifiedBy>
  <cp:revision>29</cp:revision>
  <dcterms:created xsi:type="dcterms:W3CDTF">2024-10-15T19:16:41Z</dcterms:created>
  <dcterms:modified xsi:type="dcterms:W3CDTF">2025-02-07T09:51:18Z</dcterms:modified>
</cp:coreProperties>
</file>