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4" r:id="rId8"/>
    <p:sldId id="265" r:id="rId9"/>
    <p:sldId id="278" r:id="rId10"/>
    <p:sldId id="277" r:id="rId11"/>
    <p:sldId id="266" r:id="rId12"/>
    <p:sldId id="267" r:id="rId13"/>
    <p:sldId id="279" r:id="rId14"/>
    <p:sldId id="268" r:id="rId15"/>
    <p:sldId id="269" r:id="rId16"/>
    <p:sldId id="270" r:id="rId17"/>
    <p:sldId id="272"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AB325D-ACE6-4185-9EF6-A7566C3DF0DB}">
          <p14:sldIdLst>
            <p14:sldId id="256"/>
            <p14:sldId id="257"/>
            <p14:sldId id="258"/>
            <p14:sldId id="259"/>
            <p14:sldId id="261"/>
            <p14:sldId id="262"/>
            <p14:sldId id="264"/>
            <p14:sldId id="265"/>
          </p14:sldIdLst>
        </p14:section>
        <p14:section name="Untitled Section" id="{5D494E97-A8EB-463E-98DF-F8DF06F38156}">
          <p14:sldIdLst>
            <p14:sldId id="278"/>
            <p14:sldId id="277"/>
            <p14:sldId id="266"/>
            <p14:sldId id="267"/>
            <p14:sldId id="279"/>
            <p14:sldId id="268"/>
            <p14:sldId id="269"/>
            <p14:sldId id="270"/>
            <p14:sldId id="272"/>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480012C-8928-46E0-9930-4600176DFDD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78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7F8B3-3A65-4AC0-94C0-3F13E0F2D4A5}"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365595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09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2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262223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0379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490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412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78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58274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69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A7F8B3-3A65-4AC0-94C0-3F13E0F2D4A5}"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326561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A7F8B3-3A65-4AC0-94C0-3F13E0F2D4A5}"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0012C-8928-46E0-9930-4600176DFDD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35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A7F8B3-3A65-4AC0-94C0-3F13E0F2D4A5}"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0012C-8928-46E0-9930-4600176DFD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54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7F8B3-3A65-4AC0-94C0-3F13E0F2D4A5}"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12898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7F8B3-3A65-4AC0-94C0-3F13E0F2D4A5}"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0012C-8928-46E0-9930-4600176DFDD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86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7F8B3-3A65-4AC0-94C0-3F13E0F2D4A5}"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326383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A7F8B3-3A65-4AC0-94C0-3F13E0F2D4A5}" type="datetimeFigureOut">
              <a:rPr lang="en-US" smtClean="0"/>
              <a:t>10/29/2024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80012C-8928-46E0-9930-4600176DFDD8}" type="slidenum">
              <a:rPr lang="en-US" smtClean="0"/>
              <a:t>‹#›</a:t>
            </a:fld>
            <a:endParaRPr lang="en-US"/>
          </a:p>
        </p:txBody>
      </p:sp>
    </p:spTree>
    <p:extLst>
      <p:ext uri="{BB962C8B-B14F-4D97-AF65-F5344CB8AC3E}">
        <p14:creationId xmlns:p14="http://schemas.microsoft.com/office/powerpoint/2010/main" val="1522714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DF7D-BADB-DF25-9724-EF692A1B7B9F}"/>
              </a:ext>
            </a:extLst>
          </p:cNvPr>
          <p:cNvSpPr>
            <a:spLocks noGrp="1"/>
          </p:cNvSpPr>
          <p:nvPr>
            <p:ph type="ctrTitle"/>
          </p:nvPr>
        </p:nvSpPr>
        <p:spPr/>
        <p:txBody>
          <a:bodyPr/>
          <a:lstStyle/>
          <a:p>
            <a:r>
              <a:rPr lang="en-US" dirty="0">
                <a:latin typeface="Algerian" panose="04020705040A02060702" pitchFamily="82" charset="0"/>
              </a:rPr>
              <a:t>IT TICKETS SUPPORT SYSTEM ANALYSIS</a:t>
            </a:r>
          </a:p>
        </p:txBody>
      </p:sp>
      <p:sp>
        <p:nvSpPr>
          <p:cNvPr id="3" name="Subtitle 2">
            <a:extLst>
              <a:ext uri="{FF2B5EF4-FFF2-40B4-BE49-F238E27FC236}">
                <a16:creationId xmlns:a16="http://schemas.microsoft.com/office/drawing/2014/main" id="{F7F47E38-EE43-4256-D60B-D0BB03B070FC}"/>
              </a:ext>
            </a:extLst>
          </p:cNvPr>
          <p:cNvSpPr>
            <a:spLocks noGrp="1"/>
          </p:cNvSpPr>
          <p:nvPr>
            <p:ph type="subTitle" idx="1"/>
          </p:nvPr>
        </p:nvSpPr>
        <p:spPr/>
        <p:txBody>
          <a:bodyPr>
            <a:normAutofit fontScale="40000" lnSpcReduction="20000"/>
          </a:bodyPr>
          <a:lstStyle/>
          <a:p>
            <a:endParaRPr lang="en-US" dirty="0"/>
          </a:p>
          <a:p>
            <a:r>
              <a:rPr lang="en-US" sz="7200" dirty="0">
                <a:solidFill>
                  <a:schemeClr val="accent5">
                    <a:lumMod val="50000"/>
                  </a:schemeClr>
                </a:solidFill>
                <a:latin typeface="Arial" panose="020B0604020202020204" pitchFamily="34" charset="0"/>
                <a:cs typeface="Arial" panose="020B0604020202020204" pitchFamily="34" charset="0"/>
              </a:rPr>
              <a:t>Parikshith N K</a:t>
            </a:r>
          </a:p>
          <a:p>
            <a:r>
              <a:rPr lang="en-US" sz="7200" dirty="0">
                <a:solidFill>
                  <a:schemeClr val="accent5">
                    <a:lumMod val="50000"/>
                  </a:schemeClr>
                </a:solidFill>
                <a:latin typeface="Arial" panose="020B0604020202020204" pitchFamily="34" charset="0"/>
                <a:cs typeface="Arial" panose="020B0604020202020204" pitchFamily="34" charset="0"/>
              </a:rPr>
              <a:t>16/10/2024</a:t>
            </a:r>
          </a:p>
        </p:txBody>
      </p:sp>
      <p:pic>
        <p:nvPicPr>
          <p:cNvPr id="9" name="Graphic 8" descr="Pie chart">
            <a:extLst>
              <a:ext uri="{FF2B5EF4-FFF2-40B4-BE49-F238E27FC236}">
                <a16:creationId xmlns:a16="http://schemas.microsoft.com/office/drawing/2014/main" id="{D15ED5F6-CBF1-AD15-2FB3-F8BDAFE2F7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1237" y="653794"/>
            <a:ext cx="1210429" cy="1196462"/>
          </a:xfrm>
          <a:prstGeom prst="rect">
            <a:avLst/>
          </a:prstGeom>
        </p:spPr>
      </p:pic>
      <p:cxnSp>
        <p:nvCxnSpPr>
          <p:cNvPr id="11" name="Straight Connector 10">
            <a:extLst>
              <a:ext uri="{FF2B5EF4-FFF2-40B4-BE49-F238E27FC236}">
                <a16:creationId xmlns:a16="http://schemas.microsoft.com/office/drawing/2014/main" id="{E14B16FC-87D6-1258-7E56-6AC9EA6B79C0}"/>
              </a:ext>
            </a:extLst>
          </p:cNvPr>
          <p:cNvCxnSpPr/>
          <p:nvPr/>
        </p:nvCxnSpPr>
        <p:spPr>
          <a:xfrm flipV="1">
            <a:off x="182880" y="168812"/>
            <a:ext cx="1341120" cy="125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6537F6-0034-A1DC-58BA-1E0AEAE65050}"/>
              </a:ext>
            </a:extLst>
          </p:cNvPr>
          <p:cNvCxnSpPr/>
          <p:nvPr/>
        </p:nvCxnSpPr>
        <p:spPr>
          <a:xfrm flipV="1">
            <a:off x="182880" y="168812"/>
            <a:ext cx="1153551" cy="10832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05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EEEB2D-71F3-EF82-506B-9E1333B02A72}"/>
              </a:ext>
            </a:extLst>
          </p:cNvPr>
          <p:cNvPicPr>
            <a:picLocks noChangeAspect="1"/>
          </p:cNvPicPr>
          <p:nvPr/>
        </p:nvPicPr>
        <p:blipFill rotWithShape="1">
          <a:blip r:embed="rId2"/>
          <a:srcRect t="29005" r="68430" b="23889"/>
          <a:stretch/>
        </p:blipFill>
        <p:spPr bwMode="auto">
          <a:xfrm>
            <a:off x="2169937" y="2110154"/>
            <a:ext cx="7852118" cy="3779480"/>
          </a:xfrm>
          <a:prstGeom prst="flowChartAlternateProcess">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895EBC5F-8884-95B7-7AB9-F59981FB4926}"/>
              </a:ext>
            </a:extLst>
          </p:cNvPr>
          <p:cNvSpPr txBox="1"/>
          <p:nvPr/>
        </p:nvSpPr>
        <p:spPr>
          <a:xfrm>
            <a:off x="1781315" y="1126724"/>
            <a:ext cx="8629361" cy="830997"/>
          </a:xfrm>
          <a:prstGeom prst="rect">
            <a:avLst/>
          </a:prstGeom>
          <a:noFill/>
        </p:spPr>
        <p:txBody>
          <a:bodyPr wrap="square">
            <a:spAutoFit/>
          </a:bodyPr>
          <a:lstStyle/>
          <a:p>
            <a:pPr algn="ctr"/>
            <a:r>
              <a:rPr lang="en-US" sz="2400" dirty="0">
                <a:effectLst/>
                <a:latin typeface="Calibri" panose="020F0502020204030204" pitchFamily="34" charset="0"/>
                <a:ea typeface="Calibri" panose="020F0502020204030204" pitchFamily="34" charset="0"/>
              </a:rPr>
              <a:t>Lowest band for satisfaction rating is 3-4. So these agents must be trained in first priority if we are going by average satisfaction rating.</a:t>
            </a:r>
            <a:endParaRPr lang="en-US" sz="2400" dirty="0"/>
          </a:p>
        </p:txBody>
      </p:sp>
      <p:sp>
        <p:nvSpPr>
          <p:cNvPr id="4" name="TextBox 3">
            <a:extLst>
              <a:ext uri="{FF2B5EF4-FFF2-40B4-BE49-F238E27FC236}">
                <a16:creationId xmlns:a16="http://schemas.microsoft.com/office/drawing/2014/main" id="{99D5CA73-588B-6C42-9E31-FB47E414EFEF}"/>
              </a:ext>
            </a:extLst>
          </p:cNvPr>
          <p:cNvSpPr txBox="1"/>
          <p:nvPr/>
        </p:nvSpPr>
        <p:spPr>
          <a:xfrm>
            <a:off x="1295099" y="588842"/>
            <a:ext cx="9601791" cy="461665"/>
          </a:xfrm>
          <a:prstGeom prst="rect">
            <a:avLst/>
          </a:prstGeom>
          <a:noFill/>
        </p:spPr>
        <p:txBody>
          <a:bodyPr wrap="square">
            <a:spAutoFit/>
          </a:bodyPr>
          <a:lstStyle/>
          <a:p>
            <a:r>
              <a:rPr lang="en-US" sz="2400" b="1" dirty="0"/>
              <a:t>Who are those agents with lowest satisfaction rating and needs training ?</a:t>
            </a:r>
            <a:endParaRPr lang="en-US" sz="2400" dirty="0"/>
          </a:p>
        </p:txBody>
      </p:sp>
    </p:spTree>
    <p:extLst>
      <p:ext uri="{BB962C8B-B14F-4D97-AF65-F5344CB8AC3E}">
        <p14:creationId xmlns:p14="http://schemas.microsoft.com/office/powerpoint/2010/main" val="83658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E25DD0-CCF0-8C82-72EE-B69A1F045CB8}"/>
              </a:ext>
            </a:extLst>
          </p:cNvPr>
          <p:cNvSpPr txBox="1"/>
          <p:nvPr/>
        </p:nvSpPr>
        <p:spPr>
          <a:xfrm>
            <a:off x="1643868" y="705338"/>
            <a:ext cx="8904263" cy="461665"/>
          </a:xfrm>
          <a:prstGeom prst="rect">
            <a:avLst/>
          </a:prstGeom>
          <a:noFill/>
        </p:spPr>
        <p:txBody>
          <a:bodyPr wrap="square">
            <a:spAutoFit/>
          </a:bodyPr>
          <a:lstStyle/>
          <a:p>
            <a:r>
              <a:rPr lang="en-US" sz="2400" b="1" dirty="0">
                <a:effectLst/>
                <a:latin typeface="Calibri" panose="020F0502020204030204" pitchFamily="34" charset="0"/>
                <a:ea typeface="Calibri" panose="020F0502020204030204" pitchFamily="34" charset="0"/>
              </a:rPr>
              <a:t>How effective are the current software tools in managing IT tickets? </a:t>
            </a:r>
            <a:endParaRPr lang="en-US" sz="2400" b="1" dirty="0"/>
          </a:p>
        </p:txBody>
      </p:sp>
      <p:sp>
        <p:nvSpPr>
          <p:cNvPr id="6" name="TextBox 5">
            <a:extLst>
              <a:ext uri="{FF2B5EF4-FFF2-40B4-BE49-F238E27FC236}">
                <a16:creationId xmlns:a16="http://schemas.microsoft.com/office/drawing/2014/main" id="{C01D7BDF-A97C-FCB9-01AD-08DCB5F62F8E}"/>
              </a:ext>
            </a:extLst>
          </p:cNvPr>
          <p:cNvSpPr txBox="1"/>
          <p:nvPr/>
        </p:nvSpPr>
        <p:spPr>
          <a:xfrm>
            <a:off x="7512148" y="1350498"/>
            <a:ext cx="3849859" cy="3473515"/>
          </a:xfrm>
          <a:prstGeom prst="rect">
            <a:avLst/>
          </a:prstGeom>
          <a:noFill/>
        </p:spPr>
        <p:txBody>
          <a:bodyPr wrap="square">
            <a:sp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Insights from Data: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The Current software tools have performed good. From the first graph it is evident that there is a surge in number of tickets, but our system has handled it better despite a slight increase in resolution time. Increase in average satisfaction rate is commendable.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C5D857E-AA2F-A0D2-39C1-92A9E5156458}"/>
              </a:ext>
            </a:extLst>
          </p:cNvPr>
          <p:cNvSpPr txBox="1"/>
          <p:nvPr/>
        </p:nvSpPr>
        <p:spPr>
          <a:xfrm>
            <a:off x="7512148" y="4758707"/>
            <a:ext cx="4546211" cy="1497589"/>
          </a:xfrm>
          <a:prstGeom prst="rect">
            <a:avLst/>
          </a:prstGeom>
          <a:noFill/>
        </p:spPr>
        <p:txBody>
          <a:bodyPr wrap="square">
            <a:sp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Recommendation: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Calibri" panose="020F0502020204030204" pitchFamily="34" charset="0"/>
              </a:rPr>
              <a:t>T</a:t>
            </a:r>
            <a:r>
              <a:rPr lang="en-US" sz="2000" kern="100" dirty="0">
                <a:effectLst/>
                <a:latin typeface="Calibri" panose="020F0502020204030204" pitchFamily="34" charset="0"/>
                <a:ea typeface="Calibri" panose="020F0502020204030204" pitchFamily="34" charset="0"/>
                <a:cs typeface="Calibri" panose="020F0502020204030204" pitchFamily="34" charset="0"/>
              </a:rPr>
              <a:t>raining, hiring or upgrading software tools are solutions in first, second and third priority respectively.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5553471-C218-576A-342B-C6A1BCF76EE2}"/>
              </a:ext>
            </a:extLst>
          </p:cNvPr>
          <p:cNvPicPr>
            <a:picLocks noChangeAspect="1"/>
          </p:cNvPicPr>
          <p:nvPr/>
        </p:nvPicPr>
        <p:blipFill>
          <a:blip r:embed="rId2"/>
          <a:srcRect l="2532" t="21934" r="53868" b="13200"/>
          <a:stretch/>
        </p:blipFill>
        <p:spPr>
          <a:xfrm>
            <a:off x="829993" y="1350498"/>
            <a:ext cx="6682155" cy="4571331"/>
          </a:xfrm>
          <a:prstGeom prst="flowChartAlternateProcess">
            <a:avLst/>
          </a:prstGeom>
        </p:spPr>
      </p:pic>
    </p:spTree>
    <p:extLst>
      <p:ext uri="{BB962C8B-B14F-4D97-AF65-F5344CB8AC3E}">
        <p14:creationId xmlns:p14="http://schemas.microsoft.com/office/powerpoint/2010/main" val="1896314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57C13-F6AF-269E-2329-1DA6E16585D1}"/>
              </a:ext>
            </a:extLst>
          </p:cNvPr>
          <p:cNvSpPr txBox="1"/>
          <p:nvPr/>
        </p:nvSpPr>
        <p:spPr>
          <a:xfrm>
            <a:off x="375724" y="708011"/>
            <a:ext cx="11440552" cy="830997"/>
          </a:xfrm>
          <a:prstGeom prst="rect">
            <a:avLst/>
          </a:prstGeom>
          <a:noFill/>
        </p:spPr>
        <p:txBody>
          <a:bodyPr wrap="square">
            <a:spAutoFit/>
          </a:bodyPr>
          <a:lstStyle/>
          <a:p>
            <a:pPr algn="ctr"/>
            <a:r>
              <a:rPr lang="en-US" sz="2400" b="1" dirty="0">
                <a:effectLst/>
                <a:latin typeface="Calibri" panose="020F0502020204030204" pitchFamily="34" charset="0"/>
                <a:ea typeface="Calibri" panose="020F0502020204030204" pitchFamily="34" charset="0"/>
              </a:rPr>
              <a:t>If we invest more on tech (Hardware, software, etc) do you think it will improve the ticket resolution times and employee satisfaction? </a:t>
            </a:r>
            <a:endParaRPr lang="en-US" sz="2400" b="1" dirty="0"/>
          </a:p>
        </p:txBody>
      </p:sp>
      <p:sp>
        <p:nvSpPr>
          <p:cNvPr id="7" name="TextBox 6">
            <a:extLst>
              <a:ext uri="{FF2B5EF4-FFF2-40B4-BE49-F238E27FC236}">
                <a16:creationId xmlns:a16="http://schemas.microsoft.com/office/drawing/2014/main" id="{DCD5805D-C47F-19F4-60CF-C24A44CCF6F8}"/>
              </a:ext>
            </a:extLst>
          </p:cNvPr>
          <p:cNvSpPr txBox="1"/>
          <p:nvPr/>
        </p:nvSpPr>
        <p:spPr>
          <a:xfrm>
            <a:off x="756138" y="1483327"/>
            <a:ext cx="3632982" cy="4666662"/>
          </a:xfrm>
          <a:prstGeom prst="rect">
            <a:avLst/>
          </a:prstGeom>
          <a:noFill/>
        </p:spPr>
        <p:txBody>
          <a:bodyPr wrap="square">
            <a:sp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Data Insights: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1. 30% of volume of tickets belong to hardware and Software.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2. Resolution time for hardware is highest (7.6 days) and for software (5.2 days) also it is high (though it is comparatively less than system (6.2 days) and hardware).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3. Satisfaction rate is almost stagnant and same for all categories of requests.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32C6146-7CB2-052A-B3F9-FB1ED4B9BA7A}"/>
              </a:ext>
            </a:extLst>
          </p:cNvPr>
          <p:cNvPicPr>
            <a:picLocks noChangeAspect="1"/>
          </p:cNvPicPr>
          <p:nvPr/>
        </p:nvPicPr>
        <p:blipFill>
          <a:blip r:embed="rId2"/>
          <a:srcRect l="23885" t="30349" r="41038" b="33325"/>
          <a:stretch/>
        </p:blipFill>
        <p:spPr>
          <a:xfrm>
            <a:off x="4574346" y="1816513"/>
            <a:ext cx="6457071" cy="3759545"/>
          </a:xfrm>
          <a:prstGeom prst="flowChartAlternateProcess">
            <a:avLst/>
          </a:prstGeom>
        </p:spPr>
      </p:pic>
    </p:spTree>
    <p:extLst>
      <p:ext uri="{BB962C8B-B14F-4D97-AF65-F5344CB8AC3E}">
        <p14:creationId xmlns:p14="http://schemas.microsoft.com/office/powerpoint/2010/main" val="211002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82B01E-F9D8-39C2-D108-17996DBFDB8D}"/>
              </a:ext>
            </a:extLst>
          </p:cNvPr>
          <p:cNvSpPr txBox="1"/>
          <p:nvPr/>
        </p:nvSpPr>
        <p:spPr>
          <a:xfrm>
            <a:off x="1429042" y="1245990"/>
            <a:ext cx="3733800" cy="4919488"/>
          </a:xfrm>
          <a:prstGeom prst="rect">
            <a:avLst/>
          </a:prstGeom>
          <a:noFill/>
        </p:spPr>
        <p:txBody>
          <a:bodyPr wrap="square">
            <a:spAutoFit/>
          </a:bodyPr>
          <a:lstStyle/>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Recommendation:</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Calibri" panose="020F0502020204030204" pitchFamily="34" charset="0"/>
              </a:rPr>
              <a:t>Yes, investment in ‘hardware’ and ‘software’ will improve employee satisfaction rate and reduce resolution time. But ‘System’ request category has more resolution time than software, so investing in ‘hardware’ and ‘system’ would be best option than hardware and software.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DE7DB1F-389C-F460-5637-30A267614DF2}"/>
              </a:ext>
            </a:extLst>
          </p:cNvPr>
          <p:cNvSpPr txBox="1"/>
          <p:nvPr/>
        </p:nvSpPr>
        <p:spPr>
          <a:xfrm>
            <a:off x="3010559" y="692522"/>
            <a:ext cx="6170882" cy="461665"/>
          </a:xfrm>
          <a:prstGeom prst="rect">
            <a:avLst/>
          </a:prstGeom>
          <a:noFill/>
        </p:spPr>
        <p:txBody>
          <a:bodyPr wrap="square">
            <a:spAutoFit/>
          </a:bodyPr>
          <a:lstStyle/>
          <a:p>
            <a:r>
              <a:rPr lang="en-US" sz="2400" b="1" dirty="0"/>
              <a:t>Where should investment must be done then ?</a:t>
            </a:r>
            <a:endParaRPr lang="en-US" sz="2400" dirty="0"/>
          </a:p>
        </p:txBody>
      </p:sp>
      <p:pic>
        <p:nvPicPr>
          <p:cNvPr id="2" name="Picture 1">
            <a:extLst>
              <a:ext uri="{FF2B5EF4-FFF2-40B4-BE49-F238E27FC236}">
                <a16:creationId xmlns:a16="http://schemas.microsoft.com/office/drawing/2014/main" id="{22B427BD-B02F-DF30-BC70-F67F3000AA2B}"/>
              </a:ext>
            </a:extLst>
          </p:cNvPr>
          <p:cNvPicPr>
            <a:picLocks noChangeAspect="1"/>
          </p:cNvPicPr>
          <p:nvPr/>
        </p:nvPicPr>
        <p:blipFill>
          <a:blip r:embed="rId2"/>
          <a:srcRect l="3443" t="23166" r="59153" b="23064"/>
          <a:stretch/>
        </p:blipFill>
        <p:spPr>
          <a:xfrm>
            <a:off x="5682169" y="1501726"/>
            <a:ext cx="5080789" cy="3854548"/>
          </a:xfrm>
          <a:prstGeom prst="flowChartAlternateProcess">
            <a:avLst/>
          </a:prstGeom>
        </p:spPr>
      </p:pic>
    </p:spTree>
    <p:extLst>
      <p:ext uri="{BB962C8B-B14F-4D97-AF65-F5344CB8AC3E}">
        <p14:creationId xmlns:p14="http://schemas.microsoft.com/office/powerpoint/2010/main" val="30470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A7004B-4F30-03DF-40B9-E404A97A4377}"/>
              </a:ext>
            </a:extLst>
          </p:cNvPr>
          <p:cNvSpPr txBox="1"/>
          <p:nvPr/>
        </p:nvSpPr>
        <p:spPr>
          <a:xfrm>
            <a:off x="1768424" y="513184"/>
            <a:ext cx="8655148" cy="769441"/>
          </a:xfrm>
          <a:prstGeom prst="rect">
            <a:avLst/>
          </a:prstGeom>
          <a:noFill/>
        </p:spPr>
        <p:txBody>
          <a:bodyPr wrap="square">
            <a:spAutoFit/>
          </a:bodyPr>
          <a:lstStyle/>
          <a:p>
            <a:r>
              <a:rPr lang="en-US" sz="4400" b="1" dirty="0">
                <a:latin typeface="Algerian" panose="04020705040A02060702" pitchFamily="82" charset="0"/>
              </a:rPr>
              <a:t>STRATEGIC RECOMMENDATIONS</a:t>
            </a:r>
            <a:endParaRPr lang="en-US" sz="4400" dirty="0">
              <a:latin typeface="Algerian" panose="04020705040A02060702" pitchFamily="82" charset="0"/>
            </a:endParaRPr>
          </a:p>
        </p:txBody>
      </p:sp>
      <p:sp>
        <p:nvSpPr>
          <p:cNvPr id="5" name="TextBox 4">
            <a:extLst>
              <a:ext uri="{FF2B5EF4-FFF2-40B4-BE49-F238E27FC236}">
                <a16:creationId xmlns:a16="http://schemas.microsoft.com/office/drawing/2014/main" id="{E52FC55D-EBAE-D169-3A9C-DB8EFB31B271}"/>
              </a:ext>
            </a:extLst>
          </p:cNvPr>
          <p:cNvSpPr txBox="1"/>
          <p:nvPr/>
        </p:nvSpPr>
        <p:spPr>
          <a:xfrm>
            <a:off x="1378630" y="1282625"/>
            <a:ext cx="9434733" cy="830997"/>
          </a:xfrm>
          <a:prstGeom prst="rect">
            <a:avLst/>
          </a:prstGeom>
          <a:noFill/>
        </p:spPr>
        <p:txBody>
          <a:bodyPr wrap="square">
            <a:spAutoFit/>
          </a:bodyPr>
          <a:lstStyle/>
          <a:p>
            <a:pPr algn="ctr"/>
            <a:r>
              <a:rPr lang="en-US" sz="2400" dirty="0">
                <a:effectLst/>
                <a:latin typeface="Calibri" panose="020F0502020204030204" pitchFamily="34" charset="0"/>
                <a:ea typeface="Calibri" panose="020F0502020204030204" pitchFamily="34" charset="0"/>
              </a:rPr>
              <a:t>If there is an investment, should it be used to hire more IT agents, improve training programs, or upgrade ticket management software?</a:t>
            </a:r>
            <a:endParaRPr lang="en-US" sz="2400" dirty="0"/>
          </a:p>
        </p:txBody>
      </p:sp>
      <p:pic>
        <p:nvPicPr>
          <p:cNvPr id="4" name="Picture 3">
            <a:extLst>
              <a:ext uri="{FF2B5EF4-FFF2-40B4-BE49-F238E27FC236}">
                <a16:creationId xmlns:a16="http://schemas.microsoft.com/office/drawing/2014/main" id="{17D95C10-6244-AC4B-A577-ECFFEB9F3A0A}"/>
              </a:ext>
            </a:extLst>
          </p:cNvPr>
          <p:cNvPicPr>
            <a:picLocks noChangeAspect="1"/>
          </p:cNvPicPr>
          <p:nvPr/>
        </p:nvPicPr>
        <p:blipFill>
          <a:blip r:embed="rId2"/>
          <a:srcRect l="47032" t="22549" r="6641" b="22631"/>
          <a:stretch/>
        </p:blipFill>
        <p:spPr>
          <a:xfrm>
            <a:off x="2256968" y="2120154"/>
            <a:ext cx="7678058" cy="4049533"/>
          </a:xfrm>
          <a:prstGeom prst="flowChartAlternateProcess">
            <a:avLst/>
          </a:prstGeom>
        </p:spPr>
      </p:pic>
    </p:spTree>
    <p:extLst>
      <p:ext uri="{BB962C8B-B14F-4D97-AF65-F5344CB8AC3E}">
        <p14:creationId xmlns:p14="http://schemas.microsoft.com/office/powerpoint/2010/main" val="324556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A648B6-C857-7DF8-324B-FFC067D30BD3}"/>
              </a:ext>
            </a:extLst>
          </p:cNvPr>
          <p:cNvSpPr txBox="1"/>
          <p:nvPr/>
        </p:nvSpPr>
        <p:spPr>
          <a:xfrm>
            <a:off x="2744320" y="648398"/>
            <a:ext cx="6703359" cy="461665"/>
          </a:xfrm>
          <a:prstGeom prst="rect">
            <a:avLst/>
          </a:prstGeom>
          <a:noFill/>
        </p:spPr>
        <p:txBody>
          <a:bodyPr wrap="square">
            <a:spAutoFit/>
          </a:bodyPr>
          <a:lstStyle/>
          <a:p>
            <a:r>
              <a:rPr lang="en-US" sz="2400" b="1" dirty="0"/>
              <a:t>STRATEGIC RECOMMENDATIONS (Cont..)</a:t>
            </a:r>
            <a:endParaRPr lang="en-US" sz="2400" dirty="0"/>
          </a:p>
        </p:txBody>
      </p:sp>
      <p:sp>
        <p:nvSpPr>
          <p:cNvPr id="5" name="TextBox 4">
            <a:extLst>
              <a:ext uri="{FF2B5EF4-FFF2-40B4-BE49-F238E27FC236}">
                <a16:creationId xmlns:a16="http://schemas.microsoft.com/office/drawing/2014/main" id="{7C3242A5-D8AF-8D7F-A1D9-F72B1CB43927}"/>
              </a:ext>
            </a:extLst>
          </p:cNvPr>
          <p:cNvSpPr txBox="1"/>
          <p:nvPr/>
        </p:nvSpPr>
        <p:spPr>
          <a:xfrm>
            <a:off x="676046" y="1068300"/>
            <a:ext cx="10803192" cy="2032095"/>
          </a:xfrm>
          <a:prstGeom prst="rect">
            <a:avLst/>
          </a:prstGeom>
          <a:noFill/>
        </p:spPr>
        <p:txBody>
          <a:bodyPr wrap="square">
            <a:sp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Data Insights: (From last figure)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1. 48% (24) of Agents are below average (4.6 days), if Resolution time(days) is considered.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2. 40% (20) of Agents are below average (4.1), if Satisfaction Rating is considered.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3. 52% (26) of Agents are below average (1949 tickets per agent), if tickets handled per agent is considered.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54F6F2A-E3B2-F643-EB5D-3F86A899A021}"/>
              </a:ext>
            </a:extLst>
          </p:cNvPr>
          <p:cNvPicPr>
            <a:picLocks noChangeAspect="1"/>
          </p:cNvPicPr>
          <p:nvPr/>
        </p:nvPicPr>
        <p:blipFill>
          <a:blip r:embed="rId2"/>
          <a:srcRect l="45115" t="41637" r="32732" b="19628"/>
          <a:stretch/>
        </p:blipFill>
        <p:spPr>
          <a:xfrm>
            <a:off x="1908307" y="3012124"/>
            <a:ext cx="3887373" cy="3054916"/>
          </a:xfrm>
          <a:prstGeom prst="flowChartAlternateProcess">
            <a:avLst/>
          </a:prstGeom>
        </p:spPr>
      </p:pic>
      <p:pic>
        <p:nvPicPr>
          <p:cNvPr id="9" name="Picture 8">
            <a:extLst>
              <a:ext uri="{FF2B5EF4-FFF2-40B4-BE49-F238E27FC236}">
                <a16:creationId xmlns:a16="http://schemas.microsoft.com/office/drawing/2014/main" id="{1398A551-7613-9D16-E1B6-D78F1E4D4BB6}"/>
              </a:ext>
            </a:extLst>
          </p:cNvPr>
          <p:cNvPicPr>
            <a:picLocks noChangeAspect="1"/>
          </p:cNvPicPr>
          <p:nvPr/>
        </p:nvPicPr>
        <p:blipFill>
          <a:blip r:embed="rId3"/>
          <a:srcRect l="16384" t="42253" r="58577" b="22037"/>
          <a:stretch/>
        </p:blipFill>
        <p:spPr>
          <a:xfrm>
            <a:off x="6396322" y="3012124"/>
            <a:ext cx="4037532" cy="3054916"/>
          </a:xfrm>
          <a:prstGeom prst="flowChartAlternateProcess">
            <a:avLst/>
          </a:prstGeom>
        </p:spPr>
      </p:pic>
    </p:spTree>
    <p:extLst>
      <p:ext uri="{BB962C8B-B14F-4D97-AF65-F5344CB8AC3E}">
        <p14:creationId xmlns:p14="http://schemas.microsoft.com/office/powerpoint/2010/main" val="29155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0BE7E-F682-5DA4-FB6D-B88960A104B7}"/>
              </a:ext>
            </a:extLst>
          </p:cNvPr>
          <p:cNvSpPr txBox="1"/>
          <p:nvPr/>
        </p:nvSpPr>
        <p:spPr>
          <a:xfrm>
            <a:off x="827648" y="1209033"/>
            <a:ext cx="10665657" cy="4666662"/>
          </a:xfrm>
          <a:prstGeom prst="rect">
            <a:avLst/>
          </a:prstGeom>
          <a:noFill/>
        </p:spPr>
        <p:txBody>
          <a:bodyPr wrap="square">
            <a:sp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Recommendations: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1. First priority for investment is Training:</a:t>
            </a:r>
            <a:r>
              <a:rPr lang="en-US" sz="2000" kern="100" dirty="0">
                <a:effectLst/>
                <a:latin typeface="Calibri" panose="020F0502020204030204" pitchFamily="34" charset="0"/>
                <a:ea typeface="Calibri" panose="020F0502020204030204" pitchFamily="34" charset="0"/>
                <a:cs typeface="Calibri" panose="020F0502020204030204" pitchFamily="34" charset="0"/>
              </a:rPr>
              <a:t> As seen from data, IT support team is not performing at its full potential. There is an ample room for training.</a:t>
            </a:r>
            <a:r>
              <a:rPr lang="en-US" sz="2000" kern="100" dirty="0">
                <a:latin typeface="Calibri" panose="020F0502020204030204" pitchFamily="34" charset="0"/>
                <a:ea typeface="Calibri" panose="020F0502020204030204" pitchFamily="34" charset="0"/>
                <a:cs typeface="Calibri" panose="020F0502020204030204" pitchFamily="34" charset="0"/>
              </a:rPr>
              <a:t>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Benefit:</a:t>
            </a:r>
            <a:r>
              <a:rPr lang="en-US" sz="2000" kern="100" dirty="0">
                <a:effectLst/>
                <a:latin typeface="Calibri" panose="020F0502020204030204" pitchFamily="34" charset="0"/>
                <a:ea typeface="Calibri" panose="020F0502020204030204" pitchFamily="34" charset="0"/>
                <a:cs typeface="Calibri" panose="020F0502020204030204" pitchFamily="34" charset="0"/>
              </a:rPr>
              <a:t> It needs less investment compared to hiring and implementing new tools.</a:t>
            </a:r>
            <a:r>
              <a:rPr lang="en-US" sz="2000" kern="100" dirty="0">
                <a:latin typeface="Calibri" panose="020F0502020204030204" pitchFamily="34" charset="0"/>
                <a:ea typeface="Calibri" panose="020F0502020204030204" pitchFamily="34" charset="0"/>
                <a:cs typeface="Calibri" panose="020F0502020204030204" pitchFamily="34" charset="0"/>
              </a:rPr>
              <a:t>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Cost:</a:t>
            </a:r>
            <a:r>
              <a:rPr lang="en-US" sz="2000" kern="100" dirty="0">
                <a:effectLst/>
                <a:latin typeface="Calibri" panose="020F0502020204030204" pitchFamily="34" charset="0"/>
                <a:ea typeface="Calibri" panose="020F0502020204030204" pitchFamily="34" charset="0"/>
                <a:cs typeface="Calibri" panose="020F0502020204030204" pitchFamily="34" charset="0"/>
              </a:rPr>
              <a:t> Victimization of agents has to be prevented.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2. Second priority for investment is Hiring:</a:t>
            </a:r>
            <a:r>
              <a:rPr lang="en-US" sz="2000" kern="100" dirty="0">
                <a:effectLst/>
                <a:latin typeface="Calibri" panose="020F0502020204030204" pitchFamily="34" charset="0"/>
                <a:ea typeface="Calibri" panose="020F0502020204030204" pitchFamily="34" charset="0"/>
                <a:cs typeface="Calibri" panose="020F0502020204030204" pitchFamily="34" charset="0"/>
              </a:rPr>
              <a:t>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 Benefit</a:t>
            </a:r>
            <a:r>
              <a:rPr lang="en-US" sz="2000" kern="100" dirty="0">
                <a:effectLst/>
                <a:latin typeface="Calibri" panose="020F0502020204030204" pitchFamily="34" charset="0"/>
                <a:ea typeface="Calibri" panose="020F0502020204030204" pitchFamily="34" charset="0"/>
                <a:cs typeface="Calibri" panose="020F0502020204030204" pitchFamily="34" charset="0"/>
              </a:rPr>
              <a:t>: It may further increase the satisfaction rating and reduce resolution time also. Team can handle further increase of tickets volume.</a:t>
            </a:r>
            <a:r>
              <a:rPr lang="en-US" sz="2000" kern="100" dirty="0">
                <a:latin typeface="Calibri" panose="020F0502020204030204" pitchFamily="34" charset="0"/>
                <a:ea typeface="Calibri" panose="020F0502020204030204" pitchFamily="34" charset="0"/>
                <a:cs typeface="Calibri" panose="020F0502020204030204" pitchFamily="34" charset="0"/>
              </a:rPr>
              <a:t>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Cost: </a:t>
            </a:r>
            <a:r>
              <a:rPr lang="en-US" sz="2000" kern="100" dirty="0">
                <a:effectLst/>
                <a:latin typeface="Calibri" panose="020F0502020204030204" pitchFamily="34" charset="0"/>
                <a:ea typeface="Calibri" panose="020F0502020204030204" pitchFamily="34" charset="0"/>
                <a:cs typeface="Calibri" panose="020F0502020204030204" pitchFamily="34" charset="0"/>
              </a:rPr>
              <a:t>More investment needs for onboarding a new Employee and still Team may not work at its full potential.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3. Third priority for investment is upgrade Ticket management software:                                     Benefit: </a:t>
            </a:r>
            <a:r>
              <a:rPr lang="en-US" sz="2000" kern="100" dirty="0">
                <a:effectLst/>
                <a:latin typeface="Calibri" panose="020F0502020204030204" pitchFamily="34" charset="0"/>
                <a:ea typeface="Calibri" panose="020F0502020204030204" pitchFamily="34" charset="0"/>
                <a:cs typeface="Calibri" panose="020F0502020204030204" pitchFamily="34" charset="0"/>
              </a:rPr>
              <a:t>It will be an asset for the Team and can handle future issues like surge of tickets.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Cost: </a:t>
            </a:r>
            <a:r>
              <a:rPr lang="en-US" sz="2000" kern="100" dirty="0">
                <a:effectLst/>
                <a:latin typeface="Calibri" panose="020F0502020204030204" pitchFamily="34" charset="0"/>
                <a:ea typeface="Calibri" panose="020F0502020204030204" pitchFamily="34" charset="0"/>
                <a:cs typeface="Calibri" panose="020F0502020204030204" pitchFamily="34" charset="0"/>
              </a:rPr>
              <a:t>Huge investment burden.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132918C-F46C-3EE3-F038-9A8F70790D2C}"/>
              </a:ext>
            </a:extLst>
          </p:cNvPr>
          <p:cNvSpPr txBox="1"/>
          <p:nvPr/>
        </p:nvSpPr>
        <p:spPr>
          <a:xfrm>
            <a:off x="3045655" y="747368"/>
            <a:ext cx="6691532" cy="461665"/>
          </a:xfrm>
          <a:prstGeom prst="rect">
            <a:avLst/>
          </a:prstGeom>
          <a:noFill/>
        </p:spPr>
        <p:txBody>
          <a:bodyPr wrap="square">
            <a:spAutoFit/>
          </a:bodyPr>
          <a:lstStyle/>
          <a:p>
            <a:r>
              <a:rPr lang="en-US" sz="2400" b="1" dirty="0"/>
              <a:t>STRATEGIC RECOMMENDATIONS (Cont..)</a:t>
            </a:r>
            <a:endParaRPr lang="en-US" sz="2400" dirty="0"/>
          </a:p>
        </p:txBody>
      </p:sp>
    </p:spTree>
    <p:extLst>
      <p:ext uri="{BB962C8B-B14F-4D97-AF65-F5344CB8AC3E}">
        <p14:creationId xmlns:p14="http://schemas.microsoft.com/office/powerpoint/2010/main" val="2976882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BD6B16-50A7-939A-E805-8C5181EF6F95}"/>
              </a:ext>
            </a:extLst>
          </p:cNvPr>
          <p:cNvSpPr txBox="1"/>
          <p:nvPr/>
        </p:nvSpPr>
        <p:spPr>
          <a:xfrm>
            <a:off x="4370949" y="651395"/>
            <a:ext cx="3450102" cy="769441"/>
          </a:xfrm>
          <a:prstGeom prst="rect">
            <a:avLst/>
          </a:prstGeom>
          <a:noFill/>
        </p:spPr>
        <p:txBody>
          <a:bodyPr wrap="square">
            <a:spAutoFit/>
          </a:bodyPr>
          <a:lstStyle/>
          <a:p>
            <a:r>
              <a:rPr lang="en-US" sz="4400" b="1" dirty="0">
                <a:latin typeface="Algerian" panose="04020705040A02060702" pitchFamily="82" charset="0"/>
              </a:rPr>
              <a:t>DASHBOARD</a:t>
            </a:r>
            <a:endParaRPr lang="en-US" sz="4400" dirty="0">
              <a:latin typeface="Algerian" panose="04020705040A02060702" pitchFamily="82" charset="0"/>
            </a:endParaRPr>
          </a:p>
        </p:txBody>
      </p:sp>
      <p:pic>
        <p:nvPicPr>
          <p:cNvPr id="4" name="Picture 3">
            <a:extLst>
              <a:ext uri="{FF2B5EF4-FFF2-40B4-BE49-F238E27FC236}">
                <a16:creationId xmlns:a16="http://schemas.microsoft.com/office/drawing/2014/main" id="{B57540CA-37B7-8F4E-973A-1E9E5547A2B4}"/>
              </a:ext>
            </a:extLst>
          </p:cNvPr>
          <p:cNvPicPr>
            <a:picLocks noChangeAspect="1"/>
          </p:cNvPicPr>
          <p:nvPr/>
        </p:nvPicPr>
        <p:blipFill>
          <a:blip r:embed="rId2"/>
          <a:srcRect l="1846" t="15573" r="1577" b="16086"/>
          <a:stretch/>
        </p:blipFill>
        <p:spPr>
          <a:xfrm>
            <a:off x="815925" y="1420836"/>
            <a:ext cx="10550769" cy="4628271"/>
          </a:xfrm>
          <a:prstGeom prst="rect">
            <a:avLst/>
          </a:prstGeom>
        </p:spPr>
      </p:pic>
    </p:spTree>
    <p:extLst>
      <p:ext uri="{BB962C8B-B14F-4D97-AF65-F5344CB8AC3E}">
        <p14:creationId xmlns:p14="http://schemas.microsoft.com/office/powerpoint/2010/main" val="345882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DD13-26DD-09EB-900E-97908F0D817D}"/>
              </a:ext>
            </a:extLst>
          </p:cNvPr>
          <p:cNvSpPr>
            <a:spLocks noGrp="1"/>
          </p:cNvSpPr>
          <p:nvPr>
            <p:ph type="title"/>
          </p:nvPr>
        </p:nvSpPr>
        <p:spPr>
          <a:xfrm>
            <a:off x="1295402" y="982132"/>
            <a:ext cx="9601196" cy="1303867"/>
          </a:xfrm>
        </p:spPr>
        <p:txBody>
          <a:bodyPr/>
          <a:lstStyle/>
          <a:p>
            <a:r>
              <a:rPr lang="en-US" dirty="0"/>
              <a:t>DASHBOARD HIGHLIGHTS</a:t>
            </a:r>
          </a:p>
        </p:txBody>
      </p:sp>
      <p:sp>
        <p:nvSpPr>
          <p:cNvPr id="3" name="Content Placeholder 2">
            <a:extLst>
              <a:ext uri="{FF2B5EF4-FFF2-40B4-BE49-F238E27FC236}">
                <a16:creationId xmlns:a16="http://schemas.microsoft.com/office/drawing/2014/main" id="{EAD8248F-DF52-CA9A-DA8D-60AE7DF89C34}"/>
              </a:ext>
            </a:extLst>
          </p:cNvPr>
          <p:cNvSpPr>
            <a:spLocks noGrp="1"/>
          </p:cNvSpPr>
          <p:nvPr>
            <p:ph idx="1"/>
          </p:nvPr>
        </p:nvSpPr>
        <p:spPr>
          <a:xfrm>
            <a:off x="1295401" y="2556932"/>
            <a:ext cx="9601196" cy="3318936"/>
          </a:xfrm>
        </p:spPr>
        <p:txBody>
          <a:bodyPr>
            <a:normAutofit fontScale="85000" lnSpcReduction="20000"/>
          </a:bodyPr>
          <a:lstStyle/>
          <a:p>
            <a:r>
              <a:rPr lang="en-US" dirty="0"/>
              <a:t>It clearly gives insights about the performance of agents like the percentage of them below or above average.</a:t>
            </a:r>
          </a:p>
          <a:p>
            <a:r>
              <a:rPr lang="en-US" dirty="0"/>
              <a:t>It shows the trend of volume of tickets and performance of the team in terms of satisfaction rating and resolution time over time.</a:t>
            </a:r>
          </a:p>
          <a:p>
            <a:r>
              <a:rPr lang="en-US" dirty="0"/>
              <a:t>It highlights the distribution of tickets across different request categories and issue types and also respective average satisfaction rating and resolution time.</a:t>
            </a:r>
          </a:p>
          <a:p>
            <a:r>
              <a:rPr lang="en-US" dirty="0"/>
              <a:t>It gives clear picture of distribution of agents into different bands of resolution time and satisfaction rating. </a:t>
            </a:r>
          </a:p>
          <a:p>
            <a:r>
              <a:rPr lang="en-US" dirty="0"/>
              <a:t>It has three slicers namely severity, priority and year to enable interactive data exploration for the higher management.</a:t>
            </a:r>
          </a:p>
        </p:txBody>
      </p:sp>
    </p:spTree>
    <p:extLst>
      <p:ext uri="{BB962C8B-B14F-4D97-AF65-F5344CB8AC3E}">
        <p14:creationId xmlns:p14="http://schemas.microsoft.com/office/powerpoint/2010/main" val="332602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C74C-3271-2FB6-7492-5F898FDCE0DF}"/>
              </a:ext>
            </a:extLst>
          </p:cNvPr>
          <p:cNvSpPr>
            <a:spLocks noGrp="1"/>
          </p:cNvSpPr>
          <p:nvPr>
            <p:ph type="title"/>
          </p:nvPr>
        </p:nvSpPr>
        <p:spPr>
          <a:xfrm>
            <a:off x="1295402" y="982132"/>
            <a:ext cx="9601196" cy="1303867"/>
          </a:xfrm>
        </p:spPr>
        <p:txBody>
          <a:bodyPr/>
          <a:lstStyle/>
          <a:p>
            <a:r>
              <a:rPr lang="en-US" dirty="0"/>
              <a:t>CONCLUSION</a:t>
            </a:r>
          </a:p>
        </p:txBody>
      </p:sp>
      <p:sp>
        <p:nvSpPr>
          <p:cNvPr id="3" name="Content Placeholder 2">
            <a:extLst>
              <a:ext uri="{FF2B5EF4-FFF2-40B4-BE49-F238E27FC236}">
                <a16:creationId xmlns:a16="http://schemas.microsoft.com/office/drawing/2014/main" id="{32312A90-9426-108C-E7AE-0206A85C0E88}"/>
              </a:ext>
            </a:extLst>
          </p:cNvPr>
          <p:cNvSpPr>
            <a:spLocks noGrp="1"/>
          </p:cNvSpPr>
          <p:nvPr>
            <p:ph idx="1"/>
          </p:nvPr>
        </p:nvSpPr>
        <p:spPr>
          <a:xfrm>
            <a:off x="1295401" y="2556932"/>
            <a:ext cx="9601196" cy="3318936"/>
          </a:xfrm>
        </p:spPr>
        <p:txBody>
          <a:bodyPr>
            <a:normAutofit/>
          </a:bodyPr>
          <a:lstStyle/>
          <a:p>
            <a:r>
              <a:rPr lang="en-US" dirty="0"/>
              <a:t> Analysis of past data of the team clearly highlighted that the support team is not at its full potential.</a:t>
            </a:r>
          </a:p>
          <a:p>
            <a:r>
              <a:rPr lang="en-US" dirty="0"/>
              <a:t>It empowers decision makers to decide where to invest, that is to train the below average agents.</a:t>
            </a:r>
          </a:p>
          <a:p>
            <a:pPr marL="0" indent="0" algn="ctr">
              <a:buNone/>
            </a:pPr>
            <a:r>
              <a:rPr lang="en-US" dirty="0"/>
              <a:t>My comprehensive analysis of this data paves the way to improve the efficiency of the support team, reduce resolution time of tickets and also enhance employee satisfaction. It also streamlines investments into right direction which can further improve capital-output ratio of entire company. </a:t>
            </a:r>
          </a:p>
        </p:txBody>
      </p:sp>
    </p:spTree>
    <p:extLst>
      <p:ext uri="{BB962C8B-B14F-4D97-AF65-F5344CB8AC3E}">
        <p14:creationId xmlns:p14="http://schemas.microsoft.com/office/powerpoint/2010/main" val="92876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A3B9-7B70-E197-9D23-5627AC9AE00C}"/>
              </a:ext>
            </a:extLst>
          </p:cNvPr>
          <p:cNvSpPr>
            <a:spLocks noGrp="1"/>
          </p:cNvSpPr>
          <p:nvPr>
            <p:ph type="title"/>
          </p:nvPr>
        </p:nvSpPr>
        <p:spPr>
          <a:xfrm>
            <a:off x="1295402" y="982132"/>
            <a:ext cx="9601196" cy="1303867"/>
          </a:xfrm>
        </p:spPr>
        <p:txBody>
          <a:bodyPr/>
          <a:lstStyle/>
          <a:p>
            <a:r>
              <a:rPr lang="en-US" dirty="0"/>
              <a:t>About the Project</a:t>
            </a:r>
          </a:p>
        </p:txBody>
      </p:sp>
      <p:sp>
        <p:nvSpPr>
          <p:cNvPr id="3" name="Content Placeholder 2">
            <a:extLst>
              <a:ext uri="{FF2B5EF4-FFF2-40B4-BE49-F238E27FC236}">
                <a16:creationId xmlns:a16="http://schemas.microsoft.com/office/drawing/2014/main" id="{E5B72F49-6EE8-F1FC-A130-234EFE612FFA}"/>
              </a:ext>
            </a:extLst>
          </p:cNvPr>
          <p:cNvSpPr>
            <a:spLocks noGrp="1"/>
          </p:cNvSpPr>
          <p:nvPr>
            <p:ph idx="1"/>
          </p:nvPr>
        </p:nvSpPr>
        <p:spPr>
          <a:xfrm>
            <a:off x="1295401" y="2556932"/>
            <a:ext cx="9601196" cy="3318936"/>
          </a:xfrm>
        </p:spPr>
        <p:txBody>
          <a:bodyPr>
            <a:normAutofit fontScale="92500" lnSpcReduction="10000"/>
          </a:bodyPr>
          <a:lstStyle/>
          <a:p>
            <a:r>
              <a:rPr lang="en-US" dirty="0"/>
              <a:t>Whenever an employee encounters an issue, he will raise tickets which are resolved by “IT TICKETS SUPPORT TEAM”. This project is all about analyzing the historical data of the support team.</a:t>
            </a:r>
          </a:p>
          <a:p>
            <a:endParaRPr lang="en-US" dirty="0"/>
          </a:p>
          <a:p>
            <a:r>
              <a:rPr lang="en-US" dirty="0"/>
              <a:t>PRIMARY OBJECTIVES:</a:t>
            </a:r>
          </a:p>
          <a:p>
            <a:r>
              <a:rPr lang="en-US" dirty="0"/>
              <a:t>To improve the efficiency of the team to reach it highest potential.</a:t>
            </a:r>
          </a:p>
          <a:p>
            <a:r>
              <a:rPr lang="en-US" dirty="0"/>
              <a:t>If investment has to be made where it should be invested ? </a:t>
            </a:r>
          </a:p>
          <a:p>
            <a:r>
              <a:rPr lang="en-US" dirty="0"/>
              <a:t>Draw insights on top and low performers in the team.</a:t>
            </a:r>
          </a:p>
        </p:txBody>
      </p:sp>
    </p:spTree>
    <p:extLst>
      <p:ext uri="{BB962C8B-B14F-4D97-AF65-F5344CB8AC3E}">
        <p14:creationId xmlns:p14="http://schemas.microsoft.com/office/powerpoint/2010/main" val="2895866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870C-488C-D0F0-8484-8C368DBF42C4}"/>
              </a:ext>
            </a:extLst>
          </p:cNvPr>
          <p:cNvSpPr>
            <a:spLocks noGrp="1"/>
          </p:cNvSpPr>
          <p:nvPr>
            <p:ph type="ctrTitle"/>
          </p:nvPr>
        </p:nvSpPr>
        <p:spPr>
          <a:xfrm>
            <a:off x="3752797" y="2448643"/>
            <a:ext cx="4686406" cy="980357"/>
          </a:xfrm>
        </p:spPr>
        <p:txBody>
          <a:bodyPr/>
          <a:lstStyle/>
          <a:p>
            <a:r>
              <a:rPr lang="en-US" dirty="0">
                <a:latin typeface="Algerian" panose="04020705040A02060702" pitchFamily="82" charset="0"/>
              </a:rPr>
              <a:t>Thank you</a:t>
            </a:r>
          </a:p>
        </p:txBody>
      </p:sp>
      <p:pic>
        <p:nvPicPr>
          <p:cNvPr id="4" name="Graphic 3" descr="Handshake">
            <a:extLst>
              <a:ext uri="{FF2B5EF4-FFF2-40B4-BE49-F238E27FC236}">
                <a16:creationId xmlns:a16="http://schemas.microsoft.com/office/drawing/2014/main" id="{147531B6-6359-9595-213A-D0123E8E7A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9735" y="3429000"/>
            <a:ext cx="1772530" cy="1512203"/>
          </a:xfrm>
          <a:prstGeom prst="rect">
            <a:avLst/>
          </a:prstGeom>
        </p:spPr>
      </p:pic>
    </p:spTree>
    <p:extLst>
      <p:ext uri="{BB962C8B-B14F-4D97-AF65-F5344CB8AC3E}">
        <p14:creationId xmlns:p14="http://schemas.microsoft.com/office/powerpoint/2010/main" val="124976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0235-15D5-6ED7-C2EA-E852B746802C}"/>
              </a:ext>
            </a:extLst>
          </p:cNvPr>
          <p:cNvSpPr>
            <a:spLocks noGrp="1"/>
          </p:cNvSpPr>
          <p:nvPr>
            <p:ph type="title"/>
          </p:nvPr>
        </p:nvSpPr>
        <p:spPr>
          <a:xfrm>
            <a:off x="1295402" y="982132"/>
            <a:ext cx="9601196" cy="1303867"/>
          </a:xfrm>
        </p:spPr>
        <p:txBody>
          <a:bodyPr/>
          <a:lstStyle/>
          <a:p>
            <a:r>
              <a:rPr lang="en-US" dirty="0"/>
              <a:t>DATA OVERVIEW</a:t>
            </a:r>
          </a:p>
        </p:txBody>
      </p:sp>
      <p:sp>
        <p:nvSpPr>
          <p:cNvPr id="3" name="Content Placeholder 2">
            <a:extLst>
              <a:ext uri="{FF2B5EF4-FFF2-40B4-BE49-F238E27FC236}">
                <a16:creationId xmlns:a16="http://schemas.microsoft.com/office/drawing/2014/main" id="{C9173464-A80B-57FA-8C34-4878356233F0}"/>
              </a:ext>
            </a:extLst>
          </p:cNvPr>
          <p:cNvSpPr>
            <a:spLocks noGrp="1"/>
          </p:cNvSpPr>
          <p:nvPr>
            <p:ph idx="1"/>
          </p:nvPr>
        </p:nvSpPr>
        <p:spPr>
          <a:xfrm>
            <a:off x="1295401" y="2556932"/>
            <a:ext cx="9601196" cy="3318936"/>
          </a:xfrm>
        </p:spPr>
        <p:txBody>
          <a:bodyPr>
            <a:normAutofit fontScale="70000" lnSpcReduction="20000"/>
          </a:bodyPr>
          <a:lstStyle/>
          <a:p>
            <a:r>
              <a:rPr lang="en-US" dirty="0"/>
              <a:t>Dataset allows for an in-depth analysis of tickets’ satisfaction rating and resolution time and also allows to draw insights about the top and low performing agents. </a:t>
            </a:r>
          </a:p>
          <a:p>
            <a:r>
              <a:rPr lang="en-US" dirty="0"/>
              <a:t>Dataset includes:</a:t>
            </a:r>
          </a:p>
          <a:p>
            <a:r>
              <a:rPr lang="en-US" dirty="0"/>
              <a:t>Total number of tickets: 97498</a:t>
            </a:r>
          </a:p>
          <a:p>
            <a:r>
              <a:rPr lang="en-US" dirty="0"/>
              <a:t>Total number of employees who are raising tickets: 2000</a:t>
            </a:r>
          </a:p>
          <a:p>
            <a:r>
              <a:rPr lang="en-US" dirty="0"/>
              <a:t>Total number of agents who are resolving tickets: 50</a:t>
            </a:r>
          </a:p>
          <a:p>
            <a:r>
              <a:rPr lang="en-US" dirty="0"/>
              <a:t>Other data: type of ticket, satisfaction rating, resolution time etc.</a:t>
            </a:r>
          </a:p>
          <a:p>
            <a:r>
              <a:rPr lang="en-US" dirty="0"/>
              <a:t>Data cleaning and preprocessing: </a:t>
            </a:r>
          </a:p>
          <a:p>
            <a:r>
              <a:rPr lang="en-US" dirty="0"/>
              <a:t>Every columns are checked for missing values and filled with average or mode appropriately.</a:t>
            </a:r>
          </a:p>
          <a:p>
            <a:r>
              <a:rPr lang="en-US" dirty="0"/>
              <a:t>Some inconsistent values are replaced as shown in figure.</a:t>
            </a:r>
          </a:p>
          <a:p>
            <a:endParaRPr lang="en-US" dirty="0"/>
          </a:p>
        </p:txBody>
      </p:sp>
      <p:pic>
        <p:nvPicPr>
          <p:cNvPr id="5" name="Picture 4">
            <a:extLst>
              <a:ext uri="{FF2B5EF4-FFF2-40B4-BE49-F238E27FC236}">
                <a16:creationId xmlns:a16="http://schemas.microsoft.com/office/drawing/2014/main" id="{54AD7860-0BA2-7302-1DA3-E9FE581A081E}"/>
              </a:ext>
            </a:extLst>
          </p:cNvPr>
          <p:cNvPicPr>
            <a:picLocks noChangeAspect="1"/>
          </p:cNvPicPr>
          <p:nvPr/>
        </p:nvPicPr>
        <p:blipFill>
          <a:blip r:embed="rId2"/>
          <a:srcRect l="1904" t="33254" r="73439" b="51719"/>
          <a:stretch/>
        </p:blipFill>
        <p:spPr>
          <a:xfrm>
            <a:off x="7344452" y="2996445"/>
            <a:ext cx="3838694" cy="1727844"/>
          </a:xfrm>
          <a:prstGeom prst="rect">
            <a:avLst/>
          </a:prstGeom>
        </p:spPr>
      </p:pic>
    </p:spTree>
    <p:extLst>
      <p:ext uri="{BB962C8B-B14F-4D97-AF65-F5344CB8AC3E}">
        <p14:creationId xmlns:p14="http://schemas.microsoft.com/office/powerpoint/2010/main" val="387614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F2F8-C883-F927-1855-977A024FD8DE}"/>
              </a:ext>
            </a:extLst>
          </p:cNvPr>
          <p:cNvSpPr>
            <a:spLocks noGrp="1"/>
          </p:cNvSpPr>
          <p:nvPr>
            <p:ph type="title"/>
          </p:nvPr>
        </p:nvSpPr>
        <p:spPr>
          <a:xfrm>
            <a:off x="1295402" y="982132"/>
            <a:ext cx="9601196" cy="1303867"/>
          </a:xfrm>
        </p:spPr>
        <p:txBody>
          <a:bodyPr>
            <a:normAutofit fontScale="90000"/>
          </a:bodyPr>
          <a:lstStyle/>
          <a:p>
            <a:r>
              <a:rPr lang="en-US" dirty="0"/>
              <a:t>ANALYTICAL APPROACH AND TOOLS</a:t>
            </a:r>
          </a:p>
        </p:txBody>
      </p:sp>
      <p:sp>
        <p:nvSpPr>
          <p:cNvPr id="3" name="Content Placeholder 2">
            <a:extLst>
              <a:ext uri="{FF2B5EF4-FFF2-40B4-BE49-F238E27FC236}">
                <a16:creationId xmlns:a16="http://schemas.microsoft.com/office/drawing/2014/main" id="{1216617F-405C-9FE9-6430-B59E22635AD5}"/>
              </a:ext>
            </a:extLst>
          </p:cNvPr>
          <p:cNvSpPr>
            <a:spLocks noGrp="1"/>
          </p:cNvSpPr>
          <p:nvPr>
            <p:ph idx="1"/>
          </p:nvPr>
        </p:nvSpPr>
        <p:spPr>
          <a:xfrm>
            <a:off x="1295401" y="2556932"/>
            <a:ext cx="9601196" cy="3318936"/>
          </a:xfrm>
        </p:spPr>
        <p:txBody>
          <a:bodyPr>
            <a:normAutofit fontScale="92500"/>
          </a:bodyPr>
          <a:lstStyle/>
          <a:p>
            <a:r>
              <a:rPr lang="en-US" dirty="0"/>
              <a:t>Data Enrichment: Enhanced the dataset with additional variables using VLOOKUP.</a:t>
            </a:r>
          </a:p>
          <a:p>
            <a:r>
              <a:rPr lang="en-US" dirty="0"/>
              <a:t>Descriptive Analysis: Employed PivotTables for summarizing key  metrics like average resolution time (days) and satisfaction rating of agents.</a:t>
            </a:r>
          </a:p>
          <a:p>
            <a:r>
              <a:rPr lang="en-US" dirty="0"/>
              <a:t>Trend Analysis: Used line chart to visualize the trend of volume of tickets, average satisfaction rating and average resolution time over years or months or Quarters.</a:t>
            </a:r>
          </a:p>
          <a:p>
            <a:r>
              <a:rPr lang="en-US" dirty="0"/>
              <a:t>Visualization: Created dynamic Dashboard for data representation along with slicers to enable interactive data exploration. </a:t>
            </a:r>
          </a:p>
        </p:txBody>
      </p:sp>
    </p:spTree>
    <p:extLst>
      <p:ext uri="{BB962C8B-B14F-4D97-AF65-F5344CB8AC3E}">
        <p14:creationId xmlns:p14="http://schemas.microsoft.com/office/powerpoint/2010/main" val="204416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6A9832-1417-7B01-6435-247EF380CEF9}"/>
              </a:ext>
            </a:extLst>
          </p:cNvPr>
          <p:cNvSpPr txBox="1"/>
          <p:nvPr/>
        </p:nvSpPr>
        <p:spPr>
          <a:xfrm>
            <a:off x="2278670" y="707864"/>
            <a:ext cx="7634654" cy="523220"/>
          </a:xfrm>
          <a:prstGeom prst="rect">
            <a:avLst/>
          </a:prstGeom>
          <a:noFill/>
        </p:spPr>
        <p:txBody>
          <a:bodyPr wrap="square">
            <a:spAutoFit/>
          </a:bodyPr>
          <a:lstStyle/>
          <a:p>
            <a:r>
              <a:rPr lang="en-US" sz="2800" b="1" dirty="0">
                <a:effectLst/>
                <a:latin typeface="Calibri" panose="020F0502020204030204" pitchFamily="34" charset="0"/>
                <a:ea typeface="Calibri" panose="020F0502020204030204" pitchFamily="34" charset="0"/>
              </a:rPr>
              <a:t>How has the volume of tickets changed over time?</a:t>
            </a:r>
            <a:endParaRPr lang="en-US" sz="2800" b="1" dirty="0"/>
          </a:p>
        </p:txBody>
      </p:sp>
      <p:sp>
        <p:nvSpPr>
          <p:cNvPr id="7" name="TextBox 6">
            <a:extLst>
              <a:ext uri="{FF2B5EF4-FFF2-40B4-BE49-F238E27FC236}">
                <a16:creationId xmlns:a16="http://schemas.microsoft.com/office/drawing/2014/main" id="{15A4D590-8795-8849-B4CC-058C91226DAA}"/>
              </a:ext>
            </a:extLst>
          </p:cNvPr>
          <p:cNvSpPr txBox="1"/>
          <p:nvPr/>
        </p:nvSpPr>
        <p:spPr>
          <a:xfrm>
            <a:off x="2197487" y="1231084"/>
            <a:ext cx="7797019" cy="461665"/>
          </a:xfrm>
          <a:prstGeom prst="rect">
            <a:avLst/>
          </a:prstGeom>
          <a:noFill/>
        </p:spPr>
        <p:txBody>
          <a:bodyPr wrap="square">
            <a:spAutoFit/>
          </a:bodyPr>
          <a:lstStyle/>
          <a:p>
            <a:r>
              <a:rPr lang="en-US" sz="2400" dirty="0">
                <a:effectLst/>
                <a:latin typeface="Calibri" panose="020F0502020204030204" pitchFamily="34" charset="0"/>
                <a:ea typeface="Calibri" panose="020F0502020204030204" pitchFamily="34" charset="0"/>
              </a:rPr>
              <a:t>Volume of tickets has increased over time from 2016 to 2020.</a:t>
            </a:r>
            <a:endParaRPr lang="en-US" sz="2400" dirty="0"/>
          </a:p>
        </p:txBody>
      </p:sp>
      <p:pic>
        <p:nvPicPr>
          <p:cNvPr id="4" name="Picture 3">
            <a:extLst>
              <a:ext uri="{FF2B5EF4-FFF2-40B4-BE49-F238E27FC236}">
                <a16:creationId xmlns:a16="http://schemas.microsoft.com/office/drawing/2014/main" id="{DC672522-D7C5-21A6-3779-E7E33E0F8614}"/>
              </a:ext>
            </a:extLst>
          </p:cNvPr>
          <p:cNvPicPr>
            <a:picLocks noChangeAspect="1"/>
          </p:cNvPicPr>
          <p:nvPr/>
        </p:nvPicPr>
        <p:blipFill>
          <a:blip r:embed="rId2"/>
          <a:srcRect l="2653" t="37943" r="54309" b="21011"/>
          <a:stretch/>
        </p:blipFill>
        <p:spPr>
          <a:xfrm>
            <a:off x="2545079" y="1872719"/>
            <a:ext cx="7101837" cy="3868614"/>
          </a:xfrm>
          <a:prstGeom prst="flowChartAlternateProcess">
            <a:avLst/>
          </a:prstGeom>
        </p:spPr>
      </p:pic>
    </p:spTree>
    <p:extLst>
      <p:ext uri="{BB962C8B-B14F-4D97-AF65-F5344CB8AC3E}">
        <p14:creationId xmlns:p14="http://schemas.microsoft.com/office/powerpoint/2010/main" val="222071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BB8030-0BE9-DD83-2FCC-CB55DAE0B5FF}"/>
              </a:ext>
            </a:extLst>
          </p:cNvPr>
          <p:cNvSpPr txBox="1"/>
          <p:nvPr/>
        </p:nvSpPr>
        <p:spPr>
          <a:xfrm>
            <a:off x="419681" y="585361"/>
            <a:ext cx="11352629" cy="830997"/>
          </a:xfrm>
          <a:prstGeom prst="rect">
            <a:avLst/>
          </a:prstGeom>
          <a:noFill/>
        </p:spPr>
        <p:txBody>
          <a:bodyPr wrap="square">
            <a:spAutoFit/>
          </a:bodyPr>
          <a:lstStyle/>
          <a:p>
            <a:pPr algn="ctr"/>
            <a:r>
              <a:rPr lang="en-US" sz="2400" b="1" dirty="0">
                <a:effectLst/>
                <a:latin typeface="Calibri" panose="020F0502020204030204" pitchFamily="34" charset="0"/>
                <a:ea typeface="Calibri" panose="020F0502020204030204" pitchFamily="34" charset="0"/>
              </a:rPr>
              <a:t>What is the distribution of tickets across categories (e.g., Login Access, System, Software)?</a:t>
            </a:r>
            <a:endParaRPr lang="en-US" sz="2400" b="1" dirty="0"/>
          </a:p>
        </p:txBody>
      </p:sp>
      <p:sp>
        <p:nvSpPr>
          <p:cNvPr id="5" name="TextBox 4">
            <a:extLst>
              <a:ext uri="{FF2B5EF4-FFF2-40B4-BE49-F238E27FC236}">
                <a16:creationId xmlns:a16="http://schemas.microsoft.com/office/drawing/2014/main" id="{A66F19FA-1D07-8987-90C3-1008F7D11268}"/>
              </a:ext>
            </a:extLst>
          </p:cNvPr>
          <p:cNvSpPr txBox="1"/>
          <p:nvPr/>
        </p:nvSpPr>
        <p:spPr>
          <a:xfrm>
            <a:off x="1158236" y="1539935"/>
            <a:ext cx="9875520" cy="865173"/>
          </a:xfrm>
          <a:prstGeom prst="rect">
            <a:avLst/>
          </a:prstGeom>
          <a:noFill/>
        </p:spPr>
        <p:txBody>
          <a:bodyPr wrap="square">
            <a:spAutoFit/>
          </a:bodyPr>
          <a:lstStyle/>
          <a:p>
            <a:pPr marL="0" marR="0" algn="ctr">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Calibri" panose="020F0502020204030204" pitchFamily="34" charset="0"/>
              </a:rPr>
              <a:t>According to analysis, </a:t>
            </a:r>
            <a:r>
              <a:rPr lang="en-US" sz="2400" kern="100" dirty="0">
                <a:latin typeface="Calibri" panose="020F0502020204030204" pitchFamily="34" charset="0"/>
                <a:ea typeface="Calibri" panose="020F0502020204030204" pitchFamily="34" charset="0"/>
                <a:cs typeface="Calibri" panose="020F0502020204030204" pitchFamily="34" charset="0"/>
              </a:rPr>
              <a:t>System has highest </a:t>
            </a:r>
            <a:r>
              <a:rPr lang="en-US" sz="2400" kern="100" dirty="0">
                <a:effectLst/>
                <a:latin typeface="Calibri" panose="020F0502020204030204" pitchFamily="34" charset="0"/>
                <a:ea typeface="Calibri" panose="020F0502020204030204" pitchFamily="34" charset="0"/>
                <a:cs typeface="Calibri" panose="020F0502020204030204" pitchFamily="34" charset="0"/>
              </a:rPr>
              <a:t>share of 40% followed by login access, software and then hardware.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3755100-5326-705B-5F33-5D258A971F97}"/>
              </a:ext>
            </a:extLst>
          </p:cNvPr>
          <p:cNvPicPr>
            <a:picLocks noChangeAspect="1"/>
          </p:cNvPicPr>
          <p:nvPr/>
        </p:nvPicPr>
        <p:blipFill>
          <a:blip r:embed="rId2"/>
          <a:srcRect l="3443" t="23166" r="59153" b="23064"/>
          <a:stretch/>
        </p:blipFill>
        <p:spPr>
          <a:xfrm>
            <a:off x="3555605" y="2405575"/>
            <a:ext cx="5080789" cy="3556164"/>
          </a:xfrm>
          <a:prstGeom prst="flowChartAlternateProcess">
            <a:avLst/>
          </a:prstGeom>
        </p:spPr>
      </p:pic>
    </p:spTree>
    <p:extLst>
      <p:ext uri="{BB962C8B-B14F-4D97-AF65-F5344CB8AC3E}">
        <p14:creationId xmlns:p14="http://schemas.microsoft.com/office/powerpoint/2010/main" val="138103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8F324F-2BD2-58DC-CDBC-2806C75EC6C7}"/>
              </a:ext>
            </a:extLst>
          </p:cNvPr>
          <p:cNvSpPr txBox="1"/>
          <p:nvPr/>
        </p:nvSpPr>
        <p:spPr>
          <a:xfrm>
            <a:off x="1951009" y="707130"/>
            <a:ext cx="8289975" cy="461665"/>
          </a:xfrm>
          <a:prstGeom prst="rect">
            <a:avLst/>
          </a:prstGeom>
          <a:noFill/>
        </p:spPr>
        <p:txBody>
          <a:bodyPr wrap="square">
            <a:spAutoFit/>
          </a:bodyPr>
          <a:lstStyle/>
          <a:p>
            <a:r>
              <a:rPr lang="en-US" sz="2400" b="1" dirty="0">
                <a:effectLst/>
                <a:latin typeface="Calibri" panose="020F0502020204030204" pitchFamily="34" charset="0"/>
                <a:ea typeface="Calibri" panose="020F0502020204030204" pitchFamily="34" charset="0"/>
              </a:rPr>
              <a:t>What is the count of each issue type (e.g., IT Error, IT Request)?</a:t>
            </a:r>
            <a:endParaRPr lang="en-US" sz="2400" b="1" dirty="0"/>
          </a:p>
        </p:txBody>
      </p:sp>
      <p:sp>
        <p:nvSpPr>
          <p:cNvPr id="5" name="TextBox 4">
            <a:extLst>
              <a:ext uri="{FF2B5EF4-FFF2-40B4-BE49-F238E27FC236}">
                <a16:creationId xmlns:a16="http://schemas.microsoft.com/office/drawing/2014/main" id="{F33278E0-DE34-5413-C705-459AE1725335}"/>
              </a:ext>
            </a:extLst>
          </p:cNvPr>
          <p:cNvSpPr txBox="1"/>
          <p:nvPr/>
        </p:nvSpPr>
        <p:spPr>
          <a:xfrm>
            <a:off x="1880674" y="1324236"/>
            <a:ext cx="8430651" cy="461665"/>
          </a:xfrm>
          <a:prstGeom prst="rect">
            <a:avLst/>
          </a:prstGeom>
          <a:noFill/>
        </p:spPr>
        <p:txBody>
          <a:bodyPr wrap="square">
            <a:spAutoFit/>
          </a:bodyPr>
          <a:lstStyle/>
          <a:p>
            <a:r>
              <a:rPr lang="en-US" sz="2400" dirty="0">
                <a:effectLst/>
                <a:latin typeface="Calibri" panose="020F0502020204030204" pitchFamily="34" charset="0"/>
                <a:ea typeface="Calibri" panose="020F0502020204030204" pitchFamily="34" charset="0"/>
              </a:rPr>
              <a:t>Count of IT Error and IT Request are 24278 and 73220 respectively.</a:t>
            </a:r>
            <a:endParaRPr lang="en-US" sz="2400" dirty="0"/>
          </a:p>
        </p:txBody>
      </p:sp>
      <p:pic>
        <p:nvPicPr>
          <p:cNvPr id="4" name="Picture 3">
            <a:extLst>
              <a:ext uri="{FF2B5EF4-FFF2-40B4-BE49-F238E27FC236}">
                <a16:creationId xmlns:a16="http://schemas.microsoft.com/office/drawing/2014/main" id="{90EDE534-520E-F4E5-7955-9A875F75F2B1}"/>
              </a:ext>
            </a:extLst>
          </p:cNvPr>
          <p:cNvPicPr>
            <a:picLocks noChangeAspect="1"/>
          </p:cNvPicPr>
          <p:nvPr/>
        </p:nvPicPr>
        <p:blipFill>
          <a:blip r:embed="rId2"/>
          <a:srcRect l="2885" t="42048" r="63769" b="20190"/>
          <a:stretch/>
        </p:blipFill>
        <p:spPr>
          <a:xfrm>
            <a:off x="2947325" y="1941342"/>
            <a:ext cx="6297344" cy="3906898"/>
          </a:xfrm>
          <a:prstGeom prst="flowChartAlternateProcess">
            <a:avLst/>
          </a:prstGeom>
        </p:spPr>
      </p:pic>
    </p:spTree>
    <p:extLst>
      <p:ext uri="{BB962C8B-B14F-4D97-AF65-F5344CB8AC3E}">
        <p14:creationId xmlns:p14="http://schemas.microsoft.com/office/powerpoint/2010/main" val="394513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C4441-0A3F-5792-F315-8C9A4CE1D7FD}"/>
              </a:ext>
            </a:extLst>
          </p:cNvPr>
          <p:cNvSpPr txBox="1"/>
          <p:nvPr/>
        </p:nvSpPr>
        <p:spPr>
          <a:xfrm>
            <a:off x="1177307" y="660235"/>
            <a:ext cx="9837385" cy="461665"/>
          </a:xfrm>
          <a:prstGeom prst="rect">
            <a:avLst/>
          </a:prstGeom>
          <a:noFill/>
        </p:spPr>
        <p:txBody>
          <a:bodyPr wrap="square">
            <a:spAutoFit/>
          </a:bodyPr>
          <a:lstStyle/>
          <a:p>
            <a:r>
              <a:rPr lang="en-US" sz="2400" b="1" dirty="0">
                <a:effectLst/>
                <a:latin typeface="Calibri" panose="020F0502020204030204" pitchFamily="34" charset="0"/>
                <a:ea typeface="Calibri" panose="020F0502020204030204" pitchFamily="34" charset="0"/>
              </a:rPr>
              <a:t>Which agents need additional training based on their performance metrics? </a:t>
            </a:r>
            <a:endParaRPr lang="en-US" sz="2400" b="1" dirty="0"/>
          </a:p>
        </p:txBody>
      </p:sp>
      <p:pic>
        <p:nvPicPr>
          <p:cNvPr id="2" name="Picture 1">
            <a:extLst>
              <a:ext uri="{FF2B5EF4-FFF2-40B4-BE49-F238E27FC236}">
                <a16:creationId xmlns:a16="http://schemas.microsoft.com/office/drawing/2014/main" id="{342F89B8-A4C6-996A-0F04-336AA167520B}"/>
              </a:ext>
            </a:extLst>
          </p:cNvPr>
          <p:cNvPicPr>
            <a:picLocks noChangeAspect="1"/>
          </p:cNvPicPr>
          <p:nvPr/>
        </p:nvPicPr>
        <p:blipFill>
          <a:blip r:embed="rId2"/>
          <a:srcRect l="45115" t="41637" r="32732" b="19628"/>
          <a:stretch/>
        </p:blipFill>
        <p:spPr>
          <a:xfrm>
            <a:off x="1177307" y="1266092"/>
            <a:ext cx="4763637" cy="4582550"/>
          </a:xfrm>
          <a:prstGeom prst="flowChartAlternateProcess">
            <a:avLst/>
          </a:prstGeom>
        </p:spPr>
      </p:pic>
      <p:pic>
        <p:nvPicPr>
          <p:cNvPr id="5" name="Picture 4">
            <a:extLst>
              <a:ext uri="{FF2B5EF4-FFF2-40B4-BE49-F238E27FC236}">
                <a16:creationId xmlns:a16="http://schemas.microsoft.com/office/drawing/2014/main" id="{CB778ADC-D268-1275-2EC6-BD9B186FC20C}"/>
              </a:ext>
            </a:extLst>
          </p:cNvPr>
          <p:cNvPicPr>
            <a:picLocks noChangeAspect="1"/>
          </p:cNvPicPr>
          <p:nvPr/>
        </p:nvPicPr>
        <p:blipFill>
          <a:blip r:embed="rId3"/>
          <a:srcRect l="16384" t="42253" r="58577" b="22037"/>
          <a:stretch/>
        </p:blipFill>
        <p:spPr>
          <a:xfrm>
            <a:off x="6251058" y="1266090"/>
            <a:ext cx="4707435" cy="4582551"/>
          </a:xfrm>
          <a:prstGeom prst="flowChartAlternateProcess">
            <a:avLst/>
          </a:prstGeom>
        </p:spPr>
      </p:pic>
    </p:spTree>
    <p:extLst>
      <p:ext uri="{BB962C8B-B14F-4D97-AF65-F5344CB8AC3E}">
        <p14:creationId xmlns:p14="http://schemas.microsoft.com/office/powerpoint/2010/main" val="38725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935A71-367E-04E1-8CD5-1858BD99855D}"/>
              </a:ext>
            </a:extLst>
          </p:cNvPr>
          <p:cNvPicPr>
            <a:picLocks noChangeAspect="1"/>
          </p:cNvPicPr>
          <p:nvPr/>
        </p:nvPicPr>
        <p:blipFill rotWithShape="1">
          <a:blip r:embed="rId2">
            <a:extLst>
              <a:ext uri="{28A0092B-C50C-407E-A947-70E740481C1C}">
                <a14:useLocalDpi xmlns:a14="http://schemas.microsoft.com/office/drawing/2010/main" val="0"/>
              </a:ext>
            </a:extLst>
          </a:blip>
          <a:srcRect t="29593" r="69871" b="32155"/>
          <a:stretch/>
        </p:blipFill>
        <p:spPr bwMode="auto">
          <a:xfrm>
            <a:off x="2185180" y="2250831"/>
            <a:ext cx="7699050" cy="3684227"/>
          </a:xfrm>
          <a:prstGeom prst="flowChartAlternateProcess">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A57632C9-2EC2-24E7-4B4A-3036AD934D86}"/>
              </a:ext>
            </a:extLst>
          </p:cNvPr>
          <p:cNvSpPr txBox="1"/>
          <p:nvPr/>
        </p:nvSpPr>
        <p:spPr>
          <a:xfrm>
            <a:off x="743243" y="1245940"/>
            <a:ext cx="10705514" cy="830997"/>
          </a:xfrm>
          <a:prstGeom prst="rect">
            <a:avLst/>
          </a:prstGeom>
          <a:noFill/>
        </p:spPr>
        <p:txBody>
          <a:bodyPr wrap="square">
            <a:spAutoFit/>
          </a:bodyPr>
          <a:lstStyle/>
          <a:p>
            <a:pPr algn="ctr"/>
            <a:r>
              <a:rPr lang="en-US" sz="2400" dirty="0">
                <a:effectLst/>
                <a:latin typeface="Calibri" panose="020F0502020204030204" pitchFamily="34" charset="0"/>
                <a:ea typeface="Calibri" panose="020F0502020204030204" pitchFamily="34" charset="0"/>
              </a:rPr>
              <a:t>Highest band for average resolution time(days) is 5.1-5.6 days. So </a:t>
            </a:r>
            <a:r>
              <a:rPr lang="en-US" sz="2400" dirty="0">
                <a:latin typeface="Calibri" panose="020F0502020204030204" pitchFamily="34" charset="0"/>
                <a:ea typeface="Calibri" panose="020F0502020204030204" pitchFamily="34" charset="0"/>
              </a:rPr>
              <a:t>t</a:t>
            </a:r>
            <a:r>
              <a:rPr lang="en-US" sz="2400" dirty="0">
                <a:effectLst/>
                <a:latin typeface="Calibri" panose="020F0502020204030204" pitchFamily="34" charset="0"/>
                <a:ea typeface="Calibri" panose="020F0502020204030204" pitchFamily="34" charset="0"/>
              </a:rPr>
              <a:t>hese agents must be trained in first priority if we are going by average resolution time.</a:t>
            </a:r>
            <a:endParaRPr lang="en-US" sz="2400" dirty="0"/>
          </a:p>
        </p:txBody>
      </p:sp>
      <p:sp>
        <p:nvSpPr>
          <p:cNvPr id="6" name="TextBox 5">
            <a:extLst>
              <a:ext uri="{FF2B5EF4-FFF2-40B4-BE49-F238E27FC236}">
                <a16:creationId xmlns:a16="http://schemas.microsoft.com/office/drawing/2014/main" id="{6EC990FD-2A1B-458C-0B59-E1B2EDD717B2}"/>
              </a:ext>
            </a:extLst>
          </p:cNvPr>
          <p:cNvSpPr txBox="1"/>
          <p:nvPr/>
        </p:nvSpPr>
        <p:spPr>
          <a:xfrm>
            <a:off x="1357193" y="610382"/>
            <a:ext cx="9355023" cy="461665"/>
          </a:xfrm>
          <a:prstGeom prst="rect">
            <a:avLst/>
          </a:prstGeom>
          <a:noFill/>
        </p:spPr>
        <p:txBody>
          <a:bodyPr wrap="square">
            <a:spAutoFit/>
          </a:bodyPr>
          <a:lstStyle/>
          <a:p>
            <a:r>
              <a:rPr lang="en-US" sz="2400" b="1" dirty="0"/>
              <a:t>Who are those agents with highest resolution time and needs training ?</a:t>
            </a:r>
            <a:endParaRPr lang="en-US" sz="2400" dirty="0"/>
          </a:p>
        </p:txBody>
      </p:sp>
    </p:spTree>
    <p:extLst>
      <p:ext uri="{BB962C8B-B14F-4D97-AF65-F5344CB8AC3E}">
        <p14:creationId xmlns:p14="http://schemas.microsoft.com/office/powerpoint/2010/main" val="29770528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417</TotalTime>
  <Words>1169</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Arial</vt:lpstr>
      <vt:lpstr>Calibri</vt:lpstr>
      <vt:lpstr>Garamond</vt:lpstr>
      <vt:lpstr>Organic</vt:lpstr>
      <vt:lpstr>IT TICKETS SUPPORT SYSTEM ANALYSIS</vt:lpstr>
      <vt:lpstr>About the Project</vt:lpstr>
      <vt:lpstr>DATA OVERVIEW</vt:lpstr>
      <vt:lpstr>ANALYTICAL APPROACH AND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HIGHLIGHTS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27</cp:revision>
  <dcterms:created xsi:type="dcterms:W3CDTF">2024-10-15T19:16:41Z</dcterms:created>
  <dcterms:modified xsi:type="dcterms:W3CDTF">2024-10-29T11:23:07Z</dcterms:modified>
</cp:coreProperties>
</file>