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7"/>
  </p:notesMasterIdLst>
  <p:sldIdLst>
    <p:sldId id="256" r:id="rId2"/>
    <p:sldId id="270" r:id="rId3"/>
    <p:sldId id="266" r:id="rId4"/>
    <p:sldId id="271" r:id="rId5"/>
    <p:sldId id="280" r:id="rId6"/>
    <p:sldId id="272" r:id="rId7"/>
    <p:sldId id="274" r:id="rId8"/>
    <p:sldId id="275" r:id="rId9"/>
    <p:sldId id="276" r:id="rId10"/>
    <p:sldId id="281" r:id="rId11"/>
    <p:sldId id="282" r:id="rId12"/>
    <p:sldId id="277" r:id="rId13"/>
    <p:sldId id="278" r:id="rId14"/>
    <p:sldId id="279" r:id="rId15"/>
    <p:sldId id="265" r:id="rId16"/>
    <p:sldId id="257" r:id="rId17"/>
    <p:sldId id="284" r:id="rId18"/>
    <p:sldId id="264" r:id="rId19"/>
    <p:sldId id="258" r:id="rId20"/>
    <p:sldId id="259" r:id="rId21"/>
    <p:sldId id="260" r:id="rId22"/>
    <p:sldId id="285" r:id="rId23"/>
    <p:sldId id="261" r:id="rId24"/>
    <p:sldId id="262" r:id="rId25"/>
    <p:sldId id="263" r:id="rId26"/>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130" autoAdjust="0"/>
    <p:restoredTop sz="87621" autoAdjust="0"/>
  </p:normalViewPr>
  <p:slideViewPr>
    <p:cSldViewPr>
      <p:cViewPr varScale="1">
        <p:scale>
          <a:sx n="85" d="100"/>
          <a:sy n="85" d="100"/>
        </p:scale>
        <p:origin x="-828" y="-84"/>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7/5/2024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17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047E157E-8DCB-4F70-A0AF-5EB586A91DD4}" type="datetime1">
              <a:rPr lang="en-US" smtClean="0">
                <a:solidFill>
                  <a:srgbClr val="FFFFFF"/>
                </a:solidFill>
              </a:rPr>
              <a:pPr algn="ctr"/>
              <a:t>7/5/2024</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extLst/>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smtClean="0"/>
              <a:t>Click to edit Master title style</a:t>
            </a:r>
            <a:endParaRPr lang="en-US" dirty="0"/>
          </a:p>
        </p:txBody>
      </p:sp>
      <p:sp>
        <p:nvSpPr>
          <p:cNvPr id="3" name="Rectangle 2"/>
          <p:cNvSpPr>
            <a:spLocks noGrp="1"/>
          </p:cNvSpPr>
          <p:nvPr>
            <p:ph type="dt" sz="half" idx="10"/>
          </p:nvPr>
        </p:nvSpPr>
        <p:spPr/>
        <p:txBody>
          <a:bodyPr/>
          <a:lstStyle>
            <a:extLst/>
          </a:lstStyle>
          <a:p>
            <a:fld id="{E4606EA6-EFEA-4C30-9264-4F9291A5780D}" type="datetime1">
              <a:rPr lang="en-US" smtClean="0"/>
              <a:pPr/>
              <a:t>7/5/2024</a:t>
            </a:fld>
            <a:endParaRPr lang="en-US"/>
          </a:p>
        </p:txBody>
      </p:sp>
      <p:sp>
        <p:nvSpPr>
          <p:cNvPr id="4" name="Rectangle 3"/>
          <p:cNvSpPr>
            <a:spLocks noGrp="1"/>
          </p:cNvSpPr>
          <p:nvPr>
            <p:ph type="ftr" sz="quarter" idx="11"/>
          </p:nvPr>
        </p:nvSpPr>
        <p:spPr/>
        <p:txBody>
          <a:bodyPr/>
          <a:lstStyle>
            <a:extLst/>
          </a:lstStyle>
          <a:p>
            <a:endParaRPr lang="en-US"/>
          </a:p>
        </p:txBody>
      </p:sp>
      <p:sp>
        <p:nvSpPr>
          <p:cNvPr id="5" name="Rectangle 4"/>
          <p:cNvSpPr>
            <a:spLocks noGrp="1"/>
          </p:cNvSpPr>
          <p:nvPr>
            <p:ph type="sldNum" sz="quarter" idx="12"/>
          </p:nvPr>
        </p:nvSpPr>
        <p:spPr/>
        <p:txBody>
          <a:bodyPr/>
          <a:lstStyle>
            <a:extLst/>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0" cy="32766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extLst/>
          </a:lstStyle>
          <a:p>
            <a:fld id="{6FCF9F07-3BC7-4570-B054-79111B0A380C}" type="datetime1">
              <a:rPr lang="en-US" smtClean="0"/>
              <a:pPr/>
              <a:t>7/5/2024</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extLst/>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extLst/>
          </a:lstStyle>
          <a:p>
            <a:fld id="{E4606EA6-EFEA-4C30-9264-4F9291A5780D}" type="datetime1">
              <a:rPr lang="en-US" smtClean="0"/>
              <a:pPr/>
              <a:t>7/5/2024</a:t>
            </a:fld>
            <a:endParaRPr lang="en-US"/>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2" name="Footer Placeholder 11"/>
          <p:cNvSpPr>
            <a:spLocks noGrp="1"/>
          </p:cNvSpPr>
          <p:nvPr>
            <p:ph type="ftr" sz="quarter" idx="17"/>
          </p:nvPr>
        </p:nvSpPr>
        <p:spPr/>
        <p:txBody>
          <a:bodyPr rtlCol="0"/>
          <a:lstStyle>
            <a:extLst/>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extLst/>
          </a:lstStyle>
          <a:p>
            <a:fld id="{E4606EA6-EFEA-4C30-9264-4F9291A5780D}" type="datetime1">
              <a:rPr lang="en-US" smtClean="0"/>
              <a:pPr/>
              <a:t>7/5/2024</a:t>
            </a:fld>
            <a:endParaRPr lang="en-US"/>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4" name="Footer Placeholder 13"/>
          <p:cNvSpPr>
            <a:spLocks noGrp="1"/>
          </p:cNvSpPr>
          <p:nvPr>
            <p:ph type="ftr" sz="quarter" idx="17"/>
          </p:nvPr>
        </p:nvSpPr>
        <p:spPr/>
        <p:txBody>
          <a:bodyPr rtlCol="0"/>
          <a:lstStyle>
            <a:extLst/>
          </a:lstStyle>
          <a:p>
            <a:endParaRPr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extLst/>
          </a:lstStyle>
          <a:p>
            <a:fld id="{6DFADB5D-B7A0-47E3-AD2D-B1A6F8614213}" type="datetime1">
              <a:rPr lang="en-US" smtClean="0"/>
              <a:pPr/>
              <a:t>7/5/2024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968126-03FC-49C0-B9B8-2B561CCC3D90}" type="datetime1">
              <a:rPr lang="en-US" smtClean="0"/>
              <a:pPr/>
              <a:t>7/5/2024</a:t>
            </a:fld>
            <a:endParaRPr lang="en-US"/>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extLst/>
          </a:lstStyle>
          <a:p>
            <a:fld id="{F49A8198-4617-485E-9585-4840B69DBBA6}" type="datetime1">
              <a:rPr lang="en-US" smtClean="0"/>
              <a:pPr/>
              <a:t>7/5/2024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smtClean="0"/>
              <a:t>Click icon to add picture</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smtClean="0"/>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smtClean="0"/>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extLst/>
          </a:lstStyle>
          <a:p>
            <a:fld id="{E4606EA6-EFEA-4C30-9264-4F9291A5780D}" type="datetime1">
              <a:rPr lang="en-US" smtClean="0"/>
              <a:pPr/>
              <a:t>7/5/2024</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extLst/>
          </a:lstStyle>
          <a:p>
            <a:fld id="{E4606EA6-EFEA-4C30-9264-4F9291A5780D}" type="datetime1">
              <a:rPr lang="en-US" smtClean="0"/>
              <a:pPr/>
              <a:t>7/5/2024</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extLst/>
          </a:lstStyle>
          <a:p>
            <a:pPr algn="r"/>
            <a:endParaRPr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a:defRPr sz="1400" b="1">
                <a:solidFill>
                  <a:srgbClr val="FFFFFF"/>
                </a:solidFill>
              </a:defRPr>
            </a:lvl1pPr>
            <a:extLst/>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extLst/>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apache-jmeter-an-introduc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eeksforgeeks.org/introduction-to-wiresha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iso.org/isoiec-27001-information-security.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iso.org/standard/43757.html" TargetMode="External"/><Relationship Id="rId4" Type="http://schemas.openxmlformats.org/officeDocument/2006/relationships/hyperlink" Target="https://www.iso.org/standard/54533.html"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s://www.iso.org/standard/76559.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pcisecuritystandards.or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acceptance-testing-software-testing/" TargetMode="External"/><Relationship Id="rId2" Type="http://schemas.openxmlformats.org/officeDocument/2006/relationships/hyperlink" Target="https://www.geeksforgeeks.org/interoperability-software-test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performance-testing-software-testing/" TargetMode="External"/><Relationship Id="rId2" Type="http://schemas.openxmlformats.org/officeDocument/2006/relationships/hyperlink" Target="https://www.geeksforgeeks.org/software-testing-non-functional-testing/" TargetMode="External"/><Relationship Id="rId1" Type="http://schemas.openxmlformats.org/officeDocument/2006/relationships/slideLayout" Target="../slideLayouts/slideLayout2.xml"/><Relationship Id="rId5" Type="http://schemas.openxmlformats.org/officeDocument/2006/relationships/hyperlink" Target="https://www.geeksforgeeks.org/software-testing-load-testing/" TargetMode="External"/><Relationship Id="rId4" Type="http://schemas.openxmlformats.org/officeDocument/2006/relationships/hyperlink" Target="https://www.geeksforgeeks.org/stress-testing-software-testin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software-testing-security-testing/" TargetMode="External"/><Relationship Id="rId2" Type="http://schemas.openxmlformats.org/officeDocument/2006/relationships/hyperlink" Target="https://www.geeksforgeeks.org/software-testing-scalability-testing/" TargetMode="External"/><Relationship Id="rId1" Type="http://schemas.openxmlformats.org/officeDocument/2006/relationships/slideLayout" Target="../slideLayouts/slideLayout2.xml"/><Relationship Id="rId4" Type="http://schemas.openxmlformats.org/officeDocument/2006/relationships/hyperlink" Target="https://www.geeksforgeeks.org/recovery-testing-in-software-test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2362200" y="3638550"/>
            <a:ext cx="6477000" cy="742950"/>
          </a:xfrm>
        </p:spPr>
        <p:txBody>
          <a:bodyPr/>
          <a:lstStyle>
            <a:extLst/>
          </a:lstStyle>
          <a:p>
            <a:r>
              <a:rPr lang="en-US" dirty="0" smtClean="0"/>
              <a:t> cloud computing</a:t>
            </a:r>
            <a:endParaRPr lang="en-US" dirty="0"/>
          </a:p>
        </p:txBody>
      </p:sp>
      <p:sp>
        <p:nvSpPr>
          <p:cNvPr id="5" name="Rectangle 4"/>
          <p:cNvSpPr>
            <a:spLocks noGrp="1"/>
          </p:cNvSpPr>
          <p:nvPr>
            <p:ph type="subTitle" idx="1"/>
          </p:nvPr>
        </p:nvSpPr>
        <p:spPr/>
        <p:txBody>
          <a:bodyPr>
            <a:normAutofit lnSpcReduction="10000"/>
          </a:bodyPr>
          <a:lstStyle>
            <a:extLst/>
          </a:lstStyle>
          <a:p>
            <a:r>
              <a:rPr lang="en-US" dirty="0" smtClean="0"/>
              <a:t> ROLE OF A CLOUD COMPUTING-</a:t>
            </a:r>
            <a:r>
              <a:rPr lang="en-US" dirty="0" err="1" smtClean="0"/>
              <a:t>Jr.Analyst</a:t>
            </a:r>
            <a:endParaRPr lang="en-US" dirty="0"/>
          </a:p>
        </p:txBody>
      </p:sp>
      <p:sp>
        <p:nvSpPr>
          <p:cNvPr id="6" name="TextBox 5"/>
          <p:cNvSpPr txBox="1"/>
          <p:nvPr/>
        </p:nvSpPr>
        <p:spPr>
          <a:xfrm>
            <a:off x="457200" y="4629150"/>
            <a:ext cx="1447800" cy="369332"/>
          </a:xfrm>
          <a:prstGeom prst="rect">
            <a:avLst/>
          </a:prstGeom>
          <a:noFill/>
        </p:spPr>
        <p:txBody>
          <a:bodyPr wrap="square" rtlCol="0">
            <a:spAutoFit/>
          </a:bodyPr>
          <a:lstStyle/>
          <a:p>
            <a:r>
              <a:rPr lang="en-US" dirty="0" smtClean="0"/>
              <a:t>Module 1</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b="1" dirty="0" smtClean="0"/>
              <a:t/>
            </a:r>
            <a:br>
              <a:rPr lang="en-US" b="1" dirty="0" smtClean="0"/>
            </a:br>
            <a:r>
              <a:rPr lang="en-US" b="1" dirty="0" smtClean="0"/>
              <a:t>Tools </a:t>
            </a:r>
            <a:r>
              <a:rPr lang="en-US" b="1" dirty="0" smtClean="0"/>
              <a:t>for Functional Testing in Cloud</a:t>
            </a:r>
            <a:br>
              <a:rPr lang="en-US" b="1" dirty="0" smtClean="0"/>
            </a:br>
            <a:endParaRPr lang="en-US" dirty="0"/>
          </a:p>
        </p:txBody>
      </p:sp>
      <p:sp>
        <p:nvSpPr>
          <p:cNvPr id="3" name="Content Placeholder 2"/>
          <p:cNvSpPr>
            <a:spLocks noGrp="1"/>
          </p:cNvSpPr>
          <p:nvPr>
            <p:ph sz="quarter" idx="13"/>
          </p:nvPr>
        </p:nvSpPr>
        <p:spPr/>
        <p:txBody>
          <a:bodyPr>
            <a:normAutofit fontScale="62500" lnSpcReduction="20000"/>
          </a:bodyPr>
          <a:lstStyle/>
          <a:p>
            <a:pPr fontAlgn="base">
              <a:buNone/>
            </a:pPr>
            <a:r>
              <a:rPr lang="en-US" dirty="0" smtClean="0"/>
              <a:t>There </a:t>
            </a:r>
            <a:r>
              <a:rPr lang="en-US" dirty="0" smtClean="0"/>
              <a:t>are many tools used for testing performance, load, stress testing in or of </a:t>
            </a:r>
            <a:r>
              <a:rPr lang="en-US" dirty="0" smtClean="0"/>
              <a:t>cloud .</a:t>
            </a:r>
            <a:endParaRPr lang="en-US" dirty="0" smtClean="0"/>
          </a:p>
          <a:p>
            <a:pPr fontAlgn="base"/>
            <a:r>
              <a:rPr lang="en-US" b="1" dirty="0" err="1" smtClean="0"/>
              <a:t>AppPerfect</a:t>
            </a:r>
            <a:r>
              <a:rPr lang="en-US" b="1" dirty="0" smtClean="0"/>
              <a:t>: </a:t>
            </a:r>
            <a:r>
              <a:rPr lang="en-US" dirty="0" err="1" smtClean="0"/>
              <a:t>AppPerfect</a:t>
            </a:r>
            <a:r>
              <a:rPr lang="en-US" dirty="0" smtClean="0"/>
              <a:t> is a software development company located in Sunnyvale, CA. It markets supports and develops a set of testing and monitoring products that are used to analyze, test, and monitor web and windows-based applications.</a:t>
            </a:r>
          </a:p>
          <a:p>
            <a:pPr fontAlgn="base"/>
            <a:r>
              <a:rPr lang="en-US" b="1" dirty="0" err="1" smtClean="0"/>
              <a:t>Jmeter</a:t>
            </a:r>
            <a:r>
              <a:rPr lang="en-US" b="1" dirty="0" smtClean="0"/>
              <a:t>: </a:t>
            </a:r>
            <a:r>
              <a:rPr lang="en-US" u="sng" dirty="0" smtClean="0">
                <a:hlinkClick r:id="rId2"/>
              </a:rPr>
              <a:t>Apache </a:t>
            </a:r>
            <a:r>
              <a:rPr lang="en-US" u="sng" dirty="0" err="1" smtClean="0">
                <a:hlinkClick r:id="rId2"/>
              </a:rPr>
              <a:t>JMeter</a:t>
            </a:r>
            <a:r>
              <a:rPr lang="en-US" dirty="0" smtClean="0"/>
              <a:t> is an open-source, Java-based application software designed to load testing tools to analyze and monitor the performance of the services and web applications.</a:t>
            </a:r>
          </a:p>
          <a:p>
            <a:pPr fontAlgn="base"/>
            <a:r>
              <a:rPr lang="en-US" b="1" dirty="0" smtClean="0"/>
              <a:t>SOASTA </a:t>
            </a:r>
            <a:r>
              <a:rPr lang="en-US" b="1" dirty="0" err="1" smtClean="0"/>
              <a:t>CloudTest</a:t>
            </a:r>
            <a:r>
              <a:rPr lang="en-US" b="1" dirty="0" smtClean="0"/>
              <a:t>: </a:t>
            </a:r>
            <a:r>
              <a:rPr lang="en-US" dirty="0" smtClean="0"/>
              <a:t>SOASTA cloud test is a cross-platform test management tool with a user-friendly design.</a:t>
            </a:r>
          </a:p>
          <a:p>
            <a:pPr fontAlgn="base"/>
            <a:r>
              <a:rPr lang="en-US" b="1" dirty="0" err="1" smtClean="0"/>
              <a:t>LoadStorm</a:t>
            </a:r>
            <a:r>
              <a:rPr lang="en-US" b="1" dirty="0" smtClean="0"/>
              <a:t>:</a:t>
            </a:r>
            <a:r>
              <a:rPr lang="en-US" dirty="0" smtClean="0"/>
              <a:t> It is a tool to manage and monitor the performance of the entire cloud infrastructure and produces a real-time graph for performance analysis.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b="1" dirty="0" smtClean="0"/>
              <a:t/>
            </a:r>
            <a:br>
              <a:rPr lang="en-US" b="1" dirty="0" smtClean="0"/>
            </a:br>
            <a:r>
              <a:rPr lang="en-US" b="1" dirty="0" smtClean="0"/>
              <a:t>Tools </a:t>
            </a:r>
            <a:r>
              <a:rPr lang="en-US" b="1" dirty="0" smtClean="0"/>
              <a:t>for Security Testing in Cloud</a:t>
            </a:r>
            <a:br>
              <a:rPr lang="en-US" b="1" dirty="0" smtClean="0"/>
            </a:br>
            <a:endParaRPr lang="en-US" dirty="0"/>
          </a:p>
        </p:txBody>
      </p:sp>
      <p:sp>
        <p:nvSpPr>
          <p:cNvPr id="3" name="Content Placeholder 2"/>
          <p:cNvSpPr>
            <a:spLocks noGrp="1"/>
          </p:cNvSpPr>
          <p:nvPr>
            <p:ph sz="quarter" idx="13"/>
          </p:nvPr>
        </p:nvSpPr>
        <p:spPr/>
        <p:txBody>
          <a:bodyPr>
            <a:normAutofit fontScale="77500" lnSpcReduction="20000"/>
          </a:bodyPr>
          <a:lstStyle/>
          <a:p>
            <a:pPr fontAlgn="base"/>
            <a:r>
              <a:rPr lang="en-US" b="1" dirty="0" err="1" smtClean="0"/>
              <a:t>Nessus</a:t>
            </a:r>
            <a:r>
              <a:rPr lang="en-US" b="1" dirty="0" smtClean="0"/>
              <a:t>: </a:t>
            </a:r>
            <a:r>
              <a:rPr lang="en-US" dirty="0" err="1" smtClean="0"/>
              <a:t>Nessus</a:t>
            </a:r>
            <a:r>
              <a:rPr lang="en-US" dirty="0" smtClean="0"/>
              <a:t> is a remote security scanning tool that scans the system and raises an alert if any vulnerability is discovered that hackers could use to get unauthorized access to sensitive data.</a:t>
            </a:r>
          </a:p>
          <a:p>
            <a:pPr fontAlgn="base"/>
            <a:r>
              <a:rPr lang="en-US" b="1" dirty="0" err="1" smtClean="0"/>
              <a:t>Wireshark</a:t>
            </a:r>
            <a:r>
              <a:rPr lang="en-US" b="1" dirty="0" smtClean="0"/>
              <a:t>: </a:t>
            </a:r>
            <a:r>
              <a:rPr lang="en-US" u="sng" dirty="0" err="1" smtClean="0">
                <a:hlinkClick r:id="rId2"/>
              </a:rPr>
              <a:t>Wireshark</a:t>
            </a:r>
            <a:r>
              <a:rPr lang="en-US" dirty="0" smtClean="0"/>
              <a:t> is an open-source packet analyzer used for network troubleshooting and monitoring, software, and communications protocols development. </a:t>
            </a:r>
          </a:p>
          <a:p>
            <a:pPr fontAlgn="base"/>
            <a:r>
              <a:rPr lang="en-US" b="1" dirty="0" err="1" smtClean="0"/>
              <a:t>Nmap</a:t>
            </a:r>
            <a:r>
              <a:rPr lang="en-US" b="1" dirty="0" smtClean="0"/>
              <a:t>:</a:t>
            </a:r>
            <a:r>
              <a:rPr lang="en-US" dirty="0" smtClean="0"/>
              <a:t> </a:t>
            </a:r>
            <a:r>
              <a:rPr lang="en-US" dirty="0" err="1" smtClean="0"/>
              <a:t>Nmap</a:t>
            </a:r>
            <a:r>
              <a:rPr lang="en-US" dirty="0" smtClean="0"/>
              <a:t> is a network scanner that is used to discover hosts and services on a network by sending packets and analyzing the response.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Autofit/>
          </a:bodyPr>
          <a:lstStyle/>
          <a:p>
            <a:r>
              <a:rPr lang="en-US" sz="2800" b="1" dirty="0" smtClean="0"/>
              <a:t/>
            </a:r>
            <a:br>
              <a:rPr lang="en-US" sz="2800" b="1" dirty="0" smtClean="0"/>
            </a:br>
            <a:r>
              <a:rPr lang="en-US" sz="2800" b="1" dirty="0" smtClean="0"/>
              <a:t>Bug </a:t>
            </a:r>
            <a:r>
              <a:rPr lang="en-US" sz="2800" b="1" dirty="0" smtClean="0"/>
              <a:t>Reporting in Cloud-Based Applications: Challenges and Solutions</a:t>
            </a:r>
            <a:br>
              <a:rPr lang="en-US" sz="2800" b="1" dirty="0" smtClean="0"/>
            </a:br>
            <a:endParaRPr lang="en-US" sz="2800" dirty="0"/>
          </a:p>
        </p:txBody>
      </p:sp>
      <p:sp>
        <p:nvSpPr>
          <p:cNvPr id="3" name="Content Placeholder 2"/>
          <p:cNvSpPr>
            <a:spLocks noGrp="1"/>
          </p:cNvSpPr>
          <p:nvPr>
            <p:ph sz="quarter" idx="13"/>
          </p:nvPr>
        </p:nvSpPr>
        <p:spPr/>
        <p:txBody>
          <a:bodyPr>
            <a:normAutofit/>
          </a:bodyPr>
          <a:lstStyle/>
          <a:p>
            <a:r>
              <a:rPr lang="en-US" sz="2400" dirty="0" smtClean="0"/>
              <a:t>Bug reporting is an important part of software development, especially in cloud-based applications</a:t>
            </a:r>
            <a:r>
              <a:rPr lang="en-US" sz="2400" dirty="0" smtClean="0"/>
              <a:t>.</a:t>
            </a:r>
          </a:p>
          <a:p>
            <a:r>
              <a:rPr lang="en-US" sz="2400" dirty="0" smtClean="0"/>
              <a:t> </a:t>
            </a:r>
            <a:r>
              <a:rPr lang="en-US" sz="2400" dirty="0" smtClean="0"/>
              <a:t>With the increasing complexity and interconnectedness of these systems, bug reports can be difficult to track down and fix. As a result, developers must take extra care when dealing with bug reports for their cloud-based applications.</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BUGS</a:t>
            </a:r>
            <a:endParaRPr lang="en-US" dirty="0"/>
          </a:p>
        </p:txBody>
      </p:sp>
      <p:sp>
        <p:nvSpPr>
          <p:cNvPr id="3" name="Content Placeholder 2"/>
          <p:cNvSpPr>
            <a:spLocks noGrp="1"/>
          </p:cNvSpPr>
          <p:nvPr>
            <p:ph sz="quarter" idx="13"/>
          </p:nvPr>
        </p:nvSpPr>
        <p:spPr/>
        <p:txBody>
          <a:bodyPr/>
          <a:lstStyle/>
          <a:p>
            <a:r>
              <a:rPr lang="en-US" b="1" dirty="0" smtClean="0"/>
              <a:t>1. Scalability and Performance Issues</a:t>
            </a:r>
          </a:p>
          <a:p>
            <a:r>
              <a:rPr lang="en-US" b="1" dirty="0" smtClean="0"/>
              <a:t>2. Data Security and Privacy Concerns</a:t>
            </a:r>
          </a:p>
          <a:p>
            <a:r>
              <a:rPr lang="en-US" b="1" dirty="0" smtClean="0"/>
              <a:t>3. Integration and Compatibility Problems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153400" cy="1005840"/>
          </a:xfrm>
        </p:spPr>
        <p:txBody>
          <a:bodyPr anchor="ctr">
            <a:normAutofit fontScale="90000"/>
          </a:bodyPr>
          <a:lstStyle/>
          <a:p>
            <a:r>
              <a:rPr lang="en-US" sz="2700" b="1" dirty="0" smtClean="0"/>
              <a:t/>
            </a:r>
            <a:br>
              <a:rPr lang="en-US" sz="2700" b="1" dirty="0" smtClean="0"/>
            </a:br>
            <a:r>
              <a:rPr lang="en-US" sz="4000" b="1" dirty="0" smtClean="0"/>
              <a:t>Best </a:t>
            </a:r>
            <a:r>
              <a:rPr lang="en-US" sz="4000" b="1" dirty="0" smtClean="0"/>
              <a:t>Practices for Bug Reporting in Cloud-Based Applications</a:t>
            </a:r>
            <a:br>
              <a:rPr lang="en-US" sz="4000" b="1" dirty="0" smtClean="0"/>
            </a:br>
            <a:endParaRPr lang="en-US" sz="4000" dirty="0"/>
          </a:p>
        </p:txBody>
      </p:sp>
      <p:sp>
        <p:nvSpPr>
          <p:cNvPr id="3" name="Content Placeholder 2"/>
          <p:cNvSpPr>
            <a:spLocks noGrp="1"/>
          </p:cNvSpPr>
          <p:nvPr>
            <p:ph sz="quarter" idx="13"/>
          </p:nvPr>
        </p:nvSpPr>
        <p:spPr/>
        <p:txBody>
          <a:bodyPr/>
          <a:lstStyle/>
          <a:p>
            <a:r>
              <a:rPr lang="en-US" sz="2800" dirty="0" smtClean="0"/>
              <a:t>Clear </a:t>
            </a:r>
            <a:r>
              <a:rPr lang="en-US" sz="2800" dirty="0" smtClean="0"/>
              <a:t>and Reproducible Bug </a:t>
            </a:r>
            <a:r>
              <a:rPr lang="en-US" sz="2800" dirty="0" smtClean="0"/>
              <a:t>Descriptions</a:t>
            </a:r>
          </a:p>
          <a:p>
            <a:r>
              <a:rPr lang="en-US" sz="2800" dirty="0" smtClean="0"/>
              <a:t>Capturing and Sharing Relevant Logs and Error </a:t>
            </a:r>
            <a:r>
              <a:rPr lang="en-US" sz="2800" dirty="0" smtClean="0"/>
              <a:t>Messages</a:t>
            </a:r>
            <a:endParaRPr lang="en-US" sz="2800" dirty="0" smtClean="0"/>
          </a:p>
          <a:p>
            <a:r>
              <a:rPr lang="en-US" sz="2800" dirty="0" smtClean="0"/>
              <a:t>Prioritizing </a:t>
            </a:r>
            <a:r>
              <a:rPr lang="en-US" sz="2800" dirty="0" smtClean="0"/>
              <a:t>Bugs and Collaboration with Development Teams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sz="3600" b="1" dirty="0" smtClean="0"/>
              <a:t/>
            </a:r>
            <a:br>
              <a:rPr lang="en-US" sz="3600" b="1" dirty="0" smtClean="0"/>
            </a:br>
            <a:r>
              <a:rPr lang="en-US" sz="3600" b="1" dirty="0" smtClean="0"/>
              <a:t>Bug </a:t>
            </a:r>
            <a:r>
              <a:rPr lang="en-US" sz="3600" b="1" dirty="0" smtClean="0"/>
              <a:t>Reporting Tools and Techniques for Cloud-Based Applications</a:t>
            </a:r>
            <a:r>
              <a:rPr lang="en-US" b="1" dirty="0" smtClean="0"/>
              <a:t/>
            </a:r>
            <a:br>
              <a:rPr lang="en-US" b="1" dirty="0" smtClean="0"/>
            </a:br>
            <a:endParaRPr lang="en-US" dirty="0"/>
          </a:p>
        </p:txBody>
      </p:sp>
      <p:sp>
        <p:nvSpPr>
          <p:cNvPr id="3" name="Content Placeholder 2"/>
          <p:cNvSpPr>
            <a:spLocks noGrp="1"/>
          </p:cNvSpPr>
          <p:nvPr>
            <p:ph sz="quarter" idx="13"/>
          </p:nvPr>
        </p:nvSpPr>
        <p:spPr/>
        <p:txBody>
          <a:bodyPr/>
          <a:lstStyle/>
          <a:p>
            <a:r>
              <a:rPr lang="en-US" dirty="0" smtClean="0"/>
              <a:t>1. Automated Bug Tracking and Reporting Tools</a:t>
            </a:r>
          </a:p>
          <a:p>
            <a:r>
              <a:rPr lang="en-US" dirty="0" smtClean="0"/>
              <a:t>2. Cloud-Specific Bug Reporting Platforms</a:t>
            </a:r>
          </a:p>
          <a:p>
            <a:r>
              <a:rPr lang="en-US" dirty="0" smtClean="0"/>
              <a:t>3. Leveraging User Feedback for Bug Reporting</a:t>
            </a:r>
          </a:p>
          <a:p>
            <a:r>
              <a:rPr lang="en-US" dirty="0" smtClean="0"/>
              <a:t>4.Strategies </a:t>
            </a:r>
            <a:r>
              <a:rPr lang="en-US" dirty="0" smtClean="0"/>
              <a:t>for Effective Bug Triage and Resolution in Cloud-Based Applications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sz="2700" b="1" dirty="0" smtClean="0"/>
              <a:t>Improving </a:t>
            </a:r>
            <a:r>
              <a:rPr lang="en-US" sz="2700" b="1" dirty="0" smtClean="0"/>
              <a:t>Communication and Collaboration in Cloud-Based Bug Reporting</a:t>
            </a:r>
            <a:br>
              <a:rPr lang="en-US" sz="2700" b="1" dirty="0" smtClean="0"/>
            </a:br>
            <a:endParaRPr lang="en-US" sz="2700" dirty="0"/>
          </a:p>
        </p:txBody>
      </p:sp>
      <p:sp>
        <p:nvSpPr>
          <p:cNvPr id="3" name="Content Placeholder 2"/>
          <p:cNvSpPr>
            <a:spLocks noGrp="1"/>
          </p:cNvSpPr>
          <p:nvPr>
            <p:ph sz="quarter" idx="13"/>
          </p:nvPr>
        </p:nvSpPr>
        <p:spPr/>
        <p:txBody>
          <a:bodyPr/>
          <a:lstStyle/>
          <a:p>
            <a:r>
              <a:rPr lang="en-US" dirty="0" smtClean="0"/>
              <a:t>1. Establishing Clear Channels of Communication</a:t>
            </a:r>
          </a:p>
          <a:p>
            <a:r>
              <a:rPr lang="en-US" dirty="0" smtClean="0"/>
              <a:t>2. Encouraging Feedback and User Participation</a:t>
            </a:r>
          </a:p>
          <a:p>
            <a:r>
              <a:rPr lang="en-US" dirty="0" smtClean="0"/>
              <a:t>3. Collaborative Bug Reporting Workflows</a:t>
            </a:r>
          </a:p>
          <a:p>
            <a:endParaRPr 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2362200" y="3638550"/>
            <a:ext cx="6477000" cy="742950"/>
          </a:xfrm>
        </p:spPr>
        <p:txBody>
          <a:bodyPr/>
          <a:lstStyle>
            <a:extLst/>
          </a:lstStyle>
          <a:p>
            <a:r>
              <a:rPr lang="en-US" dirty="0" smtClean="0"/>
              <a:t> cloud computing</a:t>
            </a:r>
            <a:endParaRPr lang="en-US" dirty="0"/>
          </a:p>
        </p:txBody>
      </p:sp>
      <p:sp>
        <p:nvSpPr>
          <p:cNvPr id="5" name="Rectangle 4"/>
          <p:cNvSpPr>
            <a:spLocks noGrp="1"/>
          </p:cNvSpPr>
          <p:nvPr>
            <p:ph type="subTitle" idx="1"/>
          </p:nvPr>
        </p:nvSpPr>
        <p:spPr/>
        <p:txBody>
          <a:bodyPr>
            <a:normAutofit fontScale="55000" lnSpcReduction="20000"/>
          </a:bodyPr>
          <a:lstStyle>
            <a:extLst/>
          </a:lstStyle>
          <a:p>
            <a:r>
              <a:rPr lang="en-US" dirty="0" smtClean="0"/>
              <a:t> ORGANISE WORK AND RESOURCES AS PER HEALTH AND SAFETY STANDARDS</a:t>
            </a:r>
            <a:endParaRPr lang="en-US" dirty="0"/>
          </a:p>
        </p:txBody>
      </p:sp>
      <p:sp>
        <p:nvSpPr>
          <p:cNvPr id="6" name="TextBox 5"/>
          <p:cNvSpPr txBox="1"/>
          <p:nvPr/>
        </p:nvSpPr>
        <p:spPr>
          <a:xfrm>
            <a:off x="457200" y="4629150"/>
            <a:ext cx="1447800" cy="369332"/>
          </a:xfrm>
          <a:prstGeom prst="rect">
            <a:avLst/>
          </a:prstGeom>
          <a:noFill/>
        </p:spPr>
        <p:txBody>
          <a:bodyPr wrap="square" rtlCol="0">
            <a:spAutoFit/>
          </a:bodyPr>
          <a:lstStyle/>
          <a:p>
            <a:r>
              <a:rPr lang="en-US" dirty="0" smtClean="0"/>
              <a:t>Module 4</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Cloud </a:t>
            </a:r>
            <a:r>
              <a:rPr lang="en-US" b="1" dirty="0" smtClean="0"/>
              <a:t>Security Standards </a:t>
            </a:r>
            <a:r>
              <a:rPr lang="en-US" b="1" dirty="0" smtClean="0"/>
              <a:t> </a:t>
            </a:r>
            <a:endParaRPr lang="en-US" dirty="0"/>
          </a:p>
        </p:txBody>
      </p:sp>
      <p:sp>
        <p:nvSpPr>
          <p:cNvPr id="3" name="Content Placeholder 2"/>
          <p:cNvSpPr>
            <a:spLocks noGrp="1"/>
          </p:cNvSpPr>
          <p:nvPr>
            <p:ph sz="quarter" idx="13"/>
          </p:nvPr>
        </p:nvSpPr>
        <p:spPr/>
        <p:txBody>
          <a:bodyPr>
            <a:normAutofit fontScale="47500" lnSpcReduction="20000"/>
          </a:bodyPr>
          <a:lstStyle/>
          <a:p>
            <a:r>
              <a:rPr lang="en-US" b="1" dirty="0" smtClean="0"/>
              <a:t>1. ISO-27001 / ISO-27002:</a:t>
            </a:r>
          </a:p>
          <a:p>
            <a:pPr>
              <a:buNone/>
            </a:pPr>
            <a:r>
              <a:rPr lang="en-US" dirty="0" smtClean="0"/>
              <a:t>       Someone </a:t>
            </a:r>
            <a:r>
              <a:rPr lang="en-US" dirty="0" smtClean="0"/>
              <a:t>must have encountered </a:t>
            </a:r>
            <a:r>
              <a:rPr lang="en-US" dirty="0" smtClean="0">
                <a:hlinkClick r:id="rId3"/>
              </a:rPr>
              <a:t>ISO-27001</a:t>
            </a:r>
            <a:r>
              <a:rPr lang="en-US" dirty="0" smtClean="0"/>
              <a:t> when it comes to information security needs. As, ISO-27001 holds identification for Information Security Management System (ISMS). This is useful when the project is in its starting phase or if you can’t commit to full implementation of the project. </a:t>
            </a:r>
          </a:p>
          <a:p>
            <a:pPr>
              <a:buNone/>
            </a:pPr>
            <a:r>
              <a:rPr lang="en-US" dirty="0" smtClean="0"/>
              <a:t>      Furthermore</a:t>
            </a:r>
            <a:r>
              <a:rPr lang="en-US" dirty="0" smtClean="0"/>
              <a:t>, </a:t>
            </a:r>
            <a:r>
              <a:rPr lang="en-US" dirty="0" smtClean="0">
                <a:hlinkClick r:id="rId4"/>
              </a:rPr>
              <a:t>ISO-27002</a:t>
            </a:r>
            <a:r>
              <a:rPr lang="en-US" dirty="0" smtClean="0"/>
              <a:t> defines control which is put in observation with IS0-27001. By adhering to the ISO-27002, it exhibits that the organization follows information security seriously and is eligible to do best practices to secure data.</a:t>
            </a:r>
          </a:p>
          <a:p>
            <a:r>
              <a:rPr lang="en-US" b="1" dirty="0" smtClean="0"/>
              <a:t>2. </a:t>
            </a:r>
            <a:r>
              <a:rPr lang="en-US" b="1" dirty="0" smtClean="0"/>
              <a:t>ISO-27017</a:t>
            </a:r>
          </a:p>
          <a:p>
            <a:pPr>
              <a:buNone/>
            </a:pPr>
            <a:r>
              <a:rPr lang="en-US" b="1" dirty="0" smtClean="0"/>
              <a:t> </a:t>
            </a:r>
            <a:r>
              <a:rPr lang="en-US" b="1" dirty="0" smtClean="0"/>
              <a:t>      </a:t>
            </a:r>
            <a:r>
              <a:rPr lang="en-US" dirty="0" smtClean="0"/>
              <a:t>ISO/IEC-27017 </a:t>
            </a:r>
            <a:r>
              <a:rPr lang="en-US" dirty="0" smtClean="0"/>
              <a:t>provides guidelines for Cloud Security that can help organizations approach Cloud Security more systematically and dependably. Further, </a:t>
            </a:r>
            <a:r>
              <a:rPr lang="en-US" dirty="0" smtClean="0">
                <a:hlinkClick r:id="rId5"/>
              </a:rPr>
              <a:t>ISO-27017</a:t>
            </a:r>
            <a:r>
              <a:rPr lang="en-US" dirty="0" smtClean="0"/>
              <a:t> is a security standard established for cloud service providers and consumers with the goal of reducing the risk of a security incident in the cloud.</a:t>
            </a:r>
          </a:p>
          <a:p>
            <a:pPr>
              <a:buNone/>
            </a:pPr>
            <a:r>
              <a:rPr lang="en-US" dirty="0" smtClean="0"/>
              <a:t>       In </a:t>
            </a:r>
            <a:r>
              <a:rPr lang="en-US" dirty="0" smtClean="0"/>
              <a:t>addition, it is also a standard for cloud-based organizations that helps with control recommendations and implementation. This is true for organizations that store data in the cloud and companies that provide cloud-based services to other companies that may have sensitive data.</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sz="quarter" idx="13"/>
          </p:nvPr>
        </p:nvSpPr>
        <p:spPr/>
        <p:txBody>
          <a:bodyPr>
            <a:normAutofit fontScale="40000" lnSpcReduction="20000"/>
          </a:bodyPr>
          <a:lstStyle/>
          <a:p>
            <a:r>
              <a:rPr lang="en-US" b="1" dirty="0" smtClean="0"/>
              <a:t>3. ISO-27018</a:t>
            </a:r>
          </a:p>
          <a:p>
            <a:r>
              <a:rPr lang="en-US" dirty="0" smtClean="0"/>
              <a:t>ISO-27018 is used to protect personally identifiable information (PII) in the communal cloud as PII processors. It follows all the principles of ISO/IEC-29100 for cloud computing environments in public. Moreover, </a:t>
            </a:r>
            <a:r>
              <a:rPr lang="en-US" dirty="0" smtClean="0">
                <a:hlinkClick r:id="rId2"/>
              </a:rPr>
              <a:t>ISO-27018</a:t>
            </a:r>
            <a:r>
              <a:rPr lang="en-US" dirty="0" smtClean="0"/>
              <a:t> can also be applied to any type and size of organization: public or private, government organization, or not-for-profit organizations.</a:t>
            </a:r>
          </a:p>
          <a:p>
            <a:r>
              <a:rPr lang="en-US" dirty="0" smtClean="0"/>
              <a:t>The instructions in ISO-27018 are also applicable to PII-controlled organizations. Nevertheless, PII controllers can be hinged to protection legislation, regulations, and obligations. However, these are not applicable to PII processors.</a:t>
            </a:r>
          </a:p>
          <a:p>
            <a:r>
              <a:rPr lang="en-US" b="1" dirty="0" smtClean="0"/>
              <a:t>4. General Data Protection Regulation (GDPR) </a:t>
            </a:r>
          </a:p>
          <a:p>
            <a:r>
              <a:rPr lang="en-US" dirty="0" smtClean="0"/>
              <a:t>The GDPR condition is enforced on every member of the European Union(EU). It’s objective is to build undeviating protection of consumer data all across European union members. Conditions of GDPR in data protection and privacy are:</a:t>
            </a:r>
          </a:p>
          <a:p>
            <a:r>
              <a:rPr lang="en-US" dirty="0" smtClean="0"/>
              <a:t>Whenever a data breach occurs in the system, it must be notified in a specific period.</a:t>
            </a:r>
          </a:p>
          <a:p>
            <a:r>
              <a:rPr lang="en-US" dirty="0" smtClean="0"/>
              <a:t>Cautiously handling data whenever there is an exchange through borders.</a:t>
            </a:r>
          </a:p>
          <a:p>
            <a:r>
              <a:rPr lang="en-US" dirty="0" smtClean="0"/>
              <a:t>It is essential to consider that any market or company collaborating with the EU is subject to its rule. This reason makes the EU have an impact all over the world in terms of data protection.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Understanding the Role of a Junior </a:t>
            </a:r>
            <a:r>
              <a:rPr lang="en-US" sz="3600" b="1" dirty="0" smtClean="0"/>
              <a:t> cloud </a:t>
            </a:r>
            <a:r>
              <a:rPr lang="en-US" sz="3600" b="1" dirty="0" smtClean="0"/>
              <a:t>Analyst</a:t>
            </a:r>
            <a:endParaRPr lang="en-US" sz="3600" dirty="0"/>
          </a:p>
        </p:txBody>
      </p:sp>
      <p:sp>
        <p:nvSpPr>
          <p:cNvPr id="3" name="Content Placeholder 2"/>
          <p:cNvSpPr>
            <a:spLocks noGrp="1"/>
          </p:cNvSpPr>
          <p:nvPr>
            <p:ph sz="quarter" idx="13"/>
          </p:nvPr>
        </p:nvSpPr>
        <p:spPr/>
        <p:txBody>
          <a:bodyPr>
            <a:normAutofit fontScale="92500" lnSpcReduction="10000"/>
          </a:bodyPr>
          <a:lstStyle/>
          <a:p>
            <a:r>
              <a:rPr lang="en-US" dirty="0" smtClean="0"/>
              <a:t> A Cloud Computing - Jr. Analyst is responsible for carrying out various tests on software and applications using cloud computing services to ensure that it meets the user requirements and functions as expected. </a:t>
            </a:r>
            <a:endParaRPr lang="en-US" dirty="0" smtClean="0"/>
          </a:p>
          <a:p>
            <a:r>
              <a:rPr lang="en-US" dirty="0" smtClean="0"/>
              <a:t>The </a:t>
            </a:r>
            <a:r>
              <a:rPr lang="en-US" dirty="0" smtClean="0"/>
              <a:t>individual also coordinates the test preparation activities, fixes the identified bugs for optimum software/ application performance, and carries out documentation activities.</a:t>
            </a:r>
            <a:endParaRPr lang="en-US" b="1"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normAutofit fontScale="47500" lnSpcReduction="20000"/>
          </a:bodyPr>
          <a:lstStyle/>
          <a:p>
            <a:r>
              <a:rPr lang="en-US" b="1" dirty="0" smtClean="0"/>
              <a:t>5. System and </a:t>
            </a:r>
            <a:r>
              <a:rPr lang="en-US" b="1" dirty="0" err="1" smtClean="0"/>
              <a:t>Organisation</a:t>
            </a:r>
            <a:r>
              <a:rPr lang="en-US" b="1" dirty="0" smtClean="0"/>
              <a:t> Controls (SOC) Reporting </a:t>
            </a:r>
          </a:p>
          <a:p>
            <a:r>
              <a:rPr lang="en-US" dirty="0" smtClean="0"/>
              <a:t>SOC (System and Organization Controls) reporting gives inclusive assurance (SOC 1, SOC 2, SOC 2+ and SOC 3) to users about transparency and trust issues on risk management. Developing SOC ensures that they apply the proper rules and controls and only share vital information with stakeholders. Furthermore, SOC reports provide suggestions to improvise on some specific areas and identify gaps that are lagging with potential.</a:t>
            </a:r>
          </a:p>
          <a:p>
            <a:r>
              <a:rPr lang="en-US" b="1" dirty="0" smtClean="0"/>
              <a:t>6. Payment Card Industry Data Security Standard (PCI DSS) </a:t>
            </a:r>
          </a:p>
          <a:p>
            <a:r>
              <a:rPr lang="en-US" dirty="0" smtClean="0">
                <a:hlinkClick r:id="rId2"/>
              </a:rPr>
              <a:t>Payment Card Industry Data Security</a:t>
            </a:r>
            <a:r>
              <a:rPr lang="en-US" b="1" dirty="0" smtClean="0">
                <a:hlinkClick r:id="rId2"/>
              </a:rPr>
              <a:t> </a:t>
            </a:r>
            <a:r>
              <a:rPr lang="en-US" dirty="0" smtClean="0">
                <a:hlinkClick r:id="rId2"/>
              </a:rPr>
              <a:t>Standard</a:t>
            </a:r>
            <a:r>
              <a:rPr lang="en-US" dirty="0" smtClean="0"/>
              <a:t> is a security of information that only applies to the organization that handles significant card schemes. It is a set of requirements to certify that all companies with access to a process which collect and transmit credit card information have to maintain a secure environment.</a:t>
            </a:r>
          </a:p>
          <a:p>
            <a:r>
              <a:rPr lang="en-US" b="1" dirty="0" smtClean="0"/>
              <a:t>7. Health Insurance Portability and Accountability Act (HIPAA) </a:t>
            </a:r>
          </a:p>
          <a:p>
            <a:r>
              <a:rPr lang="en-US" dirty="0" smtClean="0"/>
              <a:t>Health Insurance Portability and Accountability Act (HIPAA)  is the United States constitution that facilitates security services to safeguard medical information and maintain data privacy. This law came into the picture when many health-related data were being hacked and </a:t>
            </a:r>
            <a:r>
              <a:rPr lang="en-US" dirty="0" err="1" smtClean="0"/>
              <a:t>ransomware</a:t>
            </a:r>
            <a:r>
              <a:rPr lang="en-US" dirty="0" smtClean="0"/>
              <a:t> attacks were seen by providers.  </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sz="quarter" idx="13"/>
          </p:nvPr>
        </p:nvSpPr>
        <p:spPr/>
        <p:txBody>
          <a:bodyPr>
            <a:normAutofit fontScale="40000" lnSpcReduction="20000"/>
          </a:bodyPr>
          <a:lstStyle/>
          <a:p>
            <a:r>
              <a:rPr lang="en-US" b="1" dirty="0" smtClean="0"/>
              <a:t>8. CIS AWS Foundations v1.2 </a:t>
            </a:r>
            <a:endParaRPr lang="en-US" b="1" dirty="0" smtClean="0"/>
          </a:p>
          <a:p>
            <a:pPr>
              <a:buNone/>
            </a:pPr>
            <a:r>
              <a:rPr lang="en-US" b="1" dirty="0" smtClean="0"/>
              <a:t>        </a:t>
            </a:r>
            <a:r>
              <a:rPr lang="en-US" dirty="0" smtClean="0"/>
              <a:t>By </a:t>
            </a:r>
            <a:r>
              <a:rPr lang="en-US" dirty="0" smtClean="0"/>
              <a:t>following the CIS AWS Foundations Benchmark, any firm that uses Amazon Web Service cloud resources can help protect sensitive IT systems and </a:t>
            </a:r>
            <a:r>
              <a:rPr lang="en-US" dirty="0" smtClean="0"/>
              <a:t>data.</a:t>
            </a:r>
          </a:p>
          <a:p>
            <a:pPr>
              <a:buNone/>
            </a:pPr>
            <a:r>
              <a:rPr lang="en-US" dirty="0" smtClean="0"/>
              <a:t> </a:t>
            </a:r>
            <a:r>
              <a:rPr lang="en-US" dirty="0" smtClean="0"/>
              <a:t>       The </a:t>
            </a:r>
            <a:r>
              <a:rPr lang="en-US" dirty="0" smtClean="0"/>
              <a:t>CIS (Center for Internet Security) Benchmarks are a set of objective, consensus-driven configuration criteria created by intelligence analysts to assist enterprises in optimizing their information security. In addition, CIS protocols are for strengthening AWS accounts to create a stable base for executing jobs on AWS.</a:t>
            </a:r>
          </a:p>
          <a:p>
            <a:pPr>
              <a:buNone/>
            </a:pPr>
            <a:r>
              <a:rPr lang="en-US" b="1" dirty="0" smtClean="0"/>
              <a:t>        9</a:t>
            </a:r>
            <a:r>
              <a:rPr lang="en-US" b="1" dirty="0" smtClean="0"/>
              <a:t>. CIS Controls Top 20 </a:t>
            </a:r>
          </a:p>
          <a:p>
            <a:pPr>
              <a:buNone/>
            </a:pPr>
            <a:r>
              <a:rPr lang="en-US" dirty="0" smtClean="0"/>
              <a:t>        The </a:t>
            </a:r>
            <a:r>
              <a:rPr lang="en-US" dirty="0" smtClean="0"/>
              <a:t>Top 20 Controls (formerly known as the SANS Top 20 Critical Security Controls) is a prioritized list of the best-organized plan by the Center for Internet Security (CIS) to combat today’s most ubiquitous and severe threats. It was created by top security professionals from across the world and is updated and validated annually. Using the CIS top 20 key security protocols is an excellent method to shield your company against the most common threats.</a:t>
            </a:r>
          </a:p>
          <a:p>
            <a:r>
              <a:rPr lang="en-US" b="1" dirty="0" smtClean="0"/>
              <a:t>10. ACSC Essential Eight </a:t>
            </a:r>
          </a:p>
          <a:p>
            <a:pPr>
              <a:buNone/>
            </a:pPr>
            <a:r>
              <a:rPr lang="en-US" dirty="0" smtClean="0"/>
              <a:t>         The </a:t>
            </a:r>
            <a:r>
              <a:rPr lang="en-US" dirty="0" smtClean="0"/>
              <a:t>ACSC Essential 8 (a widespread ASD Top 4) lists eight </a:t>
            </a:r>
            <a:r>
              <a:rPr lang="en-US" dirty="0" err="1" smtClean="0"/>
              <a:t>cybersecurity</a:t>
            </a:r>
            <a:r>
              <a:rPr lang="en-US" dirty="0" smtClean="0"/>
              <a:t> mitigation techniques for businesses and large companies.</a:t>
            </a:r>
          </a:p>
          <a:p>
            <a:pPr>
              <a:buNone/>
            </a:pPr>
            <a:r>
              <a:rPr lang="en-US" dirty="0" smtClean="0"/>
              <a:t>         The </a:t>
            </a:r>
            <a:r>
              <a:rPr lang="en-US" dirty="0" smtClean="0"/>
              <a:t>Essential eight tactics were established by the Australian Signals Directorate (ASD) in collaboration with the Australian Cyber Security Centre (ACSC) to tighten security controls, safeguard organizations’ computer resources and systems, to keep data safe from </a:t>
            </a:r>
            <a:r>
              <a:rPr lang="en-US" dirty="0" err="1" smtClean="0"/>
              <a:t>cybersecurity</a:t>
            </a:r>
            <a:r>
              <a:rPr lang="en-US" dirty="0" smtClean="0"/>
              <a:t> threats.</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2362200" y="3638550"/>
            <a:ext cx="6477000" cy="742950"/>
          </a:xfrm>
        </p:spPr>
        <p:txBody>
          <a:bodyPr/>
          <a:lstStyle>
            <a:extLst/>
          </a:lstStyle>
          <a:p>
            <a:r>
              <a:rPr lang="en-US" dirty="0" smtClean="0"/>
              <a:t> cloud computing</a:t>
            </a:r>
            <a:endParaRPr lang="en-US" dirty="0"/>
          </a:p>
        </p:txBody>
      </p:sp>
      <p:sp>
        <p:nvSpPr>
          <p:cNvPr id="5" name="Rectangle 4"/>
          <p:cNvSpPr>
            <a:spLocks noGrp="1"/>
          </p:cNvSpPr>
          <p:nvPr>
            <p:ph type="subTitle" idx="1"/>
          </p:nvPr>
        </p:nvSpPr>
        <p:spPr/>
        <p:txBody>
          <a:bodyPr>
            <a:normAutofit fontScale="62500" lnSpcReduction="20000"/>
          </a:bodyPr>
          <a:lstStyle>
            <a:extLst/>
          </a:lstStyle>
          <a:p>
            <a:r>
              <a:rPr lang="en-US" dirty="0" smtClean="0"/>
              <a:t>  INTERACT EFFECTIVELY WITH TEAM MEMBERS AND CUSTOMER</a:t>
            </a:r>
            <a:endParaRPr lang="en-US" dirty="0"/>
          </a:p>
        </p:txBody>
      </p:sp>
      <p:sp>
        <p:nvSpPr>
          <p:cNvPr id="6" name="TextBox 5"/>
          <p:cNvSpPr txBox="1"/>
          <p:nvPr/>
        </p:nvSpPr>
        <p:spPr>
          <a:xfrm>
            <a:off x="457200" y="4629150"/>
            <a:ext cx="1447800" cy="369332"/>
          </a:xfrm>
          <a:prstGeom prst="rect">
            <a:avLst/>
          </a:prstGeom>
          <a:noFill/>
        </p:spPr>
        <p:txBody>
          <a:bodyPr wrap="square" rtlCol="0">
            <a:spAutoFit/>
          </a:bodyPr>
          <a:lstStyle/>
          <a:p>
            <a:r>
              <a:rPr lang="en-US" dirty="0" smtClean="0"/>
              <a:t>Module 5</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Communication</a:t>
            </a:r>
            <a:endParaRPr lang="en-US" dirty="0"/>
          </a:p>
        </p:txBody>
      </p:sp>
      <p:sp>
        <p:nvSpPr>
          <p:cNvPr id="3" name="Content Placeholder 2"/>
          <p:cNvSpPr>
            <a:spLocks noGrp="1"/>
          </p:cNvSpPr>
          <p:nvPr>
            <p:ph sz="quarter" idx="13"/>
          </p:nvPr>
        </p:nvSpPr>
        <p:spPr/>
        <p:txBody>
          <a:bodyPr/>
          <a:lstStyle/>
          <a:p>
            <a:r>
              <a:rPr lang="en-US" dirty="0" smtClean="0"/>
              <a:t>Communicate </a:t>
            </a:r>
            <a:r>
              <a:rPr lang="en-US" dirty="0" smtClean="0"/>
              <a:t>effectively with team members with active listening, collaboration and engagement in a clear and concise way.</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2362200" y="3638550"/>
            <a:ext cx="6477000" cy="742950"/>
          </a:xfrm>
        </p:spPr>
        <p:txBody>
          <a:bodyPr/>
          <a:lstStyle>
            <a:extLst/>
          </a:lstStyle>
          <a:p>
            <a:r>
              <a:rPr lang="en-US" dirty="0" smtClean="0"/>
              <a:t> cloud computing</a:t>
            </a:r>
            <a:endParaRPr lang="en-US" dirty="0"/>
          </a:p>
        </p:txBody>
      </p:sp>
      <p:sp>
        <p:nvSpPr>
          <p:cNvPr id="5" name="Rectangle 4"/>
          <p:cNvSpPr>
            <a:spLocks noGrp="1"/>
          </p:cNvSpPr>
          <p:nvPr>
            <p:ph type="subTitle" idx="1"/>
          </p:nvPr>
        </p:nvSpPr>
        <p:spPr/>
        <p:txBody>
          <a:bodyPr>
            <a:normAutofit fontScale="85000" lnSpcReduction="10000"/>
          </a:bodyPr>
          <a:lstStyle>
            <a:extLst/>
          </a:lstStyle>
          <a:p>
            <a:r>
              <a:rPr lang="en-US" dirty="0" smtClean="0"/>
              <a:t> Prepare for Software or Application Cloud Testing</a:t>
            </a:r>
            <a:endParaRPr lang="en-US" dirty="0"/>
          </a:p>
        </p:txBody>
      </p:sp>
      <p:sp>
        <p:nvSpPr>
          <p:cNvPr id="6" name="TextBox 5"/>
          <p:cNvSpPr txBox="1"/>
          <p:nvPr/>
        </p:nvSpPr>
        <p:spPr>
          <a:xfrm>
            <a:off x="381000" y="4629150"/>
            <a:ext cx="1447800" cy="369332"/>
          </a:xfrm>
          <a:prstGeom prst="rect">
            <a:avLst/>
          </a:prstGeom>
          <a:noFill/>
        </p:spPr>
        <p:txBody>
          <a:bodyPr wrap="square" rtlCol="0">
            <a:spAutoFit/>
          </a:bodyPr>
          <a:lstStyle/>
          <a:p>
            <a:r>
              <a:rPr lang="en-US" dirty="0" smtClean="0"/>
              <a:t>Module 2</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153400" cy="1005840"/>
          </a:xfrm>
        </p:spPr>
        <p:txBody>
          <a:bodyPr anchor="ct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sz="3100" b="1" dirty="0" smtClean="0"/>
              <a:t> </a:t>
            </a:r>
            <a:r>
              <a:rPr lang="en-US" b="1" dirty="0" smtClean="0"/>
              <a:t/>
            </a:r>
            <a:br>
              <a:rPr lang="en-US" b="1" dirty="0" smtClean="0"/>
            </a:br>
            <a:endParaRPr lang="en-US" dirty="0"/>
          </a:p>
        </p:txBody>
      </p:sp>
      <p:sp>
        <p:nvSpPr>
          <p:cNvPr id="3" name="Content Placeholder 2"/>
          <p:cNvSpPr>
            <a:spLocks noGrp="1"/>
          </p:cNvSpPr>
          <p:nvPr>
            <p:ph sz="quarter" idx="13"/>
          </p:nvPr>
        </p:nvSpPr>
        <p:spPr/>
        <p:txBody>
          <a:bodyPr>
            <a:normAutofit fontScale="77500" lnSpcReduction="20000"/>
          </a:bodyPr>
          <a:lstStyle/>
          <a:p>
            <a:pPr fontAlgn="base">
              <a:buNone/>
            </a:pPr>
            <a:r>
              <a:rPr lang="en-US" dirty="0" smtClean="0"/>
              <a:t>There </a:t>
            </a:r>
            <a:r>
              <a:rPr lang="en-US" dirty="0" smtClean="0"/>
              <a:t>are four forms of Cloud Testing performed:</a:t>
            </a:r>
          </a:p>
          <a:p>
            <a:pPr fontAlgn="base"/>
            <a:r>
              <a:rPr lang="en-US" b="1" dirty="0" smtClean="0"/>
              <a:t>Testing of the whole cloud: </a:t>
            </a:r>
            <a:r>
              <a:rPr lang="en-US" dirty="0" smtClean="0"/>
              <a:t>In this, the cloud is taken as a whole entity, and based on its features, testing is carried out.</a:t>
            </a:r>
          </a:p>
          <a:p>
            <a:pPr fontAlgn="base"/>
            <a:r>
              <a:rPr lang="en-US" b="1" dirty="0" smtClean="0"/>
              <a:t>Testing within a cloud: </a:t>
            </a:r>
            <a:r>
              <a:rPr lang="en-US" dirty="0" smtClean="0"/>
              <a:t>This is the testing that is carried out internally inside the cloud by testing each of its internal features.</a:t>
            </a:r>
          </a:p>
          <a:p>
            <a:pPr fontAlgn="base"/>
            <a:r>
              <a:rPr lang="en-US" b="1" dirty="0" smtClean="0"/>
              <a:t>Testing across the clouds:</a:t>
            </a:r>
            <a:r>
              <a:rPr lang="en-US" dirty="0" smtClean="0"/>
              <a:t> In this, the testing is carried out based on the specifications on the different types of clouds-like public, private and hybrid clouds.</a:t>
            </a:r>
          </a:p>
          <a:p>
            <a:pPr fontAlgn="base"/>
            <a:r>
              <a:rPr lang="en-US" b="1" dirty="0" err="1" smtClean="0"/>
              <a:t>SaaS</a:t>
            </a:r>
            <a:r>
              <a:rPr lang="en-US" b="1" dirty="0" smtClean="0"/>
              <a:t> testing in the cloud:</a:t>
            </a:r>
            <a:r>
              <a:rPr lang="en-US" dirty="0" smtClean="0"/>
              <a:t> In this, functional and non-functional testing takes place based on requirements.</a:t>
            </a:r>
          </a:p>
          <a:p>
            <a:endParaRPr lang="en-US" dirty="0"/>
          </a:p>
        </p:txBody>
      </p:sp>
      <p:sp>
        <p:nvSpPr>
          <p:cNvPr id="4" name="Rectangle 3"/>
          <p:cNvSpPr/>
          <p:nvPr/>
        </p:nvSpPr>
        <p:spPr>
          <a:xfrm>
            <a:off x="762000" y="590550"/>
            <a:ext cx="3962400" cy="523220"/>
          </a:xfrm>
          <a:prstGeom prst="rect">
            <a:avLst/>
          </a:prstGeom>
        </p:spPr>
        <p:txBody>
          <a:bodyPr wrap="square">
            <a:spAutoFit/>
          </a:bodyPr>
          <a:lstStyle/>
          <a:p>
            <a:pPr fontAlgn="base"/>
            <a:r>
              <a:rPr lang="en-US" sz="2800" b="1" dirty="0" smtClean="0"/>
              <a:t>Forms of Cloud Testing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b="1" dirty="0" smtClean="0"/>
              <a:t/>
            </a:r>
            <a:br>
              <a:rPr lang="en-US" b="1" dirty="0" smtClean="0"/>
            </a:br>
            <a:r>
              <a:rPr lang="en-US" b="1" dirty="0" smtClean="0"/>
              <a:t>Types </a:t>
            </a:r>
            <a:r>
              <a:rPr lang="en-US" b="1" dirty="0" smtClean="0"/>
              <a:t>of Cloud Testing</a:t>
            </a:r>
            <a:br>
              <a:rPr lang="en-US" b="1" dirty="0" smtClean="0"/>
            </a:br>
            <a:endParaRPr lang="en-US" dirty="0"/>
          </a:p>
        </p:txBody>
      </p:sp>
      <p:sp>
        <p:nvSpPr>
          <p:cNvPr id="3" name="Content Placeholder 2"/>
          <p:cNvSpPr>
            <a:spLocks noGrp="1"/>
          </p:cNvSpPr>
          <p:nvPr>
            <p:ph sz="quarter" idx="13"/>
          </p:nvPr>
        </p:nvSpPr>
        <p:spPr/>
        <p:txBody>
          <a:bodyPr>
            <a:normAutofit fontScale="62500" lnSpcReduction="20000"/>
          </a:bodyPr>
          <a:lstStyle/>
          <a:p>
            <a:pPr fontAlgn="base">
              <a:buNone/>
            </a:pPr>
            <a:r>
              <a:rPr lang="en-US" dirty="0" smtClean="0"/>
              <a:t>There </a:t>
            </a:r>
            <a:r>
              <a:rPr lang="en-US" dirty="0" smtClean="0"/>
              <a:t>are three types of cloud testing:</a:t>
            </a:r>
          </a:p>
          <a:p>
            <a:pPr fontAlgn="base"/>
            <a:r>
              <a:rPr lang="en-US" b="1" dirty="0" smtClean="0"/>
              <a:t>Cloud-Based Application Tests over Cloud:</a:t>
            </a:r>
            <a:r>
              <a:rPr lang="en-US" dirty="0" smtClean="0"/>
              <a:t> These types of tests help determine the quality of cloud-based applications concerning different types of clouds.</a:t>
            </a:r>
          </a:p>
          <a:p>
            <a:pPr fontAlgn="base"/>
            <a:r>
              <a:rPr lang="en-US" b="1" dirty="0" smtClean="0"/>
              <a:t>Online-Based Application Tests on a Cloud: </a:t>
            </a:r>
            <a:r>
              <a:rPr lang="en-US" dirty="0" smtClean="0"/>
              <a:t>Online application supervisors/vendors perform these tests to check the functions and performance of their cloud-based services. This testing takes place with the help of Functional Testing. Online applications are connected with a legacy system and the connection quality between the application and the legacy system is tested.</a:t>
            </a:r>
          </a:p>
          <a:p>
            <a:pPr fontAlgn="base"/>
            <a:r>
              <a:rPr lang="en-US" b="1" dirty="0" err="1" smtClean="0"/>
              <a:t>SaaS</a:t>
            </a:r>
            <a:r>
              <a:rPr lang="en-US" b="1" dirty="0" smtClean="0"/>
              <a:t> or Cloud Oriented Testing: </a:t>
            </a:r>
            <a:r>
              <a:rPr lang="en-US" dirty="0" smtClean="0"/>
              <a:t>These tests are performed by </a:t>
            </a:r>
            <a:r>
              <a:rPr lang="en-US" dirty="0" err="1" smtClean="0"/>
              <a:t>SaaS</a:t>
            </a:r>
            <a:r>
              <a:rPr lang="en-US" dirty="0" smtClean="0"/>
              <a:t> or Cloud vendors. The objective of these tests is to evaluate the quality of individual service functions that are offered in </a:t>
            </a:r>
            <a:r>
              <a:rPr lang="en-US" dirty="0" err="1" smtClean="0"/>
              <a:t>SaaS</a:t>
            </a:r>
            <a:r>
              <a:rPr lang="en-US" dirty="0" smtClean="0"/>
              <a:t> or cloud programs.</a:t>
            </a:r>
          </a:p>
          <a:p>
            <a:pPr fontAlgn="base"/>
            <a:r>
              <a:rPr lang="en-US" i="1" dirty="0" smtClean="0"/>
              <a:t>  </a:t>
            </a:r>
            <a:endParaRPr lang="en-US" i="1"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b="1" dirty="0" smtClean="0"/>
              <a:t/>
            </a:r>
            <a:br>
              <a:rPr lang="en-US" b="1" dirty="0" smtClean="0"/>
            </a:br>
            <a:r>
              <a:rPr lang="en-US" b="1" dirty="0" smtClean="0"/>
              <a:t>Cloud </a:t>
            </a:r>
            <a:r>
              <a:rPr lang="en-US" b="1" dirty="0" smtClean="0"/>
              <a:t>Testing Environment</a:t>
            </a:r>
            <a:br>
              <a:rPr lang="en-US" b="1" dirty="0" smtClean="0"/>
            </a:br>
            <a:endParaRPr lang="en-US" dirty="0"/>
          </a:p>
        </p:txBody>
      </p:sp>
      <p:sp>
        <p:nvSpPr>
          <p:cNvPr id="3" name="Content Placeholder 2"/>
          <p:cNvSpPr>
            <a:spLocks noGrp="1"/>
          </p:cNvSpPr>
          <p:nvPr>
            <p:ph sz="quarter" idx="13"/>
          </p:nvPr>
        </p:nvSpPr>
        <p:spPr/>
        <p:txBody>
          <a:bodyPr>
            <a:normAutofit fontScale="77500" lnSpcReduction="20000"/>
          </a:bodyPr>
          <a:lstStyle/>
          <a:p>
            <a:pPr fontAlgn="base">
              <a:buNone/>
            </a:pPr>
            <a:r>
              <a:rPr lang="en-US" dirty="0" smtClean="0"/>
              <a:t>There </a:t>
            </a:r>
            <a:r>
              <a:rPr lang="en-US" dirty="0" smtClean="0"/>
              <a:t>are three main cloud testing environments:</a:t>
            </a:r>
          </a:p>
          <a:p>
            <a:pPr fontAlgn="base"/>
            <a:r>
              <a:rPr lang="en-US" b="1" dirty="0" smtClean="0"/>
              <a:t>Public or Private environment: </a:t>
            </a:r>
            <a:r>
              <a:rPr lang="en-US" dirty="0" smtClean="0"/>
              <a:t>The applications deployed inside these cloud environments are tested and validated in terms of quality</a:t>
            </a:r>
            <a:r>
              <a:rPr lang="en-US" dirty="0" smtClean="0"/>
              <a:t>.</a:t>
            </a:r>
          </a:p>
          <a:p>
            <a:pPr fontAlgn="base"/>
            <a:endParaRPr lang="en-US" dirty="0" smtClean="0"/>
          </a:p>
          <a:p>
            <a:pPr fontAlgn="base"/>
            <a:r>
              <a:rPr lang="en-US" b="1" dirty="0" smtClean="0"/>
              <a:t>Hybrid environment:</a:t>
            </a:r>
            <a:r>
              <a:rPr lang="en-US" dirty="0" smtClean="0"/>
              <a:t> The applications deployed in this cloud environment are tested and validated in terms of quality</a:t>
            </a:r>
            <a:r>
              <a:rPr lang="en-US" dirty="0" smtClean="0"/>
              <a:t>.</a:t>
            </a:r>
          </a:p>
          <a:p>
            <a:pPr fontAlgn="base"/>
            <a:endParaRPr lang="en-US" dirty="0" smtClean="0"/>
          </a:p>
          <a:p>
            <a:pPr fontAlgn="base"/>
            <a:r>
              <a:rPr lang="en-US" b="1" dirty="0" smtClean="0"/>
              <a:t>Cloud-based environment:</a:t>
            </a:r>
            <a:r>
              <a:rPr lang="en-US" dirty="0" smtClean="0"/>
              <a:t> The applications deployed on </a:t>
            </a:r>
            <a:r>
              <a:rPr lang="en-US" dirty="0" err="1" smtClean="0"/>
              <a:t>Saas</a:t>
            </a:r>
            <a:r>
              <a:rPr lang="en-US" dirty="0" smtClean="0"/>
              <a:t>, and </a:t>
            </a:r>
            <a:r>
              <a:rPr lang="en-US" dirty="0" err="1" smtClean="0"/>
              <a:t>Paas</a:t>
            </a:r>
            <a:r>
              <a:rPr lang="en-US" dirty="0" smtClean="0"/>
              <a:t> models are tested and validated in terms of quality.</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 Verification Testing:</a:t>
            </a:r>
            <a:endParaRPr lang="en-US" dirty="0"/>
          </a:p>
        </p:txBody>
      </p:sp>
      <p:sp>
        <p:nvSpPr>
          <p:cNvPr id="3" name="Content Placeholder 2"/>
          <p:cNvSpPr>
            <a:spLocks noGrp="1"/>
          </p:cNvSpPr>
          <p:nvPr>
            <p:ph sz="quarter" idx="13"/>
          </p:nvPr>
        </p:nvSpPr>
        <p:spPr/>
        <p:txBody>
          <a:bodyPr>
            <a:normAutofit fontScale="77500" lnSpcReduction="20000"/>
          </a:bodyPr>
          <a:lstStyle/>
          <a:p>
            <a:pPr fontAlgn="base">
              <a:buNone/>
            </a:pPr>
            <a:r>
              <a:rPr lang="en-US" b="1" dirty="0" smtClean="0"/>
              <a:t>System Verification Testing: </a:t>
            </a:r>
            <a:r>
              <a:rPr lang="en-US" dirty="0" smtClean="0"/>
              <a:t>This testing ensures that the various modules work properly with one another.</a:t>
            </a:r>
          </a:p>
          <a:p>
            <a:pPr fontAlgn="base"/>
            <a:r>
              <a:rPr lang="en-US" b="1" u="sng" dirty="0" smtClean="0">
                <a:hlinkClick r:id="rId2"/>
              </a:rPr>
              <a:t>Interoperability Testing</a:t>
            </a:r>
            <a:r>
              <a:rPr lang="en-US" b="1" dirty="0" smtClean="0"/>
              <a:t>:</a:t>
            </a:r>
            <a:r>
              <a:rPr lang="en-US" dirty="0" smtClean="0"/>
              <a:t> Any application must have the flexibility to work without any problems not only on different platforms, and it should conjointly work seamlessly when moving from one cloud infrastructure to a different one.</a:t>
            </a:r>
          </a:p>
          <a:p>
            <a:pPr fontAlgn="base"/>
            <a:r>
              <a:rPr lang="en-US" b="1" u="sng" dirty="0" smtClean="0">
                <a:hlinkClick r:id="rId3"/>
              </a:rPr>
              <a:t>Acceptance Testing</a:t>
            </a:r>
            <a:r>
              <a:rPr lang="en-US" b="1" dirty="0" smtClean="0"/>
              <a:t>: </a:t>
            </a:r>
            <a:r>
              <a:rPr lang="en-US" dirty="0" smtClean="0"/>
              <a:t>Here the cloud-based resolution is handed over to the users to make sure it meets their expectations.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dirty="0" smtClean="0"/>
              <a:t>Non-Functional Testing:</a:t>
            </a:r>
            <a:r>
              <a:rPr lang="en-US" dirty="0" smtClean="0"/>
              <a:t> </a:t>
            </a:r>
            <a:endParaRPr lang="en-US" dirty="0"/>
          </a:p>
        </p:txBody>
      </p:sp>
      <p:sp>
        <p:nvSpPr>
          <p:cNvPr id="3" name="Content Placeholder 2"/>
          <p:cNvSpPr>
            <a:spLocks noGrp="1"/>
          </p:cNvSpPr>
          <p:nvPr>
            <p:ph sz="quarter" idx="13"/>
          </p:nvPr>
        </p:nvSpPr>
        <p:spPr/>
        <p:txBody>
          <a:bodyPr>
            <a:normAutofit fontScale="47500" lnSpcReduction="20000"/>
          </a:bodyPr>
          <a:lstStyle/>
          <a:p>
            <a:r>
              <a:rPr lang="en-US" u="sng" dirty="0" smtClean="0">
                <a:hlinkClick r:id="rId2"/>
              </a:rPr>
              <a:t>Non-functional </a:t>
            </a:r>
            <a:r>
              <a:rPr lang="en-US" u="sng" dirty="0" smtClean="0">
                <a:hlinkClick r:id="rId2"/>
              </a:rPr>
              <a:t>tests</a:t>
            </a:r>
            <a:r>
              <a:rPr lang="en-US" dirty="0" smtClean="0"/>
              <a:t> primarily specialize in web application-based tests ensuring that they meet the </a:t>
            </a:r>
            <a:r>
              <a:rPr lang="en-US" dirty="0" smtClean="0"/>
              <a:t>required </a:t>
            </a:r>
            <a:r>
              <a:rPr lang="en-US" dirty="0" smtClean="0"/>
              <a:t>needs</a:t>
            </a:r>
            <a:r>
              <a:rPr lang="en-US" dirty="0" smtClean="0"/>
              <a:t>.</a:t>
            </a:r>
          </a:p>
          <a:p>
            <a:pPr fontAlgn="base"/>
            <a:r>
              <a:rPr lang="en-US" b="1" u="sng" dirty="0" smtClean="0">
                <a:hlinkClick r:id="rId3"/>
              </a:rPr>
              <a:t>Performance Testing</a:t>
            </a:r>
            <a:r>
              <a:rPr lang="en-US" b="1" dirty="0" smtClean="0"/>
              <a:t>:</a:t>
            </a:r>
            <a:r>
              <a:rPr lang="en-US" dirty="0" smtClean="0"/>
              <a:t> In this testing, the response time to any user request must be verified to ensure that everything is intact even when there are loads of requests to be satisfied. Network latency is additionally one of the crucial factors to evaluate performance. Also, workload balancing must be done once there’s a reduction in load, by decommissioning resources. </a:t>
            </a:r>
          </a:p>
          <a:p>
            <a:pPr fontAlgn="base"/>
            <a:r>
              <a:rPr lang="en-US" b="1" u="sng" dirty="0" smtClean="0">
                <a:hlinkClick r:id="rId4"/>
              </a:rPr>
              <a:t>Stress testing</a:t>
            </a:r>
            <a:r>
              <a:rPr lang="en-US" b="1" dirty="0" smtClean="0"/>
              <a:t>:</a:t>
            </a:r>
            <a:r>
              <a:rPr lang="en-US" dirty="0" smtClean="0"/>
              <a:t> This testing helps to determine the ability of cloud applications to function under peak workloads while staying effective and stable.</a:t>
            </a:r>
          </a:p>
          <a:p>
            <a:pPr fontAlgn="base"/>
            <a:r>
              <a:rPr lang="en-US" b="1" u="sng" dirty="0" smtClean="0">
                <a:hlinkClick r:id="rId5"/>
              </a:rPr>
              <a:t>Load testing</a:t>
            </a:r>
            <a:r>
              <a:rPr lang="en-US" b="1" dirty="0" smtClean="0"/>
              <a:t>: </a:t>
            </a:r>
            <a:r>
              <a:rPr lang="en-US" dirty="0" smtClean="0"/>
              <a:t>This testing helps to measure the cloud application’s response concerning user traffic loads.</a:t>
            </a:r>
          </a:p>
          <a:p>
            <a:pPr fontAlgn="base"/>
            <a:r>
              <a:rPr lang="en-US" b="1" dirty="0" smtClean="0"/>
              <a:t>Latency testing:</a:t>
            </a:r>
            <a:r>
              <a:rPr lang="en-US" dirty="0" smtClean="0"/>
              <a:t> In this testing the latency time between action and responses within an application with respect to a user request.</a:t>
            </a:r>
          </a:p>
          <a:p>
            <a:pPr fontAlgn="base"/>
            <a:r>
              <a:rPr lang="en-US" b="1" dirty="0" smtClean="0"/>
              <a:t>Availability Testing:</a:t>
            </a:r>
            <a:r>
              <a:rPr lang="en-US" dirty="0" smtClean="0"/>
              <a:t> This testing determines the cloud must available all the time round the clock. As there might be any mission-critical activities that can happen, the administrator i.e., cloud vendor should ensure that there’s no adverse impact on the customers.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sz="quarter" idx="13"/>
          </p:nvPr>
        </p:nvSpPr>
        <p:spPr/>
        <p:txBody>
          <a:bodyPr>
            <a:normAutofit fontScale="55000" lnSpcReduction="20000"/>
          </a:bodyPr>
          <a:lstStyle/>
          <a:p>
            <a:pPr fontAlgn="base"/>
            <a:r>
              <a:rPr lang="en-US" b="1" dirty="0" smtClean="0"/>
              <a:t>Multi-Tenancy Testing:</a:t>
            </a:r>
            <a:r>
              <a:rPr lang="en-US" dirty="0" smtClean="0"/>
              <a:t> In this cloud testing, multiple users use a cloud offering as a demo. Testing is performed to confirm that there’s adequate security and access control of the data when multiple users are working in a single instance.</a:t>
            </a:r>
          </a:p>
          <a:p>
            <a:pPr fontAlgn="base"/>
            <a:r>
              <a:rPr lang="en-US" b="1" u="sng" dirty="0" smtClean="0">
                <a:hlinkClick r:id="rId2"/>
              </a:rPr>
              <a:t>Scalability Testing</a:t>
            </a:r>
            <a:r>
              <a:rPr lang="en-US" b="1" dirty="0" smtClean="0"/>
              <a:t>: </a:t>
            </a:r>
            <a:r>
              <a:rPr lang="en-US" dirty="0" smtClean="0"/>
              <a:t>This testing is performed to make sure that the offerings provided can scale up or scale down as per the customer’s need.</a:t>
            </a:r>
          </a:p>
          <a:p>
            <a:pPr fontAlgn="base"/>
            <a:r>
              <a:rPr lang="en-US" b="1" dirty="0" smtClean="0"/>
              <a:t>Browser Performance testing:</a:t>
            </a:r>
            <a:r>
              <a:rPr lang="en-US" dirty="0" smtClean="0"/>
              <a:t> In this testing performance of a cloud-based application i.e., the applications deployed over the cloud is tested across different web browsers.</a:t>
            </a:r>
          </a:p>
          <a:p>
            <a:pPr fontAlgn="base"/>
            <a:r>
              <a:rPr lang="en-US" b="1" u="sng" dirty="0" smtClean="0">
                <a:hlinkClick r:id="rId3"/>
              </a:rPr>
              <a:t>Security Testing</a:t>
            </a:r>
            <a:r>
              <a:rPr lang="en-US" b="1" dirty="0" smtClean="0"/>
              <a:t>: </a:t>
            </a:r>
            <a:r>
              <a:rPr lang="en-US" dirty="0" smtClean="0"/>
              <a:t>As Cloud provides everything at any time, it is very important that all user-sensitive data must be secured and has no unauthorized access to maintain users’ privacy. </a:t>
            </a:r>
          </a:p>
          <a:p>
            <a:pPr fontAlgn="base"/>
            <a:r>
              <a:rPr lang="en-US" b="1" u="sng" dirty="0" smtClean="0">
                <a:hlinkClick r:id="rId4"/>
              </a:rPr>
              <a:t>Disaster Recovery Testing</a:t>
            </a:r>
            <a:r>
              <a:rPr lang="en-US" b="1" dirty="0" smtClean="0"/>
              <a:t>:</a:t>
            </a:r>
            <a:r>
              <a:rPr lang="en-US" dirty="0" smtClean="0"/>
              <a:t> In availability testing, the cloud has to be available at all times, if there are any types of failures occur like network outages, breakdown due to high load, system failure, etc. this testing ensures how fast the failure can be captured and if any data loss occurs during this period.</a:t>
            </a:r>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462</Words>
  <Application>Microsoft Office PowerPoint</Application>
  <PresentationFormat>On-screen Show (16:9)</PresentationFormat>
  <Paragraphs>120</Paragraphs>
  <Slides>25</Slides>
  <Notes>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WidescreenPresentation</vt:lpstr>
      <vt:lpstr> cloud computing</vt:lpstr>
      <vt:lpstr>Understanding the Role of a Junior  cloud Analyst</vt:lpstr>
      <vt:lpstr> cloud computing</vt:lpstr>
      <vt:lpstr>                   </vt:lpstr>
      <vt:lpstr> Types of Cloud Testing </vt:lpstr>
      <vt:lpstr> Cloud Testing Environment </vt:lpstr>
      <vt:lpstr>System Verification Testing:</vt:lpstr>
      <vt:lpstr> Non-Functional Testing: </vt:lpstr>
      <vt:lpstr> </vt:lpstr>
      <vt:lpstr> Tools for Functional Testing in Cloud </vt:lpstr>
      <vt:lpstr> Tools for Security Testing in Cloud </vt:lpstr>
      <vt:lpstr> Bug Reporting in Cloud-Based Applications: Challenges and Solutions </vt:lpstr>
      <vt:lpstr>TYPES OF BUGS</vt:lpstr>
      <vt:lpstr> Best Practices for Bug Reporting in Cloud-Based Applications </vt:lpstr>
      <vt:lpstr> Bug Reporting Tools and Techniques for Cloud-Based Applications </vt:lpstr>
      <vt:lpstr>Improving Communication and Collaboration in Cloud-Based Bug Reporting </vt:lpstr>
      <vt:lpstr> cloud computing</vt:lpstr>
      <vt:lpstr>Cloud Security Standards  </vt:lpstr>
      <vt:lpstr> </vt:lpstr>
      <vt:lpstr>Slide 20</vt:lpstr>
      <vt:lpstr> </vt:lpstr>
      <vt:lpstr> cloud computing</vt:lpstr>
      <vt:lpstr>Communication</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2024-07-05T04:53:22Z</dcterms:created>
  <dcterms:modified xsi:type="dcterms:W3CDTF">2024-07-05T07:55:44Z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