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719CD8-0FB7-4361-8BA9-536E1BB1A7CA}">
  <a:tblStyle styleId="{EA719CD8-0FB7-4361-8BA9-536E1BB1A7CA}"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AB7C858-0E64-4A9B-9809-49EC225656B4}"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15d962d9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15d962d9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f6dc1cc8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f6dc1cc8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f6dc1cc8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f6dc1cc8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f6dc1cc8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f6dc1cc8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f6dc1cc8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f6dc1cc8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15d962d9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15d962d9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42fbb5eb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42fbb5eb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c7f26127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c7f26127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f5bd16fe2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f5bd16fe2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f5d282a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f5d282a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15d962d9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15d962d9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f5bd16fe2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f5bd16fe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f5bd16fe2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f5bd16fe2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2f5bd16fe2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2f5bd16fe2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21e8e4fa7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21e8e4fa7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15d962d9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15d962d9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15d962d9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15d962d9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f6dc1cc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f6dc1cc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15d962d9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15d962d9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f5bd16f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f5bd16f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f5bd16fe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f5bd16f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f6dc1cc8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f6dc1cc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547300" y="859525"/>
            <a:ext cx="8366700" cy="14844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t/>
            </a:r>
            <a:endParaRPr sz="21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2600">
                <a:solidFill>
                  <a:srgbClr val="000000"/>
                </a:solidFill>
                <a:latin typeface="Times New Roman"/>
                <a:ea typeface="Times New Roman"/>
                <a:cs typeface="Times New Roman"/>
                <a:sym typeface="Times New Roman"/>
              </a:rPr>
              <a:t>Semi-Supervised Human Action Recognition</a:t>
            </a:r>
            <a:endParaRPr sz="2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2600">
                <a:solidFill>
                  <a:srgbClr val="000000"/>
                </a:solidFill>
                <a:latin typeface="Times New Roman"/>
                <a:ea typeface="Times New Roman"/>
                <a:cs typeface="Times New Roman"/>
                <a:sym typeface="Times New Roman"/>
              </a:rPr>
              <a:t> </a:t>
            </a:r>
            <a:r>
              <a:rPr lang="en" sz="2600">
                <a:solidFill>
                  <a:srgbClr val="000000"/>
                </a:solidFill>
                <a:latin typeface="Times New Roman"/>
                <a:ea typeface="Times New Roman"/>
                <a:cs typeface="Times New Roman"/>
                <a:sym typeface="Times New Roman"/>
              </a:rPr>
              <a:t>Using Clustering and SVM Classifier</a:t>
            </a:r>
            <a:endParaRPr sz="4211">
              <a:latin typeface="Times New Roman"/>
              <a:ea typeface="Times New Roman"/>
              <a:cs typeface="Times New Roman"/>
              <a:sym typeface="Times New Roman"/>
            </a:endParaRPr>
          </a:p>
        </p:txBody>
      </p:sp>
      <p:sp>
        <p:nvSpPr>
          <p:cNvPr id="87" name="Google Shape;87;p13"/>
          <p:cNvSpPr txBox="1"/>
          <p:nvPr>
            <p:ph idx="1" type="subTitle"/>
          </p:nvPr>
        </p:nvSpPr>
        <p:spPr>
          <a:xfrm>
            <a:off x="638050" y="2860500"/>
            <a:ext cx="8185200" cy="174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solidFill>
                  <a:schemeClr val="dk2"/>
                </a:solidFill>
                <a:latin typeface="Times New Roman"/>
                <a:ea typeface="Times New Roman"/>
                <a:cs typeface="Times New Roman"/>
                <a:sym typeface="Times New Roman"/>
              </a:rPr>
              <a:t>Presented by : </a:t>
            </a:r>
            <a:r>
              <a:rPr lang="en" sz="1900">
                <a:solidFill>
                  <a:schemeClr val="dk2"/>
                </a:solidFill>
                <a:latin typeface="Times New Roman"/>
                <a:ea typeface="Times New Roman"/>
                <a:cs typeface="Times New Roman"/>
                <a:sym typeface="Times New Roman"/>
              </a:rPr>
              <a:t>12A,Dept. Of CSE,ANITS            </a:t>
            </a:r>
            <a:r>
              <a:rPr b="1" lang="en" sz="1900">
                <a:solidFill>
                  <a:schemeClr val="dk2"/>
                </a:solidFill>
                <a:latin typeface="Times New Roman"/>
                <a:ea typeface="Times New Roman"/>
                <a:cs typeface="Times New Roman"/>
                <a:sym typeface="Times New Roman"/>
              </a:rPr>
              <a:t>Under </a:t>
            </a:r>
            <a:r>
              <a:rPr b="1" lang="en" sz="1900">
                <a:solidFill>
                  <a:schemeClr val="dk2"/>
                </a:solidFill>
                <a:latin typeface="Times New Roman"/>
                <a:ea typeface="Times New Roman"/>
                <a:cs typeface="Times New Roman"/>
                <a:sym typeface="Times New Roman"/>
              </a:rPr>
              <a:t>the</a:t>
            </a:r>
            <a:r>
              <a:rPr b="1" lang="en" sz="1900">
                <a:solidFill>
                  <a:schemeClr val="dk2"/>
                </a:solidFill>
                <a:latin typeface="Times New Roman"/>
                <a:ea typeface="Times New Roman"/>
                <a:cs typeface="Times New Roman"/>
                <a:sym typeface="Times New Roman"/>
              </a:rPr>
              <a:t> guidance of</a:t>
            </a:r>
            <a:endParaRPr b="1" sz="19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chemeClr val="dk2"/>
                </a:solidFill>
                <a:latin typeface="Times New Roman"/>
                <a:ea typeface="Times New Roman"/>
                <a:cs typeface="Times New Roman"/>
                <a:sym typeface="Times New Roman"/>
              </a:rPr>
              <a:t>318126510058 - V. Parimala                                   G.Gowri Pushpa,M.Tech,(P.hD)</a:t>
            </a:r>
            <a:endParaRPr sz="19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chemeClr val="dk2"/>
                </a:solidFill>
                <a:latin typeface="Times New Roman"/>
                <a:ea typeface="Times New Roman"/>
                <a:cs typeface="Times New Roman"/>
                <a:sym typeface="Times New Roman"/>
              </a:rPr>
              <a:t>318126510059 - V. Divya                                       (Assistant Professor)</a:t>
            </a:r>
            <a:endParaRPr sz="19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chemeClr val="dk2"/>
                </a:solidFill>
                <a:latin typeface="Times New Roman"/>
                <a:ea typeface="Times New Roman"/>
                <a:cs typeface="Times New Roman"/>
                <a:sym typeface="Times New Roman"/>
              </a:rPr>
              <a:t>318126510024 - K. Leela Prasad</a:t>
            </a:r>
            <a:endParaRPr sz="19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chemeClr val="dk2"/>
                </a:solidFill>
                <a:latin typeface="Times New Roman"/>
                <a:ea typeface="Times New Roman"/>
                <a:cs typeface="Times New Roman"/>
                <a:sym typeface="Times New Roman"/>
              </a:rPr>
              <a:t>318126510017 - G. Gopal Krishna </a:t>
            </a:r>
            <a:endParaRPr sz="190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2"/>
          <p:cNvPicPr preferRelativeResize="0"/>
          <p:nvPr/>
        </p:nvPicPr>
        <p:blipFill>
          <a:blip r:embed="rId3">
            <a:alphaModFix/>
          </a:blip>
          <a:stretch>
            <a:fillRect/>
          </a:stretch>
        </p:blipFill>
        <p:spPr>
          <a:xfrm>
            <a:off x="974400" y="1455200"/>
            <a:ext cx="3305151" cy="3392125"/>
          </a:xfrm>
          <a:prstGeom prst="rect">
            <a:avLst/>
          </a:prstGeom>
          <a:noFill/>
          <a:ln>
            <a:noFill/>
          </a:ln>
        </p:spPr>
      </p:pic>
      <p:pic>
        <p:nvPicPr>
          <p:cNvPr id="163" name="Google Shape;163;p22"/>
          <p:cNvPicPr preferRelativeResize="0"/>
          <p:nvPr/>
        </p:nvPicPr>
        <p:blipFill>
          <a:blip r:embed="rId4">
            <a:alphaModFix/>
          </a:blip>
          <a:stretch>
            <a:fillRect/>
          </a:stretch>
        </p:blipFill>
        <p:spPr>
          <a:xfrm>
            <a:off x="4782975" y="1455200"/>
            <a:ext cx="3225249" cy="3392124"/>
          </a:xfrm>
          <a:prstGeom prst="rect">
            <a:avLst/>
          </a:prstGeom>
          <a:noFill/>
          <a:ln>
            <a:noFill/>
          </a:ln>
        </p:spPr>
      </p:pic>
      <p:sp>
        <p:nvSpPr>
          <p:cNvPr id="164" name="Google Shape;164;p22"/>
          <p:cNvSpPr txBox="1"/>
          <p:nvPr/>
        </p:nvSpPr>
        <p:spPr>
          <a:xfrm>
            <a:off x="625625" y="622775"/>
            <a:ext cx="7136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Times New Roman"/>
                <a:ea typeface="Times New Roman"/>
                <a:cs typeface="Times New Roman"/>
                <a:sym typeface="Times New Roman"/>
              </a:rPr>
              <a:t>SIFT Keypoints :</a:t>
            </a:r>
            <a:endParaRPr b="1" sz="23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idx="1" type="body"/>
          </p:nvPr>
        </p:nvSpPr>
        <p:spPr>
          <a:xfrm>
            <a:off x="729450" y="1557825"/>
            <a:ext cx="7688700" cy="278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latin typeface="Times New Roman"/>
                <a:ea typeface="Times New Roman"/>
                <a:cs typeface="Times New Roman"/>
                <a:sym typeface="Times New Roman"/>
              </a:rPr>
              <a:t>   </a:t>
            </a:r>
            <a:r>
              <a:rPr b="1" lang="en" sz="1600">
                <a:solidFill>
                  <a:srgbClr val="000000"/>
                </a:solidFill>
                <a:latin typeface="Times New Roman"/>
                <a:ea typeface="Times New Roman"/>
                <a:cs typeface="Times New Roman"/>
                <a:sym typeface="Times New Roman"/>
              </a:rPr>
              <a:t>2.   Optical Flow</a:t>
            </a:r>
            <a:endParaRPr b="1" sz="1600">
              <a:solidFill>
                <a:srgbClr val="000000"/>
              </a:solidFill>
              <a:latin typeface="Times New Roman"/>
              <a:ea typeface="Times New Roman"/>
              <a:cs typeface="Times New Roman"/>
              <a:sym typeface="Times New Roman"/>
            </a:endParaRPr>
          </a:p>
          <a:p>
            <a:pPr indent="0" lvl="0" marL="457200" rtl="0" algn="just">
              <a:spcBef>
                <a:spcPts val="1200"/>
              </a:spcBef>
              <a:spcAft>
                <a:spcPts val="1200"/>
              </a:spcAft>
              <a:buNone/>
            </a:pPr>
            <a:r>
              <a:rPr lang="en" sz="1600">
                <a:solidFill>
                  <a:schemeClr val="dk2"/>
                </a:solidFill>
                <a:latin typeface="Times New Roman"/>
                <a:ea typeface="Times New Roman"/>
                <a:cs typeface="Times New Roman"/>
                <a:sym typeface="Times New Roman"/>
              </a:rPr>
              <a:t>Optical flow technique describes the image motion. It calculates the velocity for the points in the frames. It compares the previous frame and the next frame and then computes the intensity difference among the points in the frame to pair. Once the pairing is done, it calculates the velocity by computing the distance that the point has moved.</a:t>
            </a:r>
            <a:endParaRPr b="1" sz="100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4"/>
          <p:cNvPicPr preferRelativeResize="0"/>
          <p:nvPr/>
        </p:nvPicPr>
        <p:blipFill>
          <a:blip r:embed="rId3">
            <a:alphaModFix/>
          </a:blip>
          <a:stretch>
            <a:fillRect/>
          </a:stretch>
        </p:blipFill>
        <p:spPr>
          <a:xfrm>
            <a:off x="738625" y="846050"/>
            <a:ext cx="7789101" cy="3733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727650" y="592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Bag-of-words Approach</a:t>
            </a:r>
            <a:endParaRPr>
              <a:latin typeface="Times New Roman"/>
              <a:ea typeface="Times New Roman"/>
              <a:cs typeface="Times New Roman"/>
              <a:sym typeface="Times New Roman"/>
            </a:endParaRPr>
          </a:p>
        </p:txBody>
      </p:sp>
      <p:sp>
        <p:nvSpPr>
          <p:cNvPr id="180" name="Google Shape;180;p25"/>
          <p:cNvSpPr txBox="1"/>
          <p:nvPr>
            <p:ph idx="1" type="body"/>
          </p:nvPr>
        </p:nvSpPr>
        <p:spPr>
          <a:xfrm>
            <a:off x="727650" y="1575375"/>
            <a:ext cx="7688700" cy="3138300"/>
          </a:xfrm>
          <a:prstGeom prst="rect">
            <a:avLst/>
          </a:prstGeom>
        </p:spPr>
        <p:txBody>
          <a:bodyPr anchorCtr="0" anchor="t" bIns="91425" lIns="91425" spcFirstLastPara="1" rIns="91425" wrap="square" tIns="91425">
            <a:noAutofit/>
          </a:bodyPr>
          <a:lstStyle/>
          <a:p>
            <a:pPr indent="0" lvl="0" marL="0" marR="114300" rtl="0" algn="just">
              <a:lnSpc>
                <a:spcPct val="115000"/>
              </a:lnSpc>
              <a:spcBef>
                <a:spcPts val="0"/>
              </a:spcBef>
              <a:spcAft>
                <a:spcPts val="0"/>
              </a:spcAft>
              <a:buNone/>
            </a:pPr>
            <a:r>
              <a:rPr lang="en" sz="1600">
                <a:solidFill>
                  <a:srgbClr val="1A1A1A"/>
                </a:solidFill>
                <a:latin typeface="Times New Roman"/>
                <a:ea typeface="Times New Roman"/>
                <a:cs typeface="Times New Roman"/>
                <a:sym typeface="Times New Roman"/>
              </a:rPr>
              <a:t>The specific application is that after using the feature extraction algorithm, all feature points are treated as visual words.Then the k-means algorithm is used to cluster all visual words. Next we need to construct the vocabulary of the BOW model. Each image can then be represented by a multidimensional vector to facilitate later classification.</a:t>
            </a:r>
            <a:endParaRPr sz="1600">
              <a:solidFill>
                <a:srgbClr val="1A1A1A"/>
              </a:solidFill>
              <a:latin typeface="Times New Roman"/>
              <a:ea typeface="Times New Roman"/>
              <a:cs typeface="Times New Roman"/>
              <a:sym typeface="Times New Roman"/>
            </a:endParaRPr>
          </a:p>
          <a:p>
            <a:pPr indent="0" lvl="0" marL="0" marR="114300" rtl="0" algn="l">
              <a:lnSpc>
                <a:spcPct val="150000"/>
              </a:lnSpc>
              <a:spcBef>
                <a:spcPts val="1000"/>
              </a:spcBef>
              <a:spcAft>
                <a:spcPts val="0"/>
              </a:spcAft>
              <a:buNone/>
            </a:pPr>
            <a:r>
              <a:rPr lang="en" sz="1600">
                <a:solidFill>
                  <a:srgbClr val="1A1A1A"/>
                </a:solidFill>
                <a:latin typeface="Times New Roman"/>
                <a:ea typeface="Times New Roman"/>
                <a:cs typeface="Times New Roman"/>
                <a:sym typeface="Times New Roman"/>
              </a:rPr>
              <a:t>The following techniques are used in building bag of words model:</a:t>
            </a:r>
            <a:endParaRPr sz="1600">
              <a:solidFill>
                <a:srgbClr val="1A1A1A"/>
              </a:solidFill>
              <a:latin typeface="Times New Roman"/>
              <a:ea typeface="Times New Roman"/>
              <a:cs typeface="Times New Roman"/>
              <a:sym typeface="Times New Roman"/>
            </a:endParaRPr>
          </a:p>
          <a:p>
            <a:pPr indent="-330200" lvl="0" marL="914400" marR="114300" rtl="0" algn="l">
              <a:lnSpc>
                <a:spcPct val="150000"/>
              </a:lnSpc>
              <a:spcBef>
                <a:spcPts val="1000"/>
              </a:spcBef>
              <a:spcAft>
                <a:spcPts val="0"/>
              </a:spcAft>
              <a:buClr>
                <a:srgbClr val="1A1A1A"/>
              </a:buClr>
              <a:buSzPts val="1600"/>
              <a:buFont typeface="Times New Roman"/>
              <a:buAutoNum type="arabicPeriod"/>
            </a:pPr>
            <a:r>
              <a:rPr lang="en" sz="1600">
                <a:solidFill>
                  <a:srgbClr val="1A1A1A"/>
                </a:solidFill>
                <a:latin typeface="Times New Roman"/>
                <a:ea typeface="Times New Roman"/>
                <a:cs typeface="Times New Roman"/>
                <a:sym typeface="Times New Roman"/>
              </a:rPr>
              <a:t>Clustering algorithm(K-means)</a:t>
            </a:r>
            <a:endParaRPr sz="1600">
              <a:solidFill>
                <a:srgbClr val="1A1A1A"/>
              </a:solidFill>
              <a:latin typeface="Times New Roman"/>
              <a:ea typeface="Times New Roman"/>
              <a:cs typeface="Times New Roman"/>
              <a:sym typeface="Times New Roman"/>
            </a:endParaRPr>
          </a:p>
          <a:p>
            <a:pPr indent="-330200" lvl="0" marL="914400" marR="114300" rtl="0" algn="l">
              <a:lnSpc>
                <a:spcPct val="150000"/>
              </a:lnSpc>
              <a:spcBef>
                <a:spcPts val="0"/>
              </a:spcBef>
              <a:spcAft>
                <a:spcPts val="0"/>
              </a:spcAft>
              <a:buClr>
                <a:srgbClr val="1A1A1A"/>
              </a:buClr>
              <a:buSzPts val="1600"/>
              <a:buFont typeface="Times New Roman"/>
              <a:buAutoNum type="arabicPeriod"/>
            </a:pPr>
            <a:r>
              <a:rPr lang="en" sz="1600">
                <a:solidFill>
                  <a:srgbClr val="1A1A1A"/>
                </a:solidFill>
                <a:latin typeface="Times New Roman"/>
                <a:ea typeface="Times New Roman"/>
                <a:cs typeface="Times New Roman"/>
                <a:sym typeface="Times New Roman"/>
              </a:rPr>
              <a:t>Vector Quantization</a:t>
            </a:r>
            <a:endParaRPr sz="1600">
              <a:solidFill>
                <a:srgbClr val="1A1A1A"/>
              </a:solidFill>
              <a:latin typeface="Times New Roman"/>
              <a:ea typeface="Times New Roman"/>
              <a:cs typeface="Times New Roman"/>
              <a:sym typeface="Times New Roman"/>
            </a:endParaRPr>
          </a:p>
          <a:p>
            <a:pPr indent="-330200" lvl="0" marL="914400" marR="114300" rtl="0" algn="l">
              <a:lnSpc>
                <a:spcPct val="150000"/>
              </a:lnSpc>
              <a:spcBef>
                <a:spcPts val="0"/>
              </a:spcBef>
              <a:spcAft>
                <a:spcPts val="0"/>
              </a:spcAft>
              <a:buClr>
                <a:srgbClr val="1A1A1A"/>
              </a:buClr>
              <a:buSzPts val="1600"/>
              <a:buFont typeface="Times New Roman"/>
              <a:buAutoNum type="arabicPeriod"/>
            </a:pPr>
            <a:r>
              <a:rPr lang="en" sz="1600">
                <a:solidFill>
                  <a:srgbClr val="1A1A1A"/>
                </a:solidFill>
                <a:latin typeface="Times New Roman"/>
                <a:ea typeface="Times New Roman"/>
                <a:cs typeface="Times New Roman"/>
                <a:sym typeface="Times New Roman"/>
              </a:rPr>
              <a:t>TF-IDF</a:t>
            </a:r>
            <a:endParaRPr sz="17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727650" y="588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SVM Classifier</a:t>
            </a:r>
            <a:endParaRPr>
              <a:latin typeface="Times New Roman"/>
              <a:ea typeface="Times New Roman"/>
              <a:cs typeface="Times New Roman"/>
              <a:sym typeface="Times New Roman"/>
            </a:endParaRPr>
          </a:p>
        </p:txBody>
      </p:sp>
      <p:sp>
        <p:nvSpPr>
          <p:cNvPr id="186" name="Google Shape;186;p26"/>
          <p:cNvSpPr txBox="1"/>
          <p:nvPr>
            <p:ph idx="1" type="body"/>
          </p:nvPr>
        </p:nvSpPr>
        <p:spPr>
          <a:xfrm>
            <a:off x="727650" y="1441200"/>
            <a:ext cx="7688700" cy="31650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 sz="1600">
                <a:solidFill>
                  <a:srgbClr val="222222"/>
                </a:solidFill>
                <a:latin typeface="Times New Roman"/>
                <a:ea typeface="Times New Roman"/>
                <a:cs typeface="Times New Roman"/>
                <a:sym typeface="Times New Roman"/>
              </a:rPr>
              <a:t>“Support Vector Machine” (SVM) is a supervised machine learning algorithm that can be used for classification.It classifies the input dataset into different classes</a:t>
            </a:r>
            <a:r>
              <a:rPr lang="en" sz="1200">
                <a:solidFill>
                  <a:srgbClr val="222222"/>
                </a:solidFill>
                <a:latin typeface="Times New Roman"/>
                <a:ea typeface="Times New Roman"/>
                <a:cs typeface="Times New Roman"/>
                <a:sym typeface="Times New Roman"/>
              </a:rPr>
              <a:t>. </a:t>
            </a:r>
            <a:r>
              <a:rPr lang="en" sz="1600">
                <a:solidFill>
                  <a:srgbClr val="0A0A23"/>
                </a:solidFill>
                <a:highlight>
                  <a:srgbClr val="FFFFFF"/>
                </a:highlight>
                <a:latin typeface="Times New Roman"/>
                <a:ea typeface="Times New Roman"/>
                <a:cs typeface="Times New Roman"/>
                <a:sym typeface="Times New Roman"/>
              </a:rPr>
              <a:t>A simple </a:t>
            </a:r>
            <a:r>
              <a:rPr b="1" lang="en" sz="1600">
                <a:solidFill>
                  <a:srgbClr val="0A0A23"/>
                </a:solidFill>
                <a:highlight>
                  <a:srgbClr val="FFFFFF"/>
                </a:highlight>
                <a:latin typeface="Times New Roman"/>
                <a:ea typeface="Times New Roman"/>
                <a:cs typeface="Times New Roman"/>
                <a:sym typeface="Times New Roman"/>
              </a:rPr>
              <a:t>linear SVM</a:t>
            </a:r>
            <a:r>
              <a:rPr lang="en" sz="1600">
                <a:solidFill>
                  <a:srgbClr val="0A0A23"/>
                </a:solidFill>
                <a:highlight>
                  <a:srgbClr val="FFFFFF"/>
                </a:highlight>
                <a:latin typeface="Times New Roman"/>
                <a:ea typeface="Times New Roman"/>
                <a:cs typeface="Times New Roman"/>
                <a:sym typeface="Times New Roman"/>
              </a:rPr>
              <a:t> classifier works by making a straight line between two classes. That means all of the data points on one side of the line will represent a category and the data points on the other side of the line will be put into a different category. This means there can be an infinite number of lines to choose from them it chooses the best line to classify your data points</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727650" y="606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Proposed Methodology</a:t>
            </a:r>
            <a:endParaRPr>
              <a:latin typeface="Times New Roman"/>
              <a:ea typeface="Times New Roman"/>
              <a:cs typeface="Times New Roman"/>
              <a:sym typeface="Times New Roman"/>
            </a:endParaRPr>
          </a:p>
        </p:txBody>
      </p:sp>
      <p:sp>
        <p:nvSpPr>
          <p:cNvPr id="192" name="Google Shape;192;p27"/>
          <p:cNvSpPr txBox="1"/>
          <p:nvPr>
            <p:ph idx="1" type="body"/>
          </p:nvPr>
        </p:nvSpPr>
        <p:spPr>
          <a:xfrm>
            <a:off x="727650" y="1528275"/>
            <a:ext cx="7688700" cy="34005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sz="1600" u="sng">
                <a:solidFill>
                  <a:srgbClr val="222222"/>
                </a:solidFill>
                <a:latin typeface="Times New Roman"/>
                <a:ea typeface="Times New Roman"/>
                <a:cs typeface="Times New Roman"/>
                <a:sym typeface="Times New Roman"/>
              </a:rPr>
              <a:t>Step 1</a:t>
            </a:r>
            <a:r>
              <a:rPr lang="en" sz="1600">
                <a:solidFill>
                  <a:srgbClr val="222222"/>
                </a:solidFill>
                <a:latin typeface="Times New Roman"/>
                <a:ea typeface="Times New Roman"/>
                <a:cs typeface="Times New Roman"/>
                <a:sym typeface="Times New Roman"/>
              </a:rPr>
              <a:t> : In the feature </a:t>
            </a:r>
            <a:r>
              <a:rPr lang="en" sz="1600">
                <a:solidFill>
                  <a:srgbClr val="222222"/>
                </a:solidFill>
                <a:latin typeface="Times New Roman"/>
                <a:ea typeface="Times New Roman"/>
                <a:cs typeface="Times New Roman"/>
                <a:sym typeface="Times New Roman"/>
              </a:rPr>
              <a:t>extraction, the video is first divided into frames and then the algorithm extracts the features from those frames.</a:t>
            </a:r>
            <a:endParaRPr sz="1600">
              <a:solidFill>
                <a:srgbClr val="222222"/>
              </a:solidFill>
              <a:latin typeface="Times New Roman"/>
              <a:ea typeface="Times New Roman"/>
              <a:cs typeface="Times New Roman"/>
              <a:sym typeface="Times New Roman"/>
            </a:endParaRPr>
          </a:p>
          <a:p>
            <a:pPr indent="0" lvl="0" marL="0" rtl="0" algn="just">
              <a:spcBef>
                <a:spcPts val="1200"/>
              </a:spcBef>
              <a:spcAft>
                <a:spcPts val="0"/>
              </a:spcAft>
              <a:buNone/>
            </a:pPr>
            <a:r>
              <a:rPr lang="en" sz="1600" u="sng">
                <a:solidFill>
                  <a:srgbClr val="222222"/>
                </a:solidFill>
                <a:latin typeface="Times New Roman"/>
                <a:ea typeface="Times New Roman"/>
                <a:cs typeface="Times New Roman"/>
                <a:sym typeface="Times New Roman"/>
              </a:rPr>
              <a:t>Step 2</a:t>
            </a:r>
            <a:r>
              <a:rPr lang="en" sz="1600">
                <a:solidFill>
                  <a:srgbClr val="222222"/>
                </a:solidFill>
                <a:latin typeface="Times New Roman"/>
                <a:ea typeface="Times New Roman"/>
                <a:cs typeface="Times New Roman"/>
                <a:sym typeface="Times New Roman"/>
              </a:rPr>
              <a:t> : These extracted features are divided into training and testing sets.</a:t>
            </a:r>
            <a:endParaRPr sz="1600">
              <a:solidFill>
                <a:srgbClr val="222222"/>
              </a:solidFill>
              <a:latin typeface="Times New Roman"/>
              <a:ea typeface="Times New Roman"/>
              <a:cs typeface="Times New Roman"/>
              <a:sym typeface="Times New Roman"/>
            </a:endParaRPr>
          </a:p>
          <a:p>
            <a:pPr indent="0" lvl="0" marL="0" rtl="0" algn="just">
              <a:spcBef>
                <a:spcPts val="1200"/>
              </a:spcBef>
              <a:spcAft>
                <a:spcPts val="0"/>
              </a:spcAft>
              <a:buNone/>
            </a:pPr>
            <a:r>
              <a:rPr lang="en" sz="1600" u="sng">
                <a:solidFill>
                  <a:srgbClr val="222222"/>
                </a:solidFill>
                <a:latin typeface="Times New Roman"/>
                <a:ea typeface="Times New Roman"/>
                <a:cs typeface="Times New Roman"/>
                <a:sym typeface="Times New Roman"/>
              </a:rPr>
              <a:t>Step 3</a:t>
            </a:r>
            <a:r>
              <a:rPr lang="en" sz="1600">
                <a:solidFill>
                  <a:srgbClr val="222222"/>
                </a:solidFill>
                <a:latin typeface="Times New Roman"/>
                <a:ea typeface="Times New Roman"/>
                <a:cs typeface="Times New Roman"/>
                <a:sym typeface="Times New Roman"/>
              </a:rPr>
              <a:t> : The key points in the training set are used to construct the clusters using K-means clustering algorithm.</a:t>
            </a:r>
            <a:endParaRPr sz="1600">
              <a:solidFill>
                <a:srgbClr val="222222"/>
              </a:solidFill>
              <a:latin typeface="Times New Roman"/>
              <a:ea typeface="Times New Roman"/>
              <a:cs typeface="Times New Roman"/>
              <a:sym typeface="Times New Roman"/>
            </a:endParaRPr>
          </a:p>
          <a:p>
            <a:pPr indent="0" lvl="0" marL="0" rtl="0" algn="just">
              <a:spcBef>
                <a:spcPts val="1200"/>
              </a:spcBef>
              <a:spcAft>
                <a:spcPts val="0"/>
              </a:spcAft>
              <a:buNone/>
            </a:pPr>
            <a:r>
              <a:rPr lang="en" sz="1600" u="sng">
                <a:solidFill>
                  <a:srgbClr val="222222"/>
                </a:solidFill>
                <a:latin typeface="Times New Roman"/>
                <a:ea typeface="Times New Roman"/>
                <a:cs typeface="Times New Roman"/>
                <a:sym typeface="Times New Roman"/>
              </a:rPr>
              <a:t>Step 4</a:t>
            </a:r>
            <a:r>
              <a:rPr lang="en" sz="1600">
                <a:solidFill>
                  <a:srgbClr val="222222"/>
                </a:solidFill>
                <a:latin typeface="Times New Roman"/>
                <a:ea typeface="Times New Roman"/>
                <a:cs typeface="Times New Roman"/>
                <a:sym typeface="Times New Roman"/>
              </a:rPr>
              <a:t> : These clusters are used build the codebook using the vector quantization and TF-IDF weighting scheme.</a:t>
            </a:r>
            <a:endParaRPr sz="1600">
              <a:solidFill>
                <a:srgbClr val="222222"/>
              </a:solidFill>
              <a:latin typeface="Times New Roman"/>
              <a:ea typeface="Times New Roman"/>
              <a:cs typeface="Times New Roman"/>
              <a:sym typeface="Times New Roman"/>
            </a:endParaRPr>
          </a:p>
          <a:p>
            <a:pPr indent="0" lvl="0" marL="0" rtl="0" algn="just">
              <a:spcBef>
                <a:spcPts val="1200"/>
              </a:spcBef>
              <a:spcAft>
                <a:spcPts val="0"/>
              </a:spcAft>
              <a:buNone/>
            </a:pPr>
            <a:r>
              <a:rPr lang="en" sz="1600" u="sng">
                <a:solidFill>
                  <a:srgbClr val="222222"/>
                </a:solidFill>
                <a:latin typeface="Times New Roman"/>
                <a:ea typeface="Times New Roman"/>
                <a:cs typeface="Times New Roman"/>
                <a:sym typeface="Times New Roman"/>
              </a:rPr>
              <a:t>Step 5</a:t>
            </a:r>
            <a:r>
              <a:rPr lang="en" sz="1600">
                <a:solidFill>
                  <a:srgbClr val="222222"/>
                </a:solidFill>
                <a:latin typeface="Times New Roman"/>
                <a:ea typeface="Times New Roman"/>
                <a:cs typeface="Times New Roman"/>
                <a:sym typeface="Times New Roman"/>
              </a:rPr>
              <a:t> : The codebook is then used to train the Linear SVM classifier.</a:t>
            </a:r>
            <a:endParaRPr sz="1600">
              <a:solidFill>
                <a:srgbClr val="222222"/>
              </a:solidFill>
              <a:latin typeface="Times New Roman"/>
              <a:ea typeface="Times New Roman"/>
              <a:cs typeface="Times New Roman"/>
              <a:sym typeface="Times New Roman"/>
            </a:endParaRPr>
          </a:p>
          <a:p>
            <a:pPr indent="0" lvl="0" marL="0" rtl="0" algn="just">
              <a:spcBef>
                <a:spcPts val="1200"/>
              </a:spcBef>
              <a:spcAft>
                <a:spcPts val="1200"/>
              </a:spcAft>
              <a:buNone/>
            </a:pPr>
            <a:r>
              <a:rPr lang="en" sz="1600" u="sng">
                <a:solidFill>
                  <a:srgbClr val="222222"/>
                </a:solidFill>
                <a:latin typeface="Times New Roman"/>
                <a:ea typeface="Times New Roman"/>
                <a:cs typeface="Times New Roman"/>
                <a:sym typeface="Times New Roman"/>
              </a:rPr>
              <a:t>Step 6</a:t>
            </a:r>
            <a:r>
              <a:rPr lang="en" sz="1600">
                <a:solidFill>
                  <a:srgbClr val="222222"/>
                </a:solidFill>
                <a:latin typeface="Times New Roman"/>
                <a:ea typeface="Times New Roman"/>
                <a:cs typeface="Times New Roman"/>
                <a:sym typeface="Times New Roman"/>
              </a:rPr>
              <a:t> : The testing set is then used to evaluate the SVM classifier and the accuracy is calculated using the confusion matrix. </a:t>
            </a:r>
            <a:endParaRPr sz="1600">
              <a:solidFill>
                <a:srgbClr val="222222"/>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727650" y="585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graphicFrame>
        <p:nvGraphicFramePr>
          <p:cNvPr id="198" name="Google Shape;198;p28"/>
          <p:cNvGraphicFramePr/>
          <p:nvPr/>
        </p:nvGraphicFramePr>
        <p:xfrm>
          <a:off x="787913" y="2066150"/>
          <a:ext cx="3000000" cy="3000000"/>
        </p:xfrm>
        <a:graphic>
          <a:graphicData uri="http://schemas.openxmlformats.org/drawingml/2006/table">
            <a:tbl>
              <a:tblPr>
                <a:noFill/>
                <a:tableStyleId>{EA719CD8-0FB7-4361-8BA9-536E1BB1A7CA}</a:tableStyleId>
              </a:tblPr>
              <a:tblGrid>
                <a:gridCol w="1990175"/>
                <a:gridCol w="2673900"/>
                <a:gridCol w="2964350"/>
              </a:tblGrid>
              <a:tr h="453575">
                <a:tc>
                  <a:txBody>
                    <a:bodyPr/>
                    <a:lstStyle/>
                    <a:p>
                      <a:pPr indent="0" lvl="0" marL="0" rtl="0" algn="ctr">
                        <a:spcBef>
                          <a:spcPts val="0"/>
                        </a:spcBef>
                        <a:spcAft>
                          <a:spcPts val="0"/>
                        </a:spcAft>
                        <a:buNone/>
                      </a:pPr>
                      <a:r>
                        <a:rPr lang="en" sz="1800">
                          <a:solidFill>
                            <a:srgbClr val="1A1A1A"/>
                          </a:solidFill>
                          <a:latin typeface="Times New Roman"/>
                          <a:ea typeface="Times New Roman"/>
                          <a:cs typeface="Times New Roman"/>
                          <a:sym typeface="Times New Roman"/>
                        </a:rPr>
                        <a:t>S.No</a:t>
                      </a:r>
                      <a:endParaRPr sz="1800">
                        <a:solidFill>
                          <a:srgbClr val="1A1A1A"/>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800">
                          <a:solidFill>
                            <a:srgbClr val="1A1A1A"/>
                          </a:solidFill>
                          <a:latin typeface="Times New Roman"/>
                          <a:ea typeface="Times New Roman"/>
                          <a:cs typeface="Times New Roman"/>
                          <a:sym typeface="Times New Roman"/>
                        </a:rPr>
                        <a:t>‘K’ Value</a:t>
                      </a:r>
                      <a:endParaRPr sz="1800">
                        <a:solidFill>
                          <a:srgbClr val="1A1A1A"/>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800">
                          <a:solidFill>
                            <a:srgbClr val="1A1A1A"/>
                          </a:solidFill>
                          <a:latin typeface="Times New Roman"/>
                          <a:ea typeface="Times New Roman"/>
                          <a:cs typeface="Times New Roman"/>
                          <a:sym typeface="Times New Roman"/>
                        </a:rPr>
                        <a:t>Overall Accuracy</a:t>
                      </a:r>
                      <a:endParaRPr sz="1800">
                        <a:solidFill>
                          <a:srgbClr val="1A1A1A"/>
                        </a:solidFill>
                        <a:latin typeface="Times New Roman"/>
                        <a:ea typeface="Times New Roman"/>
                        <a:cs typeface="Times New Roman"/>
                        <a:sym typeface="Times New Roman"/>
                      </a:endParaRPr>
                    </a:p>
                  </a:txBody>
                  <a:tcPr marT="63500" marB="63500" marR="63500" marL="63500"/>
                </a:tc>
              </a:tr>
              <a:tr h="453575">
                <a:tc>
                  <a:txBody>
                    <a:bodyPr/>
                    <a:lstStyle/>
                    <a:p>
                      <a:pPr indent="0" lvl="0" marL="0" rtl="0" algn="ctr">
                        <a:spcBef>
                          <a:spcPts val="0"/>
                        </a:spcBef>
                        <a:spcAft>
                          <a:spcPts val="0"/>
                        </a:spcAft>
                        <a:buNone/>
                      </a:pPr>
                      <a:r>
                        <a:rPr lang="en" sz="1800">
                          <a:solidFill>
                            <a:srgbClr val="1A1A1A"/>
                          </a:solidFill>
                          <a:latin typeface="Times New Roman"/>
                          <a:ea typeface="Times New Roman"/>
                          <a:cs typeface="Times New Roman"/>
                          <a:sym typeface="Times New Roman"/>
                        </a:rPr>
                        <a:t>1</a:t>
                      </a:r>
                      <a:endParaRPr sz="1800">
                        <a:solidFill>
                          <a:srgbClr val="1A1A1A"/>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800">
                          <a:solidFill>
                            <a:srgbClr val="1A1A1A"/>
                          </a:solidFill>
                          <a:latin typeface="Times New Roman"/>
                          <a:ea typeface="Times New Roman"/>
                          <a:cs typeface="Times New Roman"/>
                          <a:sym typeface="Times New Roman"/>
                        </a:rPr>
                        <a:t>10</a:t>
                      </a:r>
                      <a:endParaRPr sz="1800">
                        <a:solidFill>
                          <a:srgbClr val="1A1A1A"/>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800">
                          <a:solidFill>
                            <a:srgbClr val="1A1A1A"/>
                          </a:solidFill>
                          <a:latin typeface="Times New Roman"/>
                          <a:ea typeface="Times New Roman"/>
                          <a:cs typeface="Times New Roman"/>
                          <a:sym typeface="Times New Roman"/>
                        </a:rPr>
                        <a:t>26.17%</a:t>
                      </a:r>
                      <a:endParaRPr sz="1800">
                        <a:solidFill>
                          <a:srgbClr val="1A1A1A"/>
                        </a:solidFill>
                        <a:latin typeface="Times New Roman"/>
                        <a:ea typeface="Times New Roman"/>
                        <a:cs typeface="Times New Roman"/>
                        <a:sym typeface="Times New Roman"/>
                      </a:endParaRPr>
                    </a:p>
                  </a:txBody>
                  <a:tcPr marT="63500" marB="63500" marR="63500" marL="63500"/>
                </a:tc>
              </a:tr>
              <a:tr h="453575">
                <a:tc>
                  <a:txBody>
                    <a:bodyPr/>
                    <a:lstStyle/>
                    <a:p>
                      <a:pPr indent="0" lvl="0" marL="0" rtl="0" algn="ctr">
                        <a:spcBef>
                          <a:spcPts val="0"/>
                        </a:spcBef>
                        <a:spcAft>
                          <a:spcPts val="0"/>
                        </a:spcAft>
                        <a:buNone/>
                      </a:pPr>
                      <a:r>
                        <a:rPr lang="en" sz="1800">
                          <a:solidFill>
                            <a:srgbClr val="1A1A1A"/>
                          </a:solidFill>
                          <a:latin typeface="Times New Roman"/>
                          <a:ea typeface="Times New Roman"/>
                          <a:cs typeface="Times New Roman"/>
                          <a:sym typeface="Times New Roman"/>
                        </a:rPr>
                        <a:t>2</a:t>
                      </a:r>
                      <a:endParaRPr sz="1800">
                        <a:solidFill>
                          <a:srgbClr val="1A1A1A"/>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800">
                          <a:solidFill>
                            <a:srgbClr val="1A1A1A"/>
                          </a:solidFill>
                          <a:latin typeface="Times New Roman"/>
                          <a:ea typeface="Times New Roman"/>
                          <a:cs typeface="Times New Roman"/>
                          <a:sym typeface="Times New Roman"/>
                        </a:rPr>
                        <a:t>100</a:t>
                      </a:r>
                      <a:endParaRPr sz="1800">
                        <a:solidFill>
                          <a:srgbClr val="1A1A1A"/>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800">
                          <a:solidFill>
                            <a:srgbClr val="1A1A1A"/>
                          </a:solidFill>
                          <a:latin typeface="Times New Roman"/>
                          <a:ea typeface="Times New Roman"/>
                          <a:cs typeface="Times New Roman"/>
                          <a:sym typeface="Times New Roman"/>
                        </a:rPr>
                        <a:t>53.92%</a:t>
                      </a:r>
                      <a:endParaRPr sz="1800">
                        <a:solidFill>
                          <a:srgbClr val="1A1A1A"/>
                        </a:solidFill>
                        <a:latin typeface="Times New Roman"/>
                        <a:ea typeface="Times New Roman"/>
                        <a:cs typeface="Times New Roman"/>
                        <a:sym typeface="Times New Roman"/>
                      </a:endParaRPr>
                    </a:p>
                  </a:txBody>
                  <a:tcPr marT="63500" marB="63500" marR="63500" marL="63500"/>
                </a:tc>
              </a:tr>
              <a:tr h="453575">
                <a:tc>
                  <a:txBody>
                    <a:bodyPr/>
                    <a:lstStyle/>
                    <a:p>
                      <a:pPr indent="0" lvl="0" marL="0" rtl="0" algn="ctr">
                        <a:spcBef>
                          <a:spcPts val="0"/>
                        </a:spcBef>
                        <a:spcAft>
                          <a:spcPts val="0"/>
                        </a:spcAft>
                        <a:buNone/>
                      </a:pPr>
                      <a:r>
                        <a:rPr lang="en" sz="1800">
                          <a:solidFill>
                            <a:srgbClr val="1A1A1A"/>
                          </a:solidFill>
                          <a:latin typeface="Times New Roman"/>
                          <a:ea typeface="Times New Roman"/>
                          <a:cs typeface="Times New Roman"/>
                          <a:sym typeface="Times New Roman"/>
                        </a:rPr>
                        <a:t>3</a:t>
                      </a:r>
                      <a:endParaRPr sz="1800">
                        <a:solidFill>
                          <a:srgbClr val="1A1A1A"/>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800">
                          <a:solidFill>
                            <a:srgbClr val="1A1A1A"/>
                          </a:solidFill>
                          <a:latin typeface="Times New Roman"/>
                          <a:ea typeface="Times New Roman"/>
                          <a:cs typeface="Times New Roman"/>
                          <a:sym typeface="Times New Roman"/>
                        </a:rPr>
                        <a:t>200</a:t>
                      </a:r>
                      <a:endParaRPr sz="1800">
                        <a:solidFill>
                          <a:srgbClr val="1A1A1A"/>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800">
                          <a:solidFill>
                            <a:srgbClr val="1A1A1A"/>
                          </a:solidFill>
                          <a:latin typeface="Times New Roman"/>
                          <a:ea typeface="Times New Roman"/>
                          <a:cs typeface="Times New Roman"/>
                          <a:sym typeface="Times New Roman"/>
                        </a:rPr>
                        <a:t>61.25%</a:t>
                      </a:r>
                      <a:endParaRPr sz="1800">
                        <a:solidFill>
                          <a:srgbClr val="1A1A1A"/>
                        </a:solidFill>
                        <a:latin typeface="Times New Roman"/>
                        <a:ea typeface="Times New Roman"/>
                        <a:cs typeface="Times New Roman"/>
                        <a:sym typeface="Times New Roman"/>
                      </a:endParaRPr>
                    </a:p>
                  </a:txBody>
                  <a:tcPr marT="63500" marB="63500" marR="63500" marL="63500"/>
                </a:tc>
              </a:tr>
              <a:tr h="453575">
                <a:tc>
                  <a:txBody>
                    <a:bodyPr/>
                    <a:lstStyle/>
                    <a:p>
                      <a:pPr indent="0" lvl="0" marL="0" rtl="0" algn="ctr">
                        <a:spcBef>
                          <a:spcPts val="0"/>
                        </a:spcBef>
                        <a:spcAft>
                          <a:spcPts val="0"/>
                        </a:spcAft>
                        <a:buNone/>
                      </a:pPr>
                      <a:r>
                        <a:rPr lang="en" sz="1800">
                          <a:solidFill>
                            <a:srgbClr val="1A1A1A"/>
                          </a:solidFill>
                          <a:latin typeface="Times New Roman"/>
                          <a:ea typeface="Times New Roman"/>
                          <a:cs typeface="Times New Roman"/>
                          <a:sym typeface="Times New Roman"/>
                        </a:rPr>
                        <a:t>4</a:t>
                      </a:r>
                      <a:endParaRPr sz="1800">
                        <a:solidFill>
                          <a:srgbClr val="1A1A1A"/>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800">
                          <a:solidFill>
                            <a:srgbClr val="1A1A1A"/>
                          </a:solidFill>
                          <a:latin typeface="Times New Roman"/>
                          <a:ea typeface="Times New Roman"/>
                          <a:cs typeface="Times New Roman"/>
                          <a:sym typeface="Times New Roman"/>
                        </a:rPr>
                        <a:t>400</a:t>
                      </a:r>
                      <a:endParaRPr sz="1800">
                        <a:solidFill>
                          <a:srgbClr val="1A1A1A"/>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800">
                          <a:solidFill>
                            <a:srgbClr val="1A1A1A"/>
                          </a:solidFill>
                          <a:latin typeface="Times New Roman"/>
                          <a:ea typeface="Times New Roman"/>
                          <a:cs typeface="Times New Roman"/>
                          <a:sym typeface="Times New Roman"/>
                        </a:rPr>
                        <a:t>71.20%</a:t>
                      </a:r>
                      <a:endParaRPr sz="1800">
                        <a:solidFill>
                          <a:srgbClr val="1A1A1A"/>
                        </a:solidFill>
                        <a:latin typeface="Times New Roman"/>
                        <a:ea typeface="Times New Roman"/>
                        <a:cs typeface="Times New Roman"/>
                        <a:sym typeface="Times New Roman"/>
                      </a:endParaRPr>
                    </a:p>
                  </a:txBody>
                  <a:tcPr marT="63500" marB="63500" marR="63500" marL="63500"/>
                </a:tc>
              </a:tr>
              <a:tr h="453575">
                <a:tc>
                  <a:txBody>
                    <a:bodyPr/>
                    <a:lstStyle/>
                    <a:p>
                      <a:pPr indent="0" lvl="0" marL="0" rtl="0" algn="ctr">
                        <a:spcBef>
                          <a:spcPts val="0"/>
                        </a:spcBef>
                        <a:spcAft>
                          <a:spcPts val="0"/>
                        </a:spcAft>
                        <a:buNone/>
                      </a:pPr>
                      <a:r>
                        <a:rPr lang="en" sz="1800">
                          <a:solidFill>
                            <a:srgbClr val="1A1A1A"/>
                          </a:solidFill>
                          <a:latin typeface="Times New Roman"/>
                          <a:ea typeface="Times New Roman"/>
                          <a:cs typeface="Times New Roman"/>
                          <a:sym typeface="Times New Roman"/>
                        </a:rPr>
                        <a:t>5</a:t>
                      </a:r>
                      <a:endParaRPr sz="1800">
                        <a:solidFill>
                          <a:srgbClr val="1A1A1A"/>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800">
                          <a:solidFill>
                            <a:srgbClr val="1A1A1A"/>
                          </a:solidFill>
                          <a:latin typeface="Times New Roman"/>
                          <a:ea typeface="Times New Roman"/>
                          <a:cs typeface="Times New Roman"/>
                          <a:sym typeface="Times New Roman"/>
                        </a:rPr>
                        <a:t>800</a:t>
                      </a:r>
                      <a:endParaRPr sz="1800">
                        <a:solidFill>
                          <a:srgbClr val="1A1A1A"/>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800">
                          <a:solidFill>
                            <a:srgbClr val="1A1A1A"/>
                          </a:solidFill>
                          <a:latin typeface="Times New Roman"/>
                          <a:ea typeface="Times New Roman"/>
                          <a:cs typeface="Times New Roman"/>
                          <a:sym typeface="Times New Roman"/>
                        </a:rPr>
                        <a:t>74.34%</a:t>
                      </a:r>
                      <a:endParaRPr sz="1800">
                        <a:solidFill>
                          <a:srgbClr val="1A1A1A"/>
                        </a:solidFill>
                        <a:latin typeface="Times New Roman"/>
                        <a:ea typeface="Times New Roman"/>
                        <a:cs typeface="Times New Roman"/>
                        <a:sym typeface="Times New Roman"/>
                      </a:endParaRPr>
                    </a:p>
                  </a:txBody>
                  <a:tcPr marT="63500" marB="63500" marR="63500" marL="63500"/>
                </a:tc>
              </a:tr>
            </a:tbl>
          </a:graphicData>
        </a:graphic>
      </p:graphicFrame>
      <p:sp>
        <p:nvSpPr>
          <p:cNvPr id="199" name="Google Shape;199;p28"/>
          <p:cNvSpPr txBox="1"/>
          <p:nvPr/>
        </p:nvSpPr>
        <p:spPr>
          <a:xfrm>
            <a:off x="727650" y="1377775"/>
            <a:ext cx="7338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Accuracy for different values of ‘k’ using SIFT</a:t>
            </a:r>
            <a:r>
              <a:rPr b="1" lang="en" sz="1600">
                <a:latin typeface="Times New Roman"/>
                <a:ea typeface="Times New Roman"/>
                <a:cs typeface="Times New Roman"/>
                <a:sym typeface="Times New Roman"/>
              </a:rPr>
              <a:t>:</a:t>
            </a:r>
            <a:endParaRPr b="1" sz="16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727663" y="1391050"/>
            <a:ext cx="7688700" cy="58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Accuracy for different values of ‘k’ using Optical Flow :</a:t>
            </a:r>
            <a:endParaRPr sz="1700">
              <a:latin typeface="Times New Roman"/>
              <a:ea typeface="Times New Roman"/>
              <a:cs typeface="Times New Roman"/>
              <a:sym typeface="Times New Roman"/>
            </a:endParaRPr>
          </a:p>
        </p:txBody>
      </p:sp>
      <p:graphicFrame>
        <p:nvGraphicFramePr>
          <p:cNvPr id="205" name="Google Shape;205;p29"/>
          <p:cNvGraphicFramePr/>
          <p:nvPr/>
        </p:nvGraphicFramePr>
        <p:xfrm>
          <a:off x="841825" y="2072800"/>
          <a:ext cx="3000000" cy="3000000"/>
        </p:xfrm>
        <a:graphic>
          <a:graphicData uri="http://schemas.openxmlformats.org/drawingml/2006/table">
            <a:tbl>
              <a:tblPr>
                <a:noFill/>
                <a:tableStyleId>{EA719CD8-0FB7-4361-8BA9-536E1BB1A7CA}</a:tableStyleId>
              </a:tblPr>
              <a:tblGrid>
                <a:gridCol w="1955975"/>
                <a:gridCol w="2588200"/>
                <a:gridCol w="3030375"/>
              </a:tblGrid>
              <a:tr h="456300">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S.No </a:t>
                      </a:r>
                      <a:endParaRPr sz="1600">
                        <a:solidFill>
                          <a:srgbClr val="1A1A1A"/>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‘K’ value</a:t>
                      </a:r>
                      <a:endParaRPr sz="1600">
                        <a:solidFill>
                          <a:srgbClr val="1A1A1A"/>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Overall Accuracy</a:t>
                      </a:r>
                      <a:endParaRPr sz="1600">
                        <a:solidFill>
                          <a:srgbClr val="1A1A1A"/>
                        </a:solidFill>
                        <a:latin typeface="Times New Roman"/>
                        <a:ea typeface="Times New Roman"/>
                        <a:cs typeface="Times New Roman"/>
                        <a:sym typeface="Times New Roman"/>
                      </a:endParaRPr>
                    </a:p>
                  </a:txBody>
                  <a:tcPr marT="63500" marB="63500" marR="63500" marL="63500"/>
                </a:tc>
              </a:tr>
              <a:tr h="456300">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1</a:t>
                      </a:r>
                      <a:endParaRPr sz="1600">
                        <a:solidFill>
                          <a:srgbClr val="1A1A1A"/>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10</a:t>
                      </a:r>
                      <a:endParaRPr sz="1600">
                        <a:solidFill>
                          <a:srgbClr val="1A1A1A"/>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31.32%</a:t>
                      </a:r>
                      <a:endParaRPr sz="1600">
                        <a:solidFill>
                          <a:srgbClr val="1A1A1A"/>
                        </a:solidFill>
                        <a:latin typeface="Times New Roman"/>
                        <a:ea typeface="Times New Roman"/>
                        <a:cs typeface="Times New Roman"/>
                        <a:sym typeface="Times New Roman"/>
                      </a:endParaRPr>
                    </a:p>
                  </a:txBody>
                  <a:tcPr marT="63500" marB="63500" marR="63500" marL="63500"/>
                </a:tc>
              </a:tr>
              <a:tr h="456300">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2</a:t>
                      </a:r>
                      <a:endParaRPr sz="1600">
                        <a:solidFill>
                          <a:srgbClr val="1A1A1A"/>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100</a:t>
                      </a:r>
                      <a:endParaRPr sz="1600">
                        <a:solidFill>
                          <a:srgbClr val="1A1A1A"/>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77.87%</a:t>
                      </a:r>
                      <a:endParaRPr sz="1600">
                        <a:solidFill>
                          <a:srgbClr val="1A1A1A"/>
                        </a:solidFill>
                        <a:latin typeface="Times New Roman"/>
                        <a:ea typeface="Times New Roman"/>
                        <a:cs typeface="Times New Roman"/>
                        <a:sym typeface="Times New Roman"/>
                      </a:endParaRPr>
                    </a:p>
                  </a:txBody>
                  <a:tcPr marT="63500" marB="63500" marR="63500" marL="63500"/>
                </a:tc>
              </a:tr>
              <a:tr h="456300">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3</a:t>
                      </a:r>
                      <a:endParaRPr sz="1600">
                        <a:solidFill>
                          <a:srgbClr val="1A1A1A"/>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200</a:t>
                      </a:r>
                      <a:endParaRPr sz="1600">
                        <a:solidFill>
                          <a:srgbClr val="1A1A1A"/>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79.16%</a:t>
                      </a:r>
                      <a:endParaRPr sz="1600">
                        <a:solidFill>
                          <a:srgbClr val="1A1A1A"/>
                        </a:solidFill>
                        <a:latin typeface="Times New Roman"/>
                        <a:ea typeface="Times New Roman"/>
                        <a:cs typeface="Times New Roman"/>
                        <a:sym typeface="Times New Roman"/>
                      </a:endParaRPr>
                    </a:p>
                  </a:txBody>
                  <a:tcPr marT="63500" marB="63500" marR="63500" marL="63500"/>
                </a:tc>
              </a:tr>
              <a:tr h="456300">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4</a:t>
                      </a:r>
                      <a:endParaRPr sz="1600">
                        <a:solidFill>
                          <a:srgbClr val="1A1A1A"/>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400</a:t>
                      </a:r>
                      <a:endParaRPr sz="1600">
                        <a:solidFill>
                          <a:srgbClr val="1A1A1A"/>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81.99%</a:t>
                      </a:r>
                      <a:endParaRPr sz="1600">
                        <a:solidFill>
                          <a:srgbClr val="1A1A1A"/>
                        </a:solidFill>
                        <a:latin typeface="Times New Roman"/>
                        <a:ea typeface="Times New Roman"/>
                        <a:cs typeface="Times New Roman"/>
                        <a:sym typeface="Times New Roman"/>
                      </a:endParaRPr>
                    </a:p>
                  </a:txBody>
                  <a:tcPr marT="63500" marB="63500" marR="63500" marL="63500"/>
                </a:tc>
              </a:tr>
              <a:tr h="456300">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5</a:t>
                      </a:r>
                      <a:endParaRPr sz="1600">
                        <a:solidFill>
                          <a:srgbClr val="1A1A1A"/>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800</a:t>
                      </a:r>
                      <a:endParaRPr sz="1600">
                        <a:solidFill>
                          <a:srgbClr val="1A1A1A"/>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84.37%</a:t>
                      </a:r>
                      <a:endParaRPr sz="1600">
                        <a:solidFill>
                          <a:srgbClr val="1A1A1A"/>
                        </a:solidFill>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727650" y="1287250"/>
            <a:ext cx="7688700" cy="687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1A1A1A"/>
                </a:solidFill>
                <a:latin typeface="Times New Roman"/>
                <a:ea typeface="Times New Roman"/>
                <a:cs typeface="Times New Roman"/>
                <a:sym typeface="Times New Roman"/>
              </a:rPr>
              <a:t>Comparing accuracies of each action in KTH dataset obtained using SIFT and Optical Flow techniques for 800 clusters</a:t>
            </a:r>
            <a:endParaRPr sz="1600"/>
          </a:p>
        </p:txBody>
      </p:sp>
      <p:graphicFrame>
        <p:nvGraphicFramePr>
          <p:cNvPr id="211" name="Google Shape;211;p30"/>
          <p:cNvGraphicFramePr/>
          <p:nvPr/>
        </p:nvGraphicFramePr>
        <p:xfrm>
          <a:off x="888700" y="2115420"/>
          <a:ext cx="3000000" cy="3000000"/>
        </p:xfrm>
        <a:graphic>
          <a:graphicData uri="http://schemas.openxmlformats.org/drawingml/2006/table">
            <a:tbl>
              <a:tblPr>
                <a:noFill/>
                <a:tableStyleId>{0AB7C858-0E64-4A9B-9809-49EC225656B4}</a:tableStyleId>
              </a:tblPr>
              <a:tblGrid>
                <a:gridCol w="2455525"/>
                <a:gridCol w="2455525"/>
                <a:gridCol w="2455525"/>
              </a:tblGrid>
              <a:tr h="379150">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Method</a:t>
                      </a:r>
                      <a:endParaRPr sz="1600">
                        <a:solidFill>
                          <a:srgbClr val="1A1A1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Actions</a:t>
                      </a:r>
                      <a:endParaRPr sz="1600">
                        <a:solidFill>
                          <a:srgbClr val="1A1A1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Accuracy</a:t>
                      </a:r>
                      <a:endParaRPr sz="1600">
                        <a:solidFill>
                          <a:srgbClr val="1A1A1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9150">
                <a:tc rowSpan="6">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SIFT</a:t>
                      </a:r>
                      <a:endParaRPr sz="1600">
                        <a:solidFill>
                          <a:srgbClr val="1A1A1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B0XING</a:t>
                      </a:r>
                      <a:endParaRPr sz="1600">
                        <a:solidFill>
                          <a:srgbClr val="1A1A1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74%</a:t>
                      </a:r>
                      <a:endParaRPr sz="1600">
                        <a:solidFill>
                          <a:srgbClr val="1A1A1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9150">
                <a:tc vMerge="1"/>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HAND CLAPPING</a:t>
                      </a:r>
                      <a:endParaRPr sz="1600">
                        <a:solidFill>
                          <a:srgbClr val="1A1A1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96.8%</a:t>
                      </a:r>
                      <a:endParaRPr sz="1600">
                        <a:solidFill>
                          <a:srgbClr val="1A1A1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9150">
                <a:tc vMerge="1"/>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HANDWAVING</a:t>
                      </a:r>
                      <a:endParaRPr sz="1600">
                        <a:solidFill>
                          <a:srgbClr val="1A1A1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98.5%</a:t>
                      </a:r>
                      <a:endParaRPr sz="1600">
                        <a:solidFill>
                          <a:srgbClr val="1A1A1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9150">
                <a:tc vMerge="1"/>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JOGGING</a:t>
                      </a:r>
                      <a:endParaRPr sz="1600">
                        <a:solidFill>
                          <a:srgbClr val="1A1A1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92.6%</a:t>
                      </a:r>
                      <a:endParaRPr sz="1600">
                        <a:solidFill>
                          <a:srgbClr val="1A1A1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9150">
                <a:tc vMerge="1"/>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RUNNING</a:t>
                      </a:r>
                      <a:endParaRPr sz="1600">
                        <a:solidFill>
                          <a:srgbClr val="1A1A1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91%</a:t>
                      </a:r>
                      <a:endParaRPr sz="1600">
                        <a:solidFill>
                          <a:srgbClr val="1A1A1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9150">
                <a:tc vMerge="1"/>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WALKING</a:t>
                      </a:r>
                      <a:endParaRPr sz="1600">
                        <a:solidFill>
                          <a:srgbClr val="1A1A1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95.5%</a:t>
                      </a:r>
                      <a:endParaRPr sz="1600">
                        <a:solidFill>
                          <a:srgbClr val="1A1A1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aphicFrame>
        <p:nvGraphicFramePr>
          <p:cNvPr id="216" name="Google Shape;216;p31"/>
          <p:cNvGraphicFramePr/>
          <p:nvPr/>
        </p:nvGraphicFramePr>
        <p:xfrm>
          <a:off x="952500" y="1778338"/>
          <a:ext cx="3000000" cy="3000000"/>
        </p:xfrm>
        <a:graphic>
          <a:graphicData uri="http://schemas.openxmlformats.org/drawingml/2006/table">
            <a:tbl>
              <a:tblPr>
                <a:noFill/>
                <a:tableStyleId>{0AB7C858-0E64-4A9B-9809-49EC225656B4}</a:tableStyleId>
              </a:tblPr>
              <a:tblGrid>
                <a:gridCol w="2413000"/>
                <a:gridCol w="2413000"/>
                <a:gridCol w="2413000"/>
              </a:tblGrid>
              <a:tr h="381000">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Method</a:t>
                      </a:r>
                      <a:endParaRPr sz="1600">
                        <a:solidFill>
                          <a:srgbClr val="1A1A1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Actions</a:t>
                      </a:r>
                      <a:endParaRPr sz="1600">
                        <a:solidFill>
                          <a:srgbClr val="1A1A1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Accuracy</a:t>
                      </a:r>
                      <a:endParaRPr sz="1600">
                        <a:solidFill>
                          <a:srgbClr val="1A1A1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rowSpan="6">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OPTICAL FLOW</a:t>
                      </a:r>
                      <a:endParaRPr sz="1600">
                        <a:solidFill>
                          <a:srgbClr val="1A1A1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B0XING</a:t>
                      </a:r>
                      <a:endParaRPr b="1" sz="1600" u="sng">
                        <a:solidFill>
                          <a:srgbClr val="1A1A1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97.39%</a:t>
                      </a:r>
                      <a:endParaRPr sz="1600">
                        <a:solidFill>
                          <a:srgbClr val="1A1A1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vMerge="1"/>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HAND CLAPPING</a:t>
                      </a:r>
                      <a:endParaRPr sz="1600">
                        <a:solidFill>
                          <a:srgbClr val="1A1A1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94.39%</a:t>
                      </a:r>
                      <a:endParaRPr sz="1600">
                        <a:solidFill>
                          <a:srgbClr val="1A1A1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vMerge="1"/>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HANDWAVING</a:t>
                      </a:r>
                      <a:endParaRPr sz="1600">
                        <a:solidFill>
                          <a:srgbClr val="1A1A1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95.9%</a:t>
                      </a:r>
                      <a:endParaRPr sz="1600">
                        <a:solidFill>
                          <a:srgbClr val="1A1A1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vMerge="1"/>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JOGGING</a:t>
                      </a:r>
                      <a:endParaRPr sz="1600">
                        <a:solidFill>
                          <a:srgbClr val="1A1A1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91.7%</a:t>
                      </a:r>
                      <a:endParaRPr sz="1600">
                        <a:solidFill>
                          <a:srgbClr val="1A1A1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vMerge="1"/>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RUNNING</a:t>
                      </a:r>
                      <a:endParaRPr sz="1600">
                        <a:solidFill>
                          <a:srgbClr val="1A1A1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92.6%</a:t>
                      </a:r>
                      <a:endParaRPr sz="1600">
                        <a:solidFill>
                          <a:srgbClr val="1A1A1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vMerge="1"/>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WALKING</a:t>
                      </a:r>
                      <a:endParaRPr sz="1600">
                        <a:solidFill>
                          <a:srgbClr val="1A1A1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rgbClr val="1A1A1A"/>
                          </a:solidFill>
                          <a:latin typeface="Times New Roman"/>
                          <a:ea typeface="Times New Roman"/>
                          <a:cs typeface="Times New Roman"/>
                          <a:sym typeface="Times New Roman"/>
                        </a:rPr>
                        <a:t>95.8%</a:t>
                      </a:r>
                      <a:endParaRPr sz="1600">
                        <a:solidFill>
                          <a:srgbClr val="1A1A1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620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Contents</a:t>
            </a:r>
            <a:endParaRPr>
              <a:latin typeface="Times New Roman"/>
              <a:ea typeface="Times New Roman"/>
              <a:cs typeface="Times New Roman"/>
              <a:sym typeface="Times New Roman"/>
            </a:endParaRPr>
          </a:p>
        </p:txBody>
      </p:sp>
      <p:sp>
        <p:nvSpPr>
          <p:cNvPr id="93" name="Google Shape;93;p14"/>
          <p:cNvSpPr txBox="1"/>
          <p:nvPr>
            <p:ph idx="1" type="body"/>
          </p:nvPr>
        </p:nvSpPr>
        <p:spPr>
          <a:xfrm>
            <a:off x="859475" y="1443675"/>
            <a:ext cx="8123400" cy="3699900"/>
          </a:xfrm>
          <a:prstGeom prst="rect">
            <a:avLst/>
          </a:prstGeom>
        </p:spPr>
        <p:txBody>
          <a:bodyPr anchorCtr="0" anchor="t" bIns="91425" lIns="91425" spcFirstLastPara="1" rIns="91425" wrap="square" tIns="91425">
            <a:noAutofit/>
          </a:bodyPr>
          <a:lstStyle/>
          <a:p>
            <a:pPr indent="-330200" lvl="0" marL="457200" rtl="0" algn="l">
              <a:lnSpc>
                <a:spcPct val="125000"/>
              </a:lnSpc>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Abstract                                                  </a:t>
            </a:r>
            <a:endParaRPr sz="1600">
              <a:solidFill>
                <a:srgbClr val="000000"/>
              </a:solidFill>
              <a:latin typeface="Times New Roman"/>
              <a:ea typeface="Times New Roman"/>
              <a:cs typeface="Times New Roman"/>
              <a:sym typeface="Times New Roman"/>
            </a:endParaRPr>
          </a:p>
          <a:p>
            <a:pPr indent="-330200" lvl="0" marL="457200" rtl="0" algn="l">
              <a:lnSpc>
                <a:spcPct val="125000"/>
              </a:lnSpc>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Problem Statement </a:t>
            </a:r>
            <a:endParaRPr sz="1600">
              <a:solidFill>
                <a:srgbClr val="000000"/>
              </a:solidFill>
              <a:latin typeface="Times New Roman"/>
              <a:ea typeface="Times New Roman"/>
              <a:cs typeface="Times New Roman"/>
              <a:sym typeface="Times New Roman"/>
            </a:endParaRPr>
          </a:p>
          <a:p>
            <a:pPr indent="-330200" lvl="0" marL="457200" rtl="0" algn="l">
              <a:lnSpc>
                <a:spcPct val="125000"/>
              </a:lnSpc>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Introduction                                                  </a:t>
            </a:r>
            <a:endParaRPr sz="1600">
              <a:solidFill>
                <a:srgbClr val="000000"/>
              </a:solidFill>
              <a:latin typeface="Times New Roman"/>
              <a:ea typeface="Times New Roman"/>
              <a:cs typeface="Times New Roman"/>
              <a:sym typeface="Times New Roman"/>
            </a:endParaRPr>
          </a:p>
          <a:p>
            <a:pPr indent="-330200" lvl="0" marL="457200" rtl="0" algn="l">
              <a:lnSpc>
                <a:spcPct val="125000"/>
              </a:lnSpc>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System Approach</a:t>
            </a:r>
            <a:endParaRPr sz="1600">
              <a:solidFill>
                <a:srgbClr val="000000"/>
              </a:solidFill>
              <a:latin typeface="Times New Roman"/>
              <a:ea typeface="Times New Roman"/>
              <a:cs typeface="Times New Roman"/>
              <a:sym typeface="Times New Roman"/>
            </a:endParaRPr>
          </a:p>
          <a:p>
            <a:pPr indent="-330200" lvl="0" marL="457200" rtl="0" algn="l">
              <a:lnSpc>
                <a:spcPct val="125000"/>
              </a:lnSpc>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Feature Extraction-SIFT, Optical Flow </a:t>
            </a:r>
            <a:endParaRPr sz="1600">
              <a:solidFill>
                <a:srgbClr val="000000"/>
              </a:solidFill>
              <a:latin typeface="Times New Roman"/>
              <a:ea typeface="Times New Roman"/>
              <a:cs typeface="Times New Roman"/>
              <a:sym typeface="Times New Roman"/>
            </a:endParaRPr>
          </a:p>
          <a:p>
            <a:pPr indent="-330200" lvl="0" marL="457200" rtl="0" algn="l">
              <a:lnSpc>
                <a:spcPct val="125000"/>
              </a:lnSpc>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Building Bag-of-words Vectors</a:t>
            </a:r>
            <a:endParaRPr sz="1600">
              <a:solidFill>
                <a:srgbClr val="000000"/>
              </a:solidFill>
              <a:latin typeface="Times New Roman"/>
              <a:ea typeface="Times New Roman"/>
              <a:cs typeface="Times New Roman"/>
              <a:sym typeface="Times New Roman"/>
            </a:endParaRPr>
          </a:p>
          <a:p>
            <a:pPr indent="-330200" lvl="0" marL="457200" rtl="0" algn="l">
              <a:lnSpc>
                <a:spcPct val="125000"/>
              </a:lnSpc>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SVM classifier</a:t>
            </a:r>
            <a:endParaRPr sz="1600">
              <a:solidFill>
                <a:srgbClr val="000000"/>
              </a:solidFill>
              <a:latin typeface="Times New Roman"/>
              <a:ea typeface="Times New Roman"/>
              <a:cs typeface="Times New Roman"/>
              <a:sym typeface="Times New Roman"/>
            </a:endParaRPr>
          </a:p>
          <a:p>
            <a:pPr indent="-330200" lvl="0" marL="457200" rtl="0" algn="l">
              <a:lnSpc>
                <a:spcPct val="125000"/>
              </a:lnSpc>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Proposed Methodology</a:t>
            </a:r>
            <a:endParaRPr sz="1600">
              <a:solidFill>
                <a:srgbClr val="000000"/>
              </a:solidFill>
              <a:latin typeface="Times New Roman"/>
              <a:ea typeface="Times New Roman"/>
              <a:cs typeface="Times New Roman"/>
              <a:sym typeface="Times New Roman"/>
            </a:endParaRPr>
          </a:p>
          <a:p>
            <a:pPr indent="-330200" lvl="0" marL="457200" rtl="0" algn="l">
              <a:lnSpc>
                <a:spcPct val="125000"/>
              </a:lnSpc>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Result</a:t>
            </a:r>
            <a:endParaRPr sz="1600">
              <a:solidFill>
                <a:srgbClr val="000000"/>
              </a:solidFill>
              <a:latin typeface="Times New Roman"/>
              <a:ea typeface="Times New Roman"/>
              <a:cs typeface="Times New Roman"/>
              <a:sym typeface="Times New Roman"/>
            </a:endParaRPr>
          </a:p>
          <a:p>
            <a:pPr indent="-330200" lvl="0" marL="457200" rtl="0" algn="l">
              <a:lnSpc>
                <a:spcPct val="125000"/>
              </a:lnSpc>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Conclusion and Future Scope</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729450" y="625500"/>
            <a:ext cx="7688700" cy="535200"/>
          </a:xfrm>
          <a:prstGeom prst="rect">
            <a:avLst/>
          </a:prstGeom>
        </p:spPr>
        <p:txBody>
          <a:bodyPr anchorCtr="0" anchor="t" bIns="91425" lIns="91425" spcFirstLastPara="1" rIns="91425" wrap="square" tIns="91425">
            <a:noAutofit/>
          </a:bodyPr>
          <a:lstStyle/>
          <a:p>
            <a:pPr indent="0" lvl="0" marL="0" marR="0" rtl="0" algn="l">
              <a:lnSpc>
                <a:spcPct val="98052"/>
              </a:lnSpc>
              <a:spcBef>
                <a:spcPts val="1327"/>
              </a:spcBef>
              <a:spcAft>
                <a:spcPts val="0"/>
              </a:spcAft>
              <a:buSzPts val="990"/>
              <a:buNone/>
            </a:pPr>
            <a:r>
              <a:rPr lang="en" sz="1900">
                <a:solidFill>
                  <a:srgbClr val="1A1A1A"/>
                </a:solidFill>
                <a:latin typeface="Times New Roman"/>
                <a:ea typeface="Times New Roman"/>
                <a:cs typeface="Times New Roman"/>
                <a:sym typeface="Times New Roman"/>
              </a:rPr>
              <a:t>Representing Accuracies  for different actions using bar graph:</a:t>
            </a:r>
            <a:endParaRPr sz="1900">
              <a:solidFill>
                <a:srgbClr val="1A1A1A"/>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340"/>
          </a:p>
        </p:txBody>
      </p:sp>
      <p:sp>
        <p:nvSpPr>
          <p:cNvPr id="222" name="Google Shape;222;p32"/>
          <p:cNvSpPr txBox="1"/>
          <p:nvPr>
            <p:ph idx="1" type="body"/>
          </p:nvPr>
        </p:nvSpPr>
        <p:spPr>
          <a:xfrm>
            <a:off x="729450" y="1376300"/>
            <a:ext cx="7688700" cy="296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3" name="Google Shape;223;p32"/>
          <p:cNvPicPr preferRelativeResize="0"/>
          <p:nvPr/>
        </p:nvPicPr>
        <p:blipFill>
          <a:blip r:embed="rId3">
            <a:alphaModFix/>
          </a:blip>
          <a:stretch>
            <a:fillRect/>
          </a:stretch>
        </p:blipFill>
        <p:spPr>
          <a:xfrm>
            <a:off x="446275" y="1300375"/>
            <a:ext cx="4303550" cy="3227675"/>
          </a:xfrm>
          <a:prstGeom prst="rect">
            <a:avLst/>
          </a:prstGeom>
          <a:noFill/>
          <a:ln>
            <a:noFill/>
          </a:ln>
        </p:spPr>
      </p:pic>
      <p:pic>
        <p:nvPicPr>
          <p:cNvPr id="224" name="Google Shape;224;p32"/>
          <p:cNvPicPr preferRelativeResize="0"/>
          <p:nvPr/>
        </p:nvPicPr>
        <p:blipFill>
          <a:blip r:embed="rId4">
            <a:alphaModFix/>
          </a:blip>
          <a:stretch>
            <a:fillRect/>
          </a:stretch>
        </p:blipFill>
        <p:spPr>
          <a:xfrm>
            <a:off x="4749825" y="1300375"/>
            <a:ext cx="4011150" cy="3160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727650" y="617475"/>
            <a:ext cx="7688700" cy="535200"/>
          </a:xfrm>
          <a:prstGeom prst="rect">
            <a:avLst/>
          </a:prstGeom>
        </p:spPr>
        <p:txBody>
          <a:bodyPr anchorCtr="0" anchor="t" bIns="91425" lIns="91425" spcFirstLastPara="1" rIns="91425" wrap="square" tIns="91425">
            <a:normAutofit/>
          </a:bodyPr>
          <a:lstStyle/>
          <a:p>
            <a:pPr indent="0" lvl="0" marL="0" marR="0" rtl="0" algn="just">
              <a:lnSpc>
                <a:spcPct val="98052"/>
              </a:lnSpc>
              <a:spcBef>
                <a:spcPts val="1327"/>
              </a:spcBef>
              <a:spcAft>
                <a:spcPts val="0"/>
              </a:spcAft>
              <a:buNone/>
            </a:pPr>
            <a:r>
              <a:rPr lang="en" sz="1900">
                <a:solidFill>
                  <a:srgbClr val="1A1A1A"/>
                </a:solidFill>
                <a:latin typeface="Times New Roman"/>
                <a:ea typeface="Times New Roman"/>
                <a:cs typeface="Times New Roman"/>
                <a:sym typeface="Times New Roman"/>
              </a:rPr>
              <a:t>Comparing SIFT and Optical Flow Accuracies</a:t>
            </a:r>
            <a:endParaRPr sz="1900">
              <a:latin typeface="Times New Roman"/>
              <a:ea typeface="Times New Roman"/>
              <a:cs typeface="Times New Roman"/>
              <a:sym typeface="Times New Roman"/>
            </a:endParaRPr>
          </a:p>
        </p:txBody>
      </p:sp>
      <p:pic>
        <p:nvPicPr>
          <p:cNvPr id="230" name="Google Shape;230;p33"/>
          <p:cNvPicPr preferRelativeResize="0"/>
          <p:nvPr/>
        </p:nvPicPr>
        <p:blipFill>
          <a:blip r:embed="rId3">
            <a:alphaModFix/>
          </a:blip>
          <a:stretch>
            <a:fillRect/>
          </a:stretch>
        </p:blipFill>
        <p:spPr>
          <a:xfrm>
            <a:off x="1235650" y="1361375"/>
            <a:ext cx="6103599" cy="3205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729450" y="607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latin typeface="Times New Roman"/>
                <a:ea typeface="Times New Roman"/>
                <a:cs typeface="Times New Roman"/>
                <a:sym typeface="Times New Roman"/>
              </a:rPr>
              <a:t>Conclusion and Future Scope</a:t>
            </a:r>
            <a:endParaRPr sz="2300">
              <a:latin typeface="Times New Roman"/>
              <a:ea typeface="Times New Roman"/>
              <a:cs typeface="Times New Roman"/>
              <a:sym typeface="Times New Roman"/>
            </a:endParaRPr>
          </a:p>
        </p:txBody>
      </p:sp>
      <p:sp>
        <p:nvSpPr>
          <p:cNvPr id="236" name="Google Shape;236;p34"/>
          <p:cNvSpPr txBox="1"/>
          <p:nvPr>
            <p:ph idx="1" type="body"/>
          </p:nvPr>
        </p:nvSpPr>
        <p:spPr>
          <a:xfrm>
            <a:off x="729450" y="1376300"/>
            <a:ext cx="7688700" cy="3174600"/>
          </a:xfrm>
          <a:prstGeom prst="rect">
            <a:avLst/>
          </a:prstGeom>
        </p:spPr>
        <p:txBody>
          <a:bodyPr anchorCtr="0" anchor="t" bIns="91425" lIns="91425" spcFirstLastPara="1" rIns="91425" wrap="square" tIns="91425">
            <a:noAutofit/>
          </a:bodyPr>
          <a:lstStyle/>
          <a:p>
            <a:pPr indent="0" lvl="0" marL="0" marR="0" rtl="0" algn="just">
              <a:lnSpc>
                <a:spcPct val="150000"/>
              </a:lnSpc>
              <a:spcBef>
                <a:spcPts val="1327"/>
              </a:spcBef>
              <a:spcAft>
                <a:spcPts val="0"/>
              </a:spcAft>
              <a:buNone/>
            </a:pPr>
            <a:r>
              <a:rPr lang="en" sz="1600">
                <a:solidFill>
                  <a:srgbClr val="1A1A1A"/>
                </a:solidFill>
                <a:latin typeface="Times New Roman"/>
                <a:ea typeface="Times New Roman"/>
                <a:cs typeface="Times New Roman"/>
                <a:sym typeface="Times New Roman"/>
              </a:rPr>
              <a:t>Human Action Recognition proposed in this project provides an effective solution to get an idea of which feature extraction method gives the better accuracy. From the above analysis we can say that using optical flow feature extraction technique gives better results than SIFT feature extraction technique. Based on the above plots, there is much ambiguity in the action “boxing” so using Optical Flow technique the ambiguity is reduced much when compared to SIFT technique.</a:t>
            </a:r>
            <a:endParaRPr b="1" sz="1600" u="sng">
              <a:solidFill>
                <a:srgbClr val="24292F"/>
              </a:solidFill>
              <a:highlight>
                <a:srgbClr val="FFFFFF"/>
              </a:highlight>
              <a:latin typeface="Times New Roman"/>
              <a:ea typeface="Times New Roman"/>
              <a:cs typeface="Times New Roman"/>
              <a:sym typeface="Times New Roman"/>
            </a:endParaRPr>
          </a:p>
          <a:p>
            <a:pPr indent="0" lvl="0" marL="0" marR="0" rtl="0" algn="just">
              <a:lnSpc>
                <a:spcPct val="150000"/>
              </a:lnSpc>
              <a:spcBef>
                <a:spcPts val="1327"/>
              </a:spcBef>
              <a:spcAft>
                <a:spcPts val="0"/>
              </a:spcAft>
              <a:buNone/>
            </a:pPr>
            <a:r>
              <a:rPr lang="en" sz="1600">
                <a:solidFill>
                  <a:srgbClr val="1A1A1A"/>
                </a:solidFill>
                <a:latin typeface="Times New Roman"/>
                <a:ea typeface="Times New Roman"/>
                <a:cs typeface="Times New Roman"/>
                <a:sym typeface="Times New Roman"/>
              </a:rPr>
              <a:t>This scope of study will expand in future to recognize more human actions which can be used for video surveillance, to predict any malicious activities are being done.</a:t>
            </a:r>
            <a:endParaRPr b="1" sz="1600" u="sng">
              <a:solidFill>
                <a:srgbClr val="24292F"/>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727650" y="25717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latin typeface="Times New Roman"/>
                <a:ea typeface="Times New Roman"/>
                <a:cs typeface="Times New Roman"/>
                <a:sym typeface="Times New Roman"/>
              </a:rPr>
              <a:t>THANK YOU</a:t>
            </a:r>
            <a:endParaRPr sz="3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633750"/>
            <a:ext cx="7688700" cy="5352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n">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99" name="Google Shape;99;p15"/>
          <p:cNvSpPr txBox="1"/>
          <p:nvPr>
            <p:ph idx="1" type="body"/>
          </p:nvPr>
        </p:nvSpPr>
        <p:spPr>
          <a:xfrm>
            <a:off x="662300" y="1692125"/>
            <a:ext cx="8107200" cy="2310000"/>
          </a:xfrm>
          <a:prstGeom prst="rect">
            <a:avLst/>
          </a:prstGeom>
        </p:spPr>
        <p:txBody>
          <a:bodyPr anchorCtr="0" anchor="t" bIns="91425" lIns="91425" spcFirstLastPara="1" rIns="91425" wrap="square" tIns="91425">
            <a:noAutofit/>
          </a:bodyPr>
          <a:lstStyle/>
          <a:p>
            <a:pPr indent="0" lvl="0" marL="0" marR="114300" rtl="0" algn="just">
              <a:lnSpc>
                <a:spcPct val="150000"/>
              </a:lnSpc>
              <a:spcBef>
                <a:spcPts val="1327"/>
              </a:spcBef>
              <a:spcAft>
                <a:spcPts val="0"/>
              </a:spcAft>
              <a:buNone/>
            </a:pPr>
            <a:r>
              <a:rPr lang="en" sz="1600">
                <a:solidFill>
                  <a:srgbClr val="1A1A1A"/>
                </a:solidFill>
                <a:latin typeface="Times New Roman"/>
                <a:ea typeface="Times New Roman"/>
                <a:cs typeface="Times New Roman"/>
                <a:sym typeface="Times New Roman"/>
              </a:rPr>
              <a:t>This project compares two different handcrafted feature extraction techniques (i.e.. SIFT and optical flow) with SVM classifier on KTH dataset. The Feature Extraction techniques extract important features from the videos. Then building a codebook using Bag-of-Words approach with the clustering technique as K-means clustering, then the classification is done using the SVM classifier. The experimental results of our approach gives an overall accuracy of 74.34% for SIFT and 84.37% for optical flow.</a:t>
            </a: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620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05" name="Google Shape;105;p16"/>
          <p:cNvSpPr txBox="1"/>
          <p:nvPr>
            <p:ph idx="1" type="body"/>
          </p:nvPr>
        </p:nvSpPr>
        <p:spPr>
          <a:xfrm>
            <a:off x="727650" y="1544975"/>
            <a:ext cx="7688700" cy="27927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200"/>
              </a:spcAft>
              <a:buNone/>
            </a:pPr>
            <a:r>
              <a:rPr lang="en" sz="1600">
                <a:solidFill>
                  <a:srgbClr val="1A1A1A"/>
                </a:solidFill>
                <a:latin typeface="Times New Roman"/>
                <a:ea typeface="Times New Roman"/>
                <a:cs typeface="Times New Roman"/>
                <a:sym typeface="Times New Roman"/>
              </a:rPr>
              <a:t>As a human being, identifying human actions is a quite simple task but for a machine it is a difficult task ,and it is difficult for human beings to identify actions in large datasets but machines can process large amounts of data very easily. So if we train machines to identify the actions that are performed by humans, we can process large amounts of dataset. </a:t>
            </a:r>
            <a:r>
              <a:rPr lang="en" sz="1600">
                <a:solidFill>
                  <a:srgbClr val="222222"/>
                </a:solidFill>
                <a:highlight>
                  <a:srgbClr val="FFFFFF"/>
                </a:highlight>
                <a:latin typeface="Times New Roman"/>
                <a:ea typeface="Times New Roman"/>
                <a:cs typeface="Times New Roman"/>
                <a:sym typeface="Times New Roman"/>
              </a:rPr>
              <a:t>This project is based on Semi-Supervised Learning(training) which represents a comparison between hand-crafted methods(SIFT and Optical Flow) using clustering and SVM classifier based analysis, and discussion on these approaches.</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650" y="620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11" name="Google Shape;111;p17"/>
          <p:cNvSpPr txBox="1"/>
          <p:nvPr>
            <p:ph idx="1" type="body"/>
          </p:nvPr>
        </p:nvSpPr>
        <p:spPr>
          <a:xfrm>
            <a:off x="727650" y="1450975"/>
            <a:ext cx="7688700" cy="31989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chemeClr val="dk2"/>
              </a:buClr>
              <a:buSzPts val="1600"/>
              <a:buFont typeface="Times New Roman"/>
              <a:buChar char="●"/>
            </a:pPr>
            <a:r>
              <a:rPr lang="en" sz="1600">
                <a:solidFill>
                  <a:schemeClr val="dk2"/>
                </a:solidFill>
                <a:highlight>
                  <a:schemeClr val="lt1"/>
                </a:highlight>
                <a:latin typeface="Times New Roman"/>
                <a:ea typeface="Times New Roman"/>
                <a:cs typeface="Times New Roman"/>
                <a:sym typeface="Times New Roman"/>
              </a:rPr>
              <a:t>Action detection and recognition is active research area for many emerging video surveillance applications in our day today life mainly used for threat identification, monitoring.</a:t>
            </a:r>
            <a:endParaRPr sz="1600">
              <a:solidFill>
                <a:schemeClr val="dk2"/>
              </a:solidFill>
              <a:highlight>
                <a:schemeClr val="lt1"/>
              </a:highlight>
              <a:latin typeface="Times New Roman"/>
              <a:ea typeface="Times New Roman"/>
              <a:cs typeface="Times New Roman"/>
              <a:sym typeface="Times New Roman"/>
            </a:endParaRPr>
          </a:p>
          <a:p>
            <a:pPr indent="-330200" lvl="0" marL="457200" rtl="0" algn="just">
              <a:spcBef>
                <a:spcPts val="0"/>
              </a:spcBef>
              <a:spcAft>
                <a:spcPts val="0"/>
              </a:spcAft>
              <a:buClr>
                <a:schemeClr val="dk2"/>
              </a:buClr>
              <a:buSzPts val="1600"/>
              <a:buFont typeface="Times New Roman"/>
              <a:buChar char="●"/>
            </a:pPr>
            <a:r>
              <a:rPr lang="en" sz="1600">
                <a:solidFill>
                  <a:schemeClr val="dk2"/>
                </a:solidFill>
                <a:highlight>
                  <a:schemeClr val="lt1"/>
                </a:highlight>
                <a:latin typeface="Times New Roman"/>
                <a:ea typeface="Times New Roman"/>
                <a:cs typeface="Times New Roman"/>
                <a:sym typeface="Times New Roman"/>
              </a:rPr>
              <a:t>The primary goal is to identify and recognize the action performed in a given video  dynamically and labelling video with action classes.</a:t>
            </a:r>
            <a:endParaRPr sz="1600">
              <a:solidFill>
                <a:schemeClr val="dk2"/>
              </a:solidFill>
              <a:highlight>
                <a:schemeClr val="lt1"/>
              </a:highlight>
              <a:latin typeface="Times New Roman"/>
              <a:ea typeface="Times New Roman"/>
              <a:cs typeface="Times New Roman"/>
              <a:sym typeface="Times New Roman"/>
            </a:endParaRPr>
          </a:p>
          <a:p>
            <a:pPr indent="-330200" lvl="0" marL="457200" rtl="0" algn="just">
              <a:spcBef>
                <a:spcPts val="0"/>
              </a:spcBef>
              <a:spcAft>
                <a:spcPts val="0"/>
              </a:spcAft>
              <a:buClr>
                <a:schemeClr val="dk2"/>
              </a:buClr>
              <a:buSzPts val="1600"/>
              <a:buFont typeface="Times New Roman"/>
              <a:buChar char="●"/>
            </a:pPr>
            <a:r>
              <a:rPr lang="en" sz="1600">
                <a:solidFill>
                  <a:schemeClr val="dk2"/>
                </a:solidFill>
                <a:highlight>
                  <a:schemeClr val="lt1"/>
                </a:highlight>
                <a:latin typeface="Times New Roman"/>
                <a:ea typeface="Times New Roman"/>
                <a:cs typeface="Times New Roman"/>
                <a:sym typeface="Times New Roman"/>
              </a:rPr>
              <a:t>By applying image processing and machine learning techniques, relevant features are extracted from videos and are subsequently used to model and recognise human actions</a:t>
            </a:r>
            <a:endParaRPr sz="1600">
              <a:solidFill>
                <a:schemeClr val="dk2"/>
              </a:solidFill>
              <a:highlight>
                <a:schemeClr val="lt1"/>
              </a:highlight>
              <a:latin typeface="Times New Roman"/>
              <a:ea typeface="Times New Roman"/>
              <a:cs typeface="Times New Roman"/>
              <a:sym typeface="Times New Roman"/>
            </a:endParaRPr>
          </a:p>
          <a:p>
            <a:pPr indent="-330200" lvl="0" marL="457200" rtl="0" algn="just">
              <a:spcBef>
                <a:spcPts val="0"/>
              </a:spcBef>
              <a:spcAft>
                <a:spcPts val="0"/>
              </a:spcAft>
              <a:buClr>
                <a:schemeClr val="dk2"/>
              </a:buClr>
              <a:buSzPts val="1600"/>
              <a:buFont typeface="Times New Roman"/>
              <a:buChar char="●"/>
            </a:pPr>
            <a:r>
              <a:rPr lang="en" sz="1600">
                <a:solidFill>
                  <a:schemeClr val="dk2"/>
                </a:solidFill>
                <a:highlight>
                  <a:schemeClr val="lt1"/>
                </a:highlight>
                <a:latin typeface="Times New Roman"/>
                <a:ea typeface="Times New Roman"/>
                <a:cs typeface="Times New Roman"/>
                <a:sym typeface="Times New Roman"/>
              </a:rPr>
              <a:t>The most common approach involves two steps :</a:t>
            </a:r>
            <a:endParaRPr sz="1600">
              <a:solidFill>
                <a:schemeClr val="dk2"/>
              </a:solidFill>
              <a:highlight>
                <a:schemeClr val="lt1"/>
              </a:highlight>
              <a:latin typeface="Times New Roman"/>
              <a:ea typeface="Times New Roman"/>
              <a:cs typeface="Times New Roman"/>
              <a:sym typeface="Times New Roman"/>
            </a:endParaRPr>
          </a:p>
          <a:p>
            <a:pPr indent="-330200" lvl="0" marL="914400" rtl="0" algn="just">
              <a:spcBef>
                <a:spcPts val="0"/>
              </a:spcBef>
              <a:spcAft>
                <a:spcPts val="0"/>
              </a:spcAft>
              <a:buClr>
                <a:schemeClr val="dk2"/>
              </a:buClr>
              <a:buSzPts val="1600"/>
              <a:buFont typeface="Times New Roman"/>
              <a:buAutoNum type="arabicPeriod"/>
            </a:pPr>
            <a:r>
              <a:rPr lang="en" sz="1600">
                <a:solidFill>
                  <a:schemeClr val="dk2"/>
                </a:solidFill>
                <a:highlight>
                  <a:schemeClr val="lt1"/>
                </a:highlight>
                <a:latin typeface="Times New Roman"/>
                <a:ea typeface="Times New Roman"/>
                <a:cs typeface="Times New Roman"/>
                <a:sym typeface="Times New Roman"/>
              </a:rPr>
              <a:t>Action Representation</a:t>
            </a:r>
            <a:endParaRPr sz="1600">
              <a:solidFill>
                <a:schemeClr val="dk2"/>
              </a:solidFill>
              <a:highlight>
                <a:schemeClr val="lt1"/>
              </a:highlight>
              <a:latin typeface="Times New Roman"/>
              <a:ea typeface="Times New Roman"/>
              <a:cs typeface="Times New Roman"/>
              <a:sym typeface="Times New Roman"/>
            </a:endParaRPr>
          </a:p>
          <a:p>
            <a:pPr indent="-330200" lvl="0" marL="914400" rtl="0" algn="just">
              <a:spcBef>
                <a:spcPts val="0"/>
              </a:spcBef>
              <a:spcAft>
                <a:spcPts val="0"/>
              </a:spcAft>
              <a:buClr>
                <a:schemeClr val="dk2"/>
              </a:buClr>
              <a:buSzPts val="1600"/>
              <a:buFont typeface="Times New Roman"/>
              <a:buAutoNum type="arabicPeriod"/>
            </a:pPr>
            <a:r>
              <a:rPr lang="en" sz="1600">
                <a:solidFill>
                  <a:schemeClr val="dk2"/>
                </a:solidFill>
                <a:highlight>
                  <a:schemeClr val="lt1"/>
                </a:highlight>
                <a:latin typeface="Times New Roman"/>
                <a:ea typeface="Times New Roman"/>
                <a:cs typeface="Times New Roman"/>
                <a:sym typeface="Times New Roman"/>
              </a:rPr>
              <a:t>Action Classification</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43200" y="603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System Approach</a:t>
            </a:r>
            <a:endParaRPr>
              <a:latin typeface="Times New Roman"/>
              <a:ea typeface="Times New Roman"/>
              <a:cs typeface="Times New Roman"/>
              <a:sym typeface="Times New Roman"/>
            </a:endParaRPr>
          </a:p>
        </p:txBody>
      </p:sp>
      <p:sp>
        <p:nvSpPr>
          <p:cNvPr id="117" name="Google Shape;117;p18"/>
          <p:cNvSpPr/>
          <p:nvPr/>
        </p:nvSpPr>
        <p:spPr>
          <a:xfrm>
            <a:off x="383450" y="1895050"/>
            <a:ext cx="1097400" cy="61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Times New Roman"/>
                <a:ea typeface="Times New Roman"/>
                <a:cs typeface="Times New Roman"/>
                <a:sym typeface="Times New Roman"/>
              </a:rPr>
              <a:t>KTH</a:t>
            </a:r>
            <a:endParaRPr sz="1600">
              <a:latin typeface="Times New Roman"/>
              <a:ea typeface="Times New Roman"/>
              <a:cs typeface="Times New Roman"/>
              <a:sym typeface="Times New Roman"/>
            </a:endParaRPr>
          </a:p>
          <a:p>
            <a:pPr indent="0" lvl="0" marL="0" rtl="0" algn="ctr">
              <a:spcBef>
                <a:spcPts val="0"/>
              </a:spcBef>
              <a:spcAft>
                <a:spcPts val="0"/>
              </a:spcAft>
              <a:buNone/>
            </a:pPr>
            <a:r>
              <a:rPr lang="en" sz="1600">
                <a:latin typeface="Times New Roman"/>
                <a:ea typeface="Times New Roman"/>
                <a:cs typeface="Times New Roman"/>
                <a:sym typeface="Times New Roman"/>
              </a:rPr>
              <a:t> Dataset</a:t>
            </a:r>
            <a:endParaRPr sz="1600">
              <a:latin typeface="Times New Roman"/>
              <a:ea typeface="Times New Roman"/>
              <a:cs typeface="Times New Roman"/>
              <a:sym typeface="Times New Roman"/>
            </a:endParaRPr>
          </a:p>
        </p:txBody>
      </p:sp>
      <p:cxnSp>
        <p:nvCxnSpPr>
          <p:cNvPr id="118" name="Google Shape;118;p18"/>
          <p:cNvCxnSpPr>
            <a:stCxn id="117" idx="3"/>
          </p:cNvCxnSpPr>
          <p:nvPr/>
        </p:nvCxnSpPr>
        <p:spPr>
          <a:xfrm flipH="1" rot="10800000">
            <a:off x="1480850" y="2202550"/>
            <a:ext cx="368100" cy="1500"/>
          </a:xfrm>
          <a:prstGeom prst="straightConnector1">
            <a:avLst/>
          </a:prstGeom>
          <a:noFill/>
          <a:ln cap="flat" cmpd="sng" w="19050">
            <a:solidFill>
              <a:schemeClr val="dk2"/>
            </a:solidFill>
            <a:prstDash val="solid"/>
            <a:round/>
            <a:headEnd len="med" w="med" type="none"/>
            <a:tailEnd len="med" w="med" type="triangle"/>
          </a:ln>
        </p:spPr>
      </p:cxnSp>
      <p:sp>
        <p:nvSpPr>
          <p:cNvPr id="119" name="Google Shape;119;p18"/>
          <p:cNvSpPr/>
          <p:nvPr/>
        </p:nvSpPr>
        <p:spPr>
          <a:xfrm>
            <a:off x="1854600" y="1541900"/>
            <a:ext cx="1665300" cy="144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Times New Roman"/>
                <a:ea typeface="Times New Roman"/>
                <a:cs typeface="Times New Roman"/>
                <a:sym typeface="Times New Roman"/>
              </a:rPr>
              <a:t>Hand crafted Feature Extraction Techniques</a:t>
            </a:r>
            <a:endParaRPr sz="1600">
              <a:latin typeface="Times New Roman"/>
              <a:ea typeface="Times New Roman"/>
              <a:cs typeface="Times New Roman"/>
              <a:sym typeface="Times New Roman"/>
            </a:endParaRPr>
          </a:p>
        </p:txBody>
      </p:sp>
      <p:cxnSp>
        <p:nvCxnSpPr>
          <p:cNvPr id="120" name="Google Shape;120;p18"/>
          <p:cNvCxnSpPr/>
          <p:nvPr/>
        </p:nvCxnSpPr>
        <p:spPr>
          <a:xfrm>
            <a:off x="2078425" y="2989100"/>
            <a:ext cx="0" cy="1437000"/>
          </a:xfrm>
          <a:prstGeom prst="straightConnector1">
            <a:avLst/>
          </a:prstGeom>
          <a:noFill/>
          <a:ln cap="flat" cmpd="sng" w="19050">
            <a:solidFill>
              <a:schemeClr val="dk2"/>
            </a:solidFill>
            <a:prstDash val="solid"/>
            <a:round/>
            <a:headEnd len="med" w="med" type="none"/>
            <a:tailEnd len="med" w="med" type="none"/>
          </a:ln>
        </p:spPr>
      </p:cxnSp>
      <p:cxnSp>
        <p:nvCxnSpPr>
          <p:cNvPr id="121" name="Google Shape;121;p18"/>
          <p:cNvCxnSpPr/>
          <p:nvPr/>
        </p:nvCxnSpPr>
        <p:spPr>
          <a:xfrm>
            <a:off x="2078425" y="3317300"/>
            <a:ext cx="335700" cy="0"/>
          </a:xfrm>
          <a:prstGeom prst="straightConnector1">
            <a:avLst/>
          </a:prstGeom>
          <a:noFill/>
          <a:ln cap="flat" cmpd="sng" w="19050">
            <a:solidFill>
              <a:schemeClr val="dk2"/>
            </a:solidFill>
            <a:prstDash val="solid"/>
            <a:round/>
            <a:headEnd len="med" w="med" type="none"/>
            <a:tailEnd len="med" w="med" type="none"/>
          </a:ln>
        </p:spPr>
      </p:cxnSp>
      <p:cxnSp>
        <p:nvCxnSpPr>
          <p:cNvPr id="122" name="Google Shape;122;p18"/>
          <p:cNvCxnSpPr/>
          <p:nvPr/>
        </p:nvCxnSpPr>
        <p:spPr>
          <a:xfrm flipH="1" rot="10800000">
            <a:off x="2079025" y="3878300"/>
            <a:ext cx="334500" cy="9600"/>
          </a:xfrm>
          <a:prstGeom prst="straightConnector1">
            <a:avLst/>
          </a:prstGeom>
          <a:noFill/>
          <a:ln cap="flat" cmpd="sng" w="19050">
            <a:solidFill>
              <a:schemeClr val="dk2"/>
            </a:solidFill>
            <a:prstDash val="solid"/>
            <a:round/>
            <a:headEnd len="med" w="med" type="none"/>
            <a:tailEnd len="med" w="med" type="none"/>
          </a:ln>
        </p:spPr>
      </p:cxnSp>
      <p:sp>
        <p:nvSpPr>
          <p:cNvPr id="123" name="Google Shape;123;p18"/>
          <p:cNvSpPr/>
          <p:nvPr/>
        </p:nvSpPr>
        <p:spPr>
          <a:xfrm>
            <a:off x="2370975" y="3142700"/>
            <a:ext cx="744600" cy="34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Times New Roman"/>
                <a:ea typeface="Times New Roman"/>
                <a:cs typeface="Times New Roman"/>
                <a:sym typeface="Times New Roman"/>
              </a:rPr>
              <a:t>SIFT</a:t>
            </a:r>
            <a:endParaRPr sz="1600">
              <a:latin typeface="Times New Roman"/>
              <a:ea typeface="Times New Roman"/>
              <a:cs typeface="Times New Roman"/>
              <a:sym typeface="Times New Roman"/>
            </a:endParaRPr>
          </a:p>
        </p:txBody>
      </p:sp>
      <p:sp>
        <p:nvSpPr>
          <p:cNvPr id="124" name="Google Shape;124;p18"/>
          <p:cNvSpPr/>
          <p:nvPr/>
        </p:nvSpPr>
        <p:spPr>
          <a:xfrm>
            <a:off x="2370975" y="3645500"/>
            <a:ext cx="966900" cy="61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Times New Roman"/>
                <a:ea typeface="Times New Roman"/>
                <a:cs typeface="Times New Roman"/>
                <a:sym typeface="Times New Roman"/>
              </a:rPr>
              <a:t>Optical Flow</a:t>
            </a:r>
            <a:endParaRPr sz="1600">
              <a:latin typeface="Times New Roman"/>
              <a:ea typeface="Times New Roman"/>
              <a:cs typeface="Times New Roman"/>
              <a:sym typeface="Times New Roman"/>
            </a:endParaRPr>
          </a:p>
        </p:txBody>
      </p:sp>
      <p:sp>
        <p:nvSpPr>
          <p:cNvPr id="125" name="Google Shape;125;p18"/>
          <p:cNvSpPr/>
          <p:nvPr/>
        </p:nvSpPr>
        <p:spPr>
          <a:xfrm>
            <a:off x="5218200" y="1138575"/>
            <a:ext cx="1692900" cy="119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Times New Roman"/>
                <a:ea typeface="Times New Roman"/>
                <a:cs typeface="Times New Roman"/>
                <a:sym typeface="Times New Roman"/>
              </a:rPr>
              <a:t>Building</a:t>
            </a:r>
            <a:r>
              <a:rPr lang="en" sz="1600">
                <a:latin typeface="Times New Roman"/>
                <a:ea typeface="Times New Roman"/>
                <a:cs typeface="Times New Roman"/>
                <a:sym typeface="Times New Roman"/>
              </a:rPr>
              <a:t> Bag-Of-Words with K-means clustering</a:t>
            </a:r>
            <a:r>
              <a:rPr lang="en"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p:txBody>
      </p:sp>
      <p:sp>
        <p:nvSpPr>
          <p:cNvPr id="126" name="Google Shape;126;p18"/>
          <p:cNvSpPr/>
          <p:nvPr/>
        </p:nvSpPr>
        <p:spPr>
          <a:xfrm>
            <a:off x="7161000" y="1287975"/>
            <a:ext cx="1665300" cy="89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Times New Roman"/>
                <a:ea typeface="Times New Roman"/>
                <a:cs typeface="Times New Roman"/>
                <a:sym typeface="Times New Roman"/>
              </a:rPr>
              <a:t>Training Linear SVM Classifier</a:t>
            </a:r>
            <a:endParaRPr sz="1600">
              <a:latin typeface="Times New Roman"/>
              <a:ea typeface="Times New Roman"/>
              <a:cs typeface="Times New Roman"/>
              <a:sym typeface="Times New Roman"/>
            </a:endParaRPr>
          </a:p>
        </p:txBody>
      </p:sp>
      <p:sp>
        <p:nvSpPr>
          <p:cNvPr id="127" name="Google Shape;127;p18"/>
          <p:cNvSpPr/>
          <p:nvPr/>
        </p:nvSpPr>
        <p:spPr>
          <a:xfrm>
            <a:off x="4075050" y="1593975"/>
            <a:ext cx="744600" cy="28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Times New Roman"/>
                <a:ea typeface="Times New Roman"/>
                <a:cs typeface="Times New Roman"/>
                <a:sym typeface="Times New Roman"/>
              </a:rPr>
              <a:t>Train</a:t>
            </a:r>
            <a:endParaRPr sz="1600">
              <a:latin typeface="Times New Roman"/>
              <a:ea typeface="Times New Roman"/>
              <a:cs typeface="Times New Roman"/>
              <a:sym typeface="Times New Roman"/>
            </a:endParaRPr>
          </a:p>
        </p:txBody>
      </p:sp>
      <p:sp>
        <p:nvSpPr>
          <p:cNvPr id="128" name="Google Shape;128;p18"/>
          <p:cNvSpPr/>
          <p:nvPr/>
        </p:nvSpPr>
        <p:spPr>
          <a:xfrm>
            <a:off x="4155450" y="3141200"/>
            <a:ext cx="664200" cy="28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Times New Roman"/>
                <a:ea typeface="Times New Roman"/>
                <a:cs typeface="Times New Roman"/>
                <a:sym typeface="Times New Roman"/>
              </a:rPr>
              <a:t>Test</a:t>
            </a:r>
            <a:endParaRPr sz="1600">
              <a:latin typeface="Times New Roman"/>
              <a:ea typeface="Times New Roman"/>
              <a:cs typeface="Times New Roman"/>
              <a:sym typeface="Times New Roman"/>
            </a:endParaRPr>
          </a:p>
        </p:txBody>
      </p:sp>
      <p:cxnSp>
        <p:nvCxnSpPr>
          <p:cNvPr id="129" name="Google Shape;129;p18"/>
          <p:cNvCxnSpPr/>
          <p:nvPr/>
        </p:nvCxnSpPr>
        <p:spPr>
          <a:xfrm>
            <a:off x="3519900" y="2261900"/>
            <a:ext cx="254700" cy="7200"/>
          </a:xfrm>
          <a:prstGeom prst="straightConnector1">
            <a:avLst/>
          </a:prstGeom>
          <a:noFill/>
          <a:ln cap="flat" cmpd="sng" w="19050">
            <a:solidFill>
              <a:schemeClr val="dk2"/>
            </a:solidFill>
            <a:prstDash val="solid"/>
            <a:round/>
            <a:headEnd len="med" w="med" type="none"/>
            <a:tailEnd len="med" w="med" type="none"/>
          </a:ln>
        </p:spPr>
      </p:cxnSp>
      <p:cxnSp>
        <p:nvCxnSpPr>
          <p:cNvPr id="130" name="Google Shape;130;p18"/>
          <p:cNvCxnSpPr/>
          <p:nvPr/>
        </p:nvCxnSpPr>
        <p:spPr>
          <a:xfrm rot="10800000">
            <a:off x="3764325" y="1729700"/>
            <a:ext cx="22800" cy="1547100"/>
          </a:xfrm>
          <a:prstGeom prst="straightConnector1">
            <a:avLst/>
          </a:prstGeom>
          <a:noFill/>
          <a:ln cap="flat" cmpd="sng" w="19050">
            <a:solidFill>
              <a:schemeClr val="dk2"/>
            </a:solidFill>
            <a:prstDash val="solid"/>
            <a:round/>
            <a:headEnd len="med" w="med" type="none"/>
            <a:tailEnd len="med" w="med" type="none"/>
          </a:ln>
        </p:spPr>
      </p:cxnSp>
      <p:cxnSp>
        <p:nvCxnSpPr>
          <p:cNvPr id="131" name="Google Shape;131;p18"/>
          <p:cNvCxnSpPr>
            <a:endCxn id="127" idx="1"/>
          </p:cNvCxnSpPr>
          <p:nvPr/>
        </p:nvCxnSpPr>
        <p:spPr>
          <a:xfrm flipH="1" rot="10800000">
            <a:off x="3769050" y="1734675"/>
            <a:ext cx="306000" cy="3900"/>
          </a:xfrm>
          <a:prstGeom prst="straightConnector1">
            <a:avLst/>
          </a:prstGeom>
          <a:noFill/>
          <a:ln cap="flat" cmpd="sng" w="19050">
            <a:solidFill>
              <a:schemeClr val="dk2"/>
            </a:solidFill>
            <a:prstDash val="solid"/>
            <a:round/>
            <a:headEnd len="med" w="med" type="none"/>
            <a:tailEnd len="med" w="med" type="none"/>
          </a:ln>
        </p:spPr>
      </p:cxnSp>
      <p:cxnSp>
        <p:nvCxnSpPr>
          <p:cNvPr id="132" name="Google Shape;132;p18"/>
          <p:cNvCxnSpPr>
            <a:stCxn id="127" idx="3"/>
            <a:endCxn id="125" idx="1"/>
          </p:cNvCxnSpPr>
          <p:nvPr/>
        </p:nvCxnSpPr>
        <p:spPr>
          <a:xfrm>
            <a:off x="4819650" y="1734675"/>
            <a:ext cx="398700" cy="0"/>
          </a:xfrm>
          <a:prstGeom prst="straightConnector1">
            <a:avLst/>
          </a:prstGeom>
          <a:noFill/>
          <a:ln cap="flat" cmpd="sng" w="19050">
            <a:solidFill>
              <a:schemeClr val="dk2"/>
            </a:solidFill>
            <a:prstDash val="solid"/>
            <a:round/>
            <a:headEnd len="med" w="med" type="none"/>
            <a:tailEnd len="med" w="med" type="triangle"/>
          </a:ln>
        </p:spPr>
      </p:cxnSp>
      <p:sp>
        <p:nvSpPr>
          <p:cNvPr id="133" name="Google Shape;133;p18"/>
          <p:cNvSpPr/>
          <p:nvPr/>
        </p:nvSpPr>
        <p:spPr>
          <a:xfrm>
            <a:off x="7453300" y="4312238"/>
            <a:ext cx="1349100" cy="53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Times New Roman"/>
                <a:ea typeface="Times New Roman"/>
                <a:cs typeface="Times New Roman"/>
                <a:sym typeface="Times New Roman"/>
              </a:rPr>
              <a:t>Confusion Matrix</a:t>
            </a:r>
            <a:endParaRPr sz="1600">
              <a:latin typeface="Times New Roman"/>
              <a:ea typeface="Times New Roman"/>
              <a:cs typeface="Times New Roman"/>
              <a:sym typeface="Times New Roman"/>
            </a:endParaRPr>
          </a:p>
        </p:txBody>
      </p:sp>
      <p:sp>
        <p:nvSpPr>
          <p:cNvPr id="134" name="Google Shape;134;p18"/>
          <p:cNvSpPr/>
          <p:nvPr/>
        </p:nvSpPr>
        <p:spPr>
          <a:xfrm>
            <a:off x="7295200" y="2838650"/>
            <a:ext cx="1665300" cy="89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Times New Roman"/>
                <a:ea typeface="Times New Roman"/>
                <a:cs typeface="Times New Roman"/>
                <a:sym typeface="Times New Roman"/>
              </a:rPr>
              <a:t>Evaluation using SVM Classifier</a:t>
            </a:r>
            <a:endParaRPr sz="1600">
              <a:latin typeface="Times New Roman"/>
              <a:ea typeface="Times New Roman"/>
              <a:cs typeface="Times New Roman"/>
              <a:sym typeface="Times New Roman"/>
            </a:endParaRPr>
          </a:p>
        </p:txBody>
      </p:sp>
      <p:cxnSp>
        <p:nvCxnSpPr>
          <p:cNvPr id="135" name="Google Shape;135;p18"/>
          <p:cNvCxnSpPr>
            <a:endCxn id="128" idx="1"/>
          </p:cNvCxnSpPr>
          <p:nvPr/>
        </p:nvCxnSpPr>
        <p:spPr>
          <a:xfrm flipH="1" rot="10800000">
            <a:off x="3789450" y="3281900"/>
            <a:ext cx="366000" cy="10800"/>
          </a:xfrm>
          <a:prstGeom prst="straightConnector1">
            <a:avLst/>
          </a:prstGeom>
          <a:noFill/>
          <a:ln cap="flat" cmpd="sng" w="19050">
            <a:solidFill>
              <a:schemeClr val="dk2"/>
            </a:solidFill>
            <a:prstDash val="solid"/>
            <a:round/>
            <a:headEnd len="med" w="med" type="none"/>
            <a:tailEnd len="med" w="med" type="none"/>
          </a:ln>
        </p:spPr>
      </p:cxnSp>
      <p:cxnSp>
        <p:nvCxnSpPr>
          <p:cNvPr id="136" name="Google Shape;136;p18"/>
          <p:cNvCxnSpPr>
            <a:stCxn id="134" idx="2"/>
            <a:endCxn id="133" idx="0"/>
          </p:cNvCxnSpPr>
          <p:nvPr/>
        </p:nvCxnSpPr>
        <p:spPr>
          <a:xfrm>
            <a:off x="8127850" y="3735950"/>
            <a:ext cx="0" cy="576300"/>
          </a:xfrm>
          <a:prstGeom prst="straightConnector1">
            <a:avLst/>
          </a:prstGeom>
          <a:noFill/>
          <a:ln cap="flat" cmpd="sng" w="19050">
            <a:solidFill>
              <a:schemeClr val="dk2"/>
            </a:solidFill>
            <a:prstDash val="solid"/>
            <a:round/>
            <a:headEnd len="med" w="med" type="none"/>
            <a:tailEnd len="med" w="med" type="triangle"/>
          </a:ln>
        </p:spPr>
      </p:cxnSp>
      <p:cxnSp>
        <p:nvCxnSpPr>
          <p:cNvPr id="137" name="Google Shape;137;p18"/>
          <p:cNvCxnSpPr>
            <a:stCxn id="125" idx="3"/>
            <a:endCxn id="126" idx="1"/>
          </p:cNvCxnSpPr>
          <p:nvPr/>
        </p:nvCxnSpPr>
        <p:spPr>
          <a:xfrm>
            <a:off x="6911100" y="1734675"/>
            <a:ext cx="249900" cy="2100"/>
          </a:xfrm>
          <a:prstGeom prst="straightConnector1">
            <a:avLst/>
          </a:prstGeom>
          <a:noFill/>
          <a:ln cap="flat" cmpd="sng" w="19050">
            <a:solidFill>
              <a:schemeClr val="dk2"/>
            </a:solidFill>
            <a:prstDash val="solid"/>
            <a:round/>
            <a:headEnd len="med" w="med" type="none"/>
            <a:tailEnd len="med" w="med" type="triangle"/>
          </a:ln>
        </p:spPr>
      </p:cxnSp>
      <p:sp>
        <p:nvSpPr>
          <p:cNvPr id="138" name="Google Shape;138;p18"/>
          <p:cNvSpPr/>
          <p:nvPr/>
        </p:nvSpPr>
        <p:spPr>
          <a:xfrm>
            <a:off x="5203775" y="2685800"/>
            <a:ext cx="1707300" cy="119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Times New Roman"/>
                <a:ea typeface="Times New Roman"/>
                <a:cs typeface="Times New Roman"/>
                <a:sym typeface="Times New Roman"/>
              </a:rPr>
              <a:t>Building Bag-Of-Words with K-means clustering</a:t>
            </a:r>
            <a:endParaRPr sz="1600">
              <a:latin typeface="Times New Roman"/>
              <a:ea typeface="Times New Roman"/>
              <a:cs typeface="Times New Roman"/>
              <a:sym typeface="Times New Roman"/>
            </a:endParaRPr>
          </a:p>
        </p:txBody>
      </p:sp>
      <p:cxnSp>
        <p:nvCxnSpPr>
          <p:cNvPr id="139" name="Google Shape;139;p18"/>
          <p:cNvCxnSpPr>
            <a:stCxn id="128" idx="3"/>
            <a:endCxn id="138" idx="1"/>
          </p:cNvCxnSpPr>
          <p:nvPr/>
        </p:nvCxnSpPr>
        <p:spPr>
          <a:xfrm>
            <a:off x="4819650" y="3281900"/>
            <a:ext cx="384000" cy="0"/>
          </a:xfrm>
          <a:prstGeom prst="straightConnector1">
            <a:avLst/>
          </a:prstGeom>
          <a:noFill/>
          <a:ln cap="flat" cmpd="sng" w="19050">
            <a:solidFill>
              <a:schemeClr val="dk2"/>
            </a:solidFill>
            <a:prstDash val="solid"/>
            <a:round/>
            <a:headEnd len="med" w="med" type="none"/>
            <a:tailEnd len="med" w="med" type="triangle"/>
          </a:ln>
        </p:spPr>
      </p:cxnSp>
      <p:cxnSp>
        <p:nvCxnSpPr>
          <p:cNvPr id="140" name="Google Shape;140;p18"/>
          <p:cNvCxnSpPr>
            <a:stCxn id="138" idx="3"/>
            <a:endCxn id="134" idx="1"/>
          </p:cNvCxnSpPr>
          <p:nvPr/>
        </p:nvCxnSpPr>
        <p:spPr>
          <a:xfrm>
            <a:off x="6911075" y="3281900"/>
            <a:ext cx="384000" cy="54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727650" y="635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KTH Dataset</a:t>
            </a:r>
            <a:endParaRPr>
              <a:latin typeface="Times New Roman"/>
              <a:ea typeface="Times New Roman"/>
              <a:cs typeface="Times New Roman"/>
              <a:sym typeface="Times New Roman"/>
            </a:endParaRPr>
          </a:p>
        </p:txBody>
      </p:sp>
      <p:sp>
        <p:nvSpPr>
          <p:cNvPr id="146" name="Google Shape;146;p19"/>
          <p:cNvSpPr txBox="1"/>
          <p:nvPr>
            <p:ph idx="1" type="body"/>
          </p:nvPr>
        </p:nvSpPr>
        <p:spPr>
          <a:xfrm>
            <a:off x="727650" y="1395750"/>
            <a:ext cx="7688700" cy="3492600"/>
          </a:xfrm>
          <a:prstGeom prst="rect">
            <a:avLst/>
          </a:prstGeom>
        </p:spPr>
        <p:txBody>
          <a:bodyPr anchorCtr="0" anchor="t" bIns="91425" lIns="91425" spcFirstLastPara="1" rIns="91425" wrap="square" tIns="91425">
            <a:noAutofit/>
          </a:bodyPr>
          <a:lstStyle/>
          <a:p>
            <a:pPr indent="0" lvl="0" marL="0" marR="114300" rtl="0" algn="just">
              <a:lnSpc>
                <a:spcPct val="150000"/>
              </a:lnSpc>
              <a:spcBef>
                <a:spcPts val="0"/>
              </a:spcBef>
              <a:spcAft>
                <a:spcPts val="0"/>
              </a:spcAft>
              <a:buNone/>
            </a:pPr>
            <a:r>
              <a:rPr lang="en" sz="1600">
                <a:solidFill>
                  <a:srgbClr val="000000"/>
                </a:solidFill>
                <a:latin typeface="Times New Roman"/>
                <a:ea typeface="Times New Roman"/>
                <a:cs typeface="Times New Roman"/>
                <a:sym typeface="Times New Roman"/>
              </a:rPr>
              <a:t>In 2004, KTH Royal Institute of Technology began working on to create a non-trivial and publicly available dataset and created KTH dataset. It is the standard dataset and contains 6 action classes: Boxing, Hand-clapping, Hand-waving, Jogging, Running, Walking and 4 scenarios: outdoor(s1),outdoor with </a:t>
            </a:r>
            <a:r>
              <a:rPr lang="en" sz="1600">
                <a:solidFill>
                  <a:srgbClr val="1A1A1A"/>
                </a:solidFill>
                <a:latin typeface="Times New Roman"/>
                <a:ea typeface="Times New Roman"/>
                <a:cs typeface="Times New Roman"/>
                <a:sym typeface="Times New Roman"/>
              </a:rPr>
              <a:t>scale variation(s2), outdoor with different clothes(s3), indoor(s4)</a:t>
            </a:r>
            <a:r>
              <a:rPr lang="en" sz="1600">
                <a:solidFill>
                  <a:srgbClr val="000000"/>
                </a:solidFill>
                <a:latin typeface="Times New Roman"/>
                <a:ea typeface="Times New Roman"/>
                <a:cs typeface="Times New Roman"/>
                <a:sym typeface="Times New Roman"/>
              </a:rPr>
              <a:t>.</a:t>
            </a:r>
            <a:endParaRPr sz="1600">
              <a:solidFill>
                <a:srgbClr val="000000"/>
              </a:solidFill>
              <a:latin typeface="Times New Roman"/>
              <a:ea typeface="Times New Roman"/>
              <a:cs typeface="Times New Roman"/>
              <a:sym typeface="Times New Roman"/>
            </a:endParaRPr>
          </a:p>
          <a:p>
            <a:pPr indent="-330200" lvl="1" marL="1371600" rtl="0" algn="l">
              <a:spcBef>
                <a:spcPts val="0"/>
              </a:spcBef>
              <a:spcAft>
                <a:spcPts val="0"/>
              </a:spcAft>
              <a:buClr>
                <a:srgbClr val="222222"/>
              </a:buClr>
              <a:buSzPts val="1600"/>
              <a:buFont typeface="Times New Roman"/>
              <a:buChar char="○"/>
            </a:pPr>
            <a:r>
              <a:rPr lang="en" sz="1600">
                <a:solidFill>
                  <a:srgbClr val="222222"/>
                </a:solidFill>
                <a:highlight>
                  <a:schemeClr val="lt1"/>
                </a:highlight>
                <a:latin typeface="Times New Roman"/>
                <a:ea typeface="Times New Roman"/>
                <a:cs typeface="Times New Roman"/>
                <a:sym typeface="Times New Roman"/>
              </a:rPr>
              <a:t>Each category : 100 videos (25 videos per scenario)</a:t>
            </a:r>
            <a:endParaRPr sz="1600">
              <a:solidFill>
                <a:srgbClr val="222222"/>
              </a:solidFill>
              <a:highlight>
                <a:schemeClr val="lt1"/>
              </a:highlight>
              <a:latin typeface="Times New Roman"/>
              <a:ea typeface="Times New Roman"/>
              <a:cs typeface="Times New Roman"/>
              <a:sym typeface="Times New Roman"/>
            </a:endParaRPr>
          </a:p>
          <a:p>
            <a:pPr indent="-330200" lvl="1" marL="1371600" rtl="0" algn="l">
              <a:spcBef>
                <a:spcPts val="0"/>
              </a:spcBef>
              <a:spcAft>
                <a:spcPts val="0"/>
              </a:spcAft>
              <a:buClr>
                <a:srgbClr val="222222"/>
              </a:buClr>
              <a:buSzPts val="1600"/>
              <a:buFont typeface="Times New Roman"/>
              <a:buChar char="○"/>
            </a:pPr>
            <a:r>
              <a:rPr lang="en" sz="1600">
                <a:solidFill>
                  <a:srgbClr val="222222"/>
                </a:solidFill>
                <a:highlight>
                  <a:schemeClr val="lt1"/>
                </a:highlight>
                <a:latin typeface="Times New Roman"/>
                <a:ea typeface="Times New Roman"/>
                <a:cs typeface="Times New Roman"/>
                <a:sym typeface="Times New Roman"/>
              </a:rPr>
              <a:t>No. of videos : 600</a:t>
            </a:r>
            <a:endParaRPr sz="1600">
              <a:solidFill>
                <a:srgbClr val="222222"/>
              </a:solidFill>
              <a:highlight>
                <a:schemeClr val="lt1"/>
              </a:highlight>
              <a:latin typeface="Times New Roman"/>
              <a:ea typeface="Times New Roman"/>
              <a:cs typeface="Times New Roman"/>
              <a:sym typeface="Times New Roman"/>
            </a:endParaRPr>
          </a:p>
          <a:p>
            <a:pPr indent="-330200" lvl="1" marL="1371600" rtl="0" algn="l">
              <a:spcBef>
                <a:spcPts val="0"/>
              </a:spcBef>
              <a:spcAft>
                <a:spcPts val="0"/>
              </a:spcAft>
              <a:buClr>
                <a:srgbClr val="222222"/>
              </a:buClr>
              <a:buSzPts val="1600"/>
              <a:buFont typeface="Times New Roman"/>
              <a:buChar char="○"/>
            </a:pPr>
            <a:r>
              <a:rPr lang="en" sz="1600">
                <a:solidFill>
                  <a:srgbClr val="222222"/>
                </a:solidFill>
                <a:highlight>
                  <a:schemeClr val="lt1"/>
                </a:highlight>
                <a:latin typeface="Times New Roman"/>
                <a:ea typeface="Times New Roman"/>
                <a:cs typeface="Times New Roman"/>
                <a:sym typeface="Times New Roman"/>
              </a:rPr>
              <a:t>Frame rate : 25 fps</a:t>
            </a:r>
            <a:endParaRPr sz="1600">
              <a:solidFill>
                <a:srgbClr val="222222"/>
              </a:solidFill>
              <a:highlight>
                <a:schemeClr val="lt1"/>
              </a:highlight>
              <a:latin typeface="Times New Roman"/>
              <a:ea typeface="Times New Roman"/>
              <a:cs typeface="Times New Roman"/>
              <a:sym typeface="Times New Roman"/>
            </a:endParaRPr>
          </a:p>
          <a:p>
            <a:pPr indent="-330200" lvl="1" marL="1371600" rtl="0" algn="l">
              <a:spcBef>
                <a:spcPts val="0"/>
              </a:spcBef>
              <a:spcAft>
                <a:spcPts val="0"/>
              </a:spcAft>
              <a:buClr>
                <a:srgbClr val="222222"/>
              </a:buClr>
              <a:buSzPts val="1600"/>
              <a:buFont typeface="Times New Roman"/>
              <a:buChar char="○"/>
            </a:pPr>
            <a:r>
              <a:rPr lang="en" sz="1600">
                <a:solidFill>
                  <a:srgbClr val="222222"/>
                </a:solidFill>
                <a:highlight>
                  <a:schemeClr val="lt1"/>
                </a:highlight>
                <a:latin typeface="Times New Roman"/>
                <a:ea typeface="Times New Roman"/>
                <a:cs typeface="Times New Roman"/>
                <a:sym typeface="Times New Roman"/>
              </a:rPr>
              <a:t>Spatial Resolution : 160 * 120 pixels</a:t>
            </a:r>
            <a:endParaRPr sz="1600">
              <a:solidFill>
                <a:srgbClr val="222222"/>
              </a:solidFill>
              <a:highlight>
                <a:schemeClr val="lt1"/>
              </a:highlight>
              <a:latin typeface="Times New Roman"/>
              <a:ea typeface="Times New Roman"/>
              <a:cs typeface="Times New Roman"/>
              <a:sym typeface="Times New Roman"/>
            </a:endParaRPr>
          </a:p>
          <a:p>
            <a:pPr indent="-330200" lvl="1" marL="1371600" rtl="0" algn="l">
              <a:spcBef>
                <a:spcPts val="0"/>
              </a:spcBef>
              <a:spcAft>
                <a:spcPts val="0"/>
              </a:spcAft>
              <a:buClr>
                <a:srgbClr val="222222"/>
              </a:buClr>
              <a:buSzPts val="1600"/>
              <a:buFont typeface="Times New Roman"/>
              <a:buChar char="○"/>
            </a:pPr>
            <a:r>
              <a:rPr lang="en" sz="1600">
                <a:solidFill>
                  <a:srgbClr val="222222"/>
                </a:solidFill>
                <a:highlight>
                  <a:schemeClr val="lt1"/>
                </a:highlight>
                <a:latin typeface="Times New Roman"/>
                <a:ea typeface="Times New Roman"/>
                <a:cs typeface="Times New Roman"/>
                <a:sym typeface="Times New Roman"/>
              </a:rPr>
              <a:t>File format : avi</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0"/>
          <p:cNvPicPr preferRelativeResize="0"/>
          <p:nvPr/>
        </p:nvPicPr>
        <p:blipFill>
          <a:blip r:embed="rId3">
            <a:alphaModFix/>
          </a:blip>
          <a:stretch>
            <a:fillRect/>
          </a:stretch>
        </p:blipFill>
        <p:spPr>
          <a:xfrm>
            <a:off x="832625" y="767900"/>
            <a:ext cx="7410174" cy="4128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727650" y="539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Feature Extraction Techniques</a:t>
            </a:r>
            <a:endParaRPr>
              <a:latin typeface="Times New Roman"/>
              <a:ea typeface="Times New Roman"/>
              <a:cs typeface="Times New Roman"/>
              <a:sym typeface="Times New Roman"/>
            </a:endParaRPr>
          </a:p>
        </p:txBody>
      </p:sp>
      <p:sp>
        <p:nvSpPr>
          <p:cNvPr id="157" name="Google Shape;157;p21"/>
          <p:cNvSpPr txBox="1"/>
          <p:nvPr>
            <p:ph idx="1" type="body"/>
          </p:nvPr>
        </p:nvSpPr>
        <p:spPr>
          <a:xfrm>
            <a:off x="729450" y="1530975"/>
            <a:ext cx="7688700" cy="2808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Times New Roman"/>
              <a:buAutoNum type="arabicPeriod"/>
            </a:pPr>
            <a:r>
              <a:rPr b="1" lang="en" sz="1600">
                <a:solidFill>
                  <a:srgbClr val="000000"/>
                </a:solidFill>
                <a:latin typeface="Times New Roman"/>
                <a:ea typeface="Times New Roman"/>
                <a:cs typeface="Times New Roman"/>
                <a:sym typeface="Times New Roman"/>
              </a:rPr>
              <a:t>SIFT (Scale Invariant Feature Transform)</a:t>
            </a:r>
            <a:endParaRPr b="1" sz="1600">
              <a:solidFill>
                <a:srgbClr val="000000"/>
              </a:solidFill>
              <a:latin typeface="Times New Roman"/>
              <a:ea typeface="Times New Roman"/>
              <a:cs typeface="Times New Roman"/>
              <a:sym typeface="Times New Roman"/>
            </a:endParaRPr>
          </a:p>
          <a:p>
            <a:pPr indent="0" lvl="0" marL="457200" marR="114300" rtl="0" algn="just">
              <a:lnSpc>
                <a:spcPct val="150000"/>
              </a:lnSpc>
              <a:spcBef>
                <a:spcPts val="1200"/>
              </a:spcBef>
              <a:spcAft>
                <a:spcPts val="0"/>
              </a:spcAft>
              <a:buNone/>
            </a:pPr>
            <a:r>
              <a:rPr lang="en" sz="1600">
                <a:solidFill>
                  <a:srgbClr val="1A1A1A"/>
                </a:solidFill>
                <a:latin typeface="Times New Roman"/>
                <a:ea typeface="Times New Roman"/>
                <a:cs typeface="Times New Roman"/>
                <a:sym typeface="Times New Roman"/>
              </a:rPr>
              <a:t>SIFT is a computer vision feature identification technique</a:t>
            </a:r>
            <a:r>
              <a:rPr lang="en" sz="1200">
                <a:solidFill>
                  <a:srgbClr val="1A1A1A"/>
                </a:solidFill>
                <a:latin typeface="Times New Roman"/>
                <a:ea typeface="Times New Roman"/>
                <a:cs typeface="Times New Roman"/>
                <a:sym typeface="Times New Roman"/>
              </a:rPr>
              <a:t> </a:t>
            </a:r>
            <a:r>
              <a:rPr lang="en" sz="1600">
                <a:solidFill>
                  <a:srgbClr val="1A1A1A"/>
                </a:solidFill>
                <a:latin typeface="Times New Roman"/>
                <a:ea typeface="Times New Roman"/>
                <a:cs typeface="Times New Roman"/>
                <a:sym typeface="Times New Roman"/>
              </a:rPr>
              <a:t>that was first presented in 2004 by D.Lowe of the University of British Columbia. This technique is used to locate local features in the frame known as ‘key-points’.These keypoints are invariant in scale and rotation. </a:t>
            </a:r>
            <a:r>
              <a:rPr lang="en" sz="1600">
                <a:solidFill>
                  <a:srgbClr val="222222"/>
                </a:solidFill>
                <a:highlight>
                  <a:srgbClr val="FFFFFF"/>
                </a:highlight>
                <a:latin typeface="Times New Roman"/>
                <a:ea typeface="Times New Roman"/>
                <a:cs typeface="Times New Roman"/>
                <a:sym typeface="Times New Roman"/>
              </a:rPr>
              <a:t>The major advantage of SIFT features,over edge features or hog features</a:t>
            </a:r>
            <a:r>
              <a:rPr lang="en" sz="1200">
                <a:solidFill>
                  <a:srgbClr val="222222"/>
                </a:solidFill>
                <a:highlight>
                  <a:srgbClr val="FFFFFF"/>
                </a:highlight>
                <a:latin typeface="Times New Roman"/>
                <a:ea typeface="Times New Roman"/>
                <a:cs typeface="Times New Roman"/>
                <a:sym typeface="Times New Roman"/>
              </a:rPr>
              <a:t>,</a:t>
            </a:r>
            <a:r>
              <a:rPr lang="en" sz="1600">
                <a:solidFill>
                  <a:srgbClr val="222222"/>
                </a:solidFill>
                <a:highlight>
                  <a:srgbClr val="FFFFFF"/>
                </a:highlight>
                <a:latin typeface="Times New Roman"/>
                <a:ea typeface="Times New Roman"/>
                <a:cs typeface="Times New Roman"/>
                <a:sym typeface="Times New Roman"/>
              </a:rPr>
              <a:t> is that they are not affected by the size or orientation of the image</a:t>
            </a:r>
            <a:r>
              <a:rPr lang="en" sz="1200">
                <a:solidFill>
                  <a:srgbClr val="222222"/>
                </a:solidFill>
                <a:highlight>
                  <a:srgbClr val="FFFFFF"/>
                </a:highlight>
                <a:latin typeface="Times New Roman"/>
                <a:ea typeface="Times New Roman"/>
                <a:cs typeface="Times New Roman"/>
                <a:sym typeface="Times New Roman"/>
              </a:rPr>
              <a:t>.</a:t>
            </a:r>
            <a:r>
              <a:rPr lang="en" sz="1350">
                <a:solidFill>
                  <a:srgbClr val="222222"/>
                </a:solidFill>
                <a:highlight>
                  <a:srgbClr val="FFFFFF"/>
                </a:highlight>
              </a:rPr>
              <a:t> </a:t>
            </a:r>
            <a:endParaRPr sz="1600">
              <a:solidFill>
                <a:srgbClr val="1A1A1A"/>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