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019800" y="1819121"/>
            <a:ext cx="5429250" cy="1889363"/>
          </a:xfrm>
          <a:prstGeom prst="rect">
            <a:avLst/>
          </a:prstGeom>
        </p:spPr>
        <p:txBody>
          <a:bodyPr vert="horz" wrap="square" lIns="0" tIns="16510" rIns="0" bIns="0" rtlCol="0">
            <a:spAutoFit/>
          </a:bodyPr>
          <a:lstStyle/>
          <a:p>
            <a:pPr marL="12700">
              <a:lnSpc>
                <a:spcPct val="150000"/>
              </a:lnSpc>
              <a:spcBef>
                <a:spcPts val="130"/>
              </a:spcBef>
            </a:pPr>
            <a:r>
              <a:rPr lang="en-IN" sz="2800">
                <a:latin typeface="Trebuchet MS"/>
                <a:cs typeface="Trebuchet MS"/>
              </a:rPr>
              <a:t>PARIMALESHWARAN A 422521205028</a:t>
            </a:r>
            <a:endParaRPr lang="en-IN" sz="2800" dirty="0">
              <a:latin typeface="Trebuchet MS"/>
              <a:cs typeface="Trebuchet MS"/>
            </a:endParaRPr>
          </a:p>
          <a:p>
            <a:pPr marL="12700">
              <a:lnSpc>
                <a:spcPct val="150000"/>
              </a:lnSpc>
              <a:spcBef>
                <a:spcPts val="130"/>
              </a:spcBef>
            </a:pPr>
            <a:r>
              <a:rPr lang="en-IN" sz="2800" dirty="0" err="1">
                <a:latin typeface="Trebuchet MS"/>
                <a:cs typeface="Trebuchet MS"/>
              </a:rPr>
              <a:t>B.Tech</a:t>
            </a:r>
            <a:r>
              <a:rPr lang="en-IN" sz="2800" dirty="0">
                <a:latin typeface="Trebuchet MS"/>
                <a:cs typeface="Trebuchet MS"/>
              </a:rPr>
              <a:t> – Information Technology</a:t>
            </a:r>
            <a:endParaRPr sz="2800" dirty="0">
              <a:latin typeface="Trebuchet MS"/>
              <a:cs typeface="Trebuchet MS"/>
            </a:endParaRPr>
          </a:p>
        </p:txBody>
      </p:sp>
      <p:sp>
        <p:nvSpPr>
          <p:cNvPr id="8" name="object 8"/>
          <p:cNvSpPr txBox="1"/>
          <p:nvPr/>
        </p:nvSpPr>
        <p:spPr>
          <a:xfrm>
            <a:off x="6106998" y="41910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1" name="Picture 10">
            <a:extLst>
              <a:ext uri="{FF2B5EF4-FFF2-40B4-BE49-F238E27FC236}">
                <a16:creationId xmlns:a16="http://schemas.microsoft.com/office/drawing/2014/main" id="{54FAC248-E438-822B-5F11-1AC165738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6347" y="1583057"/>
            <a:ext cx="4588030" cy="36665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a16="http://schemas.microsoft.com/office/drawing/2014/main" id="{E0236DAD-7870-77ED-49BA-31B742F2CD06}"/>
              </a:ext>
            </a:extLst>
          </p:cNvPr>
          <p:cNvSpPr txBox="1"/>
          <p:nvPr/>
        </p:nvSpPr>
        <p:spPr>
          <a:xfrm>
            <a:off x="2231955" y="3078176"/>
            <a:ext cx="8762654" cy="1077218"/>
          </a:xfrm>
          <a:prstGeom prst="rect">
            <a:avLst/>
          </a:prstGeom>
          <a:noFill/>
        </p:spPr>
        <p:txBody>
          <a:bodyPr wrap="square" rtlCol="0">
            <a:spAutoFit/>
          </a:bodyPr>
          <a:lstStyle/>
          <a:p>
            <a:r>
              <a:rPr lang="en-US" sz="3200" dirty="0"/>
              <a:t>BREAST CANCER PREDICTION </a:t>
            </a:r>
          </a:p>
          <a:p>
            <a:r>
              <a:rPr lang="en-US" sz="3200" dirty="0"/>
              <a:t>					- USING FNN</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C42FC143-C010-02A4-7B26-889429D78D5F}"/>
              </a:ext>
            </a:extLst>
          </p:cNvPr>
          <p:cNvSpPr txBox="1"/>
          <p:nvPr/>
        </p:nvSpPr>
        <p:spPr>
          <a:xfrm>
            <a:off x="2133600" y="1676400"/>
            <a:ext cx="8801100" cy="390183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a:t>Problem statement</a:t>
            </a:r>
          </a:p>
          <a:p>
            <a:pPr marL="342900" indent="-342900">
              <a:lnSpc>
                <a:spcPct val="150000"/>
              </a:lnSpc>
              <a:buFont typeface="Arial" panose="020B0604020202020204" pitchFamily="34" charset="0"/>
              <a:buChar char="•"/>
            </a:pPr>
            <a:r>
              <a:rPr lang="en-IN" sz="2400" dirty="0"/>
              <a:t>Project overview</a:t>
            </a:r>
          </a:p>
          <a:p>
            <a:pPr marL="342900" indent="-342900">
              <a:lnSpc>
                <a:spcPct val="150000"/>
              </a:lnSpc>
              <a:buFont typeface="Arial" panose="020B0604020202020204" pitchFamily="34" charset="0"/>
              <a:buChar char="•"/>
            </a:pPr>
            <a:r>
              <a:rPr lang="en-IN" sz="2400" dirty="0"/>
              <a:t>Who are the end users</a:t>
            </a:r>
          </a:p>
          <a:p>
            <a:pPr marL="342900" indent="-342900">
              <a:lnSpc>
                <a:spcPct val="150000"/>
              </a:lnSpc>
              <a:buFont typeface="Arial" panose="020B0604020202020204" pitchFamily="34" charset="0"/>
              <a:buChar char="•"/>
            </a:pPr>
            <a:r>
              <a:rPr lang="en-IN" sz="2400" dirty="0"/>
              <a:t>Your solution and its value preposition</a:t>
            </a:r>
          </a:p>
          <a:p>
            <a:pPr marL="342900" indent="-342900">
              <a:lnSpc>
                <a:spcPct val="150000"/>
              </a:lnSpc>
              <a:buFont typeface="Arial" panose="020B0604020202020204" pitchFamily="34" charset="0"/>
              <a:buChar char="•"/>
            </a:pPr>
            <a:r>
              <a:rPr lang="en-IN" sz="2400" dirty="0"/>
              <a:t>The wow in your solution</a:t>
            </a:r>
          </a:p>
          <a:p>
            <a:pPr marL="342900" indent="-342900">
              <a:lnSpc>
                <a:spcPct val="150000"/>
              </a:lnSpc>
              <a:buFont typeface="Arial" panose="020B0604020202020204" pitchFamily="34" charset="0"/>
              <a:buChar char="•"/>
            </a:pPr>
            <a:r>
              <a:rPr lang="en-IN" sz="2400" dirty="0"/>
              <a:t>Modelling</a:t>
            </a:r>
          </a:p>
          <a:p>
            <a:pPr marL="342900" indent="-342900">
              <a:lnSpc>
                <a:spcPct val="150000"/>
              </a:lnSpc>
              <a:buFont typeface="Arial" panose="020B0604020202020204" pitchFamily="34" charset="0"/>
              <a:buChar char="•"/>
            </a:pPr>
            <a:r>
              <a:rPr lang="en-IN" sz="2400" dirty="0"/>
              <a:t>Result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6295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32D594EB-6948-4378-8FDD-88DEEAA78AD4}"/>
              </a:ext>
            </a:extLst>
          </p:cNvPr>
          <p:cNvSpPr txBox="1"/>
          <p:nvPr/>
        </p:nvSpPr>
        <p:spPr>
          <a:xfrm>
            <a:off x="990600" y="2121417"/>
            <a:ext cx="7543800" cy="347787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Early Detection: Develop a machine learning model to accurately detect breast cancer in its early stages, leveraging clinical data and imaging features.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False Positive Reduction: Address the challenge of false positives in breast cancer diagnosis, aiming to minimize unnecessary anxiety and medical interventions for patients.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False Negative Mitigation: Mitigate the risk of false negatives to ensure that no cases of breast cancer are overlooked, thus improving patient outcomes and survival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267825" y="16859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F4FDE6D9-4DCF-CC76-1586-481F5908C039}"/>
              </a:ext>
            </a:extLst>
          </p:cNvPr>
          <p:cNvSpPr txBox="1"/>
          <p:nvPr/>
        </p:nvSpPr>
        <p:spPr>
          <a:xfrm>
            <a:off x="838200" y="2009775"/>
            <a:ext cx="8305800"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Methodology: Employ advanced machine learning techniques, including neural networks, to analyze and interpret complex patterns in the data for accurate cancer detection.</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Evaluation: Assess the model's performance through rigorous testing, including metrics such as accuracy, sensitivity, specificity, and area under the ROC curve.</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Impact: Aim to contribute to medical advancements by providing a reliable and efficient tool for breast cancer diagnosis, ultimately leading to better prognosis and treatment strategies.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0E77EB9B-1FF4-E1D5-F5DE-F74D5F489FE2}"/>
              </a:ext>
            </a:extLst>
          </p:cNvPr>
          <p:cNvSpPr txBox="1"/>
          <p:nvPr/>
        </p:nvSpPr>
        <p:spPr>
          <a:xfrm>
            <a:off x="1295400" y="2031861"/>
            <a:ext cx="5400675" cy="334784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400" dirty="0"/>
              <a:t>Medical Professionals</a:t>
            </a:r>
          </a:p>
          <a:p>
            <a:pPr marL="285750" indent="-285750" algn="just">
              <a:lnSpc>
                <a:spcPct val="150000"/>
              </a:lnSpc>
              <a:buFont typeface="Arial" panose="020B0604020202020204" pitchFamily="34" charset="0"/>
              <a:buChar char="•"/>
            </a:pPr>
            <a:r>
              <a:rPr lang="en-IN" sz="2400" dirty="0"/>
              <a:t>Patients</a:t>
            </a:r>
          </a:p>
          <a:p>
            <a:pPr marL="285750" indent="-285750" algn="just">
              <a:lnSpc>
                <a:spcPct val="150000"/>
              </a:lnSpc>
              <a:buFont typeface="Arial" panose="020B0604020202020204" pitchFamily="34" charset="0"/>
              <a:buChar char="•"/>
            </a:pPr>
            <a:r>
              <a:rPr lang="en-IN" sz="2400" dirty="0"/>
              <a:t>healthcare </a:t>
            </a:r>
          </a:p>
          <a:p>
            <a:pPr marL="285750" indent="-285750" algn="just">
              <a:lnSpc>
                <a:spcPct val="150000"/>
              </a:lnSpc>
              <a:buFont typeface="Arial" panose="020B0604020202020204" pitchFamily="34" charset="0"/>
              <a:buChar char="•"/>
            </a:pPr>
            <a:r>
              <a:rPr lang="en-IN" sz="2400" dirty="0"/>
              <a:t>Institutions</a:t>
            </a:r>
          </a:p>
          <a:p>
            <a:pPr marL="285750" indent="-285750" algn="just">
              <a:lnSpc>
                <a:spcPct val="150000"/>
              </a:lnSpc>
              <a:buFont typeface="Arial" panose="020B0604020202020204" pitchFamily="34" charset="0"/>
              <a:buChar char="•"/>
            </a:pPr>
            <a:r>
              <a:rPr lang="en-IN" sz="2400" dirty="0"/>
              <a:t>Researchers</a:t>
            </a:r>
          </a:p>
          <a:p>
            <a:pPr marL="285750" indent="-285750" algn="just">
              <a:lnSpc>
                <a:spcPct val="150000"/>
              </a:lnSpc>
              <a:buFont typeface="Arial" panose="020B0604020202020204" pitchFamily="34" charset="0"/>
              <a:buChar char="•"/>
            </a:pPr>
            <a:r>
              <a:rPr lang="en-IN" sz="2400" dirty="0"/>
              <a:t>policy makers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379BCFA9-DC39-0BE9-7924-07E881B2E3E7}"/>
              </a:ext>
            </a:extLst>
          </p:cNvPr>
          <p:cNvSpPr txBox="1"/>
          <p:nvPr/>
        </p:nvSpPr>
        <p:spPr>
          <a:xfrm>
            <a:off x="2971800" y="1828800"/>
            <a:ext cx="7772400" cy="4678204"/>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Early Detection: Our machine learning model offers early detection of breast cancer, enabling timely intervention and treatment, which can significantly improve patient outcomes and survival rates.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Accuracy: By leveraging advanced algorithms and robust datasets, our model provides accurate predictions, minimizing the risk of misdiagnosis and unnecessary procedures, thus enhancing patient confidence and reducing healthcare costs.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dirty="0"/>
              <a:t>Personalized Care: The system facilitates personalized care by analyzing individual patient data and tailoring treatment plans based on specific risk factors and tumor characteristics, ensuring optimized outcomes for each patient.</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90042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5C6F1778-00A0-F92C-87C0-66767BA9DC6C}"/>
              </a:ext>
            </a:extLst>
          </p:cNvPr>
          <p:cNvSpPr txBox="1"/>
          <p:nvPr/>
        </p:nvSpPr>
        <p:spPr>
          <a:xfrm>
            <a:off x="2526030" y="1695450"/>
            <a:ext cx="7772400" cy="4247317"/>
          </a:xfrm>
          <a:prstGeom prst="rect">
            <a:avLst/>
          </a:prstGeom>
          <a:noFill/>
        </p:spPr>
        <p:txBody>
          <a:bodyPr wrap="square" rtlCol="0">
            <a:spAutoFit/>
          </a:bodyPr>
          <a:lstStyle/>
          <a:p>
            <a:pPr marL="342900" indent="-342900" algn="just">
              <a:buFont typeface="Arial" panose="020B0604020202020204" pitchFamily="34" charset="0"/>
              <a:buChar char="•"/>
            </a:pPr>
            <a:r>
              <a:rPr lang="en-US" dirty="0"/>
              <a:t>Early Detection: Our model excels in identifying breast cancer at its earliest stages, enabling prompt intervention and treatment initiation, which can significantly enhance survival rates and quality of life for patients.</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Precision and Accuracy: Through advanced machine learning algorithms and meticulous data analysis, our solution offers highly accurate predictions, minimizing the occurrence of false positives and negatives. This precision instills confidence in both healthcare providers and </a:t>
            </a:r>
            <a:r>
              <a:rPr lang="en-US" dirty="0" err="1"/>
              <a:t>patients.Personalized</a:t>
            </a:r>
            <a:endParaRPr lang="en-US" dirty="0"/>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a:t>Treatment: By considering individual patient characteristics and tumor profiles, our system facilitates personalized treatment plans tailored to each patient's unique needs, optimizing therapeutic efficacy and minimizing adverse effects.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CB7B3D50-77F0-7A72-9CB6-09025489F3B1}"/>
              </a:ext>
            </a:extLst>
          </p:cNvPr>
          <p:cNvSpPr txBox="1"/>
          <p:nvPr/>
        </p:nvSpPr>
        <p:spPr>
          <a:xfrm>
            <a:off x="1447800" y="2286000"/>
            <a:ext cx="9077325" cy="419031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dirty="0"/>
              <a:t>ANN</a:t>
            </a:r>
          </a:p>
          <a:p>
            <a:pPr marL="342900" indent="-342900" algn="just">
              <a:lnSpc>
                <a:spcPct val="150000"/>
              </a:lnSpc>
              <a:buFont typeface="Arial" panose="020B0604020202020204" pitchFamily="34" charset="0"/>
              <a:buChar char="•"/>
            </a:pPr>
            <a:r>
              <a:rPr lang="en-IN" sz="2000" dirty="0"/>
              <a:t>NumPy</a:t>
            </a:r>
          </a:p>
          <a:p>
            <a:pPr marL="342900" indent="-342900" algn="just">
              <a:lnSpc>
                <a:spcPct val="150000"/>
              </a:lnSpc>
              <a:buFont typeface="Arial" panose="020B0604020202020204" pitchFamily="34" charset="0"/>
              <a:buChar char="•"/>
            </a:pPr>
            <a:r>
              <a:rPr lang="en-IN" sz="2000" dirty="0"/>
              <a:t>Pandas</a:t>
            </a:r>
          </a:p>
          <a:p>
            <a:pPr marL="342900" indent="-342900" algn="just">
              <a:lnSpc>
                <a:spcPct val="150000"/>
              </a:lnSpc>
              <a:buFont typeface="Arial" panose="020B0604020202020204" pitchFamily="34" charset="0"/>
              <a:buChar char="•"/>
            </a:pPr>
            <a:r>
              <a:rPr lang="en-IN" sz="2000" dirty="0"/>
              <a:t>Matplotlib</a:t>
            </a:r>
          </a:p>
          <a:p>
            <a:pPr marL="342900" indent="-342900" algn="just">
              <a:lnSpc>
                <a:spcPct val="150000"/>
              </a:lnSpc>
              <a:buFont typeface="Arial" panose="020B0604020202020204" pitchFamily="34" charset="0"/>
              <a:buChar char="•"/>
            </a:pPr>
            <a:r>
              <a:rPr lang="en-IN" sz="2000" dirty="0"/>
              <a:t>Scikit-learn</a:t>
            </a:r>
          </a:p>
          <a:p>
            <a:pPr marL="342900" indent="-342900" algn="just">
              <a:lnSpc>
                <a:spcPct val="150000"/>
              </a:lnSpc>
              <a:buFont typeface="Arial" panose="020B0604020202020204" pitchFamily="34" charset="0"/>
              <a:buChar char="•"/>
            </a:pPr>
            <a:r>
              <a:rPr lang="en-IN" sz="2000" dirty="0"/>
              <a:t>TensorFlow</a:t>
            </a:r>
          </a:p>
          <a:p>
            <a:pPr marL="342900" indent="-342900" algn="just">
              <a:lnSpc>
                <a:spcPct val="150000"/>
              </a:lnSpc>
              <a:buFont typeface="Arial" panose="020B0604020202020204" pitchFamily="34" charset="0"/>
              <a:buChar char="•"/>
            </a:pPr>
            <a:r>
              <a:rPr lang="en-IN" sz="2000" dirty="0" err="1"/>
              <a:t>Keras</a:t>
            </a:r>
            <a:endParaRPr lang="en-IN" sz="2000" dirty="0"/>
          </a:p>
          <a:p>
            <a:pPr marL="342900" indent="-342900" algn="just">
              <a:lnSpc>
                <a:spcPct val="150000"/>
              </a:lnSpc>
              <a:buFont typeface="Arial" panose="020B0604020202020204" pitchFamily="34" charset="0"/>
              <a:buChar char="•"/>
            </a:pPr>
            <a:r>
              <a:rPr lang="en-IN" sz="2000" dirty="0" err="1"/>
              <a:t>StandardScaler</a:t>
            </a:r>
            <a:endParaRPr lang="en-IN" sz="2000" dirty="0"/>
          </a:p>
          <a:p>
            <a:pPr marL="342900" indent="-342900" algn="just">
              <a:lnSpc>
                <a:spcPct val="150000"/>
              </a:lnSpc>
              <a:buFont typeface="Arial" panose="020B0604020202020204" pitchFamily="34" charset="0"/>
              <a:buChar char="•"/>
            </a:pPr>
            <a:r>
              <a:rPr lang="en-IN" sz="2000" dirty="0" err="1"/>
              <a:t>matplotlib.pyplo</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922</TotalTime>
  <Words>479</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K.porkalai Devi</dc:creator>
  <cp:lastModifiedBy>porkalaidevi k</cp:lastModifiedBy>
  <cp:revision>8</cp:revision>
  <dcterms:created xsi:type="dcterms:W3CDTF">2024-04-04T19:42:53Z</dcterms:created>
  <dcterms:modified xsi:type="dcterms:W3CDTF">2024-04-10T16:11:42Z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y fmtid="{D5CDD505-2E9C-101B-9397-08002B2CF9AE}" pid="4" name="Producer">
    <vt:lpwstr>3-Heights(TM) PDF Security Shell 4.8.25.2 (http://www.pdf-tools.com)</vt:lpwstr>
  </property>
</Properties>
</file>