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177F8-8D5E-146B-7AC1-5F4C724EF639}" v="440" dt="2021-06-04T15:37:31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E30B3-625C-430C-B80B-5D0DBA1846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BFBA19-01DB-495F-8E3F-173EDF008B75}">
      <dgm:prSet/>
      <dgm:spPr/>
      <dgm:t>
        <a:bodyPr/>
        <a:lstStyle/>
        <a:p>
          <a:r>
            <a:rPr lang="en-US"/>
            <a:t>Collections of photographs</a:t>
          </a:r>
        </a:p>
      </dgm:t>
    </dgm:pt>
    <dgm:pt modelId="{685A70F2-27C6-491D-B327-DC99CAFC22A3}" type="parTrans" cxnId="{958CAB27-580A-455E-8EED-B55F0A4F4282}">
      <dgm:prSet/>
      <dgm:spPr/>
      <dgm:t>
        <a:bodyPr/>
        <a:lstStyle/>
        <a:p>
          <a:endParaRPr lang="en-US"/>
        </a:p>
      </dgm:t>
    </dgm:pt>
    <dgm:pt modelId="{288BED2A-0377-432D-B546-3547D4803D71}" type="sibTrans" cxnId="{958CAB27-580A-455E-8EED-B55F0A4F4282}">
      <dgm:prSet/>
      <dgm:spPr/>
      <dgm:t>
        <a:bodyPr/>
        <a:lstStyle/>
        <a:p>
          <a:endParaRPr lang="en-US"/>
        </a:p>
      </dgm:t>
    </dgm:pt>
    <dgm:pt modelId="{257A5BE2-4659-49E3-8727-096710C839D9}">
      <dgm:prSet/>
      <dgm:spPr/>
      <dgm:t>
        <a:bodyPr/>
        <a:lstStyle/>
        <a:p>
          <a:r>
            <a:rPr lang="en-US"/>
            <a:t>Single photograph</a:t>
          </a:r>
        </a:p>
      </dgm:t>
    </dgm:pt>
    <dgm:pt modelId="{1CE5A593-64EF-44C8-AB52-7F6F5CF9028D}" type="parTrans" cxnId="{31F8C168-04FD-4129-83C8-9E34E4C19D5F}">
      <dgm:prSet/>
      <dgm:spPr/>
      <dgm:t>
        <a:bodyPr/>
        <a:lstStyle/>
        <a:p>
          <a:endParaRPr lang="en-US"/>
        </a:p>
      </dgm:t>
    </dgm:pt>
    <dgm:pt modelId="{FDC4FBB2-160B-44F2-904A-DBB8E596DA05}" type="sibTrans" cxnId="{31F8C168-04FD-4129-83C8-9E34E4C19D5F}">
      <dgm:prSet/>
      <dgm:spPr/>
      <dgm:t>
        <a:bodyPr/>
        <a:lstStyle/>
        <a:p>
          <a:endParaRPr lang="en-US"/>
        </a:p>
      </dgm:t>
    </dgm:pt>
    <dgm:pt modelId="{A7CC713B-0294-4EE4-AF73-795DEA068BA6}">
      <dgm:prSet/>
      <dgm:spPr/>
      <dgm:t>
        <a:bodyPr/>
        <a:lstStyle/>
        <a:p>
          <a:r>
            <a:rPr lang="en-US"/>
            <a:t>Video footage</a:t>
          </a:r>
        </a:p>
      </dgm:t>
    </dgm:pt>
    <dgm:pt modelId="{704AFE9D-7F92-4B72-85BB-7D0FA7581379}" type="parTrans" cxnId="{5BFBFEC1-11B7-4E3D-8F03-BB0154F98722}">
      <dgm:prSet/>
      <dgm:spPr/>
      <dgm:t>
        <a:bodyPr/>
        <a:lstStyle/>
        <a:p>
          <a:endParaRPr lang="en-US"/>
        </a:p>
      </dgm:t>
    </dgm:pt>
    <dgm:pt modelId="{0A1A836C-8D5B-4268-A07F-6C3BC3ACFFFA}" type="sibTrans" cxnId="{5BFBFEC1-11B7-4E3D-8F03-BB0154F98722}">
      <dgm:prSet/>
      <dgm:spPr/>
      <dgm:t>
        <a:bodyPr/>
        <a:lstStyle/>
        <a:p>
          <a:endParaRPr lang="en-US"/>
        </a:p>
      </dgm:t>
    </dgm:pt>
    <dgm:pt modelId="{AF2FEB43-E59A-4045-A2A6-D6F8D31966D7}" type="pres">
      <dgm:prSet presAssocID="{CC1E30B3-625C-430C-B80B-5D0DBA184624}" presName="root" presStyleCnt="0">
        <dgm:presLayoutVars>
          <dgm:dir/>
          <dgm:resizeHandles val="exact"/>
        </dgm:presLayoutVars>
      </dgm:prSet>
      <dgm:spPr/>
    </dgm:pt>
    <dgm:pt modelId="{F13F4CF9-0607-4F23-B6A5-DB45ADECC665}" type="pres">
      <dgm:prSet presAssocID="{C7BFBA19-01DB-495F-8E3F-173EDF008B75}" presName="compNode" presStyleCnt="0"/>
      <dgm:spPr/>
    </dgm:pt>
    <dgm:pt modelId="{FC31C4BC-EA54-427E-9B82-D84B47C4A93A}" type="pres">
      <dgm:prSet presAssocID="{C7BFBA19-01DB-495F-8E3F-173EDF008B75}" presName="bgRect" presStyleLbl="bgShp" presStyleIdx="0" presStyleCnt="3"/>
      <dgm:spPr/>
    </dgm:pt>
    <dgm:pt modelId="{4A73D30A-D50C-48AC-BFBB-B40EB80951AA}" type="pres">
      <dgm:prSet presAssocID="{C7BFBA19-01DB-495F-8E3F-173EDF008B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5E018D2-501F-479B-8158-E827B4BC7DB9}" type="pres">
      <dgm:prSet presAssocID="{C7BFBA19-01DB-495F-8E3F-173EDF008B75}" presName="spaceRect" presStyleCnt="0"/>
      <dgm:spPr/>
    </dgm:pt>
    <dgm:pt modelId="{AC1F8269-CED9-49D5-A381-777DB04D1D72}" type="pres">
      <dgm:prSet presAssocID="{C7BFBA19-01DB-495F-8E3F-173EDF008B75}" presName="parTx" presStyleLbl="revTx" presStyleIdx="0" presStyleCnt="3">
        <dgm:presLayoutVars>
          <dgm:chMax val="0"/>
          <dgm:chPref val="0"/>
        </dgm:presLayoutVars>
      </dgm:prSet>
      <dgm:spPr/>
    </dgm:pt>
    <dgm:pt modelId="{9FBFDC34-83D0-4D10-A7EA-42ABA1C4CC20}" type="pres">
      <dgm:prSet presAssocID="{288BED2A-0377-432D-B546-3547D4803D71}" presName="sibTrans" presStyleCnt="0"/>
      <dgm:spPr/>
    </dgm:pt>
    <dgm:pt modelId="{727BFE87-48AC-4346-A893-DC96F8D1E9E5}" type="pres">
      <dgm:prSet presAssocID="{257A5BE2-4659-49E3-8727-096710C839D9}" presName="compNode" presStyleCnt="0"/>
      <dgm:spPr/>
    </dgm:pt>
    <dgm:pt modelId="{D6FCBB71-8799-40EC-9528-F12CE313F7C6}" type="pres">
      <dgm:prSet presAssocID="{257A5BE2-4659-49E3-8727-096710C839D9}" presName="bgRect" presStyleLbl="bgShp" presStyleIdx="1" presStyleCnt="3"/>
      <dgm:spPr/>
    </dgm:pt>
    <dgm:pt modelId="{8F2A9DB3-AF61-4D66-B6FA-913A7655020A}" type="pres">
      <dgm:prSet presAssocID="{257A5BE2-4659-49E3-8727-096710C839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C4171B2-4BD1-4F29-8193-F1B825B2C9D9}" type="pres">
      <dgm:prSet presAssocID="{257A5BE2-4659-49E3-8727-096710C839D9}" presName="spaceRect" presStyleCnt="0"/>
      <dgm:spPr/>
    </dgm:pt>
    <dgm:pt modelId="{E0BF7166-76EE-4B4B-89DE-2C8A19186622}" type="pres">
      <dgm:prSet presAssocID="{257A5BE2-4659-49E3-8727-096710C839D9}" presName="parTx" presStyleLbl="revTx" presStyleIdx="1" presStyleCnt="3">
        <dgm:presLayoutVars>
          <dgm:chMax val="0"/>
          <dgm:chPref val="0"/>
        </dgm:presLayoutVars>
      </dgm:prSet>
      <dgm:spPr/>
    </dgm:pt>
    <dgm:pt modelId="{6351B44C-FDF0-4A71-B5D5-2F07A30A0503}" type="pres">
      <dgm:prSet presAssocID="{FDC4FBB2-160B-44F2-904A-DBB8E596DA05}" presName="sibTrans" presStyleCnt="0"/>
      <dgm:spPr/>
    </dgm:pt>
    <dgm:pt modelId="{BCE8E910-6325-49A7-BE09-8AFE3E7F68A0}" type="pres">
      <dgm:prSet presAssocID="{A7CC713B-0294-4EE4-AF73-795DEA068BA6}" presName="compNode" presStyleCnt="0"/>
      <dgm:spPr/>
    </dgm:pt>
    <dgm:pt modelId="{99BC71E8-78F4-452A-8C8F-66D00C085D48}" type="pres">
      <dgm:prSet presAssocID="{A7CC713B-0294-4EE4-AF73-795DEA068BA6}" presName="bgRect" presStyleLbl="bgShp" presStyleIdx="2" presStyleCnt="3"/>
      <dgm:spPr/>
    </dgm:pt>
    <dgm:pt modelId="{3A187C8F-1E7F-4EEC-8EFA-00F94C27C2EF}" type="pres">
      <dgm:prSet presAssocID="{A7CC713B-0294-4EE4-AF73-795DEA068B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11A23FE-A235-472D-8A02-123FA148E376}" type="pres">
      <dgm:prSet presAssocID="{A7CC713B-0294-4EE4-AF73-795DEA068BA6}" presName="spaceRect" presStyleCnt="0"/>
      <dgm:spPr/>
    </dgm:pt>
    <dgm:pt modelId="{8EECE30A-C77F-4DDD-9446-B739922EEE28}" type="pres">
      <dgm:prSet presAssocID="{A7CC713B-0294-4EE4-AF73-795DEA068B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0A4823-C31B-4C0C-9D3E-B57D3C370BB8}" type="presOf" srcId="{257A5BE2-4659-49E3-8727-096710C839D9}" destId="{E0BF7166-76EE-4B4B-89DE-2C8A19186622}" srcOrd="0" destOrd="0" presId="urn:microsoft.com/office/officeart/2018/2/layout/IconVerticalSolidList"/>
    <dgm:cxn modelId="{958CAB27-580A-455E-8EED-B55F0A4F4282}" srcId="{CC1E30B3-625C-430C-B80B-5D0DBA184624}" destId="{C7BFBA19-01DB-495F-8E3F-173EDF008B75}" srcOrd="0" destOrd="0" parTransId="{685A70F2-27C6-491D-B327-DC99CAFC22A3}" sibTransId="{288BED2A-0377-432D-B546-3547D4803D71}"/>
    <dgm:cxn modelId="{ECEA3D5B-DBCE-447B-9FE8-450AA7DC8E6C}" type="presOf" srcId="{CC1E30B3-625C-430C-B80B-5D0DBA184624}" destId="{AF2FEB43-E59A-4045-A2A6-D6F8D31966D7}" srcOrd="0" destOrd="0" presId="urn:microsoft.com/office/officeart/2018/2/layout/IconVerticalSolidList"/>
    <dgm:cxn modelId="{13CF6F42-7655-478B-8353-D1F5E324AE47}" type="presOf" srcId="{A7CC713B-0294-4EE4-AF73-795DEA068BA6}" destId="{8EECE30A-C77F-4DDD-9446-B739922EEE28}" srcOrd="0" destOrd="0" presId="urn:microsoft.com/office/officeart/2018/2/layout/IconVerticalSolidList"/>
    <dgm:cxn modelId="{CB9DF866-1571-4863-9CBA-FED279387DF7}" type="presOf" srcId="{C7BFBA19-01DB-495F-8E3F-173EDF008B75}" destId="{AC1F8269-CED9-49D5-A381-777DB04D1D72}" srcOrd="0" destOrd="0" presId="urn:microsoft.com/office/officeart/2018/2/layout/IconVerticalSolidList"/>
    <dgm:cxn modelId="{31F8C168-04FD-4129-83C8-9E34E4C19D5F}" srcId="{CC1E30B3-625C-430C-B80B-5D0DBA184624}" destId="{257A5BE2-4659-49E3-8727-096710C839D9}" srcOrd="1" destOrd="0" parTransId="{1CE5A593-64EF-44C8-AB52-7F6F5CF9028D}" sibTransId="{FDC4FBB2-160B-44F2-904A-DBB8E596DA05}"/>
    <dgm:cxn modelId="{5BFBFEC1-11B7-4E3D-8F03-BB0154F98722}" srcId="{CC1E30B3-625C-430C-B80B-5D0DBA184624}" destId="{A7CC713B-0294-4EE4-AF73-795DEA068BA6}" srcOrd="2" destOrd="0" parTransId="{704AFE9D-7F92-4B72-85BB-7D0FA7581379}" sibTransId="{0A1A836C-8D5B-4268-A07F-6C3BC3ACFFFA}"/>
    <dgm:cxn modelId="{C4B3C2A6-C533-4792-9E17-64F24A106566}" type="presParOf" srcId="{AF2FEB43-E59A-4045-A2A6-D6F8D31966D7}" destId="{F13F4CF9-0607-4F23-B6A5-DB45ADECC665}" srcOrd="0" destOrd="0" presId="urn:microsoft.com/office/officeart/2018/2/layout/IconVerticalSolidList"/>
    <dgm:cxn modelId="{E50BDC64-557F-42CC-A896-1865B100C60B}" type="presParOf" srcId="{F13F4CF9-0607-4F23-B6A5-DB45ADECC665}" destId="{FC31C4BC-EA54-427E-9B82-D84B47C4A93A}" srcOrd="0" destOrd="0" presId="urn:microsoft.com/office/officeart/2018/2/layout/IconVerticalSolidList"/>
    <dgm:cxn modelId="{EF054657-1665-43A9-9C1E-F0E1EABA5491}" type="presParOf" srcId="{F13F4CF9-0607-4F23-B6A5-DB45ADECC665}" destId="{4A73D30A-D50C-48AC-BFBB-B40EB80951AA}" srcOrd="1" destOrd="0" presId="urn:microsoft.com/office/officeart/2018/2/layout/IconVerticalSolidList"/>
    <dgm:cxn modelId="{7D150528-6E75-48BD-88DE-725DE4500616}" type="presParOf" srcId="{F13F4CF9-0607-4F23-B6A5-DB45ADECC665}" destId="{95E018D2-501F-479B-8158-E827B4BC7DB9}" srcOrd="2" destOrd="0" presId="urn:microsoft.com/office/officeart/2018/2/layout/IconVerticalSolidList"/>
    <dgm:cxn modelId="{16A30EB2-3CF2-4B37-B9B9-2C9A2F8C14B4}" type="presParOf" srcId="{F13F4CF9-0607-4F23-B6A5-DB45ADECC665}" destId="{AC1F8269-CED9-49D5-A381-777DB04D1D72}" srcOrd="3" destOrd="0" presId="urn:microsoft.com/office/officeart/2018/2/layout/IconVerticalSolidList"/>
    <dgm:cxn modelId="{791F9D14-9E6F-469B-A7E7-FB6ECBA149F5}" type="presParOf" srcId="{AF2FEB43-E59A-4045-A2A6-D6F8D31966D7}" destId="{9FBFDC34-83D0-4D10-A7EA-42ABA1C4CC20}" srcOrd="1" destOrd="0" presId="urn:microsoft.com/office/officeart/2018/2/layout/IconVerticalSolidList"/>
    <dgm:cxn modelId="{96078506-BB41-4966-86BD-D1CD1A00F1D9}" type="presParOf" srcId="{AF2FEB43-E59A-4045-A2A6-D6F8D31966D7}" destId="{727BFE87-48AC-4346-A893-DC96F8D1E9E5}" srcOrd="2" destOrd="0" presId="urn:microsoft.com/office/officeart/2018/2/layout/IconVerticalSolidList"/>
    <dgm:cxn modelId="{0A26CDA0-C700-45BB-A3DD-B06AB7203F3D}" type="presParOf" srcId="{727BFE87-48AC-4346-A893-DC96F8D1E9E5}" destId="{D6FCBB71-8799-40EC-9528-F12CE313F7C6}" srcOrd="0" destOrd="0" presId="urn:microsoft.com/office/officeart/2018/2/layout/IconVerticalSolidList"/>
    <dgm:cxn modelId="{B687B498-122A-4440-830A-4D2E2554D12C}" type="presParOf" srcId="{727BFE87-48AC-4346-A893-DC96F8D1E9E5}" destId="{8F2A9DB3-AF61-4D66-B6FA-913A7655020A}" srcOrd="1" destOrd="0" presId="urn:microsoft.com/office/officeart/2018/2/layout/IconVerticalSolidList"/>
    <dgm:cxn modelId="{9AC2B8D3-B84A-4E45-A701-662CBA0E64D0}" type="presParOf" srcId="{727BFE87-48AC-4346-A893-DC96F8D1E9E5}" destId="{2C4171B2-4BD1-4F29-8193-F1B825B2C9D9}" srcOrd="2" destOrd="0" presId="urn:microsoft.com/office/officeart/2018/2/layout/IconVerticalSolidList"/>
    <dgm:cxn modelId="{A9A028D0-1E52-4E31-B83D-71D589681E7C}" type="presParOf" srcId="{727BFE87-48AC-4346-A893-DC96F8D1E9E5}" destId="{E0BF7166-76EE-4B4B-89DE-2C8A19186622}" srcOrd="3" destOrd="0" presId="urn:microsoft.com/office/officeart/2018/2/layout/IconVerticalSolidList"/>
    <dgm:cxn modelId="{50E69377-1083-46F0-B23C-A5300882E183}" type="presParOf" srcId="{AF2FEB43-E59A-4045-A2A6-D6F8D31966D7}" destId="{6351B44C-FDF0-4A71-B5D5-2F07A30A0503}" srcOrd="3" destOrd="0" presId="urn:microsoft.com/office/officeart/2018/2/layout/IconVerticalSolidList"/>
    <dgm:cxn modelId="{FFC65E7B-872E-4CBE-B3C1-17CA427F2B76}" type="presParOf" srcId="{AF2FEB43-E59A-4045-A2A6-D6F8D31966D7}" destId="{BCE8E910-6325-49A7-BE09-8AFE3E7F68A0}" srcOrd="4" destOrd="0" presId="urn:microsoft.com/office/officeart/2018/2/layout/IconVerticalSolidList"/>
    <dgm:cxn modelId="{A149D275-8889-4E7A-A929-F8983CBB1363}" type="presParOf" srcId="{BCE8E910-6325-49A7-BE09-8AFE3E7F68A0}" destId="{99BC71E8-78F4-452A-8C8F-66D00C085D48}" srcOrd="0" destOrd="0" presId="urn:microsoft.com/office/officeart/2018/2/layout/IconVerticalSolidList"/>
    <dgm:cxn modelId="{207970B7-10A9-4207-A575-2438B9B89C91}" type="presParOf" srcId="{BCE8E910-6325-49A7-BE09-8AFE3E7F68A0}" destId="{3A187C8F-1E7F-4EEC-8EFA-00F94C27C2EF}" srcOrd="1" destOrd="0" presId="urn:microsoft.com/office/officeart/2018/2/layout/IconVerticalSolidList"/>
    <dgm:cxn modelId="{D969265C-3762-4D07-B6EE-1F1EB78EF191}" type="presParOf" srcId="{BCE8E910-6325-49A7-BE09-8AFE3E7F68A0}" destId="{C11A23FE-A235-472D-8A02-123FA148E376}" srcOrd="2" destOrd="0" presId="urn:microsoft.com/office/officeart/2018/2/layout/IconVerticalSolidList"/>
    <dgm:cxn modelId="{632CBFFD-F168-4C1E-9061-E87B63BA98E2}" type="presParOf" srcId="{BCE8E910-6325-49A7-BE09-8AFE3E7F68A0}" destId="{8EECE30A-C77F-4DDD-9446-B739922EE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1C4BC-EA54-427E-9B82-D84B47C4A93A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3D30A-D50C-48AC-BFBB-B40EB80951AA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F8269-CED9-49D5-A381-777DB04D1D72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Collections of photographs</a:t>
          </a:r>
        </a:p>
      </dsp:txBody>
      <dsp:txXfrm>
        <a:off x="1840237" y="680"/>
        <a:ext cx="4666066" cy="1593279"/>
      </dsp:txXfrm>
    </dsp:sp>
    <dsp:sp modelId="{D6FCBB71-8799-40EC-9528-F12CE313F7C6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A9DB3-AF61-4D66-B6FA-913A7655020A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F7166-76EE-4B4B-89DE-2C8A1918662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Single photograph</a:t>
          </a:r>
        </a:p>
      </dsp:txBody>
      <dsp:txXfrm>
        <a:off x="1840237" y="1992280"/>
        <a:ext cx="4666066" cy="1593279"/>
      </dsp:txXfrm>
    </dsp:sp>
    <dsp:sp modelId="{99BC71E8-78F4-452A-8C8F-66D00C085D48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87C8F-1E7F-4EEC-8EFA-00F94C27C2EF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E30A-C77F-4DDD-9446-B739922EEE28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Video footage</a:t>
          </a:r>
        </a:p>
      </dsp:txBody>
      <dsp:txXfrm>
        <a:off x="1840237" y="3983879"/>
        <a:ext cx="4666066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lberyco.blogspot.com/2014/06/blender-logo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5541A-B74F-4857-8A59-493037E8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11" y="1713849"/>
            <a:ext cx="3776976" cy="1418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Most common methods :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6C827C-1C62-4D94-BF1A-5CF0728D2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00751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70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640F7-F4E2-4099-91CC-F4A60E70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  <a:ea typeface="+mj-lt"/>
                <a:cs typeface="+mj-lt"/>
              </a:rPr>
              <a:t>Algorithm:</a:t>
            </a: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5318-136F-4D24-8B82-F001E15B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 algn="just"/>
            <a:r>
              <a:rPr lang="en-US" sz="1800" dirty="0">
                <a:ea typeface="+mn-lt"/>
                <a:cs typeface="+mn-lt"/>
              </a:rPr>
              <a:t>Three-dimensional (3D) face modeling is a challenging topic in computer graphics and computer vision. Unlike 2D face models, 3D face models can realistically express face deformation and pose variation with depth information.</a:t>
            </a:r>
            <a:endParaRPr lang="en-US"/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383540" indent="-383540" algn="just"/>
            <a:r>
              <a:rPr lang="en-US" sz="1800" dirty="0">
                <a:ea typeface="+mn-lt"/>
                <a:cs typeface="+mn-lt"/>
              </a:rPr>
              <a:t>With these advantages, 3D face models have been applied to various applications, including movies, 3D animation and telecommunications.</a:t>
            </a:r>
          </a:p>
          <a:p>
            <a:pPr marL="383540" indent="-383540" algn="just"/>
            <a:endParaRPr lang="en-US" sz="1800" dirty="0"/>
          </a:p>
          <a:p>
            <a:pPr marL="383540" indent="-383540" algn="just"/>
            <a:r>
              <a:rPr lang="en-US" sz="1800" dirty="0"/>
              <a:t>Can be categorized into : </a:t>
            </a:r>
          </a:p>
          <a:p>
            <a:pPr marL="0" indent="0" algn="just">
              <a:buNone/>
            </a:pPr>
            <a:endParaRPr lang="en-US" sz="1800" dirty="0"/>
          </a:p>
          <a:p>
            <a:pPr lvl="2" indent="-383540" algn="just"/>
            <a:r>
              <a:rPr lang="en-US" sz="1600" dirty="0"/>
              <a:t>Active</a:t>
            </a:r>
            <a:endParaRPr lang="en-US" sz="1600" i="0"/>
          </a:p>
          <a:p>
            <a:pPr lvl="2" indent="-383540" algn="just"/>
            <a:r>
              <a:rPr lang="en-US" sz="1600" dirty="0"/>
              <a:t>Passive</a:t>
            </a:r>
            <a:endParaRPr lang="en-US" sz="1600" i="0"/>
          </a:p>
        </p:txBody>
      </p:sp>
    </p:spTree>
    <p:extLst>
      <p:ext uri="{BB962C8B-B14F-4D97-AF65-F5344CB8AC3E}">
        <p14:creationId xmlns:p14="http://schemas.microsoft.com/office/powerpoint/2010/main" val="5330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C464B-ABDA-44CE-A5B3-5990C69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  <a:ea typeface="+mj-lt"/>
                <a:cs typeface="+mj-lt"/>
              </a:rPr>
              <a:t>Preliminary Study</a:t>
            </a: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A445-68A5-4A9E-9C64-AF3EB8FF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/>
            <a:r>
              <a:rPr lang="en-US" sz="1800">
                <a:ea typeface="+mn-lt"/>
                <a:cs typeface="+mn-lt"/>
              </a:rPr>
              <a:t>In this section, we address previous works and the fundamental concept of the proposed 3D face modeling method. We categorize them into two groups: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lvl="1"/>
            <a:r>
              <a:rPr lang="en-US" sz="1800">
                <a:ea typeface="+mn-lt"/>
                <a:cs typeface="+mn-lt"/>
              </a:rPr>
              <a:t>Corresponding feature-based 3D face modeling.</a:t>
            </a:r>
            <a:endParaRPr lang="en-US" sz="1800" i="0">
              <a:ea typeface="+mn-lt"/>
              <a:cs typeface="+mn-lt"/>
            </a:endParaRPr>
          </a:p>
          <a:p>
            <a:pPr lvl="1"/>
            <a:r>
              <a:rPr lang="en-US" sz="1800">
                <a:ea typeface="+mn-lt"/>
                <a:cs typeface="+mn-lt"/>
              </a:rPr>
              <a:t>Statistical model-based 3D face modeling.</a:t>
            </a:r>
            <a:endParaRPr lang="en-US" sz="1800" i="0"/>
          </a:p>
        </p:txBody>
      </p:sp>
    </p:spTree>
    <p:extLst>
      <p:ext uri="{BB962C8B-B14F-4D97-AF65-F5344CB8AC3E}">
        <p14:creationId xmlns:p14="http://schemas.microsoft.com/office/powerpoint/2010/main" val="361073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E48C-507D-4B3C-A704-8A301987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08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Texture Map Generation and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0DD-3825-454A-A380-5964BB87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0072"/>
            <a:ext cx="9601200" cy="2066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ea typeface="+mn-lt"/>
                <a:cs typeface="+mn-lt"/>
              </a:rPr>
              <a:t>In this section, we introduce cylindrical mapping and address the stitching method using a seamless cloning method.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 indent="-383540"/>
            <a:r>
              <a:rPr lang="en-US" dirty="0">
                <a:ea typeface="+mn-lt"/>
                <a:cs typeface="+mn-lt"/>
              </a:rPr>
              <a:t>Texture Extraction Using Cylindrical Texture Mapping:</a:t>
            </a:r>
            <a:endParaRPr lang="en-US" i="0" dirty="0">
              <a:ea typeface="+mn-lt"/>
              <a:cs typeface="+mn-lt"/>
            </a:endParaRPr>
          </a:p>
          <a:p>
            <a:pPr lvl="1" indent="-383540"/>
            <a:r>
              <a:rPr lang="en-US" dirty="0">
                <a:ea typeface="+mn-lt"/>
                <a:cs typeface="+mn-lt"/>
              </a:rPr>
              <a:t>Texture Map Generation Using Modified Image Stitching Method:</a:t>
            </a:r>
            <a:endParaRPr lang="en-US" i="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E9BD8C0-8BB3-458B-A999-2A79EC58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18" y="4243943"/>
            <a:ext cx="2862550" cy="1344671"/>
          </a:xfrm>
          <a:prstGeom prst="rect">
            <a:avLst/>
          </a:prstGeom>
        </p:spPr>
      </p:pic>
      <p:pic>
        <p:nvPicPr>
          <p:cNvPr id="5" name="Picture 5" descr="A collage of a person&amp;#39;s face&#10;&#10;Description automatically generated">
            <a:extLst>
              <a:ext uri="{FF2B5EF4-FFF2-40B4-BE49-F238E27FC236}">
                <a16:creationId xmlns:a16="http://schemas.microsoft.com/office/drawing/2014/main" id="{0072C88F-E19B-423D-8C90-2AA817C9E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54" y="4244227"/>
            <a:ext cx="4303923" cy="11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4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248B5-3A2F-4FBF-8892-F1778CC3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  <a:ea typeface="+mj-lt"/>
                <a:cs typeface="+mj-lt"/>
              </a:rPr>
              <a:t>SOFTWARE AND TOOLS</a:t>
            </a: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77CA-7051-4318-A51D-59BB9B14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/>
            <a:r>
              <a:rPr lang="en-US" sz="3800" dirty="0"/>
              <a:t>  Blender</a:t>
            </a:r>
          </a:p>
          <a:p>
            <a:pPr marL="0" indent="0">
              <a:buNone/>
            </a:pPr>
            <a:endParaRPr lang="en-US" sz="3800" dirty="0"/>
          </a:p>
          <a:p>
            <a:pPr marL="383540" indent="-383540"/>
            <a:r>
              <a:rPr lang="en-US" sz="3800" dirty="0"/>
              <a:t>  Adobe Dimensions</a:t>
            </a:r>
          </a:p>
          <a:p>
            <a:pPr marL="0" indent="0">
              <a:buNone/>
            </a:pPr>
            <a:endParaRPr lang="en-US" sz="3800" dirty="0"/>
          </a:p>
          <a:p>
            <a:pPr marL="383540" indent="-383540"/>
            <a:r>
              <a:rPr lang="en-US" sz="3800" dirty="0"/>
              <a:t>  </a:t>
            </a:r>
            <a:r>
              <a:rPr lang="en-US" sz="3800" dirty="0" err="1"/>
              <a:t>ZBrush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7010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C133-CA5C-42DA-85B0-818FC13F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Why Blender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D23E9754-0534-4BE6-9A42-A1F9FE647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562" y="1024949"/>
            <a:ext cx="5071256" cy="44880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C08F-4731-4FBD-8E25-428BE30A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dirty="0"/>
              <a:t>Free</a:t>
            </a:r>
          </a:p>
          <a:p>
            <a:pPr marL="383540" indent="-383540"/>
            <a:r>
              <a:rPr lang="en-US" dirty="0"/>
              <a:t>Open Source</a:t>
            </a:r>
          </a:p>
          <a:p>
            <a:pPr marL="383540" indent="-383540"/>
            <a:r>
              <a:rPr lang="en-US" dirty="0"/>
              <a:t>Platform Independent</a:t>
            </a:r>
          </a:p>
          <a:p>
            <a:pPr marL="383540" indent="-383540"/>
            <a:r>
              <a:rPr lang="en-US" dirty="0"/>
              <a:t>High performance and accuracy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Keyboard shortcuts for a fast workflow</a:t>
            </a:r>
          </a:p>
          <a:p>
            <a:pPr marL="383540" indent="-383540"/>
            <a:r>
              <a:rPr lang="en-US" dirty="0">
                <a:ea typeface="+mn-lt"/>
                <a:cs typeface="+mn-lt"/>
              </a:rPr>
              <a:t>Python scripting for custom tools and add-ons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3B10E-ED59-4A4B-BAB2-DEC5DB2C6252}"/>
              </a:ext>
            </a:extLst>
          </p:cNvPr>
          <p:cNvSpPr txBox="1"/>
          <p:nvPr/>
        </p:nvSpPr>
        <p:spPr>
          <a:xfrm>
            <a:off x="7441894" y="299249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3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14E7-C385-491B-A093-F065570C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53FB-C0CA-46FB-848F-54B620C3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79828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Medical Field</a:t>
            </a:r>
          </a:p>
          <a:p>
            <a:pPr marL="383540" indent="-383540"/>
            <a:r>
              <a:rPr lang="en-US" dirty="0"/>
              <a:t>Gaming Field</a:t>
            </a:r>
          </a:p>
          <a:p>
            <a:pPr marL="383540" indent="-383540"/>
            <a:r>
              <a:rPr lang="en-US" dirty="0"/>
              <a:t>Film Industries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5D4940-6F93-436C-B7B4-2423269A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54" y="566869"/>
            <a:ext cx="4588525" cy="2511009"/>
          </a:xfrm>
          <a:prstGeom prst="rect">
            <a:avLst/>
          </a:prstGeom>
        </p:spPr>
      </p:pic>
      <p:pic>
        <p:nvPicPr>
          <p:cNvPr id="5" name="Picture 5" descr="A picture containing text, monitor, indoor, electronics&#10;&#10;Description automatically generated">
            <a:extLst>
              <a:ext uri="{FF2B5EF4-FFF2-40B4-BE49-F238E27FC236}">
                <a16:creationId xmlns:a16="http://schemas.microsoft.com/office/drawing/2014/main" id="{2485D3BA-F186-4842-9264-D1747E266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96" y="3431265"/>
            <a:ext cx="4652790" cy="25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049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3D Modelling</vt:lpstr>
      <vt:lpstr>Most common methods :</vt:lpstr>
      <vt:lpstr>Algorithm:</vt:lpstr>
      <vt:lpstr>Preliminary Study</vt:lpstr>
      <vt:lpstr>Texture Map Generation and Mapping</vt:lpstr>
      <vt:lpstr>SOFTWARE AND TOOLS</vt:lpstr>
      <vt:lpstr>Why Blender ?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</cp:revision>
  <dcterms:created xsi:type="dcterms:W3CDTF">2021-06-04T15:19:56Z</dcterms:created>
  <dcterms:modified xsi:type="dcterms:W3CDTF">2021-06-04T15:37:55Z</dcterms:modified>
</cp:coreProperties>
</file>