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4" r:id="rId6"/>
    <p:sldId id="2147470494" r:id="rId7"/>
    <p:sldId id="2147470501" r:id="rId8"/>
    <p:sldId id="2147470498" r:id="rId9"/>
    <p:sldId id="2147470497" r:id="rId10"/>
    <p:sldId id="2147470499" r:id="rId11"/>
    <p:sldId id="2147470502" r:id="rId12"/>
    <p:sldId id="2147470503" r:id="rId13"/>
    <p:sldId id="2147470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3D1"/>
    <a:srgbClr val="FFFFFF"/>
    <a:srgbClr val="25B9ED"/>
    <a:srgbClr val="47BDAE"/>
    <a:srgbClr val="30BBDA"/>
    <a:srgbClr val="47BDAF"/>
    <a:srgbClr val="696969"/>
    <a:srgbClr val="1C4D98"/>
    <a:srgbClr val="8BC431"/>
    <a:srgbClr val="97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>
                <a:solidFill>
                  <a:schemeClr val="bg1"/>
                </a:solidFill>
              </a:rPr>
              <a:t>M.Tech</a:t>
            </a:r>
            <a:r>
              <a:rPr lang="en-US" sz="4400" dirty="0">
                <a:solidFill>
                  <a:schemeClr val="bg1"/>
                </a:solidFill>
              </a:rPr>
              <a:t>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Parimal Nitin Ganorkar – VITV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T-ID : T8548</a:t>
            </a: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5583D1"/>
                </a:solidFill>
                <a:latin typeface="+mn-lt"/>
              </a:rPr>
              <a:t>The project successfully developed a ResNet-50–based deepfake detection model with high accuracy and reliability.</a:t>
            </a:r>
          </a:p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5583D1"/>
                </a:solidFill>
                <a:latin typeface="+mn-lt"/>
              </a:rPr>
              <a:t>The integration of Focal Loss, </a:t>
            </a:r>
            <a:r>
              <a:rPr lang="en-US" sz="2200" b="0" dirty="0" err="1">
                <a:solidFill>
                  <a:srgbClr val="5583D1"/>
                </a:solidFill>
                <a:latin typeface="+mn-lt"/>
              </a:rPr>
              <a:t>AdamW</a:t>
            </a:r>
            <a:r>
              <a:rPr lang="en-US" sz="2200" b="0" dirty="0">
                <a:solidFill>
                  <a:srgbClr val="5583D1"/>
                </a:solidFill>
                <a:latin typeface="+mn-lt"/>
              </a:rPr>
              <a:t> optimizer, and Cosine LR scheduling improved stability and reduced overfitting.</a:t>
            </a:r>
          </a:p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5583D1"/>
                </a:solidFill>
                <a:latin typeface="+mn-lt"/>
              </a:rPr>
              <a:t>Grad-CAM visualization provided explainability by highlighting manipulated facial regions.</a:t>
            </a:r>
          </a:p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5583D1"/>
                </a:solidFill>
                <a:latin typeface="+mn-lt"/>
              </a:rPr>
              <a:t>A </a:t>
            </a:r>
            <a:r>
              <a:rPr lang="en-US" sz="22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200" b="0" dirty="0">
                <a:solidFill>
                  <a:srgbClr val="5583D1"/>
                </a:solidFill>
                <a:latin typeface="+mn-lt"/>
              </a:rPr>
              <a:t> web application was built for real-time image and video-based deepfake detection.</a:t>
            </a:r>
          </a:p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5583D1"/>
                </a:solidFill>
                <a:latin typeface="+mn-lt"/>
              </a:rPr>
              <a:t>The complete system ensures an end-to-end AI-driven solution, from dataset preprocessing to deployment.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 would like to express my sincere gratitude to the faculty of VIT Vellore for their academic guidance and support throughout my M.TECH. journey.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 am also deeply thankful to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LTIMindtree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for providing the opportunity to undertake this project under the mentorship of their Subject Matter Experts, their insights and encouragement have been instrumental in shaping this work.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9919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X. Ma, Y. Li, Y. Dong, et al., “</a:t>
            </a:r>
            <a:r>
              <a:rPr lang="en-US" sz="2400" b="0" dirty="0" err="1">
                <a:solidFill>
                  <a:srgbClr val="5583D1"/>
                </a:solidFill>
              </a:rPr>
              <a:t>WildDeepfake</a:t>
            </a:r>
            <a:r>
              <a:rPr lang="en-US" sz="2400" b="0" dirty="0">
                <a:solidFill>
                  <a:srgbClr val="5583D1"/>
                </a:solidFill>
              </a:rPr>
              <a:t>: A Challenging Real-World Dataset for Deepfake Detection,” </a:t>
            </a:r>
            <a:r>
              <a:rPr lang="en-US" sz="2400" b="0" dirty="0" err="1">
                <a:solidFill>
                  <a:srgbClr val="5583D1"/>
                </a:solidFill>
              </a:rPr>
              <a:t>arXiv</a:t>
            </a:r>
            <a:r>
              <a:rPr lang="en-US" sz="2400" b="0" dirty="0">
                <a:solidFill>
                  <a:srgbClr val="5583D1"/>
                </a:solidFill>
              </a:rPr>
              <a:t> preprint arXiv:2103.00441, 2021.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A. Rössler, D. Cozzolino, L. </a:t>
            </a:r>
            <a:r>
              <a:rPr lang="en-US" sz="2400" b="0" dirty="0" err="1">
                <a:solidFill>
                  <a:srgbClr val="5583D1"/>
                </a:solidFill>
              </a:rPr>
              <a:t>Verdoliva</a:t>
            </a:r>
            <a:r>
              <a:rPr lang="en-US" sz="2400" b="0" dirty="0">
                <a:solidFill>
                  <a:srgbClr val="5583D1"/>
                </a:solidFill>
              </a:rPr>
              <a:t>, C. Riess, J. Thies, and M. </a:t>
            </a:r>
            <a:r>
              <a:rPr lang="en-US" sz="2400" b="0" dirty="0" err="1">
                <a:solidFill>
                  <a:srgbClr val="5583D1"/>
                </a:solidFill>
              </a:rPr>
              <a:t>Nießner</a:t>
            </a:r>
            <a:r>
              <a:rPr lang="en-US" sz="2400" b="0" dirty="0">
                <a:solidFill>
                  <a:srgbClr val="5583D1"/>
                </a:solidFill>
              </a:rPr>
              <a:t>, “</a:t>
            </a:r>
            <a:r>
              <a:rPr lang="en-US" sz="2400" b="0" dirty="0" err="1">
                <a:solidFill>
                  <a:srgbClr val="5583D1"/>
                </a:solidFill>
              </a:rPr>
              <a:t>FaceForensics</a:t>
            </a:r>
            <a:r>
              <a:rPr lang="en-US" sz="2400" b="0" dirty="0">
                <a:solidFill>
                  <a:srgbClr val="5583D1"/>
                </a:solidFill>
              </a:rPr>
              <a:t>++: Learning to Detect Manipulated Facial Images,” in Proc. IEEE/CVF Int. Conf. on Computer Vision (ICCV), 2019, pp. 1–11.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380E-97B6-87A5-A177-85FCCE22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7D6AE-8297-EBDA-5690-E5774525A46A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55E74-8167-889B-6021-3E1291F0E874}"/>
              </a:ext>
            </a:extLst>
          </p:cNvPr>
          <p:cNvSpPr txBox="1"/>
          <p:nvPr/>
        </p:nvSpPr>
        <p:spPr>
          <a:xfrm>
            <a:off x="3018855" y="2444115"/>
            <a:ext cx="615007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5583D1"/>
                </a:solidFill>
              </a:rPr>
              <a:t>THANK YOU</a:t>
            </a:r>
          </a:p>
          <a:p>
            <a:pPr algn="ctr"/>
            <a:endParaRPr lang="en-IN" sz="3200" dirty="0">
              <a:solidFill>
                <a:srgbClr val="5583D1"/>
              </a:solidFill>
            </a:endParaRPr>
          </a:p>
          <a:p>
            <a:pPr algn="ctr">
              <a:defRPr/>
            </a:pPr>
            <a:r>
              <a:rPr lang="en-US" sz="2000" dirty="0">
                <a:solidFill>
                  <a:srgbClr val="5583D1"/>
                </a:solidFill>
                <a:cs typeface="Calibri" panose="020F0502020204030204" pitchFamily="34" charset="0"/>
              </a:rPr>
              <a:t>Parimal Nitin Ganorkar – VITV</a:t>
            </a:r>
          </a:p>
          <a:p>
            <a:pPr algn="ctr">
              <a:defRPr/>
            </a:pPr>
            <a:r>
              <a:rPr lang="en-US" sz="2000" dirty="0">
                <a:solidFill>
                  <a:srgbClr val="5583D1"/>
                </a:solidFill>
                <a:cs typeface="Calibri" panose="020F0502020204030204" pitchFamily="34" charset="0"/>
              </a:rPr>
              <a:t>T-ID : T8548</a:t>
            </a:r>
          </a:p>
          <a:p>
            <a:pPr algn="ctr">
              <a:defRPr/>
            </a:pPr>
            <a:r>
              <a:rPr lang="en-US" sz="1800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</p:txBody>
      </p:sp>
    </p:spTree>
    <p:extLst>
      <p:ext uri="{BB962C8B-B14F-4D97-AF65-F5344CB8AC3E}">
        <p14:creationId xmlns:p14="http://schemas.microsoft.com/office/powerpoint/2010/main" val="40274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3950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Deepfakes are AI-generated synthetic media designed to mimic real human faces.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The rapid growth of deepfake content poses serious threats to privacy, security, and information authenticity.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This project focuses on developing an Deepfake Detection System using Deep Learning techniques.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The system analyzes both images and videos to identify manipulated or AI-generated content.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87394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" panose="020F0502020204030204" pitchFamily="34" charset="0"/>
              </a:rPr>
              <a:t>To develop a robust deep learning-based system capable of detecting AI-generated deepfake media.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" panose="020F0502020204030204" pitchFamily="34" charset="0"/>
              </a:rPr>
              <a:t>Combine image + video training for robustness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" panose="020F0502020204030204" pitchFamily="34" charset="0"/>
              </a:rPr>
              <a:t>Improve generalization via augmentation and balanced sampling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" panose="020F0502020204030204" pitchFamily="34" charset="0"/>
              </a:rPr>
              <a:t>Apply explainable AI (Grad-CAM) for visual interpretation of predictions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" panose="020F0502020204030204" pitchFamily="34" charset="0"/>
              </a:rPr>
              <a:t>Build an interactive </a:t>
            </a:r>
            <a:r>
              <a:rPr lang="en-US" sz="2400" b="0" dirty="0" err="1">
                <a:solidFill>
                  <a:srgbClr val="5583D1"/>
                </a:solidFill>
                <a:latin typeface="Calibri" panose="020F0502020204030204" pitchFamily="34" charset="0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Calibri" panose="020F0502020204030204" pitchFamily="34" charset="0"/>
              </a:rPr>
              <a:t>-based web application for real-time deepfake detection in images and videos.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191756"/>
            <a:ext cx="10624338" cy="5168909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+mn-lt"/>
              </a:rPr>
              <a:t>Module 1 – Data Acquisition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Dataset used: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WildDeepfake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(images) &amp;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FaceForensics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++(videos)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Organized data into train, validation, and test splits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Balanced class distribution using Weighted Sampler</a:t>
            </a:r>
          </a:p>
          <a:p>
            <a:pPr marL="0" indent="0" algn="just"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+mn-lt"/>
              </a:rPr>
              <a:t>Module 2 – Data Preprocessing &amp; Feature Extraction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Extracted frames from videos using OpenCV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Applied face detection using YOLOv8-face (primary) and Haar Cascade (fallback)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Cropped and resized faces to 224×224 pixels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Performed data augmentation — random flips, rotations, and brightness variations</a:t>
            </a:r>
            <a:endParaRPr lang="en-US" sz="2400" b="0" i="0" dirty="0">
              <a:solidFill>
                <a:srgbClr val="5583D1"/>
              </a:solidFill>
              <a:effectLst/>
              <a:latin typeface="+mn-lt"/>
            </a:endParaRPr>
          </a:p>
          <a:p>
            <a:pPr algn="just"/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 algn="just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44B14-7CD9-F30D-7120-A0972E21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0756D-D3A7-D23D-27D2-BB3077E79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00090"/>
            <a:ext cx="10624338" cy="5291252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+mn-lt"/>
              </a:rPr>
              <a:t>Module 3 – Model Development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Used ResNet-50 (pre-trained on ImageNet) as the base model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Optimized with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AdamW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+ Cosine Annealing LR Scheduler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Saved best checkpoint based on validation accuracy</a:t>
            </a:r>
          </a:p>
          <a:p>
            <a:pPr algn="just"/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IN" sz="2400" dirty="0">
                <a:latin typeface="+mn-lt"/>
              </a:rPr>
              <a:t>Module 4 – Evaluation &amp; Deployment</a:t>
            </a:r>
            <a:endParaRPr lang="en-US" sz="2400" dirty="0">
              <a:latin typeface="+mn-lt"/>
            </a:endParaRP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Evaluated using accuracy, F1-score, confusion matrix, and ROC-AUC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Implemented video-level evaluation by aggregating frame predictions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Developed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-based Web App for real-time deepfake detection</a:t>
            </a:r>
          </a:p>
          <a:p>
            <a:pPr algn="just"/>
            <a:r>
              <a:rPr lang="en-US" sz="2400" b="0" dirty="0">
                <a:solidFill>
                  <a:srgbClr val="5583D1"/>
                </a:solidFill>
                <a:latin typeface="+mn-lt"/>
              </a:rPr>
              <a:t>Integrated Grad-CAM for visual explanation of predictions</a:t>
            </a:r>
            <a:endParaRPr lang="en-US" sz="2400" b="0" i="0" dirty="0">
              <a:solidFill>
                <a:srgbClr val="5583D1"/>
              </a:solidFill>
              <a:effectLst/>
              <a:latin typeface="+mn-lt"/>
            </a:endParaRPr>
          </a:p>
          <a:p>
            <a:pPr algn="just"/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 algn="just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6E23A-84C1-5848-3A23-2D445FAF89D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7EC5E2-09AD-3394-1BF9-0EB9D79773E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4C325B-B9A5-4FE2-BB00-7DC80704B239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58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191756"/>
            <a:ext cx="10624338" cy="497226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Deepfake technology can manipulate videos and images to create realistic fakes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These manipulations pose serious threats to privacy, politics, and media authenticity.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Current detection systems perform well on lab datasets but fail in real-world noisy data.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WildDeepfake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dataset provides real-world, in-the-wild images for robust training.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The project aims to build a ResNet-50–based deepfake detection model with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-based deployment for end-user accessibility.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227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Designed 4-phase pipeline: Data Preprocessing → Model Training → Evaluation → Deployment.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Implemented dual-stage face detection (YOLOv8-face + Haar Cascade fallback).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Applied data normalization, augmentation, and frame sampling for robust feature learning.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Fine-tuned ResNet-50 using Focal Loss, </a:t>
            </a:r>
            <a:r>
              <a:rPr lang="en-US" sz="2400" b="0" dirty="0" err="1">
                <a:solidFill>
                  <a:srgbClr val="5583D1"/>
                </a:solidFill>
              </a:rPr>
              <a:t>AdamW</a:t>
            </a:r>
            <a:r>
              <a:rPr lang="en-US" sz="2400" b="0" dirty="0">
                <a:solidFill>
                  <a:srgbClr val="5583D1"/>
                </a:solidFill>
              </a:rPr>
              <a:t>, and Mixed Precision Training.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Integrated cosine learning rate scheduling for adaptive convergence.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Deployed a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-based inference app with Grad-CAM explainability.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19840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Algorithm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Convolutional Neural Network (ResNet-50) pretrained on ImageNet and fine-tuned for Deepfake detection.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Tools &amp; Libraries: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PyTorch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Torchvision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– Model training and fine-tuning.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Scikit-learn – Evaluation metrics and performance analysis.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OpenCV – Image and video frame processing.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– Building an interactive web interface for deployment.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5694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The ResNet-50 model achieved a strong validation accuracy of ~85% and AUC of 0.93, showing excellent separation between real and fake samples.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Training loss reduced steadily from 0.68 → 0.17, and validation loss from 0.67 → 0.36, indicating stable learning and minimal overfitting.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F1-score of 0.83 reflects balanced performance between precision and recall.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Grad-CAM heatmaps confirmed that the model focused on key manipulated regions such as the eyes and mouth.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AI-Driven Deepfake Detection System for Social Media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958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Parimal Ganorkar</cp:lastModifiedBy>
  <cp:revision>23</cp:revision>
  <dcterms:created xsi:type="dcterms:W3CDTF">2024-05-13T10:33:11Z</dcterms:created>
  <dcterms:modified xsi:type="dcterms:W3CDTF">2025-10-12T21:07:50Z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