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443" r:id="rId3"/>
    <p:sldId id="506" r:id="rId4"/>
    <p:sldId id="507" r:id="rId5"/>
    <p:sldId id="442" r:id="rId6"/>
    <p:sldId id="444" r:id="rId7"/>
    <p:sldId id="449" r:id="rId8"/>
    <p:sldId id="486" r:id="rId9"/>
    <p:sldId id="498" r:id="rId10"/>
    <p:sldId id="505" r:id="rId11"/>
    <p:sldId id="485" r:id="rId12"/>
    <p:sldId id="446" r:id="rId13"/>
    <p:sldId id="447" r:id="rId14"/>
    <p:sldId id="448" r:id="rId15"/>
    <p:sldId id="282" r:id="rId16"/>
    <p:sldId id="4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CFA9-B244-4438-AB81-64F0C5C1799D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6542-6CD4-468C-ADBC-C30E0D82E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787-B066-45BD-BC51-AA6E3788FBDB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Impact" panose="020B0806030902050204" pitchFamily="34" charset="0"/>
              </a:rPr>
              <a:t>Credit Risk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3520"/>
            <a:ext cx="10515600" cy="986443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bg1"/>
                </a:solidFill>
              </a:rPr>
              <a:t>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Parimal Wadhai (BT21ECE097)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Examples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It becomes difficult to reward/penalize the components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Just an equation but the implications are huge!</a:t>
            </a: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187B9-F661-D675-7797-49A1259B30D1}"/>
              </a:ext>
            </a:extLst>
          </p:cNvPr>
          <p:cNvSpPr/>
          <p:nvPr/>
        </p:nvSpPr>
        <p:spPr>
          <a:xfrm>
            <a:off x="678731" y="2083324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– (8 x House_Age)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0F8D8-C1DD-E68F-A5F6-BC4A75CA8B06}"/>
              </a:ext>
            </a:extLst>
          </p:cNvPr>
          <p:cNvSpPr/>
          <p:nvPr/>
        </p:nvSpPr>
        <p:spPr>
          <a:xfrm>
            <a:off x="732149" y="3511339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+ (7 x Carpet_Area)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8D3F59-B735-DB13-9FDD-B6B5FB72A6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963" y="222250"/>
            <a:ext cx="9237662" cy="69215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1" dirty="0"/>
              <a:t>Multicollinearity:-</a:t>
            </a:r>
            <a:endParaRPr lang="en-IN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0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Variance Inflation Factor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Used to identify multicollinearity among IFs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Takes R-squared value for each IF and eliminate if crosses a threshold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VIF ranges from </a:t>
            </a:r>
            <a:r>
              <a:rPr lang="en-IN" sz="1800" b="1" dirty="0">
                <a:solidFill>
                  <a:srgbClr val="C00000"/>
                </a:solidFill>
              </a:rPr>
              <a:t>1 from infinity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C00000"/>
                </a:solidFill>
              </a:rPr>
              <a:t>VIF = 1 </a:t>
            </a:r>
            <a:r>
              <a:rPr lang="en-IN" sz="1800" b="1" dirty="0"/>
              <a:t>: No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VIF between </a:t>
            </a:r>
            <a:r>
              <a:rPr lang="en-IN" sz="1800" b="1" dirty="0">
                <a:solidFill>
                  <a:srgbClr val="C00000"/>
                </a:solidFill>
              </a:rPr>
              <a:t>1 and 5 </a:t>
            </a:r>
            <a:r>
              <a:rPr lang="en-IN" sz="1800" b="1" dirty="0"/>
              <a:t>: Low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VIF between </a:t>
            </a:r>
            <a:r>
              <a:rPr lang="en-IN" sz="1800" b="1" dirty="0">
                <a:solidFill>
                  <a:srgbClr val="C00000"/>
                </a:solidFill>
              </a:rPr>
              <a:t>5 and 10 </a:t>
            </a:r>
            <a:r>
              <a:rPr lang="en-IN" sz="1800" b="1" dirty="0"/>
              <a:t>: Moderate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VIF </a:t>
            </a:r>
            <a:r>
              <a:rPr lang="en-IN" sz="1800" b="1" dirty="0">
                <a:solidFill>
                  <a:srgbClr val="C00000"/>
                </a:solidFill>
              </a:rPr>
              <a:t>above 10 </a:t>
            </a:r>
            <a:r>
              <a:rPr lang="en-IN" sz="1800" b="1" dirty="0"/>
              <a:t>: High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7A79-34DA-0E1E-A907-6D7BD31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98" y="3490707"/>
            <a:ext cx="3893820" cy="2103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26C334-D8C1-BC30-BC84-CF91D3796CFE}"/>
              </a:ext>
            </a:extLst>
          </p:cNvPr>
          <p:cNvSpPr txBox="1">
            <a:spLocks/>
          </p:cNvSpPr>
          <p:nvPr/>
        </p:nvSpPr>
        <p:spPr>
          <a:xfrm>
            <a:off x="86583" y="14647"/>
            <a:ext cx="7422826" cy="89975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b="1" dirty="0"/>
              <a:t>VIF:-</a:t>
            </a:r>
            <a:endParaRPr lang="en-IN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3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C7E4-D0D8-16DD-E9BB-6D65A961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2" y="116395"/>
            <a:ext cx="5607781" cy="10407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D8D6-41D8-F93E-1ADA-7349DD1C9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explaination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8F90B-FCAD-4EF1-EE4C-A14D663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21" y="1040766"/>
            <a:ext cx="7693165" cy="58141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4D4E2C-C64E-F241-D307-C23A2C81FE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96793" cy="132556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600" b="1" dirty="0"/>
              <a:t>Decision Tree:</a:t>
            </a:r>
            <a:endParaRPr lang="en-IN" sz="66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7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8E9F2-754F-BC3A-74D2-7BD55D59F7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" y="0"/>
            <a:ext cx="6270171" cy="104994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600" b="1" dirty="0"/>
              <a:t>Random Forest:</a:t>
            </a:r>
            <a:endParaRPr lang="en-IN" sz="6600" b="1" dirty="0">
              <a:latin typeface="Impact" panose="020B08060309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7AE80-D9B4-1053-128C-5F9F31103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6" y="1191986"/>
            <a:ext cx="7118774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7A45C-8075-F8B8-C193-3D8C8582C8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207329" cy="98719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600" b="1" dirty="0" err="1"/>
              <a:t>XGBoost</a:t>
            </a:r>
            <a:r>
              <a:rPr lang="en-US" sz="6600" b="1" dirty="0"/>
              <a:t>:</a:t>
            </a:r>
            <a:endParaRPr lang="en-IN" sz="6600" b="1" dirty="0">
              <a:latin typeface="Impact" panose="020B08060309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4C687-91F2-E193-682F-EBB791FD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0922"/>
            <a:ext cx="8576401" cy="49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A5E9-9FE3-D275-F45D-69B936E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04256"/>
            <a:ext cx="11201400" cy="5004707"/>
          </a:xfrm>
        </p:spPr>
        <p:txBody>
          <a:bodyPr>
            <a:normAutofit/>
          </a:bodyPr>
          <a:lstStyle/>
          <a:p>
            <a:r>
              <a:rPr lang="en-US" sz="3200" b="1" dirty="0"/>
              <a:t>Decision</a:t>
            </a:r>
            <a:r>
              <a:rPr lang="en-US" sz="3200" dirty="0"/>
              <a:t> </a:t>
            </a:r>
            <a:r>
              <a:rPr lang="en-US" sz="3200" b="1" dirty="0"/>
              <a:t>Tree</a:t>
            </a:r>
            <a:r>
              <a:rPr lang="en-US" sz="3200" dirty="0"/>
              <a:t>:- The accuracy of decision tree is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0.71 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Ra</a:t>
            </a:r>
            <a:r>
              <a:rPr lang="en-US" altLang="en-US" sz="3200" b="1" dirty="0">
                <a:solidFill>
                  <a:srgbClr val="000000"/>
                </a:solidFill>
                <a:latin typeface="Calibri (Body)"/>
              </a:rPr>
              <a:t>ndom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Calibri (Body)"/>
              </a:rPr>
              <a:t>Forest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:- The accuracy of Random Forest Model is </a:t>
            </a:r>
            <a:r>
              <a:rPr lang="en-US" altLang="en-US" sz="3200" b="1" dirty="0">
                <a:solidFill>
                  <a:srgbClr val="000000"/>
                </a:solidFill>
                <a:latin typeface="Calibri (Body)"/>
              </a:rPr>
              <a:t>0.76</a:t>
            </a:r>
          </a:p>
          <a:p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XgBoost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:- 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The accuracy of </a:t>
            </a:r>
            <a:r>
              <a:rPr lang="en-US" altLang="en-US" sz="3200" dirty="0" err="1">
                <a:solidFill>
                  <a:srgbClr val="000000"/>
                </a:solidFill>
                <a:latin typeface="Calibri (Body)"/>
              </a:rPr>
              <a:t>XgBoost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 Model is 0.78 and best Hyperparameters for this model: {'</a:t>
            </a:r>
            <a:r>
              <a:rPr lang="en-US" altLang="en-US" sz="3200" dirty="0" err="1">
                <a:solidFill>
                  <a:srgbClr val="000000"/>
                </a:solidFill>
                <a:latin typeface="Calibri (Body)"/>
              </a:rPr>
              <a:t>learning_rate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': 0.2, '</a:t>
            </a:r>
            <a:r>
              <a:rPr lang="en-US" altLang="en-US" sz="3200" dirty="0" err="1">
                <a:solidFill>
                  <a:srgbClr val="000000"/>
                </a:solidFill>
                <a:latin typeface="Calibri (Body)"/>
              </a:rPr>
              <a:t>max_depth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': 3, '</a:t>
            </a:r>
            <a:r>
              <a:rPr lang="en-US" altLang="en-US" sz="3200" dirty="0" err="1">
                <a:solidFill>
                  <a:srgbClr val="000000"/>
                </a:solidFill>
                <a:latin typeface="Calibri (Body)"/>
              </a:rPr>
              <a:t>n_estimators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': 200} to get this accuracy.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So from the  above content the best model is </a:t>
            </a:r>
            <a:r>
              <a:rPr lang="en-US" altLang="en-US" sz="3200" dirty="0" err="1">
                <a:solidFill>
                  <a:srgbClr val="000000"/>
                </a:solidFill>
                <a:latin typeface="Calibri (Body)"/>
              </a:rPr>
              <a:t>XgBoost</a:t>
            </a:r>
            <a:r>
              <a:rPr lang="en-US" altLang="en-US" sz="3200" dirty="0">
                <a:solidFill>
                  <a:srgbClr val="000000"/>
                </a:solidFill>
                <a:latin typeface="Calibri (Body)"/>
              </a:rPr>
              <a:t>. </a:t>
            </a:r>
          </a:p>
          <a:p>
            <a:pPr marL="0" indent="0">
              <a:buNone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5066FC-55C8-B7B9-6ECD-283F789F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10155E-7EC0-458A-53E3-21800B12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0.7636990372043266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7C171-237A-2ED4-3B89-2BCEC22D68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98719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3600" b="1" dirty="0"/>
              <a:t>Evaluation of all 3 model</a:t>
            </a:r>
            <a:r>
              <a:rPr lang="en-US" sz="4800" b="1" dirty="0"/>
              <a:t>:</a:t>
            </a:r>
            <a:endParaRPr lang="en-IN" sz="48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3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7B6-797C-6EB6-A975-96AF8719A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151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1BDB0-9950-507A-321A-69AC97F7AA24}"/>
              </a:ext>
            </a:extLst>
          </p:cNvPr>
          <p:cNvSpPr txBox="1">
            <a:spLocks/>
          </p:cNvSpPr>
          <p:nvPr/>
        </p:nvSpPr>
        <p:spPr>
          <a:xfrm>
            <a:off x="0" y="48034"/>
            <a:ext cx="5519057" cy="132556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  <a:endParaRPr lang="en-IN" b="1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BF2BA5-17CA-6729-B09F-2F85BC58ED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828" y="1557368"/>
            <a:ext cx="122155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high-performing credit risk model for credit card loan approvals.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applicant data (features) to predict the likelihood of loan default.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creditworthiness score for each applicant.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various relevant data points to build the model, including: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Credit history, income, employment status, debt-to-income ratio.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Additional Factors: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location, spending habits (depending on data availability).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Loan Defaults: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the bank's financial risk by identifying high-risk applicants.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Lending: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Approve loans for qualified individuals who are more likely to repay.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objective data analysis for informed loan approval processes.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Risk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bank's ability to manage credit card loan risk.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responsible lending practices that contribute to a healthy consumer credit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machine learning techniques and statistical modeling to create the credit risk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model. </a:t>
            </a:r>
          </a:p>
        </p:txBody>
      </p:sp>
    </p:spTree>
    <p:extLst>
      <p:ext uri="{BB962C8B-B14F-4D97-AF65-F5344CB8AC3E}">
        <p14:creationId xmlns:p14="http://schemas.microsoft.com/office/powerpoint/2010/main" val="36242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6085F-93F0-1F78-8DBA-730A3F9F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8777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u="sng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Current challenge being faced by the bank wrt </a:t>
            </a:r>
            <a:r>
              <a:rPr lang="en-IN" sz="2800" b="1" dirty="0">
                <a:solidFill>
                  <a:srgbClr val="C00000"/>
                </a:solidFill>
              </a:rPr>
              <a:t>credit lending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two datasets- </a:t>
            </a:r>
            <a:r>
              <a:rPr lang="en-IN" sz="2800" b="1" dirty="0">
                <a:solidFill>
                  <a:srgbClr val="C00000"/>
                </a:solidFill>
              </a:rPr>
              <a:t>1.</a:t>
            </a:r>
            <a:r>
              <a:rPr lang="en-IN" sz="2800" b="1" dirty="0"/>
              <a:t> Bureau dataset, </a:t>
            </a:r>
            <a:r>
              <a:rPr lang="en-IN" sz="2800" b="1" dirty="0">
                <a:solidFill>
                  <a:srgbClr val="C00000"/>
                </a:solidFill>
              </a:rPr>
              <a:t>2.</a:t>
            </a:r>
            <a:r>
              <a:rPr lang="en-IN" sz="2800" b="1" dirty="0"/>
              <a:t> Internal product dataset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all the features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target variable- Multiclass (Understand the </a:t>
            </a:r>
            <a:r>
              <a:rPr lang="en-IN" sz="2800" b="1" dirty="0">
                <a:solidFill>
                  <a:srgbClr val="C00000"/>
                </a:solidFill>
              </a:rPr>
              <a:t>risk appetite</a:t>
            </a:r>
            <a:r>
              <a:rPr lang="en-IN" sz="2800" b="1" dirty="0"/>
              <a:t>) 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What are we trying to achieve through ML modelling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Our proposed solution- How we are </a:t>
            </a:r>
            <a:r>
              <a:rPr lang="en-IN" sz="2800" b="1" dirty="0">
                <a:solidFill>
                  <a:srgbClr val="C00000"/>
                </a:solidFill>
              </a:rPr>
              <a:t>revising the current credit lending strategy </a:t>
            </a:r>
            <a:r>
              <a:rPr lang="en-IN" sz="2800" b="1" dirty="0"/>
              <a:t>of the bank in a more scientific way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ADB442-CCA1-8F18-A787-B950653841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1"/>
            <a:ext cx="7258049" cy="11021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IN" sz="5400" b="1" dirty="0">
                <a:latin typeface="Bahnschrift Light" panose="020B0502040204020203" pitchFamily="34" charset="0"/>
              </a:rPr>
              <a:t>Domain Knowledge:</a:t>
            </a:r>
            <a:endParaRPr lang="en-IN" sz="54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048285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b="1" dirty="0"/>
              <a:t>Introduction</a:t>
            </a:r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b="1" dirty="0"/>
              <a:t>What are we trying to achieve through ML modelling</a:t>
            </a:r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8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8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8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b="1" dirty="0"/>
              <a:t>Project </a:t>
            </a:r>
            <a:r>
              <a:rPr lang="en-IN" sz="2800" b="1" dirty="0">
                <a:solidFill>
                  <a:srgbClr val="C00000"/>
                </a:solidFill>
              </a:rPr>
              <a:t>workflow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 (Body)"/>
              </a:rPr>
              <a:t>Evaluation: Assess the performance of the models.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 (Body)"/>
              </a:rPr>
              <a:t>Conclusion</a:t>
            </a:r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2800" b="1" dirty="0"/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solidFill>
                <a:srgbClr val="C00000"/>
              </a:solidFill>
            </a:endParaRP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IN" sz="1600" b="1" dirty="0"/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IN" sz="1600" b="1" dirty="0"/>
          </a:p>
          <a:p>
            <a:pPr marL="971550" lvl="1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28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2800" b="1" dirty="0"/>
          </a:p>
          <a:p>
            <a:pPr marL="514350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/>
              <a:t>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8F112-6AA1-D69C-A0FC-E2631845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91273"/>
              </p:ext>
            </p:extLst>
          </p:nvPr>
        </p:nvGraphicFramePr>
        <p:xfrm>
          <a:off x="679732" y="2304390"/>
          <a:ext cx="8577557" cy="205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328">
                  <a:extLst>
                    <a:ext uri="{9D8B030D-6E8A-4147-A177-3AD203B41FA5}">
                      <a16:colId xmlns:a16="http://schemas.microsoft.com/office/drawing/2014/main" val="1299540064"/>
                    </a:ext>
                  </a:extLst>
                </a:gridCol>
                <a:gridCol w="4206229">
                  <a:extLst>
                    <a:ext uri="{9D8B030D-6E8A-4147-A177-3AD203B41FA5}">
                      <a16:colId xmlns:a16="http://schemas.microsoft.com/office/drawing/2014/main" val="59651380"/>
                    </a:ext>
                  </a:extLst>
                </a:gridCol>
              </a:tblGrid>
              <a:tr h="2057217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 Data cleaning- </a:t>
                      </a:r>
                      <a:r>
                        <a:rPr lang="en-IN" sz="1400" b="1" dirty="0"/>
                        <a:t>Null values, Outliers, Imputations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 Feature engineering- </a:t>
                      </a:r>
                      <a:r>
                        <a:rPr lang="en-IN" sz="1400" b="1" dirty="0"/>
                        <a:t>Chi square test, 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</a:rPr>
                        <a:t>ANOVA</a:t>
                      </a:r>
                      <a:r>
                        <a:rPr lang="en-IN" sz="1400" b="1" dirty="0"/>
                        <a:t> test, VIF, Multicollinearity, Label encoding, One hot encoding, Data wrangling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dirty="0"/>
                        <a:t> Model selection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dirty="0"/>
                        <a:t> Choosing the appropriate </a:t>
                      </a: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loss metric</a:t>
                      </a:r>
                    </a:p>
                    <a:p>
                      <a:pPr marL="742950" lvl="1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400" b="1" dirty="0"/>
                        <a:t> Hyperparameter tuning</a:t>
                      </a:r>
                      <a:endParaRPr lang="en-IN" sz="28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5895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0BE6F73-B240-B5CF-E631-139C42053E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19057" cy="111536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IN" b="1" dirty="0">
                <a:latin typeface="Bahnschrift Light" panose="020B0502040204020203" pitchFamily="34" charset="0"/>
              </a:rPr>
              <a:t>Contents:</a:t>
            </a:r>
            <a:endParaRPr lang="en-IN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7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9A86DB-372B-2806-A11E-2AE87480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110342"/>
            <a:ext cx="11797393" cy="5690507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3800" dirty="0"/>
              <a:t>Load the dataset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800" dirty="0"/>
              <a:t>Feature Extraction Process:-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US" sz="3800" dirty="0"/>
              <a:t>Removing NULL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US" sz="3800" dirty="0"/>
              <a:t> Merge the two </a:t>
            </a:r>
            <a:r>
              <a:rPr lang="en-US" sz="3800" dirty="0" err="1"/>
              <a:t>dataframes</a:t>
            </a:r>
            <a:r>
              <a:rPr lang="en-US" sz="3800" dirty="0"/>
              <a:t>, inner join so that no nulls are present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US" sz="3800" dirty="0"/>
              <a:t> Chi-square test on Cat vs Cat features (Since all the categorical features have p-</a:t>
            </a:r>
            <a:r>
              <a:rPr lang="en-US" sz="3800" dirty="0" err="1"/>
              <a:t>val</a:t>
            </a:r>
            <a:r>
              <a:rPr lang="en-US" sz="3800" dirty="0"/>
              <a:t> &lt;=0.05, we will accept all)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IN" sz="3800" dirty="0"/>
              <a:t>Variance Inflation Factor which is used to identify multicollinearity among features.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IN" sz="3800" dirty="0"/>
              <a:t> ANOVA test </a:t>
            </a:r>
            <a:r>
              <a:rPr lang="en-US" sz="3800" dirty="0"/>
              <a:t>for columns to be kept. Here,  feature selection is done for cat and num features.</a:t>
            </a:r>
          </a:p>
          <a:p>
            <a:pPr marL="857250" indent="-857250" algn="l">
              <a:buFont typeface="+mj-lt"/>
              <a:buAutoNum type="romanUcPeriod"/>
            </a:pPr>
            <a:r>
              <a:rPr lang="en-IN" sz="3800" dirty="0"/>
              <a:t> </a:t>
            </a:r>
            <a:r>
              <a:rPr lang="en-US" sz="3800" dirty="0"/>
              <a:t>Label encoding for the categorical features and One Hot Coding for Nominal Data.</a:t>
            </a:r>
            <a:r>
              <a:rPr lang="en-IN" sz="38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algn="l"/>
            <a:r>
              <a:rPr lang="en-US" sz="3800" dirty="0"/>
              <a:t>3. Machine Learning and  model fitting:-1)Decision Tree2)Random Forest</a:t>
            </a:r>
            <a:r>
              <a:rPr lang="en-IN" sz="3800" dirty="0"/>
              <a:t> 3)</a:t>
            </a:r>
            <a:r>
              <a:rPr lang="en-IN" sz="3800" dirty="0" err="1"/>
              <a:t>Xgboost</a:t>
            </a:r>
            <a:r>
              <a:rPr lang="en-IN" sz="3800" dirty="0"/>
              <a:t>	</a:t>
            </a:r>
            <a:r>
              <a:rPr lang="en-IN" sz="1200" dirty="0"/>
              <a:t>	       									      	</a:t>
            </a:r>
            <a:endParaRPr lang="en-IN" sz="12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/>
              <a:t>           </a:t>
            </a:r>
          </a:p>
          <a:p>
            <a:pPr algn="l"/>
            <a:endParaRPr lang="en-US" sz="1200" dirty="0"/>
          </a:p>
          <a:p>
            <a:pPr algn="l"/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D0DD28-B471-C984-248F-1A0F9EEBC6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784521" cy="104502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dirty="0"/>
              <a:t>Project Workflow</a:t>
            </a:r>
            <a:endParaRPr lang="en-IN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5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4696-6BF9-34FA-C274-A10D99BFA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22" y="881743"/>
            <a:ext cx="11579678" cy="52952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nulls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Merging the 2 data-frames so no nulls are present: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Feature selection: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223EBB-3015-3E36-E584-73DD1C8B9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22" y="1"/>
            <a:ext cx="6803572" cy="74294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1" dirty="0"/>
              <a:t> Feature Extraction Process:-</a:t>
            </a:r>
            <a:endParaRPr lang="en-IN" sz="4000" b="1" dirty="0">
              <a:latin typeface="Impact" panose="020B08060309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62479-BA60-F663-D0AC-9EF3965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" y="2010078"/>
            <a:ext cx="11457214" cy="19912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9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Important concept to identify the root cause behind movement of a variable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Correlation doesn’t really mean causation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F1BCC7-0E21-5CC8-477F-BD74A0783D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13371" cy="104502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IN" sz="4800" b="1" dirty="0"/>
              <a:t>Measures of Association:</a:t>
            </a:r>
            <a:endParaRPr lang="en-IN" sz="48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97917"/>
            <a:ext cx="7058025" cy="46196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8E5071-41E3-C714-986B-4BE41F1021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0"/>
            <a:ext cx="7151914" cy="91440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IN" sz="4800" b="1" dirty="0"/>
              <a:t>Measures of Association:</a:t>
            </a:r>
            <a:endParaRPr lang="en-IN" sz="48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738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Calibri</vt:lpstr>
      <vt:lpstr>Calibri (Body)</vt:lpstr>
      <vt:lpstr>Calibri Light</vt:lpstr>
      <vt:lpstr>Courier New</vt:lpstr>
      <vt:lpstr>Impact</vt:lpstr>
      <vt:lpstr>Wingdings</vt:lpstr>
      <vt:lpstr>Office Theme</vt:lpstr>
      <vt:lpstr>Credit Risk Modelling</vt:lpstr>
      <vt:lpstr>PowerPoint Presentation</vt:lpstr>
      <vt:lpstr>PowerPoint Presentation</vt:lpstr>
      <vt:lpstr>Domain Knowledge:</vt:lpstr>
      <vt:lpstr>PowerPoint Presentation</vt:lpstr>
      <vt:lpstr>PowerPoint Presentation</vt:lpstr>
      <vt:lpstr> Feature Extraction Process:-</vt:lpstr>
      <vt:lpstr>PowerPoint Presentation</vt:lpstr>
      <vt:lpstr>Measures of Association:</vt:lpstr>
      <vt:lpstr>Multicollinearity:-</vt:lpstr>
      <vt:lpstr>PowerPoint Presentation</vt:lpstr>
      <vt:lpstr>PowerPoint Presentation</vt:lpstr>
      <vt:lpstr>PowerPoint Presentation</vt:lpstr>
      <vt:lpstr>XGBoost: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Rohan.Azad</dc:creator>
  <cp:lastModifiedBy>Parimal Wadhai</cp:lastModifiedBy>
  <cp:revision>1980</cp:revision>
  <dcterms:created xsi:type="dcterms:W3CDTF">2021-05-19T15:52:50Z</dcterms:created>
  <dcterms:modified xsi:type="dcterms:W3CDTF">2024-09-13T18:53:37Z</dcterms:modified>
</cp:coreProperties>
</file>