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1318" r:id="rId4"/>
    <p:sldId id="1319" r:id="rId5"/>
    <p:sldId id="1320" r:id="rId6"/>
    <p:sldId id="1325" r:id="rId7"/>
    <p:sldId id="1321" r:id="rId8"/>
    <p:sldId id="1333" r:id="rId9"/>
    <p:sldId id="1332" r:id="rId10"/>
    <p:sldId id="1337" r:id="rId11"/>
    <p:sldId id="1334" r:id="rId12"/>
    <p:sldId id="1336" r:id="rId13"/>
    <p:sldId id="1335" r:id="rId14"/>
    <p:sldId id="1330" r:id="rId15"/>
    <p:sldId id="1324" r:id="rId16"/>
    <p:sldId id="132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2" autoAdjust="0"/>
    <p:restoredTop sz="92677"/>
  </p:normalViewPr>
  <p:slideViewPr>
    <p:cSldViewPr snapToGrid="0">
      <p:cViewPr varScale="1">
        <p:scale>
          <a:sx n="86" d="100"/>
          <a:sy n="86" d="100"/>
        </p:scale>
        <p:origin x="35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EA2B2E-5736-41B9-995B-0F4C54FC0282}" type="doc">
      <dgm:prSet loTypeId="urn:microsoft.com/office/officeart/2008/layout/VerticalCurvedList" loCatId="list" qsTypeId="urn:microsoft.com/office/officeart/2005/8/quickstyle/simple2" qsCatId="simple" csTypeId="urn:microsoft.com/office/officeart/2005/8/colors/accent1_5" csCatId="accent1" phldr="1"/>
      <dgm:spPr/>
      <dgm:t>
        <a:bodyPr/>
        <a:lstStyle/>
        <a:p>
          <a:endParaRPr lang="en-US"/>
        </a:p>
      </dgm:t>
    </dgm:pt>
    <dgm:pt modelId="{822870DA-2CF5-4180-9220-22446BADDCE4}">
      <dgm:prSet phldrT="[Text]" custT="1"/>
      <dgm:spPr/>
      <dgm:t>
        <a:bodyPr/>
        <a:lstStyle/>
        <a:p>
          <a:pPr marL="0" lvl="0" indent="0" algn="l" defTabSz="622300">
            <a:lnSpc>
              <a:spcPct val="90000"/>
            </a:lnSpc>
            <a:spcBef>
              <a:spcPct val="0"/>
            </a:spcBef>
            <a:spcAft>
              <a:spcPct val="35000"/>
            </a:spcAft>
          </a:pPr>
          <a:r>
            <a:rPr lang="en-US" sz="1400" b="1" u="none" kern="1200" dirty="0">
              <a:solidFill>
                <a:schemeClr val="tx1"/>
              </a:solidFill>
              <a:latin typeface="Arial" panose="020B0604020202020204" pitchFamily="34" charset="0"/>
              <a:ea typeface="+mj-ea"/>
              <a:cs typeface="Arial" panose="020B0604020202020204" pitchFamily="34" charset="0"/>
            </a:rPr>
            <a:t>Do we see a trend in crime rate?</a:t>
          </a:r>
          <a:endParaRPr lang="en-US" sz="1400" b="1" u="none" kern="1200" dirty="0">
            <a:solidFill>
              <a:schemeClr val="tx1"/>
            </a:solidFill>
            <a:latin typeface="Arial" pitchFamily="34" charset="0"/>
            <a:ea typeface="+mn-ea"/>
            <a:cs typeface="Arial" pitchFamily="34" charset="0"/>
          </a:endParaRPr>
        </a:p>
      </dgm:t>
    </dgm:pt>
    <dgm:pt modelId="{89E4D66D-EF53-4D21-BD92-402105A8A409}" type="parTrans" cxnId="{C33026CA-362C-4F19-B5AB-C55DFF1852D0}">
      <dgm:prSet/>
      <dgm:spPr/>
      <dgm:t>
        <a:bodyPr/>
        <a:lstStyle/>
        <a:p>
          <a:endParaRPr lang="en-US" sz="1400" b="1">
            <a:latin typeface="Arial" pitchFamily="34" charset="0"/>
            <a:cs typeface="Arial" pitchFamily="34" charset="0"/>
          </a:endParaRPr>
        </a:p>
      </dgm:t>
    </dgm:pt>
    <dgm:pt modelId="{A3129CEB-1515-4BC5-A509-C388EE6C8406}" type="sibTrans" cxnId="{C33026CA-362C-4F19-B5AB-C55DFF1852D0}">
      <dgm:prSet/>
      <dgm:spPr/>
      <dgm:t>
        <a:bodyPr/>
        <a:lstStyle/>
        <a:p>
          <a:endParaRPr lang="en-US" sz="1400" b="1" dirty="0">
            <a:latin typeface="Arial" pitchFamily="34" charset="0"/>
            <a:cs typeface="Arial" pitchFamily="34" charset="0"/>
          </a:endParaRPr>
        </a:p>
      </dgm:t>
    </dgm:pt>
    <dgm:pt modelId="{21A3DB1C-8AD1-4E12-9D34-0FA8A541603D}">
      <dgm:prSet phldrT="[Text]" custT="1"/>
      <dgm:spPr/>
      <dgm:t>
        <a:bodyPr spcFirstLastPara="0" vert="horz" wrap="square" lIns="339612" tIns="35560" rIns="35560" bIns="35560" numCol="1" spcCol="1270" anchor="ctr" anchorCtr="0"/>
        <a:lstStyle/>
        <a:p>
          <a:r>
            <a:rPr lang="en-US" sz="1400" b="1" kern="1200" dirty="0">
              <a:solidFill>
                <a:schemeClr val="tx1"/>
              </a:solidFill>
              <a:latin typeface="Arial" pitchFamily="34" charset="0"/>
              <a:cs typeface="Arial" pitchFamily="34" charset="0"/>
            </a:rPr>
            <a:t>Can we predict safer months? 	</a:t>
          </a:r>
        </a:p>
      </dgm:t>
    </dgm:pt>
    <dgm:pt modelId="{BC558BD1-2749-4FDD-99A2-FDE20ADC3BAB}" type="parTrans" cxnId="{163820AA-2D10-4D99-B8FA-006ECBB2E078}">
      <dgm:prSet/>
      <dgm:spPr/>
      <dgm:t>
        <a:bodyPr/>
        <a:lstStyle/>
        <a:p>
          <a:endParaRPr lang="en-US" sz="1400" b="1">
            <a:latin typeface="Arial" pitchFamily="34" charset="0"/>
            <a:cs typeface="Arial" pitchFamily="34" charset="0"/>
          </a:endParaRPr>
        </a:p>
      </dgm:t>
    </dgm:pt>
    <dgm:pt modelId="{0CB9FEFC-E61A-4740-AAB5-F905C60DEA91}" type="sibTrans" cxnId="{163820AA-2D10-4D99-B8FA-006ECBB2E078}">
      <dgm:prSet/>
      <dgm:spPr/>
      <dgm:t>
        <a:bodyPr/>
        <a:lstStyle/>
        <a:p>
          <a:endParaRPr lang="en-US" sz="1400" b="1">
            <a:latin typeface="Arial" pitchFamily="34" charset="0"/>
            <a:cs typeface="Arial" pitchFamily="34" charset="0"/>
          </a:endParaRPr>
        </a:p>
      </dgm:t>
    </dgm:pt>
    <dgm:pt modelId="{EC71D123-7E1E-4D73-B7D3-7DC7F620BDAE}">
      <dgm:prSet phldrT="[Text]" custT="1"/>
      <dgm:spPr/>
      <dgm:t>
        <a:bodyPr/>
        <a:lstStyle/>
        <a:p>
          <a:endParaRPr lang="en-US" sz="1400" b="1" dirty="0">
            <a:solidFill>
              <a:schemeClr val="tx1"/>
            </a:solidFill>
            <a:latin typeface="Arial" panose="020B0604020202020204" pitchFamily="34" charset="0"/>
            <a:ea typeface="+mj-ea"/>
            <a:cs typeface="Arial" panose="020B0604020202020204" pitchFamily="34" charset="0"/>
          </a:endParaRPr>
        </a:p>
        <a:p>
          <a:r>
            <a:rPr lang="en-US" sz="1400" b="1" dirty="0">
              <a:solidFill>
                <a:schemeClr val="tx1"/>
              </a:solidFill>
              <a:latin typeface="Arial" panose="020B0604020202020204" pitchFamily="34" charset="0"/>
              <a:cs typeface="Arial" panose="020B0604020202020204" pitchFamily="34" charset="0"/>
            </a:rPr>
            <a:t>Do we hire more police officers to combat crime?</a:t>
          </a:r>
          <a:r>
            <a:rPr lang="en-US" sz="1400" b="1" dirty="0">
              <a:solidFill>
                <a:schemeClr val="tx1"/>
              </a:solidFill>
              <a:latin typeface="Arial" panose="020B0604020202020204" pitchFamily="34" charset="0"/>
              <a:ea typeface="+mj-ea"/>
              <a:cs typeface="Arial" panose="020B0604020202020204" pitchFamily="34" charset="0"/>
            </a:rPr>
            <a:t> </a:t>
          </a:r>
          <a:br>
            <a:rPr lang="en-US" sz="1400" b="1" u="sng" dirty="0">
              <a:solidFill>
                <a:schemeClr val="tx1"/>
              </a:solidFill>
              <a:latin typeface="Arial" panose="020B0604020202020204" pitchFamily="34" charset="0"/>
              <a:cs typeface="Arial" panose="020B0604020202020204" pitchFamily="34" charset="0"/>
            </a:rPr>
          </a:br>
          <a:endParaRPr lang="en-US" sz="1400" b="1" dirty="0">
            <a:solidFill>
              <a:schemeClr val="tx1"/>
            </a:solidFill>
            <a:latin typeface="Arial" pitchFamily="34" charset="0"/>
            <a:cs typeface="Arial" pitchFamily="34" charset="0"/>
          </a:endParaRPr>
        </a:p>
      </dgm:t>
    </dgm:pt>
    <dgm:pt modelId="{B1043AA1-6342-41EC-A603-ACEA784C37F0}" type="parTrans" cxnId="{4C83C61E-F5F0-4958-B45E-D90CBD844F64}">
      <dgm:prSet/>
      <dgm:spPr/>
      <dgm:t>
        <a:bodyPr/>
        <a:lstStyle/>
        <a:p>
          <a:endParaRPr lang="en-US" sz="1400" b="1">
            <a:latin typeface="Arial" pitchFamily="34" charset="0"/>
            <a:cs typeface="Arial" pitchFamily="34" charset="0"/>
          </a:endParaRPr>
        </a:p>
      </dgm:t>
    </dgm:pt>
    <dgm:pt modelId="{D3375508-4D1C-4066-8FCD-90CF7893B06D}" type="sibTrans" cxnId="{4C83C61E-F5F0-4958-B45E-D90CBD844F64}">
      <dgm:prSet/>
      <dgm:spPr/>
      <dgm:t>
        <a:bodyPr/>
        <a:lstStyle/>
        <a:p>
          <a:endParaRPr lang="en-US" sz="1400" b="1">
            <a:latin typeface="Arial" pitchFamily="34" charset="0"/>
            <a:cs typeface="Arial" pitchFamily="34" charset="0"/>
          </a:endParaRPr>
        </a:p>
      </dgm:t>
    </dgm:pt>
    <dgm:pt modelId="{350B790D-4D31-431E-BD30-F2E62921FF08}">
      <dgm:prSet phldrT="[Text]" custT="1"/>
      <dgm:spPr>
        <a:solidFill>
          <a:schemeClr val="accent1">
            <a:alpha val="56667"/>
          </a:schemeClr>
        </a:solidFill>
      </dgm:spPr>
      <dgm:t>
        <a:bodyPr/>
        <a:lstStyle/>
        <a:p>
          <a:r>
            <a:rPr lang="en-US" sz="1400" b="1" dirty="0">
              <a:solidFill>
                <a:schemeClr val="tx1"/>
              </a:solidFill>
              <a:latin typeface="Arial" panose="020B0604020202020204" pitchFamily="34" charset="0"/>
              <a:cs typeface="Arial" panose="020B0604020202020204" pitchFamily="34" charset="0"/>
            </a:rPr>
            <a:t>Where do most crimes occur? How should police plan their patrol locations?	</a:t>
          </a:r>
        </a:p>
      </dgm:t>
    </dgm:pt>
    <dgm:pt modelId="{584D9912-AFB1-474F-B076-81F7AF2CC17A}" type="sibTrans" cxnId="{194CCFF1-A60F-4879-8958-57D138B8E69E}">
      <dgm:prSet/>
      <dgm:spPr/>
      <dgm:t>
        <a:bodyPr/>
        <a:lstStyle/>
        <a:p>
          <a:endParaRPr lang="en-US"/>
        </a:p>
      </dgm:t>
    </dgm:pt>
    <dgm:pt modelId="{F1F0F140-7442-4DAD-97ED-C1EF6F9A6131}" type="parTrans" cxnId="{194CCFF1-A60F-4879-8958-57D138B8E69E}">
      <dgm:prSet/>
      <dgm:spPr/>
      <dgm:t>
        <a:bodyPr/>
        <a:lstStyle/>
        <a:p>
          <a:endParaRPr lang="en-US"/>
        </a:p>
      </dgm:t>
    </dgm:pt>
    <dgm:pt modelId="{2DBB2C8C-62C4-4724-80FF-0929E1DCEDF2}">
      <dgm:prSet phldrT="[Text]" custT="1"/>
      <dgm:spPr>
        <a:solidFill>
          <a:schemeClr val="accent1">
            <a:alpha val="63333"/>
          </a:schemeClr>
        </a:solidFill>
      </dgm:spPr>
      <dgm:t>
        <a:bodyPr/>
        <a:lstStyle/>
        <a:p>
          <a:r>
            <a:rPr lang="en-US" sz="1400" b="1" dirty="0">
              <a:solidFill>
                <a:schemeClr val="tx1"/>
              </a:solidFill>
              <a:latin typeface="Arial" panose="020B0604020202020204" pitchFamily="34" charset="0"/>
              <a:cs typeface="Arial" panose="020B0604020202020204" pitchFamily="34" charset="0"/>
            </a:rPr>
            <a:t>CA has a higher crime rate than NY and Ohio. Can we say the same for the major cities within these states ?</a:t>
          </a:r>
          <a:endParaRPr lang="en-US" sz="1400" b="1" dirty="0">
            <a:latin typeface="Arial" panose="020B0604020202020204" pitchFamily="34" charset="0"/>
            <a:cs typeface="Arial" panose="020B0604020202020204" pitchFamily="34" charset="0"/>
          </a:endParaRPr>
        </a:p>
      </dgm:t>
    </dgm:pt>
    <dgm:pt modelId="{FB80A7C9-9146-43AF-97A8-34634B214418}" type="sibTrans" cxnId="{8EF57939-1D70-4CE6-B7AE-4069672F0D34}">
      <dgm:prSet/>
      <dgm:spPr/>
      <dgm:t>
        <a:bodyPr/>
        <a:lstStyle/>
        <a:p>
          <a:endParaRPr lang="en-US"/>
        </a:p>
      </dgm:t>
    </dgm:pt>
    <dgm:pt modelId="{3B48F582-3A96-4277-A25D-3A231B4ABA32}" type="parTrans" cxnId="{8EF57939-1D70-4CE6-B7AE-4069672F0D34}">
      <dgm:prSet/>
      <dgm:spPr/>
      <dgm:t>
        <a:bodyPr/>
        <a:lstStyle/>
        <a:p>
          <a:endParaRPr lang="en-US"/>
        </a:p>
      </dgm:t>
    </dgm:pt>
    <dgm:pt modelId="{0A455E5B-756E-3046-8307-1CA6DC71E322}">
      <dgm:prSet phldrT="[Text]" custT="1"/>
      <dgm:spPr>
        <a:solidFill>
          <a:schemeClr val="accent1">
            <a:alpha val="50000"/>
          </a:schemeClr>
        </a:solidFill>
      </dgm:spPr>
      <dgm:t>
        <a:bodyPr/>
        <a:lstStyle/>
        <a:p>
          <a:r>
            <a:rPr lang="en-US" sz="1400" b="1" dirty="0">
              <a:solidFill>
                <a:schemeClr val="tx1"/>
              </a:solidFill>
              <a:latin typeface="Arial" panose="020B0604020202020204" pitchFamily="34" charset="0"/>
              <a:cs typeface="Arial" panose="020B0604020202020204" pitchFamily="34" charset="0"/>
            </a:rPr>
            <a:t>t – test on crime data comparing Population to Sample means </a:t>
          </a:r>
        </a:p>
      </dgm:t>
    </dgm:pt>
    <dgm:pt modelId="{4437516C-51F1-3D48-8FF6-728BDBADD26F}" type="parTrans" cxnId="{D45B2CC7-4F06-9945-9673-BCEEDCA41603}">
      <dgm:prSet/>
      <dgm:spPr/>
      <dgm:t>
        <a:bodyPr/>
        <a:lstStyle/>
        <a:p>
          <a:endParaRPr lang="en-US"/>
        </a:p>
      </dgm:t>
    </dgm:pt>
    <dgm:pt modelId="{9D24DCDA-561B-6046-A174-26AE709CDB6C}" type="sibTrans" cxnId="{D45B2CC7-4F06-9945-9673-BCEEDCA41603}">
      <dgm:prSet/>
      <dgm:spPr/>
      <dgm:t>
        <a:bodyPr/>
        <a:lstStyle/>
        <a:p>
          <a:endParaRPr lang="en-US"/>
        </a:p>
      </dgm:t>
    </dgm:pt>
    <dgm:pt modelId="{D2501469-2D35-402E-9B2F-09FE83F8AE64}">
      <dgm:prSet phldrT="[Text]" custT="1"/>
      <dgm:spPr/>
      <dgm:t>
        <a:bodyPr/>
        <a:lstStyle/>
        <a:p>
          <a:r>
            <a:rPr lang="en-US" sz="1400" b="1" dirty="0">
              <a:solidFill>
                <a:schemeClr val="tx1"/>
              </a:solidFill>
              <a:latin typeface="Arial" panose="020B0604020202020204" pitchFamily="34" charset="0"/>
              <a:ea typeface="+mj-ea"/>
              <a:cs typeface="Arial" panose="020B0604020202020204" pitchFamily="34" charset="0"/>
            </a:rPr>
            <a:t>Does unemployment raise crime? </a:t>
          </a:r>
          <a:endParaRPr lang="en-US" sz="1400" b="1" dirty="0">
            <a:solidFill>
              <a:schemeClr val="tx1"/>
            </a:solidFill>
            <a:latin typeface="Arial" panose="020B0604020202020204" pitchFamily="34" charset="0"/>
            <a:cs typeface="Arial" panose="020B0604020202020204" pitchFamily="34" charset="0"/>
          </a:endParaRPr>
        </a:p>
      </dgm:t>
    </dgm:pt>
    <dgm:pt modelId="{78979EBA-25B7-4257-87C2-280508F589E8}" type="sibTrans" cxnId="{37803F7A-8E53-4C4A-8B1A-FB35BCF31A02}">
      <dgm:prSet/>
      <dgm:spPr/>
      <dgm:t>
        <a:bodyPr/>
        <a:lstStyle/>
        <a:p>
          <a:endParaRPr lang="en-US"/>
        </a:p>
      </dgm:t>
    </dgm:pt>
    <dgm:pt modelId="{EDE9EE22-F7C1-4B83-BD4D-D3C6D9508418}" type="parTrans" cxnId="{37803F7A-8E53-4C4A-8B1A-FB35BCF31A02}">
      <dgm:prSet/>
      <dgm:spPr/>
      <dgm:t>
        <a:bodyPr/>
        <a:lstStyle/>
        <a:p>
          <a:endParaRPr lang="en-US"/>
        </a:p>
      </dgm:t>
    </dgm:pt>
    <dgm:pt modelId="{AA38031C-6E4D-45BA-BD6C-2C3148DDCC54}" type="pres">
      <dgm:prSet presAssocID="{7CEA2B2E-5736-41B9-995B-0F4C54FC0282}" presName="Name0" presStyleCnt="0">
        <dgm:presLayoutVars>
          <dgm:chMax val="7"/>
          <dgm:chPref val="7"/>
          <dgm:dir/>
        </dgm:presLayoutVars>
      </dgm:prSet>
      <dgm:spPr/>
    </dgm:pt>
    <dgm:pt modelId="{586455F0-EEBB-4E4D-8A7E-12BD0B088984}" type="pres">
      <dgm:prSet presAssocID="{7CEA2B2E-5736-41B9-995B-0F4C54FC0282}" presName="Name1" presStyleCnt="0"/>
      <dgm:spPr/>
    </dgm:pt>
    <dgm:pt modelId="{D841C490-F8A2-40F7-A898-5B9432FEB5E2}" type="pres">
      <dgm:prSet presAssocID="{7CEA2B2E-5736-41B9-995B-0F4C54FC0282}" presName="cycle" presStyleCnt="0"/>
      <dgm:spPr/>
    </dgm:pt>
    <dgm:pt modelId="{80D4B5A7-F882-4752-96CE-D3B4D5916733}" type="pres">
      <dgm:prSet presAssocID="{7CEA2B2E-5736-41B9-995B-0F4C54FC0282}" presName="srcNode" presStyleLbl="node1" presStyleIdx="0" presStyleCnt="7"/>
      <dgm:spPr/>
    </dgm:pt>
    <dgm:pt modelId="{807149E6-11CA-4E25-8C7D-3A2E3390765C}" type="pres">
      <dgm:prSet presAssocID="{7CEA2B2E-5736-41B9-995B-0F4C54FC0282}" presName="conn" presStyleLbl="parChTrans1D2" presStyleIdx="0" presStyleCnt="1"/>
      <dgm:spPr/>
    </dgm:pt>
    <dgm:pt modelId="{3CC1F5C2-497D-4D55-950A-9545B5F62038}" type="pres">
      <dgm:prSet presAssocID="{7CEA2B2E-5736-41B9-995B-0F4C54FC0282}" presName="extraNode" presStyleLbl="node1" presStyleIdx="0" presStyleCnt="7"/>
      <dgm:spPr/>
    </dgm:pt>
    <dgm:pt modelId="{D64FC536-0A72-4FA4-B2F6-7DD6D8863558}" type="pres">
      <dgm:prSet presAssocID="{7CEA2B2E-5736-41B9-995B-0F4C54FC0282}" presName="dstNode" presStyleLbl="node1" presStyleIdx="0" presStyleCnt="7"/>
      <dgm:spPr/>
    </dgm:pt>
    <dgm:pt modelId="{BF17EF97-F147-4004-B26B-B0F7B61FA8B8}" type="pres">
      <dgm:prSet presAssocID="{822870DA-2CF5-4180-9220-22446BADDCE4}" presName="text_1" presStyleLbl="node1" presStyleIdx="0" presStyleCnt="7">
        <dgm:presLayoutVars>
          <dgm:bulletEnabled val="1"/>
        </dgm:presLayoutVars>
      </dgm:prSet>
      <dgm:spPr>
        <a:xfrm>
          <a:off x="328048" y="214010"/>
          <a:ext cx="7770164" cy="427857"/>
        </a:xfrm>
        <a:prstGeom prst="rect">
          <a:avLst/>
        </a:prstGeom>
      </dgm:spPr>
    </dgm:pt>
    <dgm:pt modelId="{AA3E644C-F8E6-4B8F-AA15-2D4046ECA808}" type="pres">
      <dgm:prSet presAssocID="{822870DA-2CF5-4180-9220-22446BADDCE4}" presName="accent_1" presStyleCnt="0"/>
      <dgm:spPr/>
    </dgm:pt>
    <dgm:pt modelId="{9A1F7A29-FD5A-42D4-92E2-CD91D9071502}" type="pres">
      <dgm:prSet presAssocID="{822870DA-2CF5-4180-9220-22446BADDCE4}" presName="accentRepeatNode" presStyleLbl="solidFgAcc1" presStyleIdx="0" presStyleCnt="7"/>
      <dgm:spPr/>
    </dgm:pt>
    <dgm:pt modelId="{A224E3C6-85F9-4D2D-8017-68BE757B6D47}" type="pres">
      <dgm:prSet presAssocID="{21A3DB1C-8AD1-4E12-9D34-0FA8A541603D}" presName="text_2" presStyleLbl="node1" presStyleIdx="1" presStyleCnt="7">
        <dgm:presLayoutVars>
          <dgm:bulletEnabled val="1"/>
        </dgm:presLayoutVars>
      </dgm:prSet>
      <dgm:spPr>
        <a:xfrm>
          <a:off x="679991" y="855715"/>
          <a:ext cx="7418222" cy="427857"/>
        </a:xfrm>
        <a:prstGeom prst="rect">
          <a:avLst/>
        </a:prstGeom>
      </dgm:spPr>
    </dgm:pt>
    <dgm:pt modelId="{F20754E4-5CE0-4A43-BFFC-856B402235C6}" type="pres">
      <dgm:prSet presAssocID="{21A3DB1C-8AD1-4E12-9D34-0FA8A541603D}" presName="accent_2" presStyleCnt="0"/>
      <dgm:spPr/>
    </dgm:pt>
    <dgm:pt modelId="{D3AC4E02-DA36-46F0-A3A2-C9D0D0E899F7}" type="pres">
      <dgm:prSet presAssocID="{21A3DB1C-8AD1-4E12-9D34-0FA8A541603D}" presName="accentRepeatNode" presStyleLbl="solidFgAcc1" presStyleIdx="1" presStyleCnt="7"/>
      <dgm:spPr/>
    </dgm:pt>
    <dgm:pt modelId="{D97BBAC2-81C9-4AF6-AEB3-27AA3B0E411D}" type="pres">
      <dgm:prSet presAssocID="{D2501469-2D35-402E-9B2F-09FE83F8AE64}" presName="text_3" presStyleLbl="node1" presStyleIdx="2" presStyleCnt="7" custLinFactNeighborX="193">
        <dgm:presLayoutVars>
          <dgm:bulletEnabled val="1"/>
        </dgm:presLayoutVars>
      </dgm:prSet>
      <dgm:spPr/>
    </dgm:pt>
    <dgm:pt modelId="{C41AF4AC-974B-4687-AB10-70F601AD2FEB}" type="pres">
      <dgm:prSet presAssocID="{D2501469-2D35-402E-9B2F-09FE83F8AE64}" presName="accent_3" presStyleCnt="0"/>
      <dgm:spPr/>
    </dgm:pt>
    <dgm:pt modelId="{1EDCFB96-1E1A-41DA-8B5F-4C66E1C947B0}" type="pres">
      <dgm:prSet presAssocID="{D2501469-2D35-402E-9B2F-09FE83F8AE64}" presName="accentRepeatNode" presStyleLbl="solidFgAcc1" presStyleIdx="2" presStyleCnt="7"/>
      <dgm:spPr/>
    </dgm:pt>
    <dgm:pt modelId="{9C20ED90-8A4E-41A2-B3D7-46756ECC19C0}" type="pres">
      <dgm:prSet presAssocID="{EC71D123-7E1E-4D73-B7D3-7DC7F620BDAE}" presName="text_4" presStyleLbl="node1" presStyleIdx="3" presStyleCnt="7">
        <dgm:presLayoutVars>
          <dgm:bulletEnabled val="1"/>
        </dgm:presLayoutVars>
      </dgm:prSet>
      <dgm:spPr/>
    </dgm:pt>
    <dgm:pt modelId="{D8B62360-ACF7-40AB-A77C-F487C7F9858A}" type="pres">
      <dgm:prSet presAssocID="{EC71D123-7E1E-4D73-B7D3-7DC7F620BDAE}" presName="accent_4" presStyleCnt="0"/>
      <dgm:spPr/>
    </dgm:pt>
    <dgm:pt modelId="{1F9078CF-271F-4CA5-9A28-8ACA84F84A9B}" type="pres">
      <dgm:prSet presAssocID="{EC71D123-7E1E-4D73-B7D3-7DC7F620BDAE}" presName="accentRepeatNode" presStyleLbl="solidFgAcc1" presStyleIdx="3" presStyleCnt="7"/>
      <dgm:spPr/>
    </dgm:pt>
    <dgm:pt modelId="{047973A0-32EA-4D9D-801F-1AFF74E89FB8}" type="pres">
      <dgm:prSet presAssocID="{2DBB2C8C-62C4-4724-80FF-0929E1DCEDF2}" presName="text_5" presStyleLbl="node1" presStyleIdx="4" presStyleCnt="7">
        <dgm:presLayoutVars>
          <dgm:bulletEnabled val="1"/>
        </dgm:presLayoutVars>
      </dgm:prSet>
      <dgm:spPr/>
    </dgm:pt>
    <dgm:pt modelId="{AEFC8BE0-A505-443E-9174-07151052B38C}" type="pres">
      <dgm:prSet presAssocID="{2DBB2C8C-62C4-4724-80FF-0929E1DCEDF2}" presName="accent_5" presStyleCnt="0"/>
      <dgm:spPr/>
    </dgm:pt>
    <dgm:pt modelId="{40CCAAC1-A975-4E4B-AC1D-89967D31082F}" type="pres">
      <dgm:prSet presAssocID="{2DBB2C8C-62C4-4724-80FF-0929E1DCEDF2}" presName="accentRepeatNode" presStyleLbl="solidFgAcc1" presStyleIdx="4" presStyleCnt="7"/>
      <dgm:spPr/>
    </dgm:pt>
    <dgm:pt modelId="{E8138EAC-2F0E-46FE-BCAC-285992D6F73C}" type="pres">
      <dgm:prSet presAssocID="{350B790D-4D31-431E-BD30-F2E62921FF08}" presName="text_6" presStyleLbl="node1" presStyleIdx="5" presStyleCnt="7">
        <dgm:presLayoutVars>
          <dgm:bulletEnabled val="1"/>
        </dgm:presLayoutVars>
      </dgm:prSet>
      <dgm:spPr/>
    </dgm:pt>
    <dgm:pt modelId="{592F9526-C6D4-4941-B20E-265AC1B5E825}" type="pres">
      <dgm:prSet presAssocID="{350B790D-4D31-431E-BD30-F2E62921FF08}" presName="accent_6" presStyleCnt="0"/>
      <dgm:spPr/>
    </dgm:pt>
    <dgm:pt modelId="{BCD9B8A6-6183-43B8-8C80-5668570C2934}" type="pres">
      <dgm:prSet presAssocID="{350B790D-4D31-431E-BD30-F2E62921FF08}" presName="accentRepeatNode" presStyleLbl="solidFgAcc1" presStyleIdx="5" presStyleCnt="7"/>
      <dgm:spPr/>
    </dgm:pt>
    <dgm:pt modelId="{E458DF1B-B4A9-9140-8697-A63D7FEEC660}" type="pres">
      <dgm:prSet presAssocID="{0A455E5B-756E-3046-8307-1CA6DC71E322}" presName="text_7" presStyleLbl="node1" presStyleIdx="6" presStyleCnt="7">
        <dgm:presLayoutVars>
          <dgm:bulletEnabled val="1"/>
        </dgm:presLayoutVars>
      </dgm:prSet>
      <dgm:spPr/>
    </dgm:pt>
    <dgm:pt modelId="{73F85133-C050-C14B-AF44-778C1D90E20E}" type="pres">
      <dgm:prSet presAssocID="{0A455E5B-756E-3046-8307-1CA6DC71E322}" presName="accent_7" presStyleCnt="0"/>
      <dgm:spPr/>
    </dgm:pt>
    <dgm:pt modelId="{424D41DB-F22E-194B-AB73-55432ED468A4}" type="pres">
      <dgm:prSet presAssocID="{0A455E5B-756E-3046-8307-1CA6DC71E322}" presName="accentRepeatNode" presStyleLbl="solidFgAcc1" presStyleIdx="6" presStyleCnt="7"/>
      <dgm:spPr/>
    </dgm:pt>
  </dgm:ptLst>
  <dgm:cxnLst>
    <dgm:cxn modelId="{E2228E12-F530-4BA0-97A2-E9ED7A2B5F8A}" type="presOf" srcId="{21A3DB1C-8AD1-4E12-9D34-0FA8A541603D}" destId="{A224E3C6-85F9-4D2D-8017-68BE757B6D47}" srcOrd="0" destOrd="0" presId="urn:microsoft.com/office/officeart/2008/layout/VerticalCurvedList"/>
    <dgm:cxn modelId="{4C83C61E-F5F0-4958-B45E-D90CBD844F64}" srcId="{7CEA2B2E-5736-41B9-995B-0F4C54FC0282}" destId="{EC71D123-7E1E-4D73-B7D3-7DC7F620BDAE}" srcOrd="3" destOrd="0" parTransId="{B1043AA1-6342-41EC-A603-ACEA784C37F0}" sibTransId="{D3375508-4D1C-4066-8FCD-90CF7893B06D}"/>
    <dgm:cxn modelId="{AD504031-F760-2A47-A03E-6BE09FE4D94E}" type="presOf" srcId="{0A455E5B-756E-3046-8307-1CA6DC71E322}" destId="{E458DF1B-B4A9-9140-8697-A63D7FEEC660}" srcOrd="0" destOrd="0" presId="urn:microsoft.com/office/officeart/2008/layout/VerticalCurvedList"/>
    <dgm:cxn modelId="{8EF57939-1D70-4CE6-B7AE-4069672F0D34}" srcId="{7CEA2B2E-5736-41B9-995B-0F4C54FC0282}" destId="{2DBB2C8C-62C4-4724-80FF-0929E1DCEDF2}" srcOrd="4" destOrd="0" parTransId="{3B48F582-3A96-4277-A25D-3A231B4ABA32}" sibTransId="{FB80A7C9-9146-43AF-97A8-34634B214418}"/>
    <dgm:cxn modelId="{466BE75E-E0B3-4C73-AA9F-A5801879B33D}" type="presOf" srcId="{822870DA-2CF5-4180-9220-22446BADDCE4}" destId="{BF17EF97-F147-4004-B26B-B0F7B61FA8B8}" srcOrd="0" destOrd="0" presId="urn:microsoft.com/office/officeart/2008/layout/VerticalCurvedList"/>
    <dgm:cxn modelId="{37803F7A-8E53-4C4A-8B1A-FB35BCF31A02}" srcId="{7CEA2B2E-5736-41B9-995B-0F4C54FC0282}" destId="{D2501469-2D35-402E-9B2F-09FE83F8AE64}" srcOrd="2" destOrd="0" parTransId="{EDE9EE22-F7C1-4B83-BD4D-D3C6D9508418}" sibTransId="{78979EBA-25B7-4257-87C2-280508F589E8}"/>
    <dgm:cxn modelId="{0CCF1783-2784-4145-A3BD-5FBDB60F5B89}" type="presOf" srcId="{A3129CEB-1515-4BC5-A509-C388EE6C8406}" destId="{807149E6-11CA-4E25-8C7D-3A2E3390765C}" srcOrd="0" destOrd="0" presId="urn:microsoft.com/office/officeart/2008/layout/VerticalCurvedList"/>
    <dgm:cxn modelId="{3018288F-A576-4525-9F75-3D8D9D377CBC}" type="presOf" srcId="{D2501469-2D35-402E-9B2F-09FE83F8AE64}" destId="{D97BBAC2-81C9-4AF6-AEB3-27AA3B0E411D}" srcOrd="0" destOrd="0" presId="urn:microsoft.com/office/officeart/2008/layout/VerticalCurvedList"/>
    <dgm:cxn modelId="{D458B79C-9797-489B-9720-E7824C4689DE}" type="presOf" srcId="{350B790D-4D31-431E-BD30-F2E62921FF08}" destId="{E8138EAC-2F0E-46FE-BCAC-285992D6F73C}" srcOrd="0" destOrd="0" presId="urn:microsoft.com/office/officeart/2008/layout/VerticalCurvedList"/>
    <dgm:cxn modelId="{7C604C9E-9E30-4D49-8AE4-52F028F84689}" type="presOf" srcId="{2DBB2C8C-62C4-4724-80FF-0929E1DCEDF2}" destId="{047973A0-32EA-4D9D-801F-1AFF74E89FB8}" srcOrd="0" destOrd="0" presId="urn:microsoft.com/office/officeart/2008/layout/VerticalCurvedList"/>
    <dgm:cxn modelId="{163820AA-2D10-4D99-B8FA-006ECBB2E078}" srcId="{7CEA2B2E-5736-41B9-995B-0F4C54FC0282}" destId="{21A3DB1C-8AD1-4E12-9D34-0FA8A541603D}" srcOrd="1" destOrd="0" parTransId="{BC558BD1-2749-4FDD-99A2-FDE20ADC3BAB}" sibTransId="{0CB9FEFC-E61A-4740-AAB5-F905C60DEA91}"/>
    <dgm:cxn modelId="{BBBBCDBD-BFCC-4D20-B366-55FB7E9B8BDC}" type="presOf" srcId="{EC71D123-7E1E-4D73-B7D3-7DC7F620BDAE}" destId="{9C20ED90-8A4E-41A2-B3D7-46756ECC19C0}" srcOrd="0" destOrd="0" presId="urn:microsoft.com/office/officeart/2008/layout/VerticalCurvedList"/>
    <dgm:cxn modelId="{D45B2CC7-4F06-9945-9673-BCEEDCA41603}" srcId="{7CEA2B2E-5736-41B9-995B-0F4C54FC0282}" destId="{0A455E5B-756E-3046-8307-1CA6DC71E322}" srcOrd="6" destOrd="0" parTransId="{4437516C-51F1-3D48-8FF6-728BDBADD26F}" sibTransId="{9D24DCDA-561B-6046-A174-26AE709CDB6C}"/>
    <dgm:cxn modelId="{C33026CA-362C-4F19-B5AB-C55DFF1852D0}" srcId="{7CEA2B2E-5736-41B9-995B-0F4C54FC0282}" destId="{822870DA-2CF5-4180-9220-22446BADDCE4}" srcOrd="0" destOrd="0" parTransId="{89E4D66D-EF53-4D21-BD92-402105A8A409}" sibTransId="{A3129CEB-1515-4BC5-A509-C388EE6C8406}"/>
    <dgm:cxn modelId="{194CCFF1-A60F-4879-8958-57D138B8E69E}" srcId="{7CEA2B2E-5736-41B9-995B-0F4C54FC0282}" destId="{350B790D-4D31-431E-BD30-F2E62921FF08}" srcOrd="5" destOrd="0" parTransId="{F1F0F140-7442-4DAD-97ED-C1EF6F9A6131}" sibTransId="{584D9912-AFB1-474F-B076-81F7AF2CC17A}"/>
    <dgm:cxn modelId="{550C4FF3-47A0-4F7E-B26E-1F19E5748DE1}" type="presOf" srcId="{7CEA2B2E-5736-41B9-995B-0F4C54FC0282}" destId="{AA38031C-6E4D-45BA-BD6C-2C3148DDCC54}" srcOrd="0" destOrd="0" presId="urn:microsoft.com/office/officeart/2008/layout/VerticalCurvedList"/>
    <dgm:cxn modelId="{D413216C-EE1A-4C4C-8A67-03D9EC39A473}" type="presParOf" srcId="{AA38031C-6E4D-45BA-BD6C-2C3148DDCC54}" destId="{586455F0-EEBB-4E4D-8A7E-12BD0B088984}" srcOrd="0" destOrd="0" presId="urn:microsoft.com/office/officeart/2008/layout/VerticalCurvedList"/>
    <dgm:cxn modelId="{B83609AD-C7B7-4166-9489-976C5EEE542F}" type="presParOf" srcId="{586455F0-EEBB-4E4D-8A7E-12BD0B088984}" destId="{D841C490-F8A2-40F7-A898-5B9432FEB5E2}" srcOrd="0" destOrd="0" presId="urn:microsoft.com/office/officeart/2008/layout/VerticalCurvedList"/>
    <dgm:cxn modelId="{3815EB0B-1EF1-408D-805D-8F0EF2300BE6}" type="presParOf" srcId="{D841C490-F8A2-40F7-A898-5B9432FEB5E2}" destId="{80D4B5A7-F882-4752-96CE-D3B4D5916733}" srcOrd="0" destOrd="0" presId="urn:microsoft.com/office/officeart/2008/layout/VerticalCurvedList"/>
    <dgm:cxn modelId="{87374F37-2743-44DB-85CE-43BEEB03C7D5}" type="presParOf" srcId="{D841C490-F8A2-40F7-A898-5B9432FEB5E2}" destId="{807149E6-11CA-4E25-8C7D-3A2E3390765C}" srcOrd="1" destOrd="0" presId="urn:microsoft.com/office/officeart/2008/layout/VerticalCurvedList"/>
    <dgm:cxn modelId="{E81557FB-D1D1-43EE-8018-8E3A2F03AEBA}" type="presParOf" srcId="{D841C490-F8A2-40F7-A898-5B9432FEB5E2}" destId="{3CC1F5C2-497D-4D55-950A-9545B5F62038}" srcOrd="2" destOrd="0" presId="urn:microsoft.com/office/officeart/2008/layout/VerticalCurvedList"/>
    <dgm:cxn modelId="{9D0EF30A-A05E-4CCE-B146-35822093B702}" type="presParOf" srcId="{D841C490-F8A2-40F7-A898-5B9432FEB5E2}" destId="{D64FC536-0A72-4FA4-B2F6-7DD6D8863558}" srcOrd="3" destOrd="0" presId="urn:microsoft.com/office/officeart/2008/layout/VerticalCurvedList"/>
    <dgm:cxn modelId="{1D0C5B4D-BFC3-4D3F-8ACD-E0632E664239}" type="presParOf" srcId="{586455F0-EEBB-4E4D-8A7E-12BD0B088984}" destId="{BF17EF97-F147-4004-B26B-B0F7B61FA8B8}" srcOrd="1" destOrd="0" presId="urn:microsoft.com/office/officeart/2008/layout/VerticalCurvedList"/>
    <dgm:cxn modelId="{D2A6B5C8-16EE-4ED4-AAAA-6E1579AE1417}" type="presParOf" srcId="{586455F0-EEBB-4E4D-8A7E-12BD0B088984}" destId="{AA3E644C-F8E6-4B8F-AA15-2D4046ECA808}" srcOrd="2" destOrd="0" presId="urn:microsoft.com/office/officeart/2008/layout/VerticalCurvedList"/>
    <dgm:cxn modelId="{D873CD0D-4550-483C-ADEB-EEB79E54D796}" type="presParOf" srcId="{AA3E644C-F8E6-4B8F-AA15-2D4046ECA808}" destId="{9A1F7A29-FD5A-42D4-92E2-CD91D9071502}" srcOrd="0" destOrd="0" presId="urn:microsoft.com/office/officeart/2008/layout/VerticalCurvedList"/>
    <dgm:cxn modelId="{2EF1EE81-7625-4BAF-8088-3845E35C8E10}" type="presParOf" srcId="{586455F0-EEBB-4E4D-8A7E-12BD0B088984}" destId="{A224E3C6-85F9-4D2D-8017-68BE757B6D47}" srcOrd="3" destOrd="0" presId="urn:microsoft.com/office/officeart/2008/layout/VerticalCurvedList"/>
    <dgm:cxn modelId="{96130621-A7AF-4763-B83C-3B7F92483C89}" type="presParOf" srcId="{586455F0-EEBB-4E4D-8A7E-12BD0B088984}" destId="{F20754E4-5CE0-4A43-BFFC-856B402235C6}" srcOrd="4" destOrd="0" presId="urn:microsoft.com/office/officeart/2008/layout/VerticalCurvedList"/>
    <dgm:cxn modelId="{2C556860-6092-4AF6-BF1F-CE7C2036F828}" type="presParOf" srcId="{F20754E4-5CE0-4A43-BFFC-856B402235C6}" destId="{D3AC4E02-DA36-46F0-A3A2-C9D0D0E899F7}" srcOrd="0" destOrd="0" presId="urn:microsoft.com/office/officeart/2008/layout/VerticalCurvedList"/>
    <dgm:cxn modelId="{B90F765D-0A16-4D97-BAF9-5C7320A9AC02}" type="presParOf" srcId="{586455F0-EEBB-4E4D-8A7E-12BD0B088984}" destId="{D97BBAC2-81C9-4AF6-AEB3-27AA3B0E411D}" srcOrd="5" destOrd="0" presId="urn:microsoft.com/office/officeart/2008/layout/VerticalCurvedList"/>
    <dgm:cxn modelId="{F71E9601-755D-4645-970A-352AFDE029B3}" type="presParOf" srcId="{586455F0-EEBB-4E4D-8A7E-12BD0B088984}" destId="{C41AF4AC-974B-4687-AB10-70F601AD2FEB}" srcOrd="6" destOrd="0" presId="urn:microsoft.com/office/officeart/2008/layout/VerticalCurvedList"/>
    <dgm:cxn modelId="{C95A13E4-E648-49B0-A1F2-9C7B42A0E672}" type="presParOf" srcId="{C41AF4AC-974B-4687-AB10-70F601AD2FEB}" destId="{1EDCFB96-1E1A-41DA-8B5F-4C66E1C947B0}" srcOrd="0" destOrd="0" presId="urn:microsoft.com/office/officeart/2008/layout/VerticalCurvedList"/>
    <dgm:cxn modelId="{F85B6816-BEBA-4FCF-ABE8-F4FDC37F8BC7}" type="presParOf" srcId="{586455F0-EEBB-4E4D-8A7E-12BD0B088984}" destId="{9C20ED90-8A4E-41A2-B3D7-46756ECC19C0}" srcOrd="7" destOrd="0" presId="urn:microsoft.com/office/officeart/2008/layout/VerticalCurvedList"/>
    <dgm:cxn modelId="{9461A29E-678D-464C-93A9-0D9F4F620295}" type="presParOf" srcId="{586455F0-EEBB-4E4D-8A7E-12BD0B088984}" destId="{D8B62360-ACF7-40AB-A77C-F487C7F9858A}" srcOrd="8" destOrd="0" presId="urn:microsoft.com/office/officeart/2008/layout/VerticalCurvedList"/>
    <dgm:cxn modelId="{1A6E2D03-A40D-427B-B8F3-C05BFF20EC1E}" type="presParOf" srcId="{D8B62360-ACF7-40AB-A77C-F487C7F9858A}" destId="{1F9078CF-271F-4CA5-9A28-8ACA84F84A9B}" srcOrd="0" destOrd="0" presId="urn:microsoft.com/office/officeart/2008/layout/VerticalCurvedList"/>
    <dgm:cxn modelId="{109A0520-3ACD-41CD-8557-FA010F3FE164}" type="presParOf" srcId="{586455F0-EEBB-4E4D-8A7E-12BD0B088984}" destId="{047973A0-32EA-4D9D-801F-1AFF74E89FB8}" srcOrd="9" destOrd="0" presId="urn:microsoft.com/office/officeart/2008/layout/VerticalCurvedList"/>
    <dgm:cxn modelId="{44611A78-95D1-4513-9652-746733107C9A}" type="presParOf" srcId="{586455F0-EEBB-4E4D-8A7E-12BD0B088984}" destId="{AEFC8BE0-A505-443E-9174-07151052B38C}" srcOrd="10" destOrd="0" presId="urn:microsoft.com/office/officeart/2008/layout/VerticalCurvedList"/>
    <dgm:cxn modelId="{8FB3A86C-4BC2-47FE-A537-C8D5F36D0A3D}" type="presParOf" srcId="{AEFC8BE0-A505-443E-9174-07151052B38C}" destId="{40CCAAC1-A975-4E4B-AC1D-89967D31082F}" srcOrd="0" destOrd="0" presId="urn:microsoft.com/office/officeart/2008/layout/VerticalCurvedList"/>
    <dgm:cxn modelId="{11613E44-AE05-425B-A258-BE9A164E5CCC}" type="presParOf" srcId="{586455F0-EEBB-4E4D-8A7E-12BD0B088984}" destId="{E8138EAC-2F0E-46FE-BCAC-285992D6F73C}" srcOrd="11" destOrd="0" presId="urn:microsoft.com/office/officeart/2008/layout/VerticalCurvedList"/>
    <dgm:cxn modelId="{01675FBC-0ED8-4D7D-B906-A151913A5C2B}" type="presParOf" srcId="{586455F0-EEBB-4E4D-8A7E-12BD0B088984}" destId="{592F9526-C6D4-4941-B20E-265AC1B5E825}" srcOrd="12" destOrd="0" presId="urn:microsoft.com/office/officeart/2008/layout/VerticalCurvedList"/>
    <dgm:cxn modelId="{3ACA5203-EB28-4391-84CB-D29F42F23538}" type="presParOf" srcId="{592F9526-C6D4-4941-B20E-265AC1B5E825}" destId="{BCD9B8A6-6183-43B8-8C80-5668570C2934}" srcOrd="0" destOrd="0" presId="urn:microsoft.com/office/officeart/2008/layout/VerticalCurvedList"/>
    <dgm:cxn modelId="{8713640E-9510-6A46-B8D5-59B90B82C633}" type="presParOf" srcId="{586455F0-EEBB-4E4D-8A7E-12BD0B088984}" destId="{E458DF1B-B4A9-9140-8697-A63D7FEEC660}" srcOrd="13" destOrd="0" presId="urn:microsoft.com/office/officeart/2008/layout/VerticalCurvedList"/>
    <dgm:cxn modelId="{3E1BC651-3736-9C40-A17B-01DC225BE39B}" type="presParOf" srcId="{586455F0-EEBB-4E4D-8A7E-12BD0B088984}" destId="{73F85133-C050-C14B-AF44-778C1D90E20E}" srcOrd="14" destOrd="0" presId="urn:microsoft.com/office/officeart/2008/layout/VerticalCurvedList"/>
    <dgm:cxn modelId="{4A73E0F5-42B6-7D4D-B287-F94B0BF485AC}" type="presParOf" srcId="{73F85133-C050-C14B-AF44-778C1D90E20E}" destId="{424D41DB-F22E-194B-AB73-55432ED468A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149E6-11CA-4E25-8C7D-3A2E3390765C}">
      <dsp:nvSpPr>
        <dsp:cNvPr id="0" name=""/>
        <dsp:cNvSpPr/>
      </dsp:nvSpPr>
      <dsp:spPr>
        <a:xfrm>
          <a:off x="-5845286" y="-895139"/>
          <a:ext cx="6963181" cy="6963181"/>
        </a:xfrm>
        <a:prstGeom prst="blockArc">
          <a:avLst>
            <a:gd name="adj1" fmla="val 18900000"/>
            <a:gd name="adj2" fmla="val 2700000"/>
            <a:gd name="adj3" fmla="val 310"/>
          </a:avLst>
        </a:prstGeom>
        <a:noFill/>
        <a:ln w="15875"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17EF97-F147-4004-B26B-B0F7B61FA8B8}">
      <dsp:nvSpPr>
        <dsp:cNvPr id="0" name=""/>
        <dsp:cNvSpPr/>
      </dsp:nvSpPr>
      <dsp:spPr>
        <a:xfrm>
          <a:off x="362879" y="235160"/>
          <a:ext cx="10239020" cy="470113"/>
        </a:xfrm>
        <a:prstGeom prst="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73153" tIns="35560" rIns="35560" bIns="35560" numCol="1" spcCol="1270" anchor="ctr" anchorCtr="0">
          <a:noAutofit/>
        </a:bodyPr>
        <a:lstStyle/>
        <a:p>
          <a:pPr marL="0" lvl="0" indent="0" algn="l" defTabSz="622300">
            <a:lnSpc>
              <a:spcPct val="90000"/>
            </a:lnSpc>
            <a:spcBef>
              <a:spcPct val="0"/>
            </a:spcBef>
            <a:spcAft>
              <a:spcPct val="35000"/>
            </a:spcAft>
            <a:buNone/>
          </a:pPr>
          <a:r>
            <a:rPr lang="en-US" sz="1400" b="1" u="none" kern="1200" dirty="0">
              <a:solidFill>
                <a:schemeClr val="tx1"/>
              </a:solidFill>
              <a:latin typeface="Arial" panose="020B0604020202020204" pitchFamily="34" charset="0"/>
              <a:ea typeface="+mj-ea"/>
              <a:cs typeface="Arial" panose="020B0604020202020204" pitchFamily="34" charset="0"/>
            </a:rPr>
            <a:t>Do we see a trend in crime rate?</a:t>
          </a:r>
          <a:endParaRPr lang="en-US" sz="1400" b="1" u="none" kern="1200" dirty="0">
            <a:solidFill>
              <a:schemeClr val="tx1"/>
            </a:solidFill>
            <a:latin typeface="Arial" pitchFamily="34" charset="0"/>
            <a:ea typeface="+mn-ea"/>
            <a:cs typeface="Arial" pitchFamily="34" charset="0"/>
          </a:endParaRPr>
        </a:p>
      </dsp:txBody>
      <dsp:txXfrm>
        <a:off x="362879" y="235160"/>
        <a:ext cx="10239020" cy="470113"/>
      </dsp:txXfrm>
    </dsp:sp>
    <dsp:sp modelId="{9A1F7A29-FD5A-42D4-92E2-CD91D9071502}">
      <dsp:nvSpPr>
        <dsp:cNvPr id="0" name=""/>
        <dsp:cNvSpPr/>
      </dsp:nvSpPr>
      <dsp:spPr>
        <a:xfrm>
          <a:off x="69058" y="176395"/>
          <a:ext cx="587641" cy="587641"/>
        </a:xfrm>
        <a:prstGeom prst="ellipse">
          <a:avLst/>
        </a:prstGeom>
        <a:solidFill>
          <a:schemeClr val="lt1">
            <a:hueOff val="0"/>
            <a:satOff val="0"/>
            <a:lumOff val="0"/>
            <a:alphaOff val="0"/>
          </a:schemeClr>
        </a:solidFill>
        <a:ln w="15875"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24E3C6-85F9-4D2D-8017-68BE757B6D47}">
      <dsp:nvSpPr>
        <dsp:cNvPr id="0" name=""/>
        <dsp:cNvSpPr/>
      </dsp:nvSpPr>
      <dsp:spPr>
        <a:xfrm>
          <a:off x="788609" y="940744"/>
          <a:ext cx="9813290" cy="470113"/>
        </a:xfrm>
        <a:prstGeom prst="rect">
          <a:avLst/>
        </a:prstGeom>
        <a:solidFill>
          <a:schemeClr val="accent1">
            <a:alpha val="90000"/>
            <a:hueOff val="0"/>
            <a:satOff val="0"/>
            <a:lumOff val="0"/>
            <a:alphaOff val="-6667"/>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9612" tIns="35560" rIns="35560" bIns="3556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Arial" pitchFamily="34" charset="0"/>
              <a:cs typeface="Arial" pitchFamily="34" charset="0"/>
            </a:rPr>
            <a:t>Can we predict safer months? 	</a:t>
          </a:r>
        </a:p>
      </dsp:txBody>
      <dsp:txXfrm>
        <a:off x="788609" y="940744"/>
        <a:ext cx="9813290" cy="470113"/>
      </dsp:txXfrm>
    </dsp:sp>
    <dsp:sp modelId="{D3AC4E02-DA36-46F0-A3A2-C9D0D0E899F7}">
      <dsp:nvSpPr>
        <dsp:cNvPr id="0" name=""/>
        <dsp:cNvSpPr/>
      </dsp:nvSpPr>
      <dsp:spPr>
        <a:xfrm>
          <a:off x="494788" y="881979"/>
          <a:ext cx="587641" cy="587641"/>
        </a:xfrm>
        <a:prstGeom prst="ellipse">
          <a:avLst/>
        </a:prstGeom>
        <a:solidFill>
          <a:schemeClr val="lt1">
            <a:hueOff val="0"/>
            <a:satOff val="0"/>
            <a:lumOff val="0"/>
            <a:alphaOff val="0"/>
          </a:schemeClr>
        </a:solidFill>
        <a:ln w="15875" cap="flat" cmpd="sng" algn="ctr">
          <a:solidFill>
            <a:schemeClr val="accent1">
              <a:alpha val="90000"/>
              <a:hueOff val="0"/>
              <a:satOff val="0"/>
              <a:lumOff val="0"/>
              <a:alphaOff val="-6667"/>
            </a:schemeClr>
          </a:solidFill>
          <a:prstDash val="solid"/>
        </a:ln>
        <a:effectLst/>
      </dsp:spPr>
      <dsp:style>
        <a:lnRef idx="2">
          <a:scrgbClr r="0" g="0" b="0"/>
        </a:lnRef>
        <a:fillRef idx="1">
          <a:scrgbClr r="0" g="0" b="0"/>
        </a:fillRef>
        <a:effectRef idx="0">
          <a:scrgbClr r="0" g="0" b="0"/>
        </a:effectRef>
        <a:fontRef idx="minor"/>
      </dsp:style>
    </dsp:sp>
    <dsp:sp modelId="{D97BBAC2-81C9-4AF6-AEB3-27AA3B0E411D}">
      <dsp:nvSpPr>
        <dsp:cNvPr id="0" name=""/>
        <dsp:cNvSpPr/>
      </dsp:nvSpPr>
      <dsp:spPr>
        <a:xfrm>
          <a:off x="1040396" y="1645810"/>
          <a:ext cx="9579992" cy="470113"/>
        </a:xfrm>
        <a:prstGeom prst="rect">
          <a:avLst/>
        </a:prstGeom>
        <a:solidFill>
          <a:schemeClr val="accent1">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73153" tIns="35560" rIns="35560" bIns="3556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Arial" panose="020B0604020202020204" pitchFamily="34" charset="0"/>
              <a:ea typeface="+mj-ea"/>
              <a:cs typeface="Arial" panose="020B0604020202020204" pitchFamily="34" charset="0"/>
            </a:rPr>
            <a:t>Does unemployment raise crime? </a:t>
          </a:r>
          <a:endParaRPr lang="en-US" sz="1400" b="1" kern="1200" dirty="0">
            <a:solidFill>
              <a:schemeClr val="tx1"/>
            </a:solidFill>
            <a:latin typeface="Arial" panose="020B0604020202020204" pitchFamily="34" charset="0"/>
            <a:cs typeface="Arial" panose="020B0604020202020204" pitchFamily="34" charset="0"/>
          </a:endParaRPr>
        </a:p>
      </dsp:txBody>
      <dsp:txXfrm>
        <a:off x="1040396" y="1645810"/>
        <a:ext cx="9579992" cy="470113"/>
      </dsp:txXfrm>
    </dsp:sp>
    <dsp:sp modelId="{1EDCFB96-1E1A-41DA-8B5F-4C66E1C947B0}">
      <dsp:nvSpPr>
        <dsp:cNvPr id="0" name=""/>
        <dsp:cNvSpPr/>
      </dsp:nvSpPr>
      <dsp:spPr>
        <a:xfrm>
          <a:off x="728086" y="1587046"/>
          <a:ext cx="587641" cy="587641"/>
        </a:xfrm>
        <a:prstGeom prst="ellipse">
          <a:avLst/>
        </a:prstGeom>
        <a:solidFill>
          <a:schemeClr val="lt1">
            <a:hueOff val="0"/>
            <a:satOff val="0"/>
            <a:lumOff val="0"/>
            <a:alphaOff val="0"/>
          </a:schemeClr>
        </a:solidFill>
        <a:ln w="15875" cap="flat" cmpd="sng" algn="ctr">
          <a:solidFill>
            <a:schemeClr val="accent1">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sp>
    <dsp:sp modelId="{9C20ED90-8A4E-41A2-B3D7-46756ECC19C0}">
      <dsp:nvSpPr>
        <dsp:cNvPr id="0" name=""/>
        <dsp:cNvSpPr/>
      </dsp:nvSpPr>
      <dsp:spPr>
        <a:xfrm>
          <a:off x="1096396" y="2351394"/>
          <a:ext cx="9505502" cy="470113"/>
        </a:xfrm>
        <a:prstGeom prst="rect">
          <a:avLst/>
        </a:prstGeom>
        <a:solidFill>
          <a:schemeClr val="accent1">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73153" tIns="35560" rIns="35560" bIns="35560" numCol="1" spcCol="1270" anchor="ctr" anchorCtr="0">
          <a:noAutofit/>
        </a:bodyPr>
        <a:lstStyle/>
        <a:p>
          <a:pPr marL="0" lvl="0" indent="0" algn="l" defTabSz="622300">
            <a:lnSpc>
              <a:spcPct val="90000"/>
            </a:lnSpc>
            <a:spcBef>
              <a:spcPct val="0"/>
            </a:spcBef>
            <a:spcAft>
              <a:spcPct val="35000"/>
            </a:spcAft>
            <a:buNone/>
          </a:pPr>
          <a:endParaRPr lang="en-US" sz="1400" b="1" kern="1200" dirty="0">
            <a:solidFill>
              <a:schemeClr val="tx1"/>
            </a:solidFill>
            <a:latin typeface="Arial" panose="020B0604020202020204" pitchFamily="34" charset="0"/>
            <a:ea typeface="+mj-ea"/>
            <a:cs typeface="Arial" panose="020B0604020202020204" pitchFamily="34" charset="0"/>
          </a:endParaRPr>
        </a:p>
        <a:p>
          <a:pPr marL="0" lvl="0" indent="0" algn="l"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Do we hire more police officers to combat crime?</a:t>
          </a:r>
          <a:r>
            <a:rPr lang="en-US" sz="1400" b="1" kern="1200" dirty="0">
              <a:solidFill>
                <a:schemeClr val="tx1"/>
              </a:solidFill>
              <a:latin typeface="Arial" panose="020B0604020202020204" pitchFamily="34" charset="0"/>
              <a:ea typeface="+mj-ea"/>
              <a:cs typeface="Arial" panose="020B0604020202020204" pitchFamily="34" charset="0"/>
            </a:rPr>
            <a:t> </a:t>
          </a:r>
          <a:br>
            <a:rPr lang="en-US" sz="1400" b="1" u="sng" kern="1200" dirty="0">
              <a:solidFill>
                <a:schemeClr val="tx1"/>
              </a:solidFill>
              <a:latin typeface="Arial" panose="020B0604020202020204" pitchFamily="34" charset="0"/>
              <a:cs typeface="Arial" panose="020B0604020202020204" pitchFamily="34" charset="0"/>
            </a:rPr>
          </a:br>
          <a:endParaRPr lang="en-US" sz="1400" b="1" kern="1200" dirty="0">
            <a:solidFill>
              <a:schemeClr val="tx1"/>
            </a:solidFill>
            <a:latin typeface="Arial" pitchFamily="34" charset="0"/>
            <a:cs typeface="Arial" pitchFamily="34" charset="0"/>
          </a:endParaRPr>
        </a:p>
      </dsp:txBody>
      <dsp:txXfrm>
        <a:off x="1096396" y="2351394"/>
        <a:ext cx="9505502" cy="470113"/>
      </dsp:txXfrm>
    </dsp:sp>
    <dsp:sp modelId="{1F9078CF-271F-4CA5-9A28-8ACA84F84A9B}">
      <dsp:nvSpPr>
        <dsp:cNvPr id="0" name=""/>
        <dsp:cNvSpPr/>
      </dsp:nvSpPr>
      <dsp:spPr>
        <a:xfrm>
          <a:off x="802575" y="2292630"/>
          <a:ext cx="587641" cy="587641"/>
        </a:xfrm>
        <a:prstGeom prst="ellipse">
          <a:avLst/>
        </a:prstGeom>
        <a:solidFill>
          <a:schemeClr val="lt1">
            <a:hueOff val="0"/>
            <a:satOff val="0"/>
            <a:lumOff val="0"/>
            <a:alphaOff val="0"/>
          </a:schemeClr>
        </a:solidFill>
        <a:ln w="15875" cap="flat" cmpd="sng" algn="ctr">
          <a:solidFill>
            <a:schemeClr val="accent1">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sp>
    <dsp:sp modelId="{047973A0-32EA-4D9D-801F-1AFF74E89FB8}">
      <dsp:nvSpPr>
        <dsp:cNvPr id="0" name=""/>
        <dsp:cNvSpPr/>
      </dsp:nvSpPr>
      <dsp:spPr>
        <a:xfrm>
          <a:off x="1021906" y="3056978"/>
          <a:ext cx="9579992" cy="470113"/>
        </a:xfrm>
        <a:prstGeom prst="rect">
          <a:avLst/>
        </a:prstGeom>
        <a:solidFill>
          <a:schemeClr val="accent1">
            <a:alpha val="63333"/>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73153" tIns="35560" rIns="35560" bIns="3556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CA has a higher crime rate than NY and Ohio. Can we say the same for the major cities within these states ?</a:t>
          </a:r>
          <a:endParaRPr lang="en-US" sz="1400" b="1" kern="1200" dirty="0">
            <a:latin typeface="Arial" panose="020B0604020202020204" pitchFamily="34" charset="0"/>
            <a:cs typeface="Arial" panose="020B0604020202020204" pitchFamily="34" charset="0"/>
          </a:endParaRPr>
        </a:p>
      </dsp:txBody>
      <dsp:txXfrm>
        <a:off x="1021906" y="3056978"/>
        <a:ext cx="9579992" cy="470113"/>
      </dsp:txXfrm>
    </dsp:sp>
    <dsp:sp modelId="{40CCAAC1-A975-4E4B-AC1D-89967D31082F}">
      <dsp:nvSpPr>
        <dsp:cNvPr id="0" name=""/>
        <dsp:cNvSpPr/>
      </dsp:nvSpPr>
      <dsp:spPr>
        <a:xfrm>
          <a:off x="728086" y="2998214"/>
          <a:ext cx="587641" cy="587641"/>
        </a:xfrm>
        <a:prstGeom prst="ellipse">
          <a:avLst/>
        </a:prstGeom>
        <a:solidFill>
          <a:schemeClr val="lt1">
            <a:hueOff val="0"/>
            <a:satOff val="0"/>
            <a:lumOff val="0"/>
            <a:alphaOff val="0"/>
          </a:schemeClr>
        </a:solidFill>
        <a:ln w="15875" cap="flat" cmpd="sng" algn="ctr">
          <a:solidFill>
            <a:schemeClr val="accent1">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sp>
    <dsp:sp modelId="{E8138EAC-2F0E-46FE-BCAC-285992D6F73C}">
      <dsp:nvSpPr>
        <dsp:cNvPr id="0" name=""/>
        <dsp:cNvSpPr/>
      </dsp:nvSpPr>
      <dsp:spPr>
        <a:xfrm>
          <a:off x="788609" y="3762045"/>
          <a:ext cx="9813290" cy="470113"/>
        </a:xfrm>
        <a:prstGeom prst="rect">
          <a:avLst/>
        </a:prstGeom>
        <a:solidFill>
          <a:schemeClr val="accent1">
            <a:alpha val="56667"/>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73153" tIns="35560" rIns="35560" bIns="3556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Where do most crimes occur? How should police plan their patrol locations?	</a:t>
          </a:r>
        </a:p>
      </dsp:txBody>
      <dsp:txXfrm>
        <a:off x="788609" y="3762045"/>
        <a:ext cx="9813290" cy="470113"/>
      </dsp:txXfrm>
    </dsp:sp>
    <dsp:sp modelId="{BCD9B8A6-6183-43B8-8C80-5668570C2934}">
      <dsp:nvSpPr>
        <dsp:cNvPr id="0" name=""/>
        <dsp:cNvSpPr/>
      </dsp:nvSpPr>
      <dsp:spPr>
        <a:xfrm>
          <a:off x="494788" y="3703281"/>
          <a:ext cx="587641" cy="587641"/>
        </a:xfrm>
        <a:prstGeom prst="ellipse">
          <a:avLst/>
        </a:prstGeom>
        <a:solidFill>
          <a:schemeClr val="lt1">
            <a:hueOff val="0"/>
            <a:satOff val="0"/>
            <a:lumOff val="0"/>
            <a:alphaOff val="0"/>
          </a:schemeClr>
        </a:solidFill>
        <a:ln w="15875" cap="flat" cmpd="sng" algn="ctr">
          <a:solidFill>
            <a:schemeClr val="accent1">
              <a:alpha val="90000"/>
              <a:hueOff val="0"/>
              <a:satOff val="0"/>
              <a:lumOff val="0"/>
              <a:alphaOff val="-33333"/>
            </a:schemeClr>
          </a:solidFill>
          <a:prstDash val="solid"/>
        </a:ln>
        <a:effectLst/>
      </dsp:spPr>
      <dsp:style>
        <a:lnRef idx="2">
          <a:scrgbClr r="0" g="0" b="0"/>
        </a:lnRef>
        <a:fillRef idx="1">
          <a:scrgbClr r="0" g="0" b="0"/>
        </a:fillRef>
        <a:effectRef idx="0">
          <a:scrgbClr r="0" g="0" b="0"/>
        </a:effectRef>
        <a:fontRef idx="minor"/>
      </dsp:style>
    </dsp:sp>
    <dsp:sp modelId="{E458DF1B-B4A9-9140-8697-A63D7FEEC660}">
      <dsp:nvSpPr>
        <dsp:cNvPr id="0" name=""/>
        <dsp:cNvSpPr/>
      </dsp:nvSpPr>
      <dsp:spPr>
        <a:xfrm>
          <a:off x="362879" y="4467629"/>
          <a:ext cx="10239020" cy="470113"/>
        </a:xfrm>
        <a:prstGeom prst="rect">
          <a:avLst/>
        </a:prstGeom>
        <a:solidFill>
          <a:schemeClr val="accent1">
            <a:alpha val="5000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73153" tIns="35560" rIns="35560" bIns="3556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t – test on crime data comparing Population to Sample means </a:t>
          </a:r>
        </a:p>
      </dsp:txBody>
      <dsp:txXfrm>
        <a:off x="362879" y="4467629"/>
        <a:ext cx="10239020" cy="470113"/>
      </dsp:txXfrm>
    </dsp:sp>
    <dsp:sp modelId="{424D41DB-F22E-194B-AB73-55432ED468A4}">
      <dsp:nvSpPr>
        <dsp:cNvPr id="0" name=""/>
        <dsp:cNvSpPr/>
      </dsp:nvSpPr>
      <dsp:spPr>
        <a:xfrm>
          <a:off x="69058" y="4408865"/>
          <a:ext cx="587641" cy="587641"/>
        </a:xfrm>
        <a:prstGeom prst="ellipse">
          <a:avLst/>
        </a:prstGeom>
        <a:solidFill>
          <a:schemeClr val="lt1">
            <a:hueOff val="0"/>
            <a:satOff val="0"/>
            <a:lumOff val="0"/>
            <a:alphaOff val="0"/>
          </a:schemeClr>
        </a:solidFill>
        <a:ln w="15875" cap="flat" cmpd="sng" algn="ctr">
          <a:solidFill>
            <a:schemeClr val="accent1">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9DA90-C47C-104A-A0D6-811F8044D6FE}" type="datetimeFigureOut">
              <a:rPr lang="en-US" smtClean="0"/>
              <a:t>3/30/2019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6276ED-3DA9-8540-8C89-384A630C6A63}" type="slidenum">
              <a:rPr lang="en-US" smtClean="0"/>
              <a:t>‹#›</a:t>
            </a:fld>
            <a:endParaRPr lang="en-US"/>
          </a:p>
        </p:txBody>
      </p:sp>
    </p:spTree>
    <p:extLst>
      <p:ext uri="{BB962C8B-B14F-4D97-AF65-F5344CB8AC3E}">
        <p14:creationId xmlns:p14="http://schemas.microsoft.com/office/powerpoint/2010/main" val="138539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6276ED-3DA9-8540-8C89-384A630C6A63}" type="slidenum">
              <a:rPr lang="en-US" smtClean="0"/>
              <a:t>3</a:t>
            </a:fld>
            <a:endParaRPr lang="en-US"/>
          </a:p>
        </p:txBody>
      </p:sp>
    </p:spTree>
    <p:extLst>
      <p:ext uri="{BB962C8B-B14F-4D97-AF65-F5344CB8AC3E}">
        <p14:creationId xmlns:p14="http://schemas.microsoft.com/office/powerpoint/2010/main" val="162313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6276ED-3DA9-8540-8C89-384A630C6A63}" type="slidenum">
              <a:rPr lang="en-US" smtClean="0"/>
              <a:t>9</a:t>
            </a:fld>
            <a:endParaRPr lang="en-US"/>
          </a:p>
        </p:txBody>
      </p:sp>
    </p:spTree>
    <p:extLst>
      <p:ext uri="{BB962C8B-B14F-4D97-AF65-F5344CB8AC3E}">
        <p14:creationId xmlns:p14="http://schemas.microsoft.com/office/powerpoint/2010/main" val="776657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6276ED-3DA9-8540-8C89-384A630C6A63}" type="slidenum">
              <a:rPr lang="en-US" smtClean="0"/>
              <a:t>10</a:t>
            </a:fld>
            <a:endParaRPr lang="en-US"/>
          </a:p>
        </p:txBody>
      </p:sp>
    </p:spTree>
    <p:extLst>
      <p:ext uri="{BB962C8B-B14F-4D97-AF65-F5344CB8AC3E}">
        <p14:creationId xmlns:p14="http://schemas.microsoft.com/office/powerpoint/2010/main" val="5477421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tandard Page Template">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1155" name="think-cell Slide" r:id="rId4" imgW="0" imgH="0" progId="TCLayout.ActiveDocument.1">
                  <p:embed/>
                </p:oleObj>
              </mc:Choice>
              <mc:Fallback>
                <p:oleObj name="think-cell Slide" r:id="rId4" imgW="0" imgH="0" progId="TCLayout.ActiveDocument.1">
                  <p:embed/>
                  <p:pic>
                    <p:nvPicPr>
                      <p:cNvPr id="4" name="Rectangle 1"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Connector 5"/>
          <p:cNvCxnSpPr/>
          <p:nvPr/>
        </p:nvCxnSpPr>
        <p:spPr>
          <a:xfrm flipV="1">
            <a:off x="110073" y="681043"/>
            <a:ext cx="11918951" cy="31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91008" y="277368"/>
            <a:ext cx="10883392" cy="484632"/>
          </a:xfrm>
          <a:prstGeom prst="rect">
            <a:avLst/>
          </a:prstGeom>
        </p:spPr>
        <p:txBody>
          <a:bodyPr anchor="ctr">
            <a:normAutofit/>
          </a:bodyPr>
          <a:lstStyle>
            <a:lvl1pPr algn="l">
              <a:lnSpc>
                <a:spcPts val="2000"/>
              </a:lnSpc>
              <a:defRPr sz="3600" b="1"/>
            </a:lvl1pPr>
          </a:lstStyle>
          <a:p>
            <a:r>
              <a:rPr lang="en-US" dirty="0"/>
              <a:t>Click to edit Master title style</a:t>
            </a:r>
          </a:p>
        </p:txBody>
      </p:sp>
      <p:sp>
        <p:nvSpPr>
          <p:cNvPr id="10" name="Slide Number Placeholder 5"/>
          <p:cNvSpPr>
            <a:spLocks noGrp="1"/>
          </p:cNvSpPr>
          <p:nvPr>
            <p:ph type="sldNum" sz="quarter" idx="10"/>
          </p:nvPr>
        </p:nvSpPr>
        <p:spPr>
          <a:xfrm>
            <a:off x="9144000" y="6477009"/>
            <a:ext cx="2844800" cy="365125"/>
          </a:xfrm>
          <a:prstGeom prst="rect">
            <a:avLst/>
          </a:prstGeom>
        </p:spPr>
        <p:txBody>
          <a:bodyPr/>
          <a:lstStyle>
            <a:lvl1pPr algn="r">
              <a:defRPr sz="1000"/>
            </a:lvl1pPr>
          </a:lstStyle>
          <a:p>
            <a:pPr>
              <a:defRPr/>
            </a:pPr>
            <a:fld id="{A67DD86E-3D1A-411A-8D4F-E1275C93087E}" type="slidenum">
              <a:rPr lang="en-US" smtClean="0"/>
              <a:pPr>
                <a:defRPr/>
              </a:pPr>
              <a:t>‹#›</a:t>
            </a:fld>
            <a:endParaRPr lang="en-US" dirty="0"/>
          </a:p>
        </p:txBody>
      </p:sp>
      <p:sp>
        <p:nvSpPr>
          <p:cNvPr id="7" name="Text Placeholder 6"/>
          <p:cNvSpPr>
            <a:spLocks noGrp="1"/>
          </p:cNvSpPr>
          <p:nvPr>
            <p:ph type="body" sz="quarter" idx="11" hasCustomPrompt="1"/>
          </p:nvPr>
        </p:nvSpPr>
        <p:spPr>
          <a:xfrm>
            <a:off x="4572000" y="0"/>
            <a:ext cx="3048000" cy="182880"/>
          </a:xfrm>
          <a:prstGeom prst="rect">
            <a:avLst/>
          </a:prstGeom>
          <a:solidFill>
            <a:srgbClr val="002060"/>
          </a:solidFill>
        </p:spPr>
        <p:txBody>
          <a:bodyPr anchor="ctr"/>
          <a:lstStyle>
            <a:lvl1pPr marL="0" indent="0" algn="ctr">
              <a:buNone/>
              <a:defRPr sz="1000" b="1" baseline="0">
                <a:solidFill>
                  <a:schemeClr val="bg1"/>
                </a:solidFill>
              </a:defRPr>
            </a:lvl1pPr>
          </a:lstStyle>
          <a:p>
            <a:pPr lvl="0"/>
            <a:r>
              <a:rPr lang="en-US" dirty="0"/>
              <a:t>Enterprise Architecture</a:t>
            </a:r>
          </a:p>
        </p:txBody>
      </p:sp>
    </p:spTree>
    <p:extLst>
      <p:ext uri="{BB962C8B-B14F-4D97-AF65-F5344CB8AC3E}">
        <p14:creationId xmlns:p14="http://schemas.microsoft.com/office/powerpoint/2010/main" val="1998842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3/30/2019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 id="2147483670"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emf"/><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labormarketinfo.edd.ca.gov/cgi/dataanalysis/AreaSelection.asp?tableName=labforce" TargetMode="External"/><Relationship Id="rId2" Type="http://schemas.openxmlformats.org/officeDocument/2006/relationships/hyperlink" Target="https://crime-data-explorer.fr.cloud.gov/downloads-and-docs" TargetMode="External"/><Relationship Id="rId1" Type="http://schemas.openxmlformats.org/officeDocument/2006/relationships/slideLayout" Target="../slideLayouts/slideLayout18.xml"/><Relationship Id="rId5" Type="http://schemas.openxmlformats.org/officeDocument/2006/relationships/hyperlink" Target="https://fred.stlouisfed.org/series/OHUR" TargetMode="External"/><Relationship Id="rId4" Type="http://schemas.openxmlformats.org/officeDocument/2006/relationships/hyperlink" Target="https://fred.stlouisfed.org/series/NYU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80CF-47C5-4DE4-B2DF-1AE117C03D75}"/>
              </a:ext>
            </a:extLst>
          </p:cNvPr>
          <p:cNvSpPr>
            <a:spLocks noGrp="1"/>
          </p:cNvSpPr>
          <p:nvPr>
            <p:ph type="ctrTitle"/>
          </p:nvPr>
        </p:nvSpPr>
        <p:spPr/>
        <p:txBody>
          <a:bodyPr/>
          <a:lstStyle/>
          <a:p>
            <a:r>
              <a:rPr lang="en-US" dirty="0"/>
              <a:t>Hate Crime Analysis </a:t>
            </a:r>
          </a:p>
        </p:txBody>
      </p:sp>
      <p:sp>
        <p:nvSpPr>
          <p:cNvPr id="3" name="Subtitle 2">
            <a:extLst>
              <a:ext uri="{FF2B5EF4-FFF2-40B4-BE49-F238E27FC236}">
                <a16:creationId xmlns:a16="http://schemas.microsoft.com/office/drawing/2014/main" id="{88510625-3F45-402F-9575-6F6C8CA9C159}"/>
              </a:ext>
            </a:extLst>
          </p:cNvPr>
          <p:cNvSpPr>
            <a:spLocks noGrp="1"/>
          </p:cNvSpPr>
          <p:nvPr>
            <p:ph type="subTitle" idx="1"/>
          </p:nvPr>
        </p:nvSpPr>
        <p:spPr/>
        <p:txBody>
          <a:bodyPr>
            <a:normAutofit lnSpcReduction="10000"/>
          </a:bodyPr>
          <a:lstStyle/>
          <a:p>
            <a:r>
              <a:rPr lang="en-US" dirty="0">
                <a:latin typeface="Arial" panose="020B0604020202020204" pitchFamily="34" charset="0"/>
                <a:cs typeface="Arial" panose="020B0604020202020204" pitchFamily="34" charset="0"/>
              </a:rPr>
              <a:t>Team 8</a:t>
            </a:r>
          </a:p>
          <a:p>
            <a:r>
              <a:rPr lang="en-US" dirty="0">
                <a:latin typeface="Arial" panose="020B0604020202020204" pitchFamily="34" charset="0"/>
                <a:cs typeface="Arial" panose="020B0604020202020204" pitchFamily="34" charset="0"/>
              </a:rPr>
              <a:t>Sajani Menon, </a:t>
            </a:r>
            <a:r>
              <a:rPr lang="en-US" dirty="0" err="1">
                <a:latin typeface="Arial" panose="020B0604020202020204" pitchFamily="34" charset="0"/>
                <a:cs typeface="Arial" panose="020B0604020202020204" pitchFamily="34" charset="0"/>
              </a:rPr>
              <a:t>Parin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Mody</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Asher Brown , Radha Mahalingam</a:t>
            </a:r>
          </a:p>
        </p:txBody>
      </p:sp>
    </p:spTree>
    <p:extLst>
      <p:ext uri="{BB962C8B-B14F-4D97-AF65-F5344CB8AC3E}">
        <p14:creationId xmlns:p14="http://schemas.microsoft.com/office/powerpoint/2010/main" val="4164002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FDEFDB-789C-4739-B22A-6F46C67BE54A}"/>
              </a:ext>
            </a:extLst>
          </p:cNvPr>
          <p:cNvSpPr/>
          <p:nvPr/>
        </p:nvSpPr>
        <p:spPr>
          <a:xfrm>
            <a:off x="516622" y="566223"/>
            <a:ext cx="11088210" cy="6116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Motiva</a:t>
            </a:r>
          </a:p>
        </p:txBody>
      </p:sp>
      <p:sp>
        <p:nvSpPr>
          <p:cNvPr id="10" name="Title 7">
            <a:extLst>
              <a:ext uri="{FF2B5EF4-FFF2-40B4-BE49-F238E27FC236}">
                <a16:creationId xmlns:a16="http://schemas.microsoft.com/office/drawing/2014/main" id="{10C363CD-1DDA-4868-8018-07EFF752548F}"/>
              </a:ext>
            </a:extLst>
          </p:cNvPr>
          <p:cNvSpPr txBox="1">
            <a:spLocks/>
          </p:cNvSpPr>
          <p:nvPr/>
        </p:nvSpPr>
        <p:spPr>
          <a:xfrm>
            <a:off x="328168" y="91440"/>
            <a:ext cx="10883392" cy="484632"/>
          </a:xfrm>
          <a:prstGeom prst="rect">
            <a:avLst/>
          </a:prstGeom>
          <a:effectLst/>
        </p:spPr>
        <p:txBody>
          <a:bodyPr vert="horz" lIns="91440" tIns="45720" rIns="91440" bIns="45720" rtlCol="0" anchor="b">
            <a:normAutofit fontScale="550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t>Story Line</a:t>
            </a:r>
          </a:p>
        </p:txBody>
      </p:sp>
      <p:sp>
        <p:nvSpPr>
          <p:cNvPr id="3" name="Rectangle 2">
            <a:extLst>
              <a:ext uri="{FF2B5EF4-FFF2-40B4-BE49-F238E27FC236}">
                <a16:creationId xmlns:a16="http://schemas.microsoft.com/office/drawing/2014/main" id="{67808BAF-85E0-4B89-9AED-329259D525C7}"/>
              </a:ext>
            </a:extLst>
          </p:cNvPr>
          <p:cNvSpPr/>
          <p:nvPr/>
        </p:nvSpPr>
        <p:spPr>
          <a:xfrm>
            <a:off x="516622" y="551903"/>
            <a:ext cx="5875298" cy="412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Is there a correlation between crime and unemployment?</a:t>
            </a:r>
          </a:p>
        </p:txBody>
      </p:sp>
      <p:sp>
        <p:nvSpPr>
          <p:cNvPr id="15" name="TextBox 14">
            <a:extLst>
              <a:ext uri="{FF2B5EF4-FFF2-40B4-BE49-F238E27FC236}">
                <a16:creationId xmlns:a16="http://schemas.microsoft.com/office/drawing/2014/main" id="{FFBDBBC9-9CD0-459E-924C-7198D1A43C71}"/>
              </a:ext>
            </a:extLst>
          </p:cNvPr>
          <p:cNvSpPr txBox="1"/>
          <p:nvPr/>
        </p:nvSpPr>
        <p:spPr>
          <a:xfrm>
            <a:off x="8332584" y="1190944"/>
            <a:ext cx="2354546" cy="369332"/>
          </a:xfrm>
          <a:prstGeom prst="rect">
            <a:avLst/>
          </a:prstGeom>
          <a:noFill/>
        </p:spPr>
        <p:txBody>
          <a:bodyPr wrap="square" rtlCol="0">
            <a:spAutoFit/>
          </a:bodyPr>
          <a:lstStyle/>
          <a:p>
            <a:r>
              <a:rPr lang="en-US" u="sng" dirty="0"/>
              <a:t>Activities Performed</a:t>
            </a:r>
            <a:r>
              <a:rPr lang="en-US" dirty="0"/>
              <a:t>:</a:t>
            </a:r>
          </a:p>
        </p:txBody>
      </p:sp>
      <p:cxnSp>
        <p:nvCxnSpPr>
          <p:cNvPr id="17" name="Straight Connector 16">
            <a:extLst>
              <a:ext uri="{FF2B5EF4-FFF2-40B4-BE49-F238E27FC236}">
                <a16:creationId xmlns:a16="http://schemas.microsoft.com/office/drawing/2014/main" id="{526CD6B8-44BD-4E93-AB3D-39F0EA9D09BA}"/>
              </a:ext>
            </a:extLst>
          </p:cNvPr>
          <p:cNvCxnSpPr>
            <a:cxnSpLocks/>
          </p:cNvCxnSpPr>
          <p:nvPr/>
        </p:nvCxnSpPr>
        <p:spPr>
          <a:xfrm>
            <a:off x="6911062" y="590867"/>
            <a:ext cx="0" cy="533056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44596FC-8DCF-442A-85C4-C1FD8453C387}"/>
              </a:ext>
            </a:extLst>
          </p:cNvPr>
          <p:cNvSpPr txBox="1"/>
          <p:nvPr/>
        </p:nvSpPr>
        <p:spPr>
          <a:xfrm>
            <a:off x="6977857" y="1574596"/>
            <a:ext cx="4383974" cy="4247317"/>
          </a:xfrm>
          <a:prstGeom prst="rect">
            <a:avLst/>
          </a:prstGeom>
          <a:noFill/>
        </p:spPr>
        <p:txBody>
          <a:bodyPr wrap="square" rtlCol="0">
            <a:spAutoFit/>
          </a:bodyPr>
          <a:lstStyle/>
          <a:p>
            <a:pPr marL="342900" indent="-342900">
              <a:buAutoNum type="arabicPeriod"/>
            </a:pPr>
            <a:r>
              <a:rPr lang="en-US" dirty="0"/>
              <a:t>Merged datasets – Hate crime and Unemployment</a:t>
            </a:r>
          </a:p>
          <a:p>
            <a:pPr marL="342900" indent="-342900">
              <a:buAutoNum type="arabicPeriod"/>
            </a:pPr>
            <a:endParaRPr lang="en-US" dirty="0"/>
          </a:p>
          <a:p>
            <a:pPr marL="342900" indent="-342900">
              <a:buAutoNum type="arabicPeriod" startAt="2"/>
            </a:pPr>
            <a:r>
              <a:rPr lang="en-US" dirty="0"/>
              <a:t>Data set limited to top 5 states by crime</a:t>
            </a:r>
          </a:p>
          <a:p>
            <a:pPr marL="342900" indent="-342900">
              <a:buAutoNum type="arabicPeriod" startAt="2"/>
            </a:pPr>
            <a:endParaRPr lang="en-US" dirty="0"/>
          </a:p>
          <a:p>
            <a:pPr marL="342900" indent="-342900">
              <a:buAutoNum type="arabicPeriod" startAt="2"/>
            </a:pPr>
            <a:r>
              <a:rPr lang="en-US" dirty="0"/>
              <a:t>Merge involved challenges like ‘Transpose’</a:t>
            </a:r>
          </a:p>
          <a:p>
            <a:r>
              <a:rPr lang="en-US" dirty="0"/>
              <a:t>           - Unemployment csv had the states</a:t>
            </a:r>
          </a:p>
          <a:p>
            <a:r>
              <a:rPr lang="en-US" dirty="0"/>
              <a:t>             drilled across.</a:t>
            </a:r>
          </a:p>
          <a:p>
            <a:r>
              <a:rPr lang="en-US" dirty="0"/>
              <a:t>           - Crime csv had the states vertically laid</a:t>
            </a:r>
          </a:p>
          <a:p>
            <a:r>
              <a:rPr lang="en-US" dirty="0"/>
              <a:t>              out.</a:t>
            </a:r>
          </a:p>
          <a:p>
            <a:endParaRPr lang="en-US" dirty="0"/>
          </a:p>
          <a:p>
            <a:r>
              <a:rPr lang="en-US" dirty="0"/>
              <a:t>4.  Chart shows</a:t>
            </a:r>
          </a:p>
          <a:p>
            <a:r>
              <a:rPr lang="en-US" dirty="0"/>
              <a:t>        Unemployment rate  v/s  Crime count </a:t>
            </a:r>
          </a:p>
          <a:p>
            <a:endParaRPr lang="en-US" dirty="0"/>
          </a:p>
          <a:p>
            <a:endParaRPr lang="en-US" dirty="0"/>
          </a:p>
        </p:txBody>
      </p:sp>
      <p:sp>
        <p:nvSpPr>
          <p:cNvPr id="22" name="Rectangle 21">
            <a:extLst>
              <a:ext uri="{FF2B5EF4-FFF2-40B4-BE49-F238E27FC236}">
                <a16:creationId xmlns:a16="http://schemas.microsoft.com/office/drawing/2014/main" id="{182F1897-2E8A-44C1-8543-20A382C2BC7B}"/>
              </a:ext>
            </a:extLst>
          </p:cNvPr>
          <p:cNvSpPr/>
          <p:nvPr/>
        </p:nvSpPr>
        <p:spPr>
          <a:xfrm>
            <a:off x="6911061" y="5903676"/>
            <a:ext cx="4729043" cy="753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Observation :  No Trend observed, no</a:t>
            </a:r>
          </a:p>
          <a:p>
            <a:r>
              <a:rPr lang="en-US" b="1" dirty="0"/>
              <a:t>                         correlation</a:t>
            </a:r>
            <a:endParaRPr lang="en-US" b="1" dirty="0">
              <a:solidFill>
                <a:srgbClr val="FFFF00"/>
              </a:solidFill>
            </a:endParaRPr>
          </a:p>
        </p:txBody>
      </p:sp>
      <p:pic>
        <p:nvPicPr>
          <p:cNvPr id="4" name="Picture 3">
            <a:extLst>
              <a:ext uri="{FF2B5EF4-FFF2-40B4-BE49-F238E27FC236}">
                <a16:creationId xmlns:a16="http://schemas.microsoft.com/office/drawing/2014/main" id="{DFBEAF74-FC7B-4054-94AA-3A94672C3585}"/>
              </a:ext>
            </a:extLst>
          </p:cNvPr>
          <p:cNvPicPr>
            <a:picLocks noChangeAspect="1"/>
          </p:cNvPicPr>
          <p:nvPr/>
        </p:nvPicPr>
        <p:blipFill>
          <a:blip r:embed="rId3"/>
          <a:stretch>
            <a:fillRect/>
          </a:stretch>
        </p:blipFill>
        <p:spPr>
          <a:xfrm>
            <a:off x="900786" y="1560276"/>
            <a:ext cx="5491134" cy="4343400"/>
          </a:xfrm>
          <a:prstGeom prst="rect">
            <a:avLst/>
          </a:prstGeom>
        </p:spPr>
      </p:pic>
    </p:spTree>
    <p:extLst>
      <p:ext uri="{BB962C8B-B14F-4D97-AF65-F5344CB8AC3E}">
        <p14:creationId xmlns:p14="http://schemas.microsoft.com/office/powerpoint/2010/main" val="129701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FDEFDB-789C-4739-B22A-6F46C67BE54A}"/>
              </a:ext>
            </a:extLst>
          </p:cNvPr>
          <p:cNvSpPr/>
          <p:nvPr/>
        </p:nvSpPr>
        <p:spPr>
          <a:xfrm>
            <a:off x="551894" y="438580"/>
            <a:ext cx="11088210" cy="62641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Motiva</a:t>
            </a:r>
          </a:p>
        </p:txBody>
      </p:sp>
      <p:sp>
        <p:nvSpPr>
          <p:cNvPr id="10" name="Title 7">
            <a:extLst>
              <a:ext uri="{FF2B5EF4-FFF2-40B4-BE49-F238E27FC236}">
                <a16:creationId xmlns:a16="http://schemas.microsoft.com/office/drawing/2014/main" id="{10C363CD-1DDA-4868-8018-07EFF752548F}"/>
              </a:ext>
            </a:extLst>
          </p:cNvPr>
          <p:cNvSpPr txBox="1">
            <a:spLocks/>
          </p:cNvSpPr>
          <p:nvPr/>
        </p:nvSpPr>
        <p:spPr>
          <a:xfrm>
            <a:off x="328169" y="-14394"/>
            <a:ext cx="10883392" cy="484632"/>
          </a:xfrm>
          <a:prstGeom prst="rect">
            <a:avLst/>
          </a:prstGeom>
          <a:effectLst/>
        </p:spPr>
        <p:txBody>
          <a:bodyPr vert="horz" lIns="91440" tIns="45720" rIns="91440" bIns="45720" rtlCol="0" anchor="b">
            <a:normAutofit fontScale="550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t>Story</a:t>
            </a:r>
            <a:r>
              <a:rPr lang="en-US" dirty="0"/>
              <a:t> </a:t>
            </a:r>
            <a:r>
              <a:rPr lang="en-US" b="1" dirty="0"/>
              <a:t>Line</a:t>
            </a:r>
          </a:p>
        </p:txBody>
      </p:sp>
      <p:sp>
        <p:nvSpPr>
          <p:cNvPr id="3" name="Rectangle 2">
            <a:extLst>
              <a:ext uri="{FF2B5EF4-FFF2-40B4-BE49-F238E27FC236}">
                <a16:creationId xmlns:a16="http://schemas.microsoft.com/office/drawing/2014/main" id="{67808BAF-85E0-4B89-9AED-329259D525C7}"/>
              </a:ext>
            </a:extLst>
          </p:cNvPr>
          <p:cNvSpPr/>
          <p:nvPr/>
        </p:nvSpPr>
        <p:spPr>
          <a:xfrm>
            <a:off x="551895" y="448236"/>
            <a:ext cx="4758508" cy="412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Do we hire more officers to combat crime ?</a:t>
            </a:r>
          </a:p>
        </p:txBody>
      </p:sp>
      <p:sp>
        <p:nvSpPr>
          <p:cNvPr id="9" name="Rectangle 8">
            <a:extLst>
              <a:ext uri="{FF2B5EF4-FFF2-40B4-BE49-F238E27FC236}">
                <a16:creationId xmlns:a16="http://schemas.microsoft.com/office/drawing/2014/main" id="{82936A50-7C6D-4FF5-AA3B-21DBE92417FF}"/>
              </a:ext>
            </a:extLst>
          </p:cNvPr>
          <p:cNvSpPr/>
          <p:nvPr/>
        </p:nvSpPr>
        <p:spPr>
          <a:xfrm>
            <a:off x="6911061" y="5939188"/>
            <a:ext cx="4729043" cy="753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Observation : 2017 shows a drastic decrease in police force </a:t>
            </a:r>
            <a:r>
              <a:rPr lang="en-US" b="1" dirty="0" err="1"/>
              <a:t>inspite</a:t>
            </a:r>
            <a:r>
              <a:rPr lang="en-US" b="1" dirty="0"/>
              <a:t> of a crime rate increase  </a:t>
            </a:r>
          </a:p>
        </p:txBody>
      </p:sp>
      <p:sp>
        <p:nvSpPr>
          <p:cNvPr id="2" name="TextBox 1">
            <a:extLst>
              <a:ext uri="{FF2B5EF4-FFF2-40B4-BE49-F238E27FC236}">
                <a16:creationId xmlns:a16="http://schemas.microsoft.com/office/drawing/2014/main" id="{95E253E2-A4C6-4353-BD6B-C8103F9AAE4C}"/>
              </a:ext>
            </a:extLst>
          </p:cNvPr>
          <p:cNvSpPr txBox="1"/>
          <p:nvPr/>
        </p:nvSpPr>
        <p:spPr>
          <a:xfrm>
            <a:off x="8511722" y="1405882"/>
            <a:ext cx="2354546" cy="369332"/>
          </a:xfrm>
          <a:prstGeom prst="rect">
            <a:avLst/>
          </a:prstGeom>
          <a:noFill/>
        </p:spPr>
        <p:txBody>
          <a:bodyPr wrap="square" rtlCol="0">
            <a:spAutoFit/>
          </a:bodyPr>
          <a:lstStyle/>
          <a:p>
            <a:r>
              <a:rPr lang="en-US" u="sng" dirty="0"/>
              <a:t>Activities Performed</a:t>
            </a:r>
            <a:r>
              <a:rPr lang="en-US" dirty="0"/>
              <a:t>:</a:t>
            </a:r>
          </a:p>
        </p:txBody>
      </p:sp>
      <p:cxnSp>
        <p:nvCxnSpPr>
          <p:cNvPr id="6" name="Straight Connector 5">
            <a:extLst>
              <a:ext uri="{FF2B5EF4-FFF2-40B4-BE49-F238E27FC236}">
                <a16:creationId xmlns:a16="http://schemas.microsoft.com/office/drawing/2014/main" id="{C834A156-D043-4B1B-9044-22FCAD6B610D}"/>
              </a:ext>
            </a:extLst>
          </p:cNvPr>
          <p:cNvCxnSpPr>
            <a:cxnSpLocks/>
          </p:cNvCxnSpPr>
          <p:nvPr/>
        </p:nvCxnSpPr>
        <p:spPr>
          <a:xfrm>
            <a:off x="6911062" y="590867"/>
            <a:ext cx="0" cy="533056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080E836-771E-4B3E-9CFB-3B40C34BD10E}"/>
              </a:ext>
            </a:extLst>
          </p:cNvPr>
          <p:cNvSpPr txBox="1"/>
          <p:nvPr/>
        </p:nvSpPr>
        <p:spPr>
          <a:xfrm>
            <a:off x="7189335" y="1872042"/>
            <a:ext cx="4172497" cy="3139321"/>
          </a:xfrm>
          <a:prstGeom prst="rect">
            <a:avLst/>
          </a:prstGeom>
          <a:noFill/>
        </p:spPr>
        <p:txBody>
          <a:bodyPr wrap="square" rtlCol="0">
            <a:spAutoFit/>
          </a:bodyPr>
          <a:lstStyle/>
          <a:p>
            <a:pPr marL="342900" indent="-342900">
              <a:buAutoNum type="arabicPeriod"/>
            </a:pPr>
            <a:r>
              <a:rPr lang="en-US" dirty="0"/>
              <a:t>Used stack overflow to create a dual chart</a:t>
            </a:r>
          </a:p>
          <a:p>
            <a:pPr marL="342900" indent="-342900">
              <a:buAutoNum type="arabicPeriod"/>
            </a:pPr>
            <a:endParaRPr lang="en-US" dirty="0"/>
          </a:p>
          <a:p>
            <a:pPr marL="342900" indent="-342900">
              <a:buAutoNum type="arabicPeriod"/>
            </a:pPr>
            <a:r>
              <a:rPr lang="en-US" dirty="0"/>
              <a:t>Picked  top 3 states on crime for sampling.</a:t>
            </a:r>
          </a:p>
          <a:p>
            <a:endParaRPr lang="en-US" dirty="0"/>
          </a:p>
          <a:p>
            <a:pPr marL="342900" indent="-342900">
              <a:buAutoNum type="arabicPeriod" startAt="3"/>
            </a:pPr>
            <a:r>
              <a:rPr lang="en-US" dirty="0"/>
              <a:t>Charts show</a:t>
            </a:r>
          </a:p>
          <a:p>
            <a:r>
              <a:rPr lang="en-US" dirty="0"/>
              <a:t>      # of hate crimes v/s # of officers by </a:t>
            </a:r>
            <a:r>
              <a:rPr lang="en-US" dirty="0" err="1"/>
              <a:t>yr</a:t>
            </a:r>
            <a:r>
              <a:rPr lang="en-US" dirty="0"/>
              <a:t> </a:t>
            </a:r>
          </a:p>
          <a:p>
            <a:pPr marL="342900" indent="-342900">
              <a:buAutoNum type="arabicPeriod" startAt="3"/>
            </a:pPr>
            <a:endParaRPr lang="en-US" dirty="0"/>
          </a:p>
          <a:p>
            <a:endParaRPr lang="en-US" dirty="0"/>
          </a:p>
          <a:p>
            <a:pPr marL="342900" indent="-342900">
              <a:buAutoNum type="arabicPeriod"/>
            </a:pPr>
            <a:endParaRPr lang="en-US" dirty="0"/>
          </a:p>
        </p:txBody>
      </p:sp>
      <p:sp>
        <p:nvSpPr>
          <p:cNvPr id="4" name="Star: 8 Points 3">
            <a:extLst>
              <a:ext uri="{FF2B5EF4-FFF2-40B4-BE49-F238E27FC236}">
                <a16:creationId xmlns:a16="http://schemas.microsoft.com/office/drawing/2014/main" id="{D287F3AA-DA09-475F-B52F-01B5FF9EE266}"/>
              </a:ext>
            </a:extLst>
          </p:cNvPr>
          <p:cNvSpPr/>
          <p:nvPr/>
        </p:nvSpPr>
        <p:spPr>
          <a:xfrm>
            <a:off x="670831" y="1433396"/>
            <a:ext cx="733710" cy="552853"/>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a:t>
            </a:r>
          </a:p>
        </p:txBody>
      </p:sp>
      <p:sp>
        <p:nvSpPr>
          <p:cNvPr id="17" name="Star: 8 Points 16">
            <a:extLst>
              <a:ext uri="{FF2B5EF4-FFF2-40B4-BE49-F238E27FC236}">
                <a16:creationId xmlns:a16="http://schemas.microsoft.com/office/drawing/2014/main" id="{112B8897-E9A0-4BD6-8781-A7BAB6B28F75}"/>
              </a:ext>
            </a:extLst>
          </p:cNvPr>
          <p:cNvSpPr/>
          <p:nvPr/>
        </p:nvSpPr>
        <p:spPr>
          <a:xfrm>
            <a:off x="638973" y="3242192"/>
            <a:ext cx="775314" cy="656948"/>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NY</a:t>
            </a:r>
          </a:p>
        </p:txBody>
      </p:sp>
      <p:sp>
        <p:nvSpPr>
          <p:cNvPr id="18" name="Star: 8 Points 17">
            <a:extLst>
              <a:ext uri="{FF2B5EF4-FFF2-40B4-BE49-F238E27FC236}">
                <a16:creationId xmlns:a16="http://schemas.microsoft.com/office/drawing/2014/main" id="{E334E006-5ED4-40CF-A8B3-C37A8563739D}"/>
              </a:ext>
            </a:extLst>
          </p:cNvPr>
          <p:cNvSpPr/>
          <p:nvPr/>
        </p:nvSpPr>
        <p:spPr>
          <a:xfrm>
            <a:off x="629234" y="5391665"/>
            <a:ext cx="775307" cy="656948"/>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OH</a:t>
            </a:r>
          </a:p>
        </p:txBody>
      </p:sp>
      <p:pic>
        <p:nvPicPr>
          <p:cNvPr id="5" name="Picture 4">
            <a:extLst>
              <a:ext uri="{FF2B5EF4-FFF2-40B4-BE49-F238E27FC236}">
                <a16:creationId xmlns:a16="http://schemas.microsoft.com/office/drawing/2014/main" id="{03DEFDBF-AC52-4AF3-AB7A-FD39822846D5}"/>
              </a:ext>
            </a:extLst>
          </p:cNvPr>
          <p:cNvPicPr>
            <a:picLocks noChangeAspect="1"/>
          </p:cNvPicPr>
          <p:nvPr/>
        </p:nvPicPr>
        <p:blipFill>
          <a:blip r:embed="rId2"/>
          <a:stretch>
            <a:fillRect/>
          </a:stretch>
        </p:blipFill>
        <p:spPr>
          <a:xfrm>
            <a:off x="1682815" y="2679489"/>
            <a:ext cx="3838943" cy="1882066"/>
          </a:xfrm>
          <a:prstGeom prst="rect">
            <a:avLst/>
          </a:prstGeom>
        </p:spPr>
      </p:pic>
      <p:pic>
        <p:nvPicPr>
          <p:cNvPr id="7" name="Picture 6">
            <a:extLst>
              <a:ext uri="{FF2B5EF4-FFF2-40B4-BE49-F238E27FC236}">
                <a16:creationId xmlns:a16="http://schemas.microsoft.com/office/drawing/2014/main" id="{F4ACA787-1ED8-4257-A837-B0E2F473EC1F}"/>
              </a:ext>
            </a:extLst>
          </p:cNvPr>
          <p:cNvPicPr>
            <a:picLocks noChangeAspect="1"/>
          </p:cNvPicPr>
          <p:nvPr/>
        </p:nvPicPr>
        <p:blipFill>
          <a:blip r:embed="rId3"/>
          <a:stretch>
            <a:fillRect/>
          </a:stretch>
        </p:blipFill>
        <p:spPr>
          <a:xfrm>
            <a:off x="1682813" y="4791912"/>
            <a:ext cx="3838945" cy="1856454"/>
          </a:xfrm>
          <a:prstGeom prst="rect">
            <a:avLst/>
          </a:prstGeom>
        </p:spPr>
      </p:pic>
      <p:pic>
        <p:nvPicPr>
          <p:cNvPr id="12" name="Picture 11">
            <a:extLst>
              <a:ext uri="{FF2B5EF4-FFF2-40B4-BE49-F238E27FC236}">
                <a16:creationId xmlns:a16="http://schemas.microsoft.com/office/drawing/2014/main" id="{F58B60B4-DB19-4722-87F6-2F28EA32789F}"/>
              </a:ext>
            </a:extLst>
          </p:cNvPr>
          <p:cNvPicPr>
            <a:picLocks noChangeAspect="1"/>
          </p:cNvPicPr>
          <p:nvPr/>
        </p:nvPicPr>
        <p:blipFill>
          <a:blip r:embed="rId4"/>
          <a:stretch>
            <a:fillRect/>
          </a:stretch>
        </p:blipFill>
        <p:spPr>
          <a:xfrm>
            <a:off x="1683424" y="939862"/>
            <a:ext cx="3838327" cy="1619657"/>
          </a:xfrm>
          <a:prstGeom prst="rect">
            <a:avLst/>
          </a:prstGeom>
        </p:spPr>
      </p:pic>
    </p:spTree>
    <p:extLst>
      <p:ext uri="{BB962C8B-B14F-4D97-AF65-F5344CB8AC3E}">
        <p14:creationId xmlns:p14="http://schemas.microsoft.com/office/powerpoint/2010/main" val="423172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FDEFDB-789C-4739-B22A-6F46C67BE54A}"/>
              </a:ext>
            </a:extLst>
          </p:cNvPr>
          <p:cNvSpPr/>
          <p:nvPr/>
        </p:nvSpPr>
        <p:spPr>
          <a:xfrm>
            <a:off x="551895" y="593828"/>
            <a:ext cx="11088210" cy="6116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Motiva</a:t>
            </a:r>
          </a:p>
        </p:txBody>
      </p:sp>
      <p:sp>
        <p:nvSpPr>
          <p:cNvPr id="10" name="Title 7">
            <a:extLst>
              <a:ext uri="{FF2B5EF4-FFF2-40B4-BE49-F238E27FC236}">
                <a16:creationId xmlns:a16="http://schemas.microsoft.com/office/drawing/2014/main" id="{10C363CD-1DDA-4868-8018-07EFF752548F}"/>
              </a:ext>
            </a:extLst>
          </p:cNvPr>
          <p:cNvSpPr txBox="1">
            <a:spLocks/>
          </p:cNvSpPr>
          <p:nvPr/>
        </p:nvSpPr>
        <p:spPr>
          <a:xfrm>
            <a:off x="328168" y="91440"/>
            <a:ext cx="10883392" cy="484632"/>
          </a:xfrm>
          <a:prstGeom prst="rect">
            <a:avLst/>
          </a:prstGeom>
          <a:effectLst/>
        </p:spPr>
        <p:txBody>
          <a:bodyPr vert="horz" lIns="91440" tIns="45720" rIns="91440" bIns="45720" rtlCol="0" anchor="b">
            <a:normAutofit fontScale="550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t>Story</a:t>
            </a:r>
            <a:r>
              <a:rPr lang="en-US" dirty="0"/>
              <a:t> </a:t>
            </a:r>
            <a:r>
              <a:rPr lang="en-US" b="1" dirty="0"/>
              <a:t>Line</a:t>
            </a:r>
          </a:p>
        </p:txBody>
      </p:sp>
      <p:sp>
        <p:nvSpPr>
          <p:cNvPr id="3" name="Rectangle 2">
            <a:extLst>
              <a:ext uri="{FF2B5EF4-FFF2-40B4-BE49-F238E27FC236}">
                <a16:creationId xmlns:a16="http://schemas.microsoft.com/office/drawing/2014/main" id="{67808BAF-85E0-4B89-9AED-329259D525C7}"/>
              </a:ext>
            </a:extLst>
          </p:cNvPr>
          <p:cNvSpPr/>
          <p:nvPr/>
        </p:nvSpPr>
        <p:spPr>
          <a:xfrm>
            <a:off x="551894" y="590867"/>
            <a:ext cx="8565473" cy="412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FFFF"/>
                </a:solidFill>
              </a:rPr>
              <a:t>CA has a higher crime rate than NY and Ohio. Can we say the same for the top cities?  </a:t>
            </a:r>
            <a:endParaRPr lang="en-US" b="1" dirty="0"/>
          </a:p>
        </p:txBody>
      </p:sp>
      <p:sp>
        <p:nvSpPr>
          <p:cNvPr id="9" name="Rectangle 8">
            <a:extLst>
              <a:ext uri="{FF2B5EF4-FFF2-40B4-BE49-F238E27FC236}">
                <a16:creationId xmlns:a16="http://schemas.microsoft.com/office/drawing/2014/main" id="{82936A50-7C6D-4FF5-AA3B-21DBE92417FF}"/>
              </a:ext>
            </a:extLst>
          </p:cNvPr>
          <p:cNvSpPr/>
          <p:nvPr/>
        </p:nvSpPr>
        <p:spPr>
          <a:xfrm>
            <a:off x="6800295" y="5939188"/>
            <a:ext cx="4839809" cy="753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Observation :  CA tops in crime count but the same is not true for LA compared to NY city.</a:t>
            </a:r>
          </a:p>
        </p:txBody>
      </p:sp>
      <p:sp>
        <p:nvSpPr>
          <p:cNvPr id="2" name="TextBox 1">
            <a:extLst>
              <a:ext uri="{FF2B5EF4-FFF2-40B4-BE49-F238E27FC236}">
                <a16:creationId xmlns:a16="http://schemas.microsoft.com/office/drawing/2014/main" id="{95E253E2-A4C6-4353-BD6B-C8103F9AAE4C}"/>
              </a:ext>
            </a:extLst>
          </p:cNvPr>
          <p:cNvSpPr txBox="1"/>
          <p:nvPr/>
        </p:nvSpPr>
        <p:spPr>
          <a:xfrm>
            <a:off x="8424909" y="1405882"/>
            <a:ext cx="2441359" cy="369332"/>
          </a:xfrm>
          <a:prstGeom prst="rect">
            <a:avLst/>
          </a:prstGeom>
          <a:noFill/>
        </p:spPr>
        <p:txBody>
          <a:bodyPr wrap="square" rtlCol="0">
            <a:spAutoFit/>
          </a:bodyPr>
          <a:lstStyle/>
          <a:p>
            <a:r>
              <a:rPr lang="en-US" u="sng" dirty="0"/>
              <a:t>Activities Performed</a:t>
            </a:r>
            <a:r>
              <a:rPr lang="en-US" dirty="0"/>
              <a:t>:</a:t>
            </a:r>
          </a:p>
        </p:txBody>
      </p:sp>
      <p:cxnSp>
        <p:nvCxnSpPr>
          <p:cNvPr id="6" name="Straight Connector 5">
            <a:extLst>
              <a:ext uri="{FF2B5EF4-FFF2-40B4-BE49-F238E27FC236}">
                <a16:creationId xmlns:a16="http://schemas.microsoft.com/office/drawing/2014/main" id="{C834A156-D043-4B1B-9044-22FCAD6B610D}"/>
              </a:ext>
            </a:extLst>
          </p:cNvPr>
          <p:cNvCxnSpPr>
            <a:cxnSpLocks/>
          </p:cNvCxnSpPr>
          <p:nvPr/>
        </p:nvCxnSpPr>
        <p:spPr>
          <a:xfrm>
            <a:off x="6768206" y="590867"/>
            <a:ext cx="39743" cy="533056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080E836-771E-4B3E-9CFB-3B40C34BD10E}"/>
              </a:ext>
            </a:extLst>
          </p:cNvPr>
          <p:cNvSpPr txBox="1"/>
          <p:nvPr/>
        </p:nvSpPr>
        <p:spPr>
          <a:xfrm>
            <a:off x="7137774" y="1984880"/>
            <a:ext cx="4172505" cy="3416320"/>
          </a:xfrm>
          <a:prstGeom prst="rect">
            <a:avLst/>
          </a:prstGeom>
          <a:noFill/>
        </p:spPr>
        <p:txBody>
          <a:bodyPr wrap="square" rtlCol="0">
            <a:spAutoFit/>
          </a:bodyPr>
          <a:lstStyle/>
          <a:p>
            <a:r>
              <a:rPr lang="en-US" dirty="0"/>
              <a:t>1. Identified top 5 states by crime.</a:t>
            </a:r>
          </a:p>
          <a:p>
            <a:endParaRPr lang="en-US" dirty="0"/>
          </a:p>
          <a:p>
            <a:r>
              <a:rPr lang="en-US" dirty="0"/>
              <a:t>2. Evaluated the sample set.</a:t>
            </a:r>
          </a:p>
          <a:p>
            <a:endParaRPr lang="en-US" dirty="0"/>
          </a:p>
          <a:p>
            <a:r>
              <a:rPr lang="en-US" dirty="0"/>
              <a:t>3. CA , NY  and OH seemed to be a reasonable data sample</a:t>
            </a:r>
          </a:p>
          <a:p>
            <a:endParaRPr lang="en-US" dirty="0"/>
          </a:p>
          <a:p>
            <a:r>
              <a:rPr lang="en-US" dirty="0"/>
              <a:t>4. Created broader category bins for offense types</a:t>
            </a:r>
          </a:p>
          <a:p>
            <a:endParaRPr lang="en-US" dirty="0"/>
          </a:p>
          <a:p>
            <a:r>
              <a:rPr lang="en-US" dirty="0"/>
              <a:t>6. Used stack overflow to create stacked bar chart</a:t>
            </a:r>
          </a:p>
        </p:txBody>
      </p:sp>
      <p:pic>
        <p:nvPicPr>
          <p:cNvPr id="13" name="Picture 12" descr="A screenshot of a cell phone&#10;&#10;Description generated with very high confidence">
            <a:extLst>
              <a:ext uri="{FF2B5EF4-FFF2-40B4-BE49-F238E27FC236}">
                <a16:creationId xmlns:a16="http://schemas.microsoft.com/office/drawing/2014/main" id="{D42F81F8-5736-3E4A-97F9-4DE65F616F20}"/>
              </a:ext>
            </a:extLst>
          </p:cNvPr>
          <p:cNvPicPr>
            <a:picLocks noChangeAspect="1"/>
          </p:cNvPicPr>
          <p:nvPr/>
        </p:nvPicPr>
        <p:blipFill>
          <a:blip r:embed="rId2"/>
          <a:stretch>
            <a:fillRect/>
          </a:stretch>
        </p:blipFill>
        <p:spPr>
          <a:xfrm>
            <a:off x="987696" y="1154414"/>
            <a:ext cx="5029200" cy="2425499"/>
          </a:xfrm>
          <a:prstGeom prst="rect">
            <a:avLst/>
          </a:prstGeom>
        </p:spPr>
      </p:pic>
      <p:sp>
        <p:nvSpPr>
          <p:cNvPr id="16" name="Star: 5 Points 15">
            <a:extLst>
              <a:ext uri="{FF2B5EF4-FFF2-40B4-BE49-F238E27FC236}">
                <a16:creationId xmlns:a16="http://schemas.microsoft.com/office/drawing/2014/main" id="{912914CD-6FE2-0C49-AC26-69B47AF5A4A7}"/>
              </a:ext>
            </a:extLst>
          </p:cNvPr>
          <p:cNvSpPr/>
          <p:nvPr/>
        </p:nvSpPr>
        <p:spPr>
          <a:xfrm>
            <a:off x="1936050" y="2218088"/>
            <a:ext cx="381740" cy="35960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1</a:t>
            </a:r>
          </a:p>
        </p:txBody>
      </p:sp>
      <p:pic>
        <p:nvPicPr>
          <p:cNvPr id="18" name="Picture 17" descr="A screenshot of a cell phone&#10;&#10;Description automatically generated">
            <a:extLst>
              <a:ext uri="{FF2B5EF4-FFF2-40B4-BE49-F238E27FC236}">
                <a16:creationId xmlns:a16="http://schemas.microsoft.com/office/drawing/2014/main" id="{25DF9DF8-E97D-E642-9B8A-A3512FA1EB24}"/>
              </a:ext>
            </a:extLst>
          </p:cNvPr>
          <p:cNvPicPr>
            <a:picLocks noChangeAspect="1"/>
          </p:cNvPicPr>
          <p:nvPr/>
        </p:nvPicPr>
        <p:blipFill>
          <a:blip r:embed="rId3"/>
          <a:stretch>
            <a:fillRect/>
          </a:stretch>
        </p:blipFill>
        <p:spPr>
          <a:xfrm>
            <a:off x="958504" y="3784106"/>
            <a:ext cx="5029200" cy="2874583"/>
          </a:xfrm>
          <a:prstGeom prst="rect">
            <a:avLst/>
          </a:prstGeom>
        </p:spPr>
      </p:pic>
      <p:sp>
        <p:nvSpPr>
          <p:cNvPr id="19" name="Star: 5 Points 18">
            <a:extLst>
              <a:ext uri="{FF2B5EF4-FFF2-40B4-BE49-F238E27FC236}">
                <a16:creationId xmlns:a16="http://schemas.microsoft.com/office/drawing/2014/main" id="{57C5D6CE-CDB8-4F08-B21C-8579E40C4FE0}"/>
              </a:ext>
            </a:extLst>
          </p:cNvPr>
          <p:cNvSpPr/>
          <p:nvPr/>
        </p:nvSpPr>
        <p:spPr>
          <a:xfrm>
            <a:off x="4458788" y="5041594"/>
            <a:ext cx="381740" cy="35960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1</a:t>
            </a:r>
          </a:p>
        </p:txBody>
      </p:sp>
    </p:spTree>
    <p:extLst>
      <p:ext uri="{BB962C8B-B14F-4D97-AF65-F5344CB8AC3E}">
        <p14:creationId xmlns:p14="http://schemas.microsoft.com/office/powerpoint/2010/main" val="2918788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FDEFDB-789C-4739-B22A-6F46C67BE54A}"/>
              </a:ext>
            </a:extLst>
          </p:cNvPr>
          <p:cNvSpPr/>
          <p:nvPr/>
        </p:nvSpPr>
        <p:spPr>
          <a:xfrm>
            <a:off x="551895" y="576072"/>
            <a:ext cx="11088210" cy="6116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Motiva</a:t>
            </a:r>
          </a:p>
        </p:txBody>
      </p:sp>
      <p:sp>
        <p:nvSpPr>
          <p:cNvPr id="10" name="Title 7">
            <a:extLst>
              <a:ext uri="{FF2B5EF4-FFF2-40B4-BE49-F238E27FC236}">
                <a16:creationId xmlns:a16="http://schemas.microsoft.com/office/drawing/2014/main" id="{10C363CD-1DDA-4868-8018-07EFF752548F}"/>
              </a:ext>
            </a:extLst>
          </p:cNvPr>
          <p:cNvSpPr txBox="1">
            <a:spLocks/>
          </p:cNvSpPr>
          <p:nvPr/>
        </p:nvSpPr>
        <p:spPr>
          <a:xfrm>
            <a:off x="328168" y="91440"/>
            <a:ext cx="10883392" cy="484632"/>
          </a:xfrm>
          <a:prstGeom prst="rect">
            <a:avLst/>
          </a:prstGeom>
          <a:effectLst/>
        </p:spPr>
        <p:txBody>
          <a:bodyPr vert="horz" lIns="91440" tIns="45720" rIns="91440" bIns="45720" rtlCol="0" anchor="b">
            <a:normAutofit fontScale="550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t>Story</a:t>
            </a:r>
            <a:r>
              <a:rPr lang="en-US" dirty="0"/>
              <a:t> </a:t>
            </a:r>
            <a:r>
              <a:rPr lang="en-US" b="1" dirty="0"/>
              <a:t>Line</a:t>
            </a:r>
          </a:p>
        </p:txBody>
      </p:sp>
      <p:sp>
        <p:nvSpPr>
          <p:cNvPr id="3" name="Rectangle 2">
            <a:extLst>
              <a:ext uri="{FF2B5EF4-FFF2-40B4-BE49-F238E27FC236}">
                <a16:creationId xmlns:a16="http://schemas.microsoft.com/office/drawing/2014/main" id="{67808BAF-85E0-4B89-9AED-329259D525C7}"/>
              </a:ext>
            </a:extLst>
          </p:cNvPr>
          <p:cNvSpPr/>
          <p:nvPr/>
        </p:nvSpPr>
        <p:spPr>
          <a:xfrm>
            <a:off x="551895" y="581501"/>
            <a:ext cx="4758508" cy="412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FFFF"/>
                </a:solidFill>
              </a:rPr>
              <a:t>Can we provide a police patrol plan ?</a:t>
            </a:r>
            <a:r>
              <a:rPr lang="en-US" b="1" dirty="0"/>
              <a:t> </a:t>
            </a:r>
          </a:p>
        </p:txBody>
      </p:sp>
      <p:sp>
        <p:nvSpPr>
          <p:cNvPr id="9" name="Rectangle 8">
            <a:extLst>
              <a:ext uri="{FF2B5EF4-FFF2-40B4-BE49-F238E27FC236}">
                <a16:creationId xmlns:a16="http://schemas.microsoft.com/office/drawing/2014/main" id="{82936A50-7C6D-4FF5-AA3B-21DBE92417FF}"/>
              </a:ext>
            </a:extLst>
          </p:cNvPr>
          <p:cNvSpPr/>
          <p:nvPr/>
        </p:nvSpPr>
        <p:spPr>
          <a:xfrm>
            <a:off x="6996929" y="6125993"/>
            <a:ext cx="4678686" cy="563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 Observation :  Residential Areas clearly stand out and need more police patrolling.</a:t>
            </a:r>
          </a:p>
        </p:txBody>
      </p:sp>
      <p:sp>
        <p:nvSpPr>
          <p:cNvPr id="2" name="TextBox 1">
            <a:extLst>
              <a:ext uri="{FF2B5EF4-FFF2-40B4-BE49-F238E27FC236}">
                <a16:creationId xmlns:a16="http://schemas.microsoft.com/office/drawing/2014/main" id="{95E253E2-A4C6-4353-BD6B-C8103F9AAE4C}"/>
              </a:ext>
            </a:extLst>
          </p:cNvPr>
          <p:cNvSpPr txBox="1"/>
          <p:nvPr/>
        </p:nvSpPr>
        <p:spPr>
          <a:xfrm>
            <a:off x="8131946" y="1405882"/>
            <a:ext cx="2734322" cy="369332"/>
          </a:xfrm>
          <a:prstGeom prst="rect">
            <a:avLst/>
          </a:prstGeom>
          <a:noFill/>
        </p:spPr>
        <p:txBody>
          <a:bodyPr wrap="square" rtlCol="0">
            <a:spAutoFit/>
          </a:bodyPr>
          <a:lstStyle/>
          <a:p>
            <a:r>
              <a:rPr lang="en-US" u="sng" dirty="0"/>
              <a:t>Activities Performed</a:t>
            </a:r>
            <a:r>
              <a:rPr lang="en-US" dirty="0"/>
              <a:t>:</a:t>
            </a:r>
          </a:p>
        </p:txBody>
      </p:sp>
      <p:cxnSp>
        <p:nvCxnSpPr>
          <p:cNvPr id="6" name="Straight Connector 5">
            <a:extLst>
              <a:ext uri="{FF2B5EF4-FFF2-40B4-BE49-F238E27FC236}">
                <a16:creationId xmlns:a16="http://schemas.microsoft.com/office/drawing/2014/main" id="{C834A156-D043-4B1B-9044-22FCAD6B610D}"/>
              </a:ext>
            </a:extLst>
          </p:cNvPr>
          <p:cNvCxnSpPr>
            <a:cxnSpLocks/>
          </p:cNvCxnSpPr>
          <p:nvPr/>
        </p:nvCxnSpPr>
        <p:spPr>
          <a:xfrm>
            <a:off x="6996928" y="576072"/>
            <a:ext cx="1" cy="554992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080E836-771E-4B3E-9CFB-3B40C34BD10E}"/>
              </a:ext>
            </a:extLst>
          </p:cNvPr>
          <p:cNvSpPr txBox="1"/>
          <p:nvPr/>
        </p:nvSpPr>
        <p:spPr>
          <a:xfrm>
            <a:off x="7721074" y="2102522"/>
            <a:ext cx="3356156" cy="2862322"/>
          </a:xfrm>
          <a:prstGeom prst="rect">
            <a:avLst/>
          </a:prstGeom>
          <a:noFill/>
        </p:spPr>
        <p:txBody>
          <a:bodyPr wrap="square" rtlCol="0">
            <a:spAutoFit/>
          </a:bodyPr>
          <a:lstStyle/>
          <a:p>
            <a:r>
              <a:rPr lang="en-US" dirty="0"/>
              <a:t>1.Used Hate Crime Dataset</a:t>
            </a:r>
          </a:p>
          <a:p>
            <a:endParaRPr lang="en-US" dirty="0"/>
          </a:p>
          <a:p>
            <a:r>
              <a:rPr lang="en-US" dirty="0"/>
              <a:t>2. Sample includes top 4 states</a:t>
            </a:r>
          </a:p>
          <a:p>
            <a:endParaRPr lang="en-US" dirty="0"/>
          </a:p>
          <a:p>
            <a:r>
              <a:rPr lang="en-US" dirty="0"/>
              <a:t>3. Had to exclude NY because of vague information related to crime locations</a:t>
            </a:r>
          </a:p>
          <a:p>
            <a:endParaRPr lang="en-US" dirty="0"/>
          </a:p>
          <a:p>
            <a:r>
              <a:rPr lang="en-US" dirty="0"/>
              <a:t>4.Created higher level bins for grouping of crime locations.</a:t>
            </a:r>
          </a:p>
        </p:txBody>
      </p:sp>
      <p:pic>
        <p:nvPicPr>
          <p:cNvPr id="12" name="Picture 11" descr="A screenshot of a cell phone&#10;&#10;Description automatically generated">
            <a:extLst>
              <a:ext uri="{FF2B5EF4-FFF2-40B4-BE49-F238E27FC236}">
                <a16:creationId xmlns:a16="http://schemas.microsoft.com/office/drawing/2014/main" id="{C46A6022-0545-4499-BE1E-C7D6E1D52625}"/>
              </a:ext>
            </a:extLst>
          </p:cNvPr>
          <p:cNvPicPr>
            <a:picLocks noChangeAspect="1"/>
          </p:cNvPicPr>
          <p:nvPr/>
        </p:nvPicPr>
        <p:blipFill>
          <a:blip r:embed="rId2"/>
          <a:stretch>
            <a:fillRect/>
          </a:stretch>
        </p:blipFill>
        <p:spPr>
          <a:xfrm>
            <a:off x="1437582" y="1552369"/>
            <a:ext cx="5027347" cy="4277073"/>
          </a:xfrm>
          <a:prstGeom prst="rect">
            <a:avLst/>
          </a:prstGeom>
        </p:spPr>
      </p:pic>
    </p:spTree>
    <p:extLst>
      <p:ext uri="{BB962C8B-B14F-4D97-AF65-F5344CB8AC3E}">
        <p14:creationId xmlns:p14="http://schemas.microsoft.com/office/powerpoint/2010/main" val="1260854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FDEFDB-789C-4739-B22A-6F46C67BE54A}"/>
              </a:ext>
            </a:extLst>
          </p:cNvPr>
          <p:cNvSpPr/>
          <p:nvPr/>
        </p:nvSpPr>
        <p:spPr>
          <a:xfrm>
            <a:off x="551895" y="612501"/>
            <a:ext cx="11088210" cy="6116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Population definition:</a:t>
            </a:r>
            <a:endParaRPr lang="en-US" dirty="0"/>
          </a:p>
          <a:p>
            <a:r>
              <a:rPr lang="en-US" dirty="0"/>
              <a:t> </a:t>
            </a:r>
          </a:p>
          <a:p>
            <a:r>
              <a:rPr lang="en-US" dirty="0"/>
              <a:t>Total crime data for all 50 states for the period  from 2014 through 2017</a:t>
            </a:r>
          </a:p>
          <a:p>
            <a:r>
              <a:rPr lang="en-US" dirty="0"/>
              <a:t> </a:t>
            </a:r>
          </a:p>
          <a:p>
            <a:r>
              <a:rPr lang="en-US" b="1" dirty="0"/>
              <a:t>Sample definition:</a:t>
            </a:r>
            <a:endParaRPr lang="en-US" dirty="0"/>
          </a:p>
          <a:p>
            <a:r>
              <a:rPr lang="en-US" dirty="0"/>
              <a:t> </a:t>
            </a:r>
          </a:p>
          <a:p>
            <a:r>
              <a:rPr lang="en-US" dirty="0"/>
              <a:t>Total crime data for selected five states (</a:t>
            </a:r>
            <a:r>
              <a:rPr lang="en-US" b="1" dirty="0"/>
              <a:t>(CA, MA, OH, MI, CO) </a:t>
            </a:r>
            <a:r>
              <a:rPr lang="en-US" dirty="0"/>
              <a:t>for the period from 2014 through 2017.</a:t>
            </a:r>
          </a:p>
        </p:txBody>
      </p:sp>
      <p:sp>
        <p:nvSpPr>
          <p:cNvPr id="10" name="Title 7">
            <a:extLst>
              <a:ext uri="{FF2B5EF4-FFF2-40B4-BE49-F238E27FC236}">
                <a16:creationId xmlns:a16="http://schemas.microsoft.com/office/drawing/2014/main" id="{10C363CD-1DDA-4868-8018-07EFF752548F}"/>
              </a:ext>
            </a:extLst>
          </p:cNvPr>
          <p:cNvSpPr txBox="1">
            <a:spLocks/>
          </p:cNvSpPr>
          <p:nvPr/>
        </p:nvSpPr>
        <p:spPr>
          <a:xfrm>
            <a:off x="328168" y="91440"/>
            <a:ext cx="10883392" cy="484632"/>
          </a:xfrm>
          <a:prstGeom prst="rect">
            <a:avLst/>
          </a:prstGeom>
          <a:effectLst/>
        </p:spPr>
        <p:txBody>
          <a:bodyPr vert="horz" lIns="91440" tIns="45720" rIns="91440" bIns="45720" rtlCol="0" anchor="b">
            <a:normAutofit fontScale="550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t>Story Line</a:t>
            </a:r>
          </a:p>
        </p:txBody>
      </p:sp>
      <p:sp>
        <p:nvSpPr>
          <p:cNvPr id="3" name="Rectangle 2">
            <a:extLst>
              <a:ext uri="{FF2B5EF4-FFF2-40B4-BE49-F238E27FC236}">
                <a16:creationId xmlns:a16="http://schemas.microsoft.com/office/drawing/2014/main" id="{67808BAF-85E0-4B89-9AED-329259D525C7}"/>
              </a:ext>
            </a:extLst>
          </p:cNvPr>
          <p:cNvSpPr/>
          <p:nvPr/>
        </p:nvSpPr>
        <p:spPr>
          <a:xfrm>
            <a:off x="551895" y="611780"/>
            <a:ext cx="1109168" cy="44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 T Test</a:t>
            </a:r>
          </a:p>
        </p:txBody>
      </p:sp>
      <p:pic>
        <p:nvPicPr>
          <p:cNvPr id="6" name="Picture 5" descr="/var/folders/g3/c4byxdms18qg_xqztq36h5vm0000gn/T/com.microsoft.Word/Content.MSO/293F5D89.tmp">
            <a:extLst>
              <a:ext uri="{FF2B5EF4-FFF2-40B4-BE49-F238E27FC236}">
                <a16:creationId xmlns:a16="http://schemas.microsoft.com/office/drawing/2014/main" id="{21E48AF2-B0D2-48C3-A868-D70940C98F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03936" y="2625629"/>
            <a:ext cx="3840000" cy="2311385"/>
          </a:xfrm>
          <a:prstGeom prst="rect">
            <a:avLst/>
          </a:prstGeom>
          <a:noFill/>
          <a:ln>
            <a:noFill/>
          </a:ln>
        </p:spPr>
      </p:pic>
      <p:pic>
        <p:nvPicPr>
          <p:cNvPr id="2" name="Picture 1">
            <a:extLst>
              <a:ext uri="{FF2B5EF4-FFF2-40B4-BE49-F238E27FC236}">
                <a16:creationId xmlns:a16="http://schemas.microsoft.com/office/drawing/2014/main" id="{67F83DB3-9DD0-404D-A2F7-D4D710597936}"/>
              </a:ext>
            </a:extLst>
          </p:cNvPr>
          <p:cNvPicPr>
            <a:picLocks noChangeAspect="1"/>
          </p:cNvPicPr>
          <p:nvPr/>
        </p:nvPicPr>
        <p:blipFill>
          <a:blip r:embed="rId3"/>
          <a:stretch>
            <a:fillRect/>
          </a:stretch>
        </p:blipFill>
        <p:spPr>
          <a:xfrm>
            <a:off x="7509756" y="2277383"/>
            <a:ext cx="5712008" cy="226615"/>
          </a:xfrm>
          <a:prstGeom prst="rect">
            <a:avLst/>
          </a:prstGeom>
        </p:spPr>
      </p:pic>
      <p:cxnSp>
        <p:nvCxnSpPr>
          <p:cNvPr id="7" name="Straight Connector 6">
            <a:extLst>
              <a:ext uri="{FF2B5EF4-FFF2-40B4-BE49-F238E27FC236}">
                <a16:creationId xmlns:a16="http://schemas.microsoft.com/office/drawing/2014/main" id="{68BFEE00-74D8-4F00-A11C-42A6E2E2B97B}"/>
              </a:ext>
            </a:extLst>
          </p:cNvPr>
          <p:cNvCxnSpPr/>
          <p:nvPr/>
        </p:nvCxnSpPr>
        <p:spPr>
          <a:xfrm>
            <a:off x="6436311" y="576072"/>
            <a:ext cx="0" cy="6116715"/>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D3A71B8-8D01-4A42-9DE7-BE4D7F777E75}"/>
              </a:ext>
            </a:extLst>
          </p:cNvPr>
          <p:cNvSpPr/>
          <p:nvPr/>
        </p:nvSpPr>
        <p:spPr>
          <a:xfrm>
            <a:off x="628838" y="1104299"/>
            <a:ext cx="5716685" cy="2154436"/>
          </a:xfrm>
          <a:prstGeom prst="rect">
            <a:avLst/>
          </a:prstGeom>
        </p:spPr>
        <p:txBody>
          <a:bodyPr wrap="square">
            <a:spAutoFit/>
          </a:bodyPr>
          <a:lstStyle/>
          <a:p>
            <a:r>
              <a:rPr lang="en-US" sz="2000" b="1" dirty="0">
                <a:latin typeface="Times New Roman" panose="02020603050405020304" pitchFamily="18" charset="0"/>
                <a:ea typeface="Times New Roman" panose="02020603050405020304" pitchFamily="18" charset="0"/>
              </a:rPr>
              <a:t>Problem Statement:</a:t>
            </a:r>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 </a:t>
            </a:r>
          </a:p>
          <a:p>
            <a:r>
              <a:rPr lang="en-US" sz="1200" dirty="0">
                <a:latin typeface="Times New Roman" panose="02020603050405020304" pitchFamily="18" charset="0"/>
                <a:ea typeface="Times New Roman" panose="02020603050405020304" pitchFamily="18" charset="0"/>
              </a:rPr>
              <a:t>We obtained the crime rate statistics as part of the population (All US states for the period from 2014 to 2017. As part of a social engineering exercise, the federal government wanted to invest in specific job training programs to improve employment opportunities and see if this investment has a positive or negative effect on crime rate or no effect at all.</a:t>
            </a:r>
          </a:p>
          <a:p>
            <a:r>
              <a:rPr lang="en-US" sz="1200" dirty="0">
                <a:latin typeface="Times New Roman" panose="02020603050405020304" pitchFamily="18" charset="0"/>
                <a:ea typeface="Times New Roman" panose="02020603050405020304" pitchFamily="18" charset="0"/>
              </a:rPr>
              <a:t> </a:t>
            </a:r>
          </a:p>
          <a:p>
            <a:r>
              <a:rPr lang="en-US" sz="1200" dirty="0">
                <a:latin typeface="Times New Roman" panose="02020603050405020304" pitchFamily="18" charset="0"/>
                <a:ea typeface="Times New Roman" panose="02020603050405020304" pitchFamily="18" charset="0"/>
              </a:rPr>
              <a:t>A sample of five states have been selected, where specific programs have been run to improve the employment opportunities.  These states were </a:t>
            </a:r>
            <a:r>
              <a:rPr lang="en-US" sz="1200" b="1" dirty="0">
                <a:latin typeface="Times New Roman" panose="02020603050405020304" pitchFamily="18" charset="0"/>
                <a:ea typeface="Times New Roman" panose="02020603050405020304" pitchFamily="18" charset="0"/>
              </a:rPr>
              <a:t>(CA, MA, OH, MI, CO).</a:t>
            </a:r>
            <a:r>
              <a:rPr lang="en-US" sz="1200" dirty="0">
                <a:latin typeface="Times New Roman" panose="02020603050405020304" pitchFamily="18" charset="0"/>
                <a:ea typeface="Times New Roman" panose="02020603050405020304" pitchFamily="18" charset="0"/>
              </a:rPr>
              <a:t>  Did the investment in the job training programs affect the crime rate?</a:t>
            </a:r>
          </a:p>
        </p:txBody>
      </p:sp>
      <p:sp>
        <p:nvSpPr>
          <p:cNvPr id="15" name="Rectangle 14">
            <a:extLst>
              <a:ext uri="{FF2B5EF4-FFF2-40B4-BE49-F238E27FC236}">
                <a16:creationId xmlns:a16="http://schemas.microsoft.com/office/drawing/2014/main" id="{8D3FE83A-50C8-45BD-8E48-FF7215F61262}"/>
              </a:ext>
            </a:extLst>
          </p:cNvPr>
          <p:cNvSpPr/>
          <p:nvPr/>
        </p:nvSpPr>
        <p:spPr>
          <a:xfrm>
            <a:off x="571021" y="3391364"/>
            <a:ext cx="5774502" cy="2492990"/>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Null and alternate hypothesis</a:t>
            </a:r>
            <a:endParaRPr lang="en-US" sz="1200" dirty="0">
              <a:latin typeface="Times New Roman" panose="02020603050405020304" pitchFamily="18" charset="0"/>
              <a:ea typeface="Times New Roman" panose="02020603050405020304" pitchFamily="18" charset="0"/>
            </a:endParaRPr>
          </a:p>
          <a:p>
            <a:endParaRPr lang="en-US" sz="1200" b="1" dirty="0">
              <a:latin typeface="Times New Roman" panose="02020603050405020304" pitchFamily="18" charset="0"/>
              <a:ea typeface="Times New Roman" panose="02020603050405020304" pitchFamily="18" charset="0"/>
            </a:endParaRPr>
          </a:p>
          <a:p>
            <a:r>
              <a:rPr lang="en-US" sz="1200" b="1" dirty="0">
                <a:latin typeface="Times New Roman" panose="02020603050405020304" pitchFamily="18" charset="0"/>
                <a:ea typeface="Times New Roman" panose="02020603050405020304" pitchFamily="18" charset="0"/>
              </a:rPr>
              <a:t>            Null Hypothesis:</a:t>
            </a:r>
            <a:r>
              <a:rPr lang="en-US" sz="1200" dirty="0">
                <a:latin typeface="Times New Roman" panose="02020603050405020304" pitchFamily="18" charset="0"/>
                <a:ea typeface="Times New Roman" panose="02020603050405020304" pitchFamily="18" charset="0"/>
              </a:rPr>
              <a:t> </a:t>
            </a:r>
          </a:p>
          <a:p>
            <a:pPr marL="457200" marR="0">
              <a:spcBef>
                <a:spcPts val="0"/>
              </a:spcBef>
              <a:spcAft>
                <a:spcPts val="0"/>
              </a:spcAft>
            </a:pPr>
            <a:r>
              <a:rPr lang="en-US" sz="1200" dirty="0">
                <a:latin typeface="Times New Roman" panose="02020603050405020304" pitchFamily="18" charset="0"/>
                <a:ea typeface="Times New Roman" panose="02020603050405020304" pitchFamily="18" charset="0"/>
              </a:rPr>
              <a:t>H0 :  Sample mean = Population mean (i.e. the investment in job training did not affect the crime rate)                                                                                                               </a:t>
            </a:r>
            <a:r>
              <a:rPr lang="en-US" sz="1200" b="1" dirty="0">
                <a:latin typeface="Times New Roman" panose="02020603050405020304" pitchFamily="18" charset="0"/>
                <a:ea typeface="Times New Roman" panose="02020603050405020304" pitchFamily="18" charset="0"/>
              </a:rPr>
              <a:t>Alternate Hypothesis:</a:t>
            </a:r>
            <a:r>
              <a:rPr lang="en-US" sz="1200" dirty="0">
                <a:latin typeface="Times New Roman" panose="02020603050405020304" pitchFamily="18" charset="0"/>
                <a:ea typeface="Times New Roman" panose="02020603050405020304" pitchFamily="18" charset="0"/>
              </a:rPr>
              <a:t> </a:t>
            </a:r>
          </a:p>
          <a:p>
            <a:pPr marL="457200" marR="0">
              <a:spcBef>
                <a:spcPts val="0"/>
              </a:spcBef>
              <a:spcAft>
                <a:spcPts val="0"/>
              </a:spcAft>
            </a:pPr>
            <a:r>
              <a:rPr lang="en-US" sz="1200" dirty="0">
                <a:latin typeface="Times New Roman" panose="02020603050405020304" pitchFamily="18" charset="0"/>
                <a:ea typeface="Times New Roman" panose="02020603050405020304" pitchFamily="18" charset="0"/>
              </a:rPr>
              <a:t>H1: Sample mean not = Population mean (i.e. the investment in job training did affect the crime rate)</a:t>
            </a:r>
          </a:p>
          <a:p>
            <a:r>
              <a:rPr lang="en-US" sz="1200" dirty="0">
                <a:latin typeface="Times New Roman" panose="02020603050405020304" pitchFamily="18" charset="0"/>
                <a:ea typeface="Times New Roman" panose="02020603050405020304" pitchFamily="18" charset="0"/>
              </a:rPr>
              <a:t> </a:t>
            </a:r>
          </a:p>
          <a:p>
            <a:r>
              <a:rPr lang="en-US" sz="1200" b="1" dirty="0">
                <a:latin typeface="Times New Roman" panose="02020603050405020304" pitchFamily="18" charset="0"/>
                <a:ea typeface="Times New Roman" panose="02020603050405020304" pitchFamily="18" charset="0"/>
              </a:rPr>
              <a:t>State Alpha (confidence level)</a:t>
            </a:r>
            <a:endParaRPr lang="en-US" sz="1200" dirty="0">
              <a:latin typeface="Times New Roman" panose="02020603050405020304" pitchFamily="18" charset="0"/>
              <a:ea typeface="Times New Roman" panose="02020603050405020304" pitchFamily="18" charset="0"/>
            </a:endParaRPr>
          </a:p>
          <a:p>
            <a:r>
              <a:rPr lang="en-US" sz="1200" dirty="0">
                <a:latin typeface="Times New Roman" panose="02020603050405020304" pitchFamily="18" charset="0"/>
                <a:ea typeface="Times New Roman" panose="02020603050405020304" pitchFamily="18" charset="0"/>
              </a:rPr>
              <a:t>              0.05 (95% confidence level)</a:t>
            </a:r>
          </a:p>
          <a:p>
            <a:r>
              <a:rPr lang="en-US" sz="1200" b="1" dirty="0">
                <a:latin typeface="Times New Roman" panose="02020603050405020304" pitchFamily="18" charset="0"/>
                <a:ea typeface="Times New Roman" panose="02020603050405020304" pitchFamily="18" charset="0"/>
              </a:rPr>
              <a:t>Calculate degrees of freedom</a:t>
            </a:r>
            <a:endParaRPr lang="en-US" sz="1200" dirty="0">
              <a:latin typeface="Times New Roman" panose="02020603050405020304" pitchFamily="18" charset="0"/>
              <a:ea typeface="Times New Roman" panose="02020603050405020304" pitchFamily="18" charset="0"/>
            </a:endParaRPr>
          </a:p>
          <a:p>
            <a:r>
              <a:rPr lang="en-US" sz="1200" dirty="0">
                <a:latin typeface="Times New Roman" panose="02020603050405020304" pitchFamily="18" charset="0"/>
                <a:ea typeface="Times New Roman" panose="02020603050405020304" pitchFamily="18" charset="0"/>
              </a:rPr>
              <a:t>              Number of states in the sample = 5. That means the degrees of freedom = 5-1 = 4</a:t>
            </a:r>
          </a:p>
        </p:txBody>
      </p:sp>
      <p:pic>
        <p:nvPicPr>
          <p:cNvPr id="16" name="Picture 15">
            <a:extLst>
              <a:ext uri="{FF2B5EF4-FFF2-40B4-BE49-F238E27FC236}">
                <a16:creationId xmlns:a16="http://schemas.microsoft.com/office/drawing/2014/main" id="{11193365-E186-41C6-9887-7A2DE3DF9116}"/>
              </a:ext>
            </a:extLst>
          </p:cNvPr>
          <p:cNvPicPr>
            <a:picLocks noChangeAspect="1"/>
          </p:cNvPicPr>
          <p:nvPr/>
        </p:nvPicPr>
        <p:blipFill>
          <a:blip r:embed="rId4"/>
          <a:stretch>
            <a:fillRect/>
          </a:stretch>
        </p:blipFill>
        <p:spPr>
          <a:xfrm>
            <a:off x="643276" y="6011299"/>
            <a:ext cx="5945363" cy="483911"/>
          </a:xfrm>
          <a:prstGeom prst="rect">
            <a:avLst/>
          </a:prstGeom>
        </p:spPr>
      </p:pic>
      <p:pic>
        <p:nvPicPr>
          <p:cNvPr id="17" name="Picture 16">
            <a:extLst>
              <a:ext uri="{FF2B5EF4-FFF2-40B4-BE49-F238E27FC236}">
                <a16:creationId xmlns:a16="http://schemas.microsoft.com/office/drawing/2014/main" id="{5AA972AD-8DA8-4A55-8E22-983E0C5BC5C9}"/>
              </a:ext>
            </a:extLst>
          </p:cNvPr>
          <p:cNvPicPr>
            <a:picLocks noChangeAspect="1"/>
          </p:cNvPicPr>
          <p:nvPr/>
        </p:nvPicPr>
        <p:blipFill>
          <a:blip r:embed="rId5"/>
          <a:stretch>
            <a:fillRect/>
          </a:stretch>
        </p:blipFill>
        <p:spPr>
          <a:xfrm>
            <a:off x="6590386" y="752690"/>
            <a:ext cx="4885334" cy="1403062"/>
          </a:xfrm>
          <a:prstGeom prst="rect">
            <a:avLst/>
          </a:prstGeom>
        </p:spPr>
      </p:pic>
      <p:sp>
        <p:nvSpPr>
          <p:cNvPr id="4" name="Rectangle 3">
            <a:extLst>
              <a:ext uri="{FF2B5EF4-FFF2-40B4-BE49-F238E27FC236}">
                <a16:creationId xmlns:a16="http://schemas.microsoft.com/office/drawing/2014/main" id="{EA821F59-3D77-42B6-949A-98E9A89D6354}"/>
              </a:ext>
            </a:extLst>
          </p:cNvPr>
          <p:cNvSpPr/>
          <p:nvPr/>
        </p:nvSpPr>
        <p:spPr>
          <a:xfrm>
            <a:off x="6587606" y="5003735"/>
            <a:ext cx="4960082" cy="1569660"/>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Results :(test statistics and </a:t>
            </a:r>
            <a:r>
              <a:rPr lang="en-US" sz="1200" b="1" dirty="0" err="1">
                <a:latin typeface="Times New Roman" panose="02020603050405020304" pitchFamily="18" charset="0"/>
                <a:ea typeface="Times New Roman" panose="02020603050405020304" pitchFamily="18" charset="0"/>
              </a:rPr>
              <a:t>p_value</a:t>
            </a:r>
            <a:r>
              <a:rPr lang="en-US" sz="1200" b="1" dirty="0">
                <a:latin typeface="Times New Roman" panose="02020603050405020304" pitchFamily="18" charset="0"/>
                <a:ea typeface="Times New Roman" panose="02020603050405020304" pitchFamily="18" charset="0"/>
              </a:rPr>
              <a:t>) computed using stats.ttest_1samp from </a:t>
            </a:r>
            <a:r>
              <a:rPr lang="en-US" sz="1200" b="1" dirty="0" err="1">
                <a:latin typeface="Times New Roman" panose="02020603050405020304" pitchFamily="18" charset="0"/>
                <a:ea typeface="Times New Roman" panose="02020603050405020304" pitchFamily="18" charset="0"/>
              </a:rPr>
              <a:t>scipy</a:t>
            </a:r>
            <a:r>
              <a:rPr lang="en-US" sz="1200" b="1" dirty="0">
                <a:latin typeface="Times New Roman" panose="02020603050405020304" pitchFamily="18" charset="0"/>
                <a:ea typeface="Times New Roman" panose="02020603050405020304" pitchFamily="18" charset="0"/>
              </a:rPr>
              <a:t> library</a:t>
            </a:r>
            <a:r>
              <a:rPr lang="en-US" sz="1200" dirty="0">
                <a:latin typeface="Times New Roman" panose="02020603050405020304" pitchFamily="18" charset="0"/>
                <a:ea typeface="Times New Roman" panose="02020603050405020304" pitchFamily="18" charset="0"/>
              </a:rPr>
              <a:t> </a:t>
            </a:r>
          </a:p>
          <a:p>
            <a:pPr marL="457200" marR="0">
              <a:spcBef>
                <a:spcPts val="0"/>
              </a:spcBef>
              <a:spcAft>
                <a:spcPts val="0"/>
              </a:spcAft>
            </a:pPr>
            <a:r>
              <a:rPr lang="en-US" sz="1200" b="1" i="1" dirty="0">
                <a:solidFill>
                  <a:srgbClr val="0070C0"/>
                </a:solidFill>
                <a:latin typeface="Times New Roman" panose="02020603050405020304" pitchFamily="18" charset="0"/>
                <a:ea typeface="Times New Roman" panose="02020603050405020304" pitchFamily="18" charset="0"/>
                <a:cs typeface="Times New Roman (Body CS)"/>
              </a:rPr>
              <a:t>statistic=2.144272939863221,  </a:t>
            </a:r>
            <a:r>
              <a:rPr lang="en-US" sz="1200" b="1" i="1" dirty="0" err="1">
                <a:solidFill>
                  <a:srgbClr val="0070C0"/>
                </a:solidFill>
                <a:latin typeface="Times New Roman" panose="02020603050405020304" pitchFamily="18" charset="0"/>
                <a:ea typeface="Times New Roman" panose="02020603050405020304" pitchFamily="18" charset="0"/>
                <a:cs typeface="Times New Roman (Body CS)"/>
              </a:rPr>
              <a:t>pvalue</a:t>
            </a:r>
            <a:r>
              <a:rPr lang="en-US" sz="1200" b="1" i="1" dirty="0">
                <a:solidFill>
                  <a:srgbClr val="0070C0"/>
                </a:solidFill>
                <a:latin typeface="Times New Roman" panose="02020603050405020304" pitchFamily="18" charset="0"/>
                <a:ea typeface="Times New Roman" panose="02020603050405020304" pitchFamily="18" charset="0"/>
                <a:cs typeface="Times New Roman (Body CS)"/>
              </a:rPr>
              <a:t>=0.09861344955296641</a:t>
            </a:r>
            <a:endParaRPr lang="en-US" sz="1200" dirty="0">
              <a:latin typeface="Times New Roman" panose="02020603050405020304" pitchFamily="18" charset="0"/>
              <a:ea typeface="Times New Roman" panose="02020603050405020304" pitchFamily="18" charset="0"/>
            </a:endParaRPr>
          </a:p>
          <a:p>
            <a:r>
              <a:rPr lang="en-US" sz="1200" dirty="0">
                <a:latin typeface="Times New Roman" panose="02020603050405020304" pitchFamily="18" charset="0"/>
                <a:ea typeface="Times New Roman" panose="02020603050405020304" pitchFamily="18" charset="0"/>
              </a:rPr>
              <a:t> </a:t>
            </a:r>
          </a:p>
          <a:p>
            <a:r>
              <a:rPr lang="en-US" sz="1200" b="1" dirty="0">
                <a:latin typeface="Times New Roman" panose="02020603050405020304" pitchFamily="18" charset="0"/>
                <a:ea typeface="Times New Roman" panose="02020603050405020304" pitchFamily="18" charset="0"/>
              </a:rPr>
              <a:t>Conclusion</a:t>
            </a:r>
            <a:r>
              <a:rPr lang="en-US" sz="1200" dirty="0">
                <a:latin typeface="Times New Roman" panose="02020603050405020304" pitchFamily="18" charset="0"/>
                <a:ea typeface="Times New Roman" panose="02020603050405020304" pitchFamily="18" charset="0"/>
              </a:rPr>
              <a:t> </a:t>
            </a:r>
          </a:p>
          <a:p>
            <a:r>
              <a:rPr lang="en-US" sz="1200" dirty="0">
                <a:latin typeface="Times New Roman" panose="02020603050405020304" pitchFamily="18" charset="0"/>
                <a:ea typeface="Times New Roman" panose="02020603050405020304" pitchFamily="18" charset="0"/>
              </a:rPr>
              <a:t>Since p&gt;0,05, we accept the null hypothesis that the population and sample means are equal.  That means, the investment in the job training did not affect the crime rate.</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0975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FDEFDB-789C-4739-B22A-6F46C67BE54A}"/>
              </a:ext>
            </a:extLst>
          </p:cNvPr>
          <p:cNvSpPr/>
          <p:nvPr/>
        </p:nvSpPr>
        <p:spPr>
          <a:xfrm>
            <a:off x="551895" y="577048"/>
            <a:ext cx="11088210" cy="6116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dirty="0">
                <a:solidFill>
                  <a:srgbClr val="0070C0"/>
                </a:solidFill>
                <a:highlight>
                  <a:srgbClr val="FFFFFF"/>
                </a:highlight>
                <a:latin typeface="Arial" panose="020B0604020202020204" pitchFamily="34" charset="0"/>
                <a:ea typeface="Calibri" panose="020F0502020204030204" pitchFamily="34" charset="0"/>
                <a:cs typeface="Arial" panose="020B0604020202020204" pitchFamily="34" charset="0"/>
              </a:rPr>
              <a:t>Discuss any difficulties that arose, and how you dealt with them</a:t>
            </a:r>
          </a:p>
          <a:p>
            <a:pPr>
              <a:lnSpc>
                <a:spcPct val="107000"/>
              </a:lnSpc>
            </a:pPr>
            <a:endParaRPr lang="en-US" dirty="0">
              <a:solidFill>
                <a:srgbClr val="0070C0"/>
              </a:solidFill>
              <a:highlight>
                <a:srgbClr val="FFFFFF"/>
              </a:highlight>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US" u="sng"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rPr>
              <a:t>Difficulty</a:t>
            </a:r>
            <a:r>
              <a:rPr lang="en-US"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rPr>
              <a:t>:</a:t>
            </a:r>
          </a:p>
          <a:p>
            <a:pPr>
              <a:lnSpc>
                <a:spcPct val="107000"/>
              </a:lnSpc>
            </a:pPr>
            <a:r>
              <a:rPr lang="en-US"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rPr>
              <a:t>    Face to face meetings outside class hours were challenging. </a:t>
            </a:r>
          </a:p>
          <a:p>
            <a:pPr>
              <a:lnSpc>
                <a:spcPct val="107000"/>
              </a:lnSpc>
            </a:pPr>
            <a:endParaRPr lang="en-US"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US" u="sng"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rPr>
              <a:t>Solution</a:t>
            </a:r>
            <a:r>
              <a:rPr lang="en-US"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rPr>
              <a:t>: </a:t>
            </a:r>
          </a:p>
          <a:p>
            <a:pPr>
              <a:lnSpc>
                <a:spcPct val="107000"/>
              </a:lnSpc>
            </a:pPr>
            <a:r>
              <a:rPr lang="en-US"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rPr>
              <a:t>    Had to resort to phone calls and </a:t>
            </a:r>
            <a:r>
              <a:rPr lang="en-US" dirty="0" err="1">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rPr>
              <a:t>Webex</a:t>
            </a:r>
            <a:r>
              <a:rPr lang="en-US"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rPr>
              <a:t> sessions.</a:t>
            </a:r>
          </a:p>
          <a:p>
            <a:pPr>
              <a:lnSpc>
                <a:spcPct val="107000"/>
              </a:lnSpc>
            </a:pPr>
            <a:endParaRPr lang="en-US"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endParaRPr>
          </a:p>
          <a:p>
            <a:pPr>
              <a:lnSpc>
                <a:spcPct val="107000"/>
              </a:lnSpc>
            </a:pPr>
            <a:endParaRPr lang="en-US"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endParaRPr>
          </a:p>
          <a:p>
            <a:pPr>
              <a:lnSpc>
                <a:spcPct val="107000"/>
              </a:lnSpc>
            </a:pPr>
            <a:endParaRPr lang="en-US"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US" dirty="0">
                <a:solidFill>
                  <a:srgbClr val="0070C0"/>
                </a:solidFill>
                <a:highlight>
                  <a:srgbClr val="FFFFFF"/>
                </a:highlight>
                <a:latin typeface="Arial" panose="020B0604020202020204" pitchFamily="34" charset="0"/>
                <a:ea typeface="Calibri" panose="020F0502020204030204" pitchFamily="34" charset="0"/>
                <a:cs typeface="Arial" panose="020B0604020202020204" pitchFamily="34" charset="0"/>
              </a:rPr>
              <a:t>Discuss any additional questions that came up, but which you didn't have time to answer: What would you research next, if you had two more weeks?</a:t>
            </a:r>
          </a:p>
          <a:p>
            <a:pPr>
              <a:lnSpc>
                <a:spcPct val="107000"/>
              </a:lnSpc>
            </a:pPr>
            <a:endParaRPr lang="en-US"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US" u="sng"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rPr>
              <a:t>Introduce Juvenile crime data</a:t>
            </a:r>
          </a:p>
          <a:p>
            <a:pPr>
              <a:lnSpc>
                <a:spcPct val="107000"/>
              </a:lnSpc>
            </a:pPr>
            <a:r>
              <a:rPr lang="en-US"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rPr>
              <a:t>       Juvenile crime rate v/s Adult crime rate by State</a:t>
            </a:r>
          </a:p>
          <a:p>
            <a:pPr>
              <a:lnSpc>
                <a:spcPct val="107000"/>
              </a:lnSpc>
            </a:pPr>
            <a:r>
              <a:rPr lang="en-US"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rPr>
              <a:t>       Can a higher adult crime rate predict higher % of juveniles becoming adult criminals?   </a:t>
            </a:r>
          </a:p>
          <a:p>
            <a:pPr>
              <a:lnSpc>
                <a:spcPct val="107000"/>
              </a:lnSpc>
            </a:pPr>
            <a:endParaRPr lang="en-US"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US" u="sng"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rPr>
              <a:t>Introduce another dimension – Race</a:t>
            </a:r>
          </a:p>
          <a:p>
            <a:pPr>
              <a:lnSpc>
                <a:spcPct val="107000"/>
              </a:lnSpc>
            </a:pPr>
            <a:r>
              <a:rPr lang="en-US"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rPr>
              <a:t>       Does the data provide evidence of higher inter-racial hate crimes ?</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Title 7">
            <a:extLst>
              <a:ext uri="{FF2B5EF4-FFF2-40B4-BE49-F238E27FC236}">
                <a16:creationId xmlns:a16="http://schemas.microsoft.com/office/drawing/2014/main" id="{10C363CD-1DDA-4868-8018-07EFF752548F}"/>
              </a:ext>
            </a:extLst>
          </p:cNvPr>
          <p:cNvSpPr txBox="1">
            <a:spLocks/>
          </p:cNvSpPr>
          <p:nvPr/>
        </p:nvSpPr>
        <p:spPr>
          <a:xfrm>
            <a:off x="328168" y="91440"/>
            <a:ext cx="10883392" cy="484632"/>
          </a:xfrm>
          <a:prstGeom prst="rect">
            <a:avLst/>
          </a:prstGeom>
          <a:effectLst/>
        </p:spPr>
        <p:txBody>
          <a:bodyPr vert="horz" lIns="91440" tIns="45720" rIns="91440" bIns="45720" rtlCol="0" anchor="b">
            <a:normAutofit fontScale="550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t>Post Mortem</a:t>
            </a:r>
          </a:p>
        </p:txBody>
      </p:sp>
      <p:cxnSp>
        <p:nvCxnSpPr>
          <p:cNvPr id="5" name="Straight Connector 4">
            <a:extLst>
              <a:ext uri="{FF2B5EF4-FFF2-40B4-BE49-F238E27FC236}">
                <a16:creationId xmlns:a16="http://schemas.microsoft.com/office/drawing/2014/main" id="{56118DBD-68CB-9D4C-95EA-EB179F321692}"/>
              </a:ext>
            </a:extLst>
          </p:cNvPr>
          <p:cNvCxnSpPr/>
          <p:nvPr/>
        </p:nvCxnSpPr>
        <p:spPr>
          <a:xfrm>
            <a:off x="861134" y="3429000"/>
            <a:ext cx="1052891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269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80CF-47C5-4DE4-B2DF-1AE117C03D75}"/>
              </a:ext>
            </a:extLst>
          </p:cNvPr>
          <p:cNvSpPr>
            <a:spLocks noGrp="1"/>
          </p:cNvSpPr>
          <p:nvPr>
            <p:ph type="ctrTitle"/>
          </p:nvPr>
        </p:nvSpPr>
        <p:spPr/>
        <p:txBody>
          <a:bodyPr/>
          <a:lstStyle/>
          <a:p>
            <a:r>
              <a:rPr lang="en-US" dirty="0"/>
              <a:t>Q &amp; A</a:t>
            </a:r>
          </a:p>
        </p:txBody>
      </p:sp>
    </p:spTree>
    <p:extLst>
      <p:ext uri="{BB962C8B-B14F-4D97-AF65-F5344CB8AC3E}">
        <p14:creationId xmlns:p14="http://schemas.microsoft.com/office/powerpoint/2010/main" val="341218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FDEFDB-789C-4739-B22A-6F46C67BE54A}"/>
              </a:ext>
            </a:extLst>
          </p:cNvPr>
          <p:cNvSpPr/>
          <p:nvPr/>
        </p:nvSpPr>
        <p:spPr>
          <a:xfrm>
            <a:off x="551895" y="577048"/>
            <a:ext cx="11088210" cy="6116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Motiva</a:t>
            </a:r>
          </a:p>
        </p:txBody>
      </p:sp>
      <p:sp>
        <p:nvSpPr>
          <p:cNvPr id="10" name="Title 7">
            <a:extLst>
              <a:ext uri="{FF2B5EF4-FFF2-40B4-BE49-F238E27FC236}">
                <a16:creationId xmlns:a16="http://schemas.microsoft.com/office/drawing/2014/main" id="{10C363CD-1DDA-4868-8018-07EFF752548F}"/>
              </a:ext>
            </a:extLst>
          </p:cNvPr>
          <p:cNvSpPr txBox="1">
            <a:spLocks/>
          </p:cNvSpPr>
          <p:nvPr/>
        </p:nvSpPr>
        <p:spPr>
          <a:xfrm>
            <a:off x="328168" y="91440"/>
            <a:ext cx="10883392" cy="484632"/>
          </a:xfrm>
          <a:prstGeom prst="rect">
            <a:avLst/>
          </a:prstGeom>
          <a:effectLst/>
        </p:spPr>
        <p:txBody>
          <a:bodyPr vert="horz" lIns="91440" tIns="45720" rIns="91440" bIns="45720" rtlCol="0" anchor="b">
            <a:normAutofit fontScale="550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t>Motivation &amp; Summary </a:t>
            </a:r>
          </a:p>
        </p:txBody>
      </p:sp>
      <p:sp>
        <p:nvSpPr>
          <p:cNvPr id="2" name="TextBox 1">
            <a:extLst>
              <a:ext uri="{FF2B5EF4-FFF2-40B4-BE49-F238E27FC236}">
                <a16:creationId xmlns:a16="http://schemas.microsoft.com/office/drawing/2014/main" id="{BDE2B1FF-0C24-8A47-9D90-BAA07E01C1F3}"/>
              </a:ext>
            </a:extLst>
          </p:cNvPr>
          <p:cNvSpPr txBox="1"/>
          <p:nvPr/>
        </p:nvSpPr>
        <p:spPr>
          <a:xfrm>
            <a:off x="4254188" y="775250"/>
            <a:ext cx="7304537" cy="5539978"/>
          </a:xfrm>
          <a:prstGeom prst="rect">
            <a:avLst/>
          </a:prstGeom>
          <a:noFill/>
        </p:spPr>
        <p:txBody>
          <a:bodyPr wrap="square" rtlCol="0">
            <a:spAutoFit/>
          </a:bodyPr>
          <a:lstStyle/>
          <a:p>
            <a:r>
              <a:rPr lang="en-US" sz="2800" b="1" dirty="0"/>
              <a:t>      Chase our passion for a safe haven and use </a:t>
            </a:r>
          </a:p>
          <a:p>
            <a:r>
              <a:rPr lang="en-US" sz="2800" b="1" dirty="0"/>
              <a:t>                          AI (our brains) </a:t>
            </a:r>
          </a:p>
          <a:p>
            <a:r>
              <a:rPr lang="en-US" sz="2800" b="1" dirty="0"/>
              <a:t>                to predict high crime locations.    </a:t>
            </a:r>
          </a:p>
          <a:p>
            <a:endParaRPr lang="en-US" b="1" dirty="0"/>
          </a:p>
          <a:p>
            <a:endParaRPr lang="en-US" b="1" dirty="0"/>
          </a:p>
          <a:p>
            <a:r>
              <a:rPr lang="en-US" b="1" dirty="0"/>
              <a:t>Our observations include:</a:t>
            </a:r>
          </a:p>
          <a:p>
            <a:endParaRPr lang="en-US" b="1" dirty="0"/>
          </a:p>
          <a:p>
            <a:pPr marL="285750" indent="-285750">
              <a:buFont typeface="Arial" panose="020B0604020202020204" pitchFamily="34" charset="0"/>
              <a:buChar char="•"/>
            </a:pPr>
            <a:r>
              <a:rPr lang="en-US" dirty="0"/>
              <a:t>Hate crime has been on the rise from 2014 to 2017.</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Summer months were clearly active months for crime, making winter months relatively safer.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showed no correlation between Unemployment and </a:t>
            </a:r>
          </a:p>
          <a:p>
            <a:r>
              <a:rPr lang="en-US" dirty="0"/>
              <a:t>     crime count . Also, increase in crime count did not always translate</a:t>
            </a:r>
          </a:p>
          <a:p>
            <a:r>
              <a:rPr lang="en-US" dirty="0"/>
              <a:t>     into the hiring of more police officers to combat crime.</a:t>
            </a:r>
          </a:p>
          <a:p>
            <a:r>
              <a:rPr lang="en-US" dirty="0"/>
              <a:t>          </a:t>
            </a:r>
          </a:p>
          <a:p>
            <a:pPr marL="285750" indent="-285750">
              <a:buFont typeface="Arial" panose="020B0604020202020204" pitchFamily="34" charset="0"/>
              <a:buChar char="•"/>
            </a:pPr>
            <a:r>
              <a:rPr lang="en-US" dirty="0"/>
              <a:t>Residential Areas stood out as prime location areas for crime.</a:t>
            </a:r>
          </a:p>
          <a:p>
            <a:r>
              <a:rPr lang="en-US" dirty="0"/>
              <a:t>                                                   </a:t>
            </a:r>
            <a:endParaRPr lang="en-US" sz="1400" b="1" dirty="0"/>
          </a:p>
        </p:txBody>
      </p:sp>
      <p:sp>
        <p:nvSpPr>
          <p:cNvPr id="3" name="Oval 2">
            <a:extLst>
              <a:ext uri="{FF2B5EF4-FFF2-40B4-BE49-F238E27FC236}">
                <a16:creationId xmlns:a16="http://schemas.microsoft.com/office/drawing/2014/main" id="{BC72167F-FE8D-4109-A43B-4ED83A77F1E2}"/>
              </a:ext>
            </a:extLst>
          </p:cNvPr>
          <p:cNvSpPr/>
          <p:nvPr/>
        </p:nvSpPr>
        <p:spPr>
          <a:xfrm>
            <a:off x="866401" y="2318956"/>
            <a:ext cx="3164061" cy="31604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3CEC684-B151-4C8F-8D4E-88F8862A5B9F}"/>
              </a:ext>
            </a:extLst>
          </p:cNvPr>
          <p:cNvSpPr txBox="1"/>
          <p:nvPr/>
        </p:nvSpPr>
        <p:spPr>
          <a:xfrm>
            <a:off x="1120374" y="3351280"/>
            <a:ext cx="2656114" cy="1384995"/>
          </a:xfrm>
          <a:prstGeom prst="rect">
            <a:avLst/>
          </a:prstGeom>
          <a:noFill/>
        </p:spPr>
        <p:txBody>
          <a:bodyPr wrap="square" rtlCol="0">
            <a:spAutoFit/>
          </a:bodyPr>
          <a:lstStyle/>
          <a:p>
            <a:r>
              <a:rPr lang="en-US" sz="2800" b="1" dirty="0"/>
              <a:t>     Hate Crime </a:t>
            </a:r>
          </a:p>
          <a:p>
            <a:r>
              <a:rPr lang="en-US" sz="2800" b="1" dirty="0"/>
              <a:t>       Analysis</a:t>
            </a:r>
          </a:p>
          <a:p>
            <a:r>
              <a:rPr lang="en-US" sz="2800" b="1" dirty="0"/>
              <a:t>            </a:t>
            </a:r>
            <a:endParaRPr lang="en-US" b="1" dirty="0"/>
          </a:p>
        </p:txBody>
      </p:sp>
      <p:sp>
        <p:nvSpPr>
          <p:cNvPr id="4" name="Rectangle 3">
            <a:extLst>
              <a:ext uri="{FF2B5EF4-FFF2-40B4-BE49-F238E27FC236}">
                <a16:creationId xmlns:a16="http://schemas.microsoft.com/office/drawing/2014/main" id="{E985E8C7-1122-4E75-A637-8CF6158FB3C5}"/>
              </a:ext>
            </a:extLst>
          </p:cNvPr>
          <p:cNvSpPr/>
          <p:nvPr/>
        </p:nvSpPr>
        <p:spPr>
          <a:xfrm>
            <a:off x="8620217" y="6280952"/>
            <a:ext cx="2858610" cy="31515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70C0"/>
                </a:solidFill>
              </a:rPr>
              <a:t>Data Set  Range – 2014 to 2017 ,  50 US States</a:t>
            </a:r>
          </a:p>
        </p:txBody>
      </p:sp>
    </p:spTree>
    <p:extLst>
      <p:ext uri="{BB962C8B-B14F-4D97-AF65-F5344CB8AC3E}">
        <p14:creationId xmlns:p14="http://schemas.microsoft.com/office/powerpoint/2010/main" val="2338052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28168" y="91440"/>
            <a:ext cx="10883392" cy="484632"/>
          </a:xfrm>
        </p:spPr>
        <p:txBody>
          <a:bodyPr>
            <a:normAutofit/>
          </a:bodyPr>
          <a:lstStyle/>
          <a:p>
            <a:r>
              <a:rPr lang="en-US" sz="3000" dirty="0"/>
              <a:t>Research Questions</a:t>
            </a:r>
          </a:p>
        </p:txBody>
      </p:sp>
      <p:sp>
        <p:nvSpPr>
          <p:cNvPr id="3" name="Slide Number Placeholder 2"/>
          <p:cNvSpPr>
            <a:spLocks noGrp="1"/>
          </p:cNvSpPr>
          <p:nvPr>
            <p:ph type="sldNum" sz="quarter" idx="10"/>
          </p:nvPr>
        </p:nvSpPr>
        <p:spPr/>
        <p:txBody>
          <a:bodyPr/>
          <a:lstStyle/>
          <a:p>
            <a:pPr>
              <a:defRPr/>
            </a:pPr>
            <a:fld id="{A67DD86E-3D1A-411A-8D4F-E1275C93087E}" type="slidenum">
              <a:rPr lang="en-US" smtClean="0"/>
              <a:pPr>
                <a:defRPr/>
              </a:pPr>
              <a:t>3</a:t>
            </a:fld>
            <a:endParaRPr lang="en-US" dirty="0"/>
          </a:p>
        </p:txBody>
      </p:sp>
      <p:graphicFrame>
        <p:nvGraphicFramePr>
          <p:cNvPr id="27" name="Diagram 26"/>
          <p:cNvGraphicFramePr/>
          <p:nvPr>
            <p:extLst>
              <p:ext uri="{D42A27DB-BD31-4B8C-83A1-F6EECF244321}">
                <p14:modId xmlns:p14="http://schemas.microsoft.com/office/powerpoint/2010/main" val="1157821684"/>
              </p:ext>
            </p:extLst>
          </p:nvPr>
        </p:nvGraphicFramePr>
        <p:xfrm>
          <a:off x="745725" y="834500"/>
          <a:ext cx="10670958" cy="5172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E71CAD71-E3A2-954C-8775-BFF9A9BB241D}"/>
              </a:ext>
            </a:extLst>
          </p:cNvPr>
          <p:cNvSpPr txBox="1"/>
          <p:nvPr/>
        </p:nvSpPr>
        <p:spPr>
          <a:xfrm>
            <a:off x="982617" y="1103479"/>
            <a:ext cx="288758" cy="369332"/>
          </a:xfrm>
          <a:prstGeom prst="rect">
            <a:avLst/>
          </a:prstGeom>
          <a:noFill/>
        </p:spPr>
        <p:txBody>
          <a:bodyPr wrap="square" rtlCol="0">
            <a:spAutoFit/>
          </a:bodyPr>
          <a:lstStyle/>
          <a:p>
            <a:r>
              <a:rPr lang="en-US" b="1" dirty="0"/>
              <a:t>1</a:t>
            </a:r>
          </a:p>
        </p:txBody>
      </p:sp>
      <p:sp>
        <p:nvSpPr>
          <p:cNvPr id="4" name="TextBox 3">
            <a:extLst>
              <a:ext uri="{FF2B5EF4-FFF2-40B4-BE49-F238E27FC236}">
                <a16:creationId xmlns:a16="http://schemas.microsoft.com/office/drawing/2014/main" id="{22FF7423-28CD-5B43-A404-527621149D55}"/>
              </a:ext>
            </a:extLst>
          </p:cNvPr>
          <p:cNvSpPr txBox="1"/>
          <p:nvPr/>
        </p:nvSpPr>
        <p:spPr>
          <a:xfrm>
            <a:off x="1380244" y="1800454"/>
            <a:ext cx="292608" cy="369332"/>
          </a:xfrm>
          <a:prstGeom prst="rect">
            <a:avLst/>
          </a:prstGeom>
          <a:noFill/>
        </p:spPr>
        <p:txBody>
          <a:bodyPr wrap="square" rtlCol="0">
            <a:spAutoFit/>
          </a:bodyPr>
          <a:lstStyle/>
          <a:p>
            <a:r>
              <a:rPr lang="en-US" b="1" dirty="0"/>
              <a:t>2</a:t>
            </a:r>
          </a:p>
        </p:txBody>
      </p:sp>
      <p:sp>
        <p:nvSpPr>
          <p:cNvPr id="11" name="TextBox 10">
            <a:extLst>
              <a:ext uri="{FF2B5EF4-FFF2-40B4-BE49-F238E27FC236}">
                <a16:creationId xmlns:a16="http://schemas.microsoft.com/office/drawing/2014/main" id="{31E4FBB0-1C78-1045-A44E-92448981C6EF}"/>
              </a:ext>
            </a:extLst>
          </p:cNvPr>
          <p:cNvSpPr txBox="1"/>
          <p:nvPr/>
        </p:nvSpPr>
        <p:spPr>
          <a:xfrm>
            <a:off x="1636597" y="2515425"/>
            <a:ext cx="292608" cy="369332"/>
          </a:xfrm>
          <a:prstGeom prst="rect">
            <a:avLst/>
          </a:prstGeom>
          <a:noFill/>
        </p:spPr>
        <p:txBody>
          <a:bodyPr wrap="square" rtlCol="0">
            <a:spAutoFit/>
          </a:bodyPr>
          <a:lstStyle/>
          <a:p>
            <a:r>
              <a:rPr lang="en-US" b="1" dirty="0"/>
              <a:t>3</a:t>
            </a:r>
          </a:p>
        </p:txBody>
      </p:sp>
      <p:sp>
        <p:nvSpPr>
          <p:cNvPr id="12" name="TextBox 11">
            <a:extLst>
              <a:ext uri="{FF2B5EF4-FFF2-40B4-BE49-F238E27FC236}">
                <a16:creationId xmlns:a16="http://schemas.microsoft.com/office/drawing/2014/main" id="{D19C7C74-F5D1-9046-A01F-4D9CB34457CC}"/>
              </a:ext>
            </a:extLst>
          </p:cNvPr>
          <p:cNvSpPr txBox="1"/>
          <p:nvPr/>
        </p:nvSpPr>
        <p:spPr>
          <a:xfrm>
            <a:off x="1672852" y="3279026"/>
            <a:ext cx="365118" cy="369332"/>
          </a:xfrm>
          <a:prstGeom prst="rect">
            <a:avLst/>
          </a:prstGeom>
          <a:noFill/>
        </p:spPr>
        <p:txBody>
          <a:bodyPr wrap="square" rtlCol="0">
            <a:spAutoFit/>
          </a:bodyPr>
          <a:lstStyle/>
          <a:p>
            <a:r>
              <a:rPr lang="en-US" b="1" dirty="0"/>
              <a:t>4</a:t>
            </a:r>
          </a:p>
        </p:txBody>
      </p:sp>
      <p:sp>
        <p:nvSpPr>
          <p:cNvPr id="15" name="TextBox 14">
            <a:extLst>
              <a:ext uri="{FF2B5EF4-FFF2-40B4-BE49-F238E27FC236}">
                <a16:creationId xmlns:a16="http://schemas.microsoft.com/office/drawing/2014/main" id="{7F4ABE9D-1797-D342-A3C8-68F21F2AE072}"/>
              </a:ext>
            </a:extLst>
          </p:cNvPr>
          <p:cNvSpPr txBox="1"/>
          <p:nvPr/>
        </p:nvSpPr>
        <p:spPr>
          <a:xfrm>
            <a:off x="982617" y="5385189"/>
            <a:ext cx="288758" cy="369332"/>
          </a:xfrm>
          <a:prstGeom prst="rect">
            <a:avLst/>
          </a:prstGeom>
          <a:noFill/>
        </p:spPr>
        <p:txBody>
          <a:bodyPr wrap="square" rtlCol="0">
            <a:spAutoFit/>
          </a:bodyPr>
          <a:lstStyle/>
          <a:p>
            <a:r>
              <a:rPr lang="en-US" b="1" dirty="0"/>
              <a:t>7</a:t>
            </a:r>
          </a:p>
        </p:txBody>
      </p:sp>
      <p:sp>
        <p:nvSpPr>
          <p:cNvPr id="16" name="TextBox 15">
            <a:extLst>
              <a:ext uri="{FF2B5EF4-FFF2-40B4-BE49-F238E27FC236}">
                <a16:creationId xmlns:a16="http://schemas.microsoft.com/office/drawing/2014/main" id="{CD1628B2-0AE9-4D0F-A3EF-1918EDE404FD}"/>
              </a:ext>
            </a:extLst>
          </p:cNvPr>
          <p:cNvSpPr txBox="1"/>
          <p:nvPr/>
        </p:nvSpPr>
        <p:spPr>
          <a:xfrm>
            <a:off x="1380244" y="4643214"/>
            <a:ext cx="365118" cy="369332"/>
          </a:xfrm>
          <a:prstGeom prst="rect">
            <a:avLst/>
          </a:prstGeom>
          <a:noFill/>
        </p:spPr>
        <p:txBody>
          <a:bodyPr wrap="square" rtlCol="0">
            <a:spAutoFit/>
          </a:bodyPr>
          <a:lstStyle/>
          <a:p>
            <a:r>
              <a:rPr lang="en-US" b="1" dirty="0"/>
              <a:t>6</a:t>
            </a:r>
          </a:p>
        </p:txBody>
      </p:sp>
      <p:sp>
        <p:nvSpPr>
          <p:cNvPr id="17" name="TextBox 16">
            <a:extLst>
              <a:ext uri="{FF2B5EF4-FFF2-40B4-BE49-F238E27FC236}">
                <a16:creationId xmlns:a16="http://schemas.microsoft.com/office/drawing/2014/main" id="{0FCA086C-52F4-41FB-B1B1-126E5B5AE8E9}"/>
              </a:ext>
            </a:extLst>
          </p:cNvPr>
          <p:cNvSpPr txBox="1"/>
          <p:nvPr/>
        </p:nvSpPr>
        <p:spPr>
          <a:xfrm>
            <a:off x="1600342" y="3936805"/>
            <a:ext cx="365118" cy="369332"/>
          </a:xfrm>
          <a:prstGeom prst="rect">
            <a:avLst/>
          </a:prstGeom>
          <a:noFill/>
        </p:spPr>
        <p:txBody>
          <a:bodyPr wrap="square" rtlCol="0">
            <a:spAutoFit/>
          </a:bodyPr>
          <a:lstStyle/>
          <a:p>
            <a:r>
              <a:rPr lang="en-US" b="1" dirty="0"/>
              <a:t>5</a:t>
            </a:r>
          </a:p>
        </p:txBody>
      </p:sp>
    </p:spTree>
    <p:extLst>
      <p:ext uri="{BB962C8B-B14F-4D97-AF65-F5344CB8AC3E}">
        <p14:creationId xmlns:p14="http://schemas.microsoft.com/office/powerpoint/2010/main" val="31625456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28168" y="91440"/>
            <a:ext cx="10883392" cy="484632"/>
          </a:xfrm>
        </p:spPr>
        <p:txBody>
          <a:bodyPr>
            <a:normAutofit/>
          </a:bodyPr>
          <a:lstStyle/>
          <a:p>
            <a:r>
              <a:rPr lang="en-US" sz="3000" dirty="0"/>
              <a:t>Research Data</a:t>
            </a:r>
          </a:p>
        </p:txBody>
      </p:sp>
      <p:sp>
        <p:nvSpPr>
          <p:cNvPr id="3" name="Slide Number Placeholder 2"/>
          <p:cNvSpPr>
            <a:spLocks noGrp="1"/>
          </p:cNvSpPr>
          <p:nvPr>
            <p:ph type="sldNum" sz="quarter" idx="10"/>
          </p:nvPr>
        </p:nvSpPr>
        <p:spPr/>
        <p:txBody>
          <a:bodyPr/>
          <a:lstStyle/>
          <a:p>
            <a:pPr>
              <a:defRPr/>
            </a:pPr>
            <a:fld id="{A67DD86E-3D1A-411A-8D4F-E1275C93087E}" type="slidenum">
              <a:rPr lang="en-US" smtClean="0"/>
              <a:pPr>
                <a:defRPr/>
              </a:pPr>
              <a:t>4</a:t>
            </a:fld>
            <a:endParaRPr lang="en-US" dirty="0"/>
          </a:p>
        </p:txBody>
      </p:sp>
      <p:sp>
        <p:nvSpPr>
          <p:cNvPr id="2" name="Rectangle 1">
            <a:extLst>
              <a:ext uri="{FF2B5EF4-FFF2-40B4-BE49-F238E27FC236}">
                <a16:creationId xmlns:a16="http://schemas.microsoft.com/office/drawing/2014/main" id="{B06EC262-96FE-476D-841C-BB0F1954098A}"/>
              </a:ext>
            </a:extLst>
          </p:cNvPr>
          <p:cNvSpPr/>
          <p:nvPr/>
        </p:nvSpPr>
        <p:spPr>
          <a:xfrm>
            <a:off x="730926" y="792444"/>
            <a:ext cx="10765655" cy="1658916"/>
          </a:xfrm>
          <a:prstGeom prst="rect">
            <a:avLst/>
          </a:prstGeom>
        </p:spPr>
        <p:txBody>
          <a:bodyPr wrap="square">
            <a:spAutoFit/>
          </a:bodyPr>
          <a:lstStyle/>
          <a:p>
            <a:pPr marL="285750" indent="-285750">
              <a:lnSpc>
                <a:spcPct val="107000"/>
              </a:lnSpc>
              <a:buFont typeface="Arial" panose="020B0604020202020204" pitchFamily="34" charset="0"/>
              <a:buChar char="•"/>
            </a:pPr>
            <a:r>
              <a:rPr lang="en-US" dirty="0">
                <a:highlight>
                  <a:srgbClr val="C0C0C0"/>
                </a:highlight>
                <a:latin typeface="Consolas" panose="020B0609020204030204" pitchFamily="49" charset="0"/>
                <a:ea typeface="Calibri" panose="020F0502020204030204" pitchFamily="34" charset="0"/>
                <a:cs typeface="Consolas" panose="020B0609020204030204" pitchFamily="49" charset="0"/>
              </a:rPr>
              <a:t>Hate Crime Dataset:</a:t>
            </a:r>
          </a:p>
          <a:p>
            <a:pPr lvl="1">
              <a:lnSpc>
                <a:spcPct val="107000"/>
              </a:lnSpc>
            </a:pPr>
            <a:r>
              <a:rPr lang="en-US" dirty="0">
                <a:highlight>
                  <a:srgbClr val="FFFFFF"/>
                </a:highlight>
              </a:rPr>
              <a:t>The Hate Crime Statistics dataset provides annual statistics on the number of incidents, offenses, victims, and offenders in reported crimes that are motivated in whole, or in part, by an offender’s bias against the victim’s perceived race, gender, gender identity, religion, disability, sexual orientation, or ethnicity. </a:t>
            </a:r>
            <a:endParaRPr lang="en-US"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URL : </a:t>
            </a:r>
            <a:r>
              <a:rPr lang="en-US" sz="2400" dirty="0">
                <a:highlight>
                  <a:srgbClr val="FFFFFF"/>
                </a:highlight>
                <a:hlinkClick r:id="rId2"/>
              </a:rPr>
              <a:t>https://crime-data-explorer.fr.cloud.gov/downloads-and-docs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63F6F07C-3D9D-4DE4-A227-61922AFB0640}"/>
              </a:ext>
            </a:extLst>
          </p:cNvPr>
          <p:cNvSpPr/>
          <p:nvPr/>
        </p:nvSpPr>
        <p:spPr>
          <a:xfrm>
            <a:off x="762362" y="2687558"/>
            <a:ext cx="10765655" cy="1658916"/>
          </a:xfrm>
          <a:prstGeom prst="rect">
            <a:avLst/>
          </a:prstGeom>
        </p:spPr>
        <p:txBody>
          <a:bodyPr wrap="square">
            <a:spAutoFit/>
          </a:bodyPr>
          <a:lstStyle/>
          <a:p>
            <a:pPr marL="285750" indent="-285750">
              <a:lnSpc>
                <a:spcPct val="107000"/>
              </a:lnSpc>
              <a:buFont typeface="Arial" panose="020B0604020202020204" pitchFamily="34" charset="0"/>
              <a:buChar char="•"/>
            </a:pPr>
            <a:r>
              <a:rPr lang="en-US" dirty="0">
                <a:highlight>
                  <a:srgbClr val="C0C0C0"/>
                </a:highlight>
                <a:latin typeface="Consolas" panose="020B0609020204030204" pitchFamily="49" charset="0"/>
                <a:ea typeface="Calibri" panose="020F0502020204030204" pitchFamily="34" charset="0"/>
                <a:cs typeface="Consolas" panose="020B0609020204030204" pitchFamily="49" charset="0"/>
              </a:rPr>
              <a:t>Police Employee Dataset:</a:t>
            </a:r>
            <a:br>
              <a:rPr lang="en-US" dirty="0">
                <a:solidFill>
                  <a:srgbClr val="0070C0"/>
                </a:solidFill>
                <a:highlight>
                  <a:srgbClr val="FFFFFF"/>
                </a:highlight>
                <a:latin typeface="Consolas" panose="020B0609020204030204" pitchFamily="49" charset="0"/>
                <a:ea typeface="Calibri" panose="020F0502020204030204" pitchFamily="34" charset="0"/>
                <a:cs typeface="Consolas" panose="020B0609020204030204" pitchFamily="49" charset="0"/>
              </a:rPr>
            </a:br>
            <a:r>
              <a:rPr lang="en-US" dirty="0">
                <a:highlight>
                  <a:srgbClr val="FFFFFF"/>
                </a:highlight>
              </a:rPr>
              <a:t>The Police Employee dataset is made up of data collected annually about law enforcement officers and civilians employed by law enforcement agencies. The dataset contains information about the number of officers and civilians employed and the rate of police employees per a location’s population.</a:t>
            </a:r>
          </a:p>
          <a:p>
            <a:pPr>
              <a:lnSpc>
                <a:spcPct val="107000"/>
              </a:lnSpc>
            </a:pPr>
            <a:r>
              <a:rPr lang="en-US" sz="240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URL : </a:t>
            </a:r>
            <a:r>
              <a:rPr lang="en-US" sz="2400" dirty="0">
                <a:highlight>
                  <a:srgbClr val="FFFFFF"/>
                </a:highlight>
                <a:hlinkClick r:id="rId2"/>
              </a:rPr>
              <a:t>https://crime-data-explorer.fr.cloud.gov/downloads-and-docs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0572C7C2-4708-41ED-B3AA-01E0C904B0D6}"/>
              </a:ext>
            </a:extLst>
          </p:cNvPr>
          <p:cNvSpPr/>
          <p:nvPr/>
        </p:nvSpPr>
        <p:spPr>
          <a:xfrm>
            <a:off x="798494" y="4582672"/>
            <a:ext cx="10630517" cy="1554656"/>
          </a:xfrm>
          <a:prstGeom prst="rect">
            <a:avLst/>
          </a:prstGeom>
        </p:spPr>
        <p:txBody>
          <a:bodyPr wrap="square">
            <a:spAutoFit/>
          </a:bodyPr>
          <a:lstStyle/>
          <a:p>
            <a:pPr marL="285750" indent="-285750">
              <a:lnSpc>
                <a:spcPct val="107000"/>
              </a:lnSpc>
              <a:buFont typeface="Arial" panose="020B0604020202020204" pitchFamily="34" charset="0"/>
              <a:buChar char="•"/>
            </a:pPr>
            <a:r>
              <a:rPr lang="en-US" dirty="0">
                <a:highlight>
                  <a:srgbClr val="C0C0C0"/>
                </a:highlight>
                <a:latin typeface="Consolas" panose="020B0609020204030204" pitchFamily="49" charset="0"/>
                <a:ea typeface="Calibri" panose="020F0502020204030204" pitchFamily="34" charset="0"/>
                <a:cs typeface="Consolas" panose="020B0609020204030204" pitchFamily="49" charset="0"/>
              </a:rPr>
              <a:t>Unemployment Dataset:</a:t>
            </a:r>
          </a:p>
          <a:p>
            <a:pPr>
              <a:lnSpc>
                <a:spcPct val="107000"/>
              </a:lnSpc>
            </a:pPr>
            <a:r>
              <a:rPr lang="en-US" sz="2400" dirty="0">
                <a:solidFill>
                  <a:srgbClr val="000000"/>
                </a:solidFill>
                <a:highlight>
                  <a:srgbClr val="FFFFFF"/>
                </a:highlight>
                <a:latin typeface="Consolas" panose="020B0609020204030204" pitchFamily="49" charset="0"/>
                <a:cs typeface="Times New Roman" panose="02020603050405020304" pitchFamily="18" charset="0"/>
              </a:rPr>
              <a:t> URL(CA):</a:t>
            </a:r>
            <a:r>
              <a:rPr lang="en-US" dirty="0">
                <a:highlight>
                  <a:srgbClr val="FFFFFF"/>
                </a:highlight>
                <a:hlinkClick r:id="rId3"/>
              </a:rPr>
              <a:t>https://www.labormarketinfo.edd.ca.gov/cgi/dataanalysis/AreaSelection.asp?tableName=labforce</a:t>
            </a:r>
            <a:endParaRPr lang="en-US" dirty="0">
              <a:highlight>
                <a:srgbClr val="FFFFFF"/>
              </a:highlight>
            </a:endParaRPr>
          </a:p>
          <a:p>
            <a:pPr>
              <a:lnSpc>
                <a:spcPct val="107000"/>
              </a:lnSpc>
            </a:pPr>
            <a:r>
              <a:rPr lang="en-US" dirty="0">
                <a:highlight>
                  <a:srgbClr val="FFFFFF"/>
                </a:highlight>
              </a:rPr>
              <a:t>   </a:t>
            </a:r>
            <a:r>
              <a:rPr lang="en-US" sz="2400" dirty="0">
                <a:solidFill>
                  <a:srgbClr val="000000"/>
                </a:solidFill>
                <a:highlight>
                  <a:srgbClr val="FFFFFF"/>
                </a:highlight>
                <a:latin typeface="Consolas" panose="020B0609020204030204" pitchFamily="49" charset="0"/>
                <a:cs typeface="Times New Roman" panose="02020603050405020304" pitchFamily="18" charset="0"/>
              </a:rPr>
              <a:t>URL(NY):</a:t>
            </a:r>
            <a:r>
              <a:rPr lang="en-US" sz="2400" dirty="0">
                <a:highlight>
                  <a:srgbClr val="FFFFFF"/>
                </a:highlight>
                <a:hlinkClick r:id="rId4"/>
              </a:rPr>
              <a:t> </a:t>
            </a:r>
            <a:r>
              <a:rPr lang="en-US" dirty="0">
                <a:highlight>
                  <a:srgbClr val="FFFFFF"/>
                </a:highlight>
                <a:hlinkClick r:id="rId4"/>
              </a:rPr>
              <a:t>https://fred.stlouisfed.org/series/NYUR</a:t>
            </a:r>
            <a:r>
              <a:rPr lang="en-US" dirty="0">
                <a:solidFill>
                  <a:srgbClr val="0070C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dirty="0">
              <a:highlight>
                <a:srgbClr val="FFFFFF"/>
              </a:highlight>
            </a:endParaRPr>
          </a:p>
          <a:p>
            <a:pPr>
              <a:lnSpc>
                <a:spcPct val="107000"/>
              </a:lnSpc>
            </a:pPr>
            <a:r>
              <a:rPr lang="en-US" sz="2400" dirty="0">
                <a:solidFill>
                  <a:srgbClr val="000000"/>
                </a:solidFill>
                <a:highlight>
                  <a:srgbClr val="FFFFFF"/>
                </a:highlight>
                <a:latin typeface="Consolas" panose="020B0609020204030204" pitchFamily="49" charset="0"/>
                <a:cs typeface="Times New Roman" panose="02020603050405020304" pitchFamily="18" charset="0"/>
              </a:rPr>
              <a:t> URL(OH):</a:t>
            </a:r>
            <a:r>
              <a:rPr lang="en-US" dirty="0">
                <a:highlight>
                  <a:srgbClr val="FFFFFF"/>
                </a:highlight>
                <a:hlinkClick r:id="rId4"/>
              </a:rPr>
              <a:t> </a:t>
            </a:r>
            <a:r>
              <a:rPr lang="en-US" dirty="0">
                <a:highlight>
                  <a:srgbClr val="FFFFFF"/>
                </a:highlight>
                <a:hlinkClick r:id="rId5"/>
              </a:rPr>
              <a:t>https://fred.stlouisfed.org/series/OHUR</a:t>
            </a:r>
            <a:r>
              <a:rPr lang="en-US" dirty="0">
                <a:solidFill>
                  <a:srgbClr val="0070C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p>
        </p:txBody>
      </p:sp>
    </p:spTree>
    <p:extLst>
      <p:ext uri="{BB962C8B-B14F-4D97-AF65-F5344CB8AC3E}">
        <p14:creationId xmlns:p14="http://schemas.microsoft.com/office/powerpoint/2010/main" val="50471569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FDEFDB-789C-4739-B22A-6F46C67BE54A}"/>
              </a:ext>
            </a:extLst>
          </p:cNvPr>
          <p:cNvSpPr/>
          <p:nvPr/>
        </p:nvSpPr>
        <p:spPr>
          <a:xfrm>
            <a:off x="180516" y="957882"/>
            <a:ext cx="11879881" cy="4847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Motiva</a:t>
            </a:r>
          </a:p>
        </p:txBody>
      </p:sp>
      <p:sp>
        <p:nvSpPr>
          <p:cNvPr id="10" name="Title 7">
            <a:extLst>
              <a:ext uri="{FF2B5EF4-FFF2-40B4-BE49-F238E27FC236}">
                <a16:creationId xmlns:a16="http://schemas.microsoft.com/office/drawing/2014/main" id="{10C363CD-1DDA-4868-8018-07EFF752548F}"/>
              </a:ext>
            </a:extLst>
          </p:cNvPr>
          <p:cNvSpPr txBox="1">
            <a:spLocks/>
          </p:cNvSpPr>
          <p:nvPr/>
        </p:nvSpPr>
        <p:spPr>
          <a:xfrm>
            <a:off x="71338" y="71456"/>
            <a:ext cx="10883392" cy="484632"/>
          </a:xfrm>
          <a:prstGeom prst="rect">
            <a:avLst/>
          </a:prstGeom>
          <a:effectLst/>
        </p:spPr>
        <p:txBody>
          <a:bodyPr vert="horz" lIns="91440" tIns="45720" rIns="91440" bIns="45720" rtlCol="0" anchor="b">
            <a:normAutofit fontScale="550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t>Our Data Analysis Journey</a:t>
            </a:r>
          </a:p>
        </p:txBody>
      </p:sp>
      <p:sp>
        <p:nvSpPr>
          <p:cNvPr id="7" name="Rectangle 6">
            <a:extLst>
              <a:ext uri="{FF2B5EF4-FFF2-40B4-BE49-F238E27FC236}">
                <a16:creationId xmlns:a16="http://schemas.microsoft.com/office/drawing/2014/main" id="{83B1E282-F3D1-4D33-9D91-1C8B7A12A256}"/>
              </a:ext>
            </a:extLst>
          </p:cNvPr>
          <p:cNvSpPr/>
          <p:nvPr/>
        </p:nvSpPr>
        <p:spPr>
          <a:xfrm>
            <a:off x="309705" y="3746405"/>
            <a:ext cx="1422454" cy="953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Analyze </a:t>
            </a:r>
          </a:p>
          <a:p>
            <a:pPr algn="ctr"/>
            <a:r>
              <a:rPr lang="en-US" dirty="0"/>
              <a:t>Overall Crime Trend</a:t>
            </a:r>
          </a:p>
          <a:p>
            <a:pPr algn="ctr"/>
            <a:endParaRPr lang="en-US" dirty="0"/>
          </a:p>
        </p:txBody>
      </p:sp>
      <p:sp>
        <p:nvSpPr>
          <p:cNvPr id="11" name="Rectangle 10">
            <a:extLst>
              <a:ext uri="{FF2B5EF4-FFF2-40B4-BE49-F238E27FC236}">
                <a16:creationId xmlns:a16="http://schemas.microsoft.com/office/drawing/2014/main" id="{2EDA94B9-3578-471F-BEAD-44AE55558F65}"/>
              </a:ext>
            </a:extLst>
          </p:cNvPr>
          <p:cNvSpPr/>
          <p:nvPr/>
        </p:nvSpPr>
        <p:spPr>
          <a:xfrm>
            <a:off x="1880779" y="2163668"/>
            <a:ext cx="1422454" cy="942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 </a:t>
            </a:r>
          </a:p>
          <a:p>
            <a:pPr algn="ctr"/>
            <a:r>
              <a:rPr lang="en-US" dirty="0"/>
              <a:t> Top 3 States</a:t>
            </a:r>
          </a:p>
          <a:p>
            <a:pPr algn="ctr"/>
            <a:r>
              <a:rPr lang="en-US" dirty="0"/>
              <a:t>By Crime </a:t>
            </a:r>
          </a:p>
        </p:txBody>
      </p:sp>
      <p:sp>
        <p:nvSpPr>
          <p:cNvPr id="17" name="Rectangle 16">
            <a:extLst>
              <a:ext uri="{FF2B5EF4-FFF2-40B4-BE49-F238E27FC236}">
                <a16:creationId xmlns:a16="http://schemas.microsoft.com/office/drawing/2014/main" id="{34E5E16C-2190-42EB-B10B-DF26D8523082}"/>
              </a:ext>
            </a:extLst>
          </p:cNvPr>
          <p:cNvSpPr/>
          <p:nvPr/>
        </p:nvSpPr>
        <p:spPr>
          <a:xfrm>
            <a:off x="3498871" y="3759566"/>
            <a:ext cx="1231970" cy="94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 </a:t>
            </a:r>
          </a:p>
          <a:p>
            <a:pPr algn="ctr"/>
            <a:r>
              <a:rPr lang="en-US" dirty="0"/>
              <a:t>Safe Months</a:t>
            </a:r>
          </a:p>
        </p:txBody>
      </p:sp>
      <p:sp>
        <p:nvSpPr>
          <p:cNvPr id="18" name="Rectangle 17">
            <a:extLst>
              <a:ext uri="{FF2B5EF4-FFF2-40B4-BE49-F238E27FC236}">
                <a16:creationId xmlns:a16="http://schemas.microsoft.com/office/drawing/2014/main" id="{5BA86767-E48A-4F26-AFD8-C2B7A6BAACD9}"/>
              </a:ext>
            </a:extLst>
          </p:cNvPr>
          <p:cNvSpPr/>
          <p:nvPr/>
        </p:nvSpPr>
        <p:spPr>
          <a:xfrm>
            <a:off x="6569179" y="3759567"/>
            <a:ext cx="1961965" cy="1124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Observe </a:t>
            </a:r>
          </a:p>
          <a:p>
            <a:pPr algn="ctr"/>
            <a:r>
              <a:rPr lang="en-US" dirty="0"/>
              <a:t>Correlation</a:t>
            </a:r>
          </a:p>
          <a:p>
            <a:pPr algn="ctr"/>
            <a:r>
              <a:rPr lang="en-US" dirty="0"/>
              <a:t>Crime  Count  v/s </a:t>
            </a:r>
          </a:p>
          <a:p>
            <a:pPr algn="ctr"/>
            <a:r>
              <a:rPr lang="en-US" dirty="0"/>
              <a:t>Officer Count</a:t>
            </a:r>
          </a:p>
        </p:txBody>
      </p:sp>
      <p:sp>
        <p:nvSpPr>
          <p:cNvPr id="19" name="Rectangle 18">
            <a:extLst>
              <a:ext uri="{FF2B5EF4-FFF2-40B4-BE49-F238E27FC236}">
                <a16:creationId xmlns:a16="http://schemas.microsoft.com/office/drawing/2014/main" id="{847F09AC-F31D-4F19-AFF6-ABECC99C8265}"/>
              </a:ext>
            </a:extLst>
          </p:cNvPr>
          <p:cNvSpPr/>
          <p:nvPr/>
        </p:nvSpPr>
        <p:spPr>
          <a:xfrm>
            <a:off x="4578699" y="1898106"/>
            <a:ext cx="1961965" cy="120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Observe Correlation</a:t>
            </a:r>
          </a:p>
          <a:p>
            <a:pPr algn="ctr"/>
            <a:r>
              <a:rPr lang="en-US" dirty="0"/>
              <a:t>Crime count  v/s Unemployment</a:t>
            </a:r>
          </a:p>
        </p:txBody>
      </p:sp>
      <p:sp>
        <p:nvSpPr>
          <p:cNvPr id="20" name="Rectangle 19">
            <a:extLst>
              <a:ext uri="{FF2B5EF4-FFF2-40B4-BE49-F238E27FC236}">
                <a16:creationId xmlns:a16="http://schemas.microsoft.com/office/drawing/2014/main" id="{A001E58A-CC92-4210-B69D-A657E6194CB7}"/>
              </a:ext>
            </a:extLst>
          </p:cNvPr>
          <p:cNvSpPr/>
          <p:nvPr/>
        </p:nvSpPr>
        <p:spPr>
          <a:xfrm>
            <a:off x="8638668" y="1953972"/>
            <a:ext cx="1910176" cy="1086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Observe </a:t>
            </a:r>
          </a:p>
          <a:p>
            <a:pPr algn="ctr"/>
            <a:r>
              <a:rPr lang="en-US" dirty="0"/>
              <a:t>Offense Trend</a:t>
            </a:r>
          </a:p>
          <a:p>
            <a:pPr algn="ctr"/>
            <a:r>
              <a:rPr lang="en-US" dirty="0"/>
              <a:t>State v/s </a:t>
            </a:r>
          </a:p>
          <a:p>
            <a:pPr algn="ctr"/>
            <a:r>
              <a:rPr lang="en-US" dirty="0"/>
              <a:t>Major Cities</a:t>
            </a:r>
          </a:p>
        </p:txBody>
      </p:sp>
      <p:sp>
        <p:nvSpPr>
          <p:cNvPr id="21" name="Rectangle 20">
            <a:extLst>
              <a:ext uri="{FF2B5EF4-FFF2-40B4-BE49-F238E27FC236}">
                <a16:creationId xmlns:a16="http://schemas.microsoft.com/office/drawing/2014/main" id="{74B84258-5D0E-41D6-A201-A3C3FC8CEAE3}"/>
              </a:ext>
            </a:extLst>
          </p:cNvPr>
          <p:cNvSpPr/>
          <p:nvPr/>
        </p:nvSpPr>
        <p:spPr>
          <a:xfrm>
            <a:off x="10204360" y="3762581"/>
            <a:ext cx="1511553" cy="93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Provide a Police Patrol Plan </a:t>
            </a:r>
          </a:p>
        </p:txBody>
      </p:sp>
      <p:sp>
        <p:nvSpPr>
          <p:cNvPr id="12" name="Rectangle 11">
            <a:extLst>
              <a:ext uri="{FF2B5EF4-FFF2-40B4-BE49-F238E27FC236}">
                <a16:creationId xmlns:a16="http://schemas.microsoft.com/office/drawing/2014/main" id="{0A1F1A56-F077-45F4-BEFE-B4168DDEF474}"/>
              </a:ext>
            </a:extLst>
          </p:cNvPr>
          <p:cNvSpPr/>
          <p:nvPr/>
        </p:nvSpPr>
        <p:spPr>
          <a:xfrm>
            <a:off x="371492" y="1060031"/>
            <a:ext cx="1422454" cy="953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Cleanup and Exploration</a:t>
            </a:r>
          </a:p>
        </p:txBody>
      </p:sp>
      <p:cxnSp>
        <p:nvCxnSpPr>
          <p:cNvPr id="3" name="Straight Arrow Connector 2">
            <a:extLst>
              <a:ext uri="{FF2B5EF4-FFF2-40B4-BE49-F238E27FC236}">
                <a16:creationId xmlns:a16="http://schemas.microsoft.com/office/drawing/2014/main" id="{CD4B1359-D0C5-4F41-9220-5EFFFD77EEB2}"/>
              </a:ext>
            </a:extLst>
          </p:cNvPr>
          <p:cNvCxnSpPr>
            <a:cxnSpLocks/>
          </p:cNvCxnSpPr>
          <p:nvPr/>
        </p:nvCxnSpPr>
        <p:spPr>
          <a:xfrm>
            <a:off x="1020932" y="1883952"/>
            <a:ext cx="0" cy="1862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0ED2867-B154-443B-9CE5-A6DD33FECCCF}"/>
              </a:ext>
            </a:extLst>
          </p:cNvPr>
          <p:cNvCxnSpPr/>
          <p:nvPr/>
        </p:nvCxnSpPr>
        <p:spPr>
          <a:xfrm>
            <a:off x="-44384" y="3429000"/>
            <a:ext cx="10982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474E98-B62C-4704-960E-CA505CE3774F}"/>
              </a:ext>
            </a:extLst>
          </p:cNvPr>
          <p:cNvCxnSpPr/>
          <p:nvPr/>
        </p:nvCxnSpPr>
        <p:spPr>
          <a:xfrm flipV="1">
            <a:off x="2494625" y="3077413"/>
            <a:ext cx="0" cy="330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A4FC803-1CFD-4D7C-ADE0-F7D6331D50CB}"/>
              </a:ext>
            </a:extLst>
          </p:cNvPr>
          <p:cNvCxnSpPr/>
          <p:nvPr/>
        </p:nvCxnSpPr>
        <p:spPr>
          <a:xfrm>
            <a:off x="4039340" y="3429000"/>
            <a:ext cx="0" cy="29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4654D3-B411-48EA-B7D1-5F4C6298B3AC}"/>
              </a:ext>
            </a:extLst>
          </p:cNvPr>
          <p:cNvCxnSpPr/>
          <p:nvPr/>
        </p:nvCxnSpPr>
        <p:spPr>
          <a:xfrm flipV="1">
            <a:off x="5585534" y="3098434"/>
            <a:ext cx="0" cy="330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995573F-5273-4D7F-AC37-313522CBC509}"/>
              </a:ext>
            </a:extLst>
          </p:cNvPr>
          <p:cNvCxnSpPr/>
          <p:nvPr/>
        </p:nvCxnSpPr>
        <p:spPr>
          <a:xfrm flipV="1">
            <a:off x="9475433" y="3068535"/>
            <a:ext cx="0" cy="330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84F70B3-2C27-40D5-BE40-F7BD1052A924}"/>
              </a:ext>
            </a:extLst>
          </p:cNvPr>
          <p:cNvCxnSpPr/>
          <p:nvPr/>
        </p:nvCxnSpPr>
        <p:spPr>
          <a:xfrm>
            <a:off x="7467600" y="3461482"/>
            <a:ext cx="0" cy="29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4388DE-4187-49AE-B4BA-A5756D2D599F}"/>
              </a:ext>
            </a:extLst>
          </p:cNvPr>
          <p:cNvCxnSpPr/>
          <p:nvPr/>
        </p:nvCxnSpPr>
        <p:spPr>
          <a:xfrm>
            <a:off x="4344140" y="3733800"/>
            <a:ext cx="0" cy="29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E3D208-E476-438A-9644-77B147C5A250}"/>
              </a:ext>
            </a:extLst>
          </p:cNvPr>
          <p:cNvCxnSpPr/>
          <p:nvPr/>
        </p:nvCxnSpPr>
        <p:spPr>
          <a:xfrm>
            <a:off x="10939313" y="3435715"/>
            <a:ext cx="0" cy="29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429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FDEFDB-789C-4739-B22A-6F46C67BE54A}"/>
              </a:ext>
            </a:extLst>
          </p:cNvPr>
          <p:cNvSpPr/>
          <p:nvPr/>
        </p:nvSpPr>
        <p:spPr>
          <a:xfrm>
            <a:off x="551895" y="577048"/>
            <a:ext cx="11088210" cy="6116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Motiva</a:t>
            </a:r>
          </a:p>
        </p:txBody>
      </p:sp>
      <p:sp>
        <p:nvSpPr>
          <p:cNvPr id="10" name="Title 7">
            <a:extLst>
              <a:ext uri="{FF2B5EF4-FFF2-40B4-BE49-F238E27FC236}">
                <a16:creationId xmlns:a16="http://schemas.microsoft.com/office/drawing/2014/main" id="{10C363CD-1DDA-4868-8018-07EFF752548F}"/>
              </a:ext>
            </a:extLst>
          </p:cNvPr>
          <p:cNvSpPr txBox="1">
            <a:spLocks/>
          </p:cNvSpPr>
          <p:nvPr/>
        </p:nvSpPr>
        <p:spPr>
          <a:xfrm>
            <a:off x="328168" y="91440"/>
            <a:ext cx="10883392" cy="484632"/>
          </a:xfrm>
          <a:prstGeom prst="rect">
            <a:avLst/>
          </a:prstGeom>
          <a:effectLst/>
        </p:spPr>
        <p:txBody>
          <a:bodyPr vert="horz" lIns="91440" tIns="45720" rIns="91440" bIns="45720" rtlCol="0" anchor="b">
            <a:normAutofit fontScale="550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t>Data Cleanup and Exploration</a:t>
            </a:r>
          </a:p>
        </p:txBody>
      </p:sp>
      <p:sp>
        <p:nvSpPr>
          <p:cNvPr id="4" name="Rectangle 3">
            <a:extLst>
              <a:ext uri="{FF2B5EF4-FFF2-40B4-BE49-F238E27FC236}">
                <a16:creationId xmlns:a16="http://schemas.microsoft.com/office/drawing/2014/main" id="{C4FC6A90-F64A-41CE-B75B-077DC5637200}"/>
              </a:ext>
            </a:extLst>
          </p:cNvPr>
          <p:cNvSpPr/>
          <p:nvPr/>
        </p:nvSpPr>
        <p:spPr>
          <a:xfrm>
            <a:off x="779331" y="753625"/>
            <a:ext cx="10633338" cy="5632311"/>
          </a:xfrm>
          <a:prstGeom prst="rect">
            <a:avLst/>
          </a:prstGeom>
        </p:spPr>
        <p:txBody>
          <a:bodyPr wrap="square">
            <a:spAutoFit/>
          </a:bodyPr>
          <a:lstStyle/>
          <a:p>
            <a:pPr marL="285750" indent="-285750">
              <a:buFont typeface="Arial" panose="020B0604020202020204" pitchFamily="34" charset="0"/>
              <a:buChar char="•"/>
            </a:pPr>
            <a:r>
              <a:rPr lang="en-US" b="1" dirty="0"/>
              <a:t>Exploration/Clean Up:</a:t>
            </a:r>
          </a:p>
          <a:p>
            <a:pPr marL="742950" lvl="1" indent="-285750">
              <a:buFont typeface="Arial" panose="020B0604020202020204" pitchFamily="34" charset="0"/>
              <a:buChar char="•"/>
            </a:pPr>
            <a:r>
              <a:rPr lang="en-US" dirty="0"/>
              <a:t>Explored 3 different URLS to gather unemployment rate information.</a:t>
            </a:r>
          </a:p>
          <a:p>
            <a:pPr marL="742950" lvl="1" indent="-285750">
              <a:buFont typeface="Arial" panose="020B0604020202020204" pitchFamily="34" charset="0"/>
              <a:buChar char="•"/>
            </a:pPr>
            <a:r>
              <a:rPr lang="en-US" dirty="0"/>
              <a:t>Dropped header row. </a:t>
            </a:r>
          </a:p>
          <a:p>
            <a:pPr marL="742950" lvl="1" indent="-285750">
              <a:buFont typeface="Arial" panose="020B0604020202020204" pitchFamily="34" charset="0"/>
              <a:buChar char="•"/>
            </a:pPr>
            <a:r>
              <a:rPr lang="en-US" dirty="0"/>
              <a:t>Removed &amp; renamed columns; filled null values with 0 </a:t>
            </a:r>
            <a:br>
              <a:rPr lang="en-US" dirty="0"/>
            </a:br>
            <a:endParaRPr lang="en-US" dirty="0"/>
          </a:p>
          <a:p>
            <a:pPr marL="285750" indent="-285750">
              <a:buFont typeface="Arial" panose="020B0604020202020204" pitchFamily="34" charset="0"/>
              <a:buChar char="•"/>
            </a:pPr>
            <a:r>
              <a:rPr lang="en-US" b="1" dirty="0"/>
              <a:t>Insights</a:t>
            </a:r>
            <a:r>
              <a:rPr lang="en-US" dirty="0"/>
              <a:t>:</a:t>
            </a:r>
          </a:p>
          <a:p>
            <a:pPr marL="742950" lvl="1" indent="-285750">
              <a:buFont typeface="Arial" panose="020B0604020202020204" pitchFamily="34" charset="0"/>
              <a:buChar char="•"/>
            </a:pPr>
            <a:r>
              <a:rPr lang="en-US" dirty="0"/>
              <a:t>Too many specific categories for types of offenses. </a:t>
            </a:r>
          </a:p>
          <a:p>
            <a:pPr marL="742950" lvl="1" indent="-285750">
              <a:buFont typeface="Arial" panose="020B0604020202020204" pitchFamily="34" charset="0"/>
              <a:buChar char="•"/>
            </a:pPr>
            <a:r>
              <a:rPr lang="en-US" dirty="0"/>
              <a:t>Too many specific locations where the crimes occurred. </a:t>
            </a:r>
            <a:br>
              <a:rPr lang="en-US" dirty="0"/>
            </a:br>
            <a:endParaRPr lang="en-US" dirty="0"/>
          </a:p>
          <a:p>
            <a:pPr marL="285750" indent="-285750">
              <a:buFont typeface="Arial" panose="020B0604020202020204" pitchFamily="34" charset="0"/>
              <a:buChar char="•"/>
            </a:pPr>
            <a:r>
              <a:rPr lang="en-US" b="1"/>
              <a:t>Technical Challenges:</a:t>
            </a:r>
            <a:endParaRPr lang="en-US" b="1" dirty="0"/>
          </a:p>
          <a:p>
            <a:endParaRPr lang="en-US" b="1" dirty="0"/>
          </a:p>
          <a:p>
            <a:pPr marL="742950" lvl="1" indent="-285750">
              <a:buFont typeface="Arial" panose="020B0604020202020204" pitchFamily="34" charset="0"/>
              <a:buChar char="•"/>
            </a:pPr>
            <a:r>
              <a:rPr lang="en-US" b="1" dirty="0"/>
              <a:t>Hate Crime Data Set:</a:t>
            </a:r>
          </a:p>
          <a:p>
            <a:pPr marL="1200150" lvl="2" indent="-285750">
              <a:buFont typeface="Arial" panose="020B0604020202020204" pitchFamily="34" charset="0"/>
              <a:buChar char="•"/>
            </a:pPr>
            <a:r>
              <a:rPr lang="en-US" dirty="0"/>
              <a:t>NY crime area provided too many unknown locations. </a:t>
            </a:r>
            <a:br>
              <a:rPr lang="en-US" dirty="0"/>
            </a:br>
            <a:endParaRPr lang="en-US" b="1" dirty="0"/>
          </a:p>
          <a:p>
            <a:pPr marL="742950" lvl="1" indent="-285750">
              <a:buFont typeface="Arial" panose="020B0604020202020204" pitchFamily="34" charset="0"/>
              <a:buChar char="•"/>
            </a:pPr>
            <a:r>
              <a:rPr lang="en-US" b="1" dirty="0"/>
              <a:t>Unemployment Data Set:</a:t>
            </a:r>
            <a:endParaRPr lang="en-US" dirty="0"/>
          </a:p>
          <a:p>
            <a:pPr marL="1200150" lvl="2" indent="-285750">
              <a:buFont typeface="Arial" panose="020B0604020202020204" pitchFamily="34" charset="0"/>
              <a:buChar char="•"/>
            </a:pPr>
            <a:r>
              <a:rPr lang="en-US" dirty="0"/>
              <a:t>Original unemployment rate CSV only included California. </a:t>
            </a:r>
          </a:p>
          <a:p>
            <a:pPr marL="1200150" lvl="2" indent="-285750">
              <a:buFont typeface="Arial" panose="020B0604020202020204" pitchFamily="34" charset="0"/>
              <a:buChar char="•"/>
            </a:pPr>
            <a:r>
              <a:rPr lang="en-US" dirty="0"/>
              <a:t>Difficulty merging data within rows and columns – Transpose.</a:t>
            </a:r>
            <a:br>
              <a:rPr lang="en-US" dirty="0"/>
            </a:br>
            <a:endParaRPr lang="en-US" dirty="0"/>
          </a:p>
          <a:p>
            <a:pPr marL="742950" lvl="1" indent="-285750">
              <a:buFont typeface="Arial" panose="020B0604020202020204" pitchFamily="34" charset="0"/>
              <a:buChar char="•"/>
            </a:pPr>
            <a:r>
              <a:rPr lang="en-US" b="1" dirty="0"/>
              <a:t>Police Employee Data Set</a:t>
            </a:r>
          </a:p>
          <a:p>
            <a:pPr marL="1200150" lvl="2" indent="-285750">
              <a:buFont typeface="Arial" panose="020B0604020202020204" pitchFamily="34" charset="0"/>
              <a:buChar char="•"/>
            </a:pPr>
            <a:r>
              <a:rPr lang="en-US" dirty="0"/>
              <a:t>Difficulty creating grouped data bar chart. </a:t>
            </a:r>
          </a:p>
        </p:txBody>
      </p:sp>
    </p:spTree>
    <p:extLst>
      <p:ext uri="{BB962C8B-B14F-4D97-AF65-F5344CB8AC3E}">
        <p14:creationId xmlns:p14="http://schemas.microsoft.com/office/powerpoint/2010/main" val="99608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FDEFDB-789C-4739-B22A-6F46C67BE54A}"/>
              </a:ext>
            </a:extLst>
          </p:cNvPr>
          <p:cNvSpPr/>
          <p:nvPr/>
        </p:nvSpPr>
        <p:spPr>
          <a:xfrm>
            <a:off x="551895" y="578217"/>
            <a:ext cx="11088210" cy="6116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Motiva</a:t>
            </a:r>
          </a:p>
        </p:txBody>
      </p:sp>
      <p:sp>
        <p:nvSpPr>
          <p:cNvPr id="10" name="Title 7">
            <a:extLst>
              <a:ext uri="{FF2B5EF4-FFF2-40B4-BE49-F238E27FC236}">
                <a16:creationId xmlns:a16="http://schemas.microsoft.com/office/drawing/2014/main" id="{10C363CD-1DDA-4868-8018-07EFF752548F}"/>
              </a:ext>
            </a:extLst>
          </p:cNvPr>
          <p:cNvSpPr txBox="1">
            <a:spLocks/>
          </p:cNvSpPr>
          <p:nvPr/>
        </p:nvSpPr>
        <p:spPr>
          <a:xfrm>
            <a:off x="328168" y="91440"/>
            <a:ext cx="10883392" cy="484632"/>
          </a:xfrm>
          <a:prstGeom prst="rect">
            <a:avLst/>
          </a:prstGeom>
          <a:effectLst/>
        </p:spPr>
        <p:txBody>
          <a:bodyPr vert="horz" lIns="91440" tIns="45720" rIns="91440" bIns="45720" rtlCol="0" anchor="b">
            <a:normAutofit fontScale="550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t>Story</a:t>
            </a:r>
            <a:r>
              <a:rPr lang="en-US" dirty="0"/>
              <a:t> </a:t>
            </a:r>
            <a:r>
              <a:rPr lang="en-US" b="1" dirty="0"/>
              <a:t>Line</a:t>
            </a:r>
          </a:p>
        </p:txBody>
      </p:sp>
      <p:sp>
        <p:nvSpPr>
          <p:cNvPr id="3" name="Rectangle 2">
            <a:extLst>
              <a:ext uri="{FF2B5EF4-FFF2-40B4-BE49-F238E27FC236}">
                <a16:creationId xmlns:a16="http://schemas.microsoft.com/office/drawing/2014/main" id="{67808BAF-85E0-4B89-9AED-329259D525C7}"/>
              </a:ext>
            </a:extLst>
          </p:cNvPr>
          <p:cNvSpPr/>
          <p:nvPr/>
        </p:nvSpPr>
        <p:spPr>
          <a:xfrm>
            <a:off x="551895" y="581501"/>
            <a:ext cx="4758508" cy="412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Do we see a trend in hate crime rate? </a:t>
            </a:r>
          </a:p>
        </p:txBody>
      </p:sp>
      <p:pic>
        <p:nvPicPr>
          <p:cNvPr id="5" name="Picture 4" descr="A screenshot of a cell phone&#10;&#10;Description generated with very high confidence">
            <a:extLst>
              <a:ext uri="{FF2B5EF4-FFF2-40B4-BE49-F238E27FC236}">
                <a16:creationId xmlns:a16="http://schemas.microsoft.com/office/drawing/2014/main" id="{BC6A29BF-6C07-4459-8AB1-E0028B4DD1E2}"/>
              </a:ext>
            </a:extLst>
          </p:cNvPr>
          <p:cNvPicPr>
            <a:picLocks noChangeAspect="1"/>
          </p:cNvPicPr>
          <p:nvPr/>
        </p:nvPicPr>
        <p:blipFill>
          <a:blip r:embed="rId2"/>
          <a:stretch>
            <a:fillRect/>
          </a:stretch>
        </p:blipFill>
        <p:spPr>
          <a:xfrm>
            <a:off x="1392659" y="1665293"/>
            <a:ext cx="5487650" cy="3658433"/>
          </a:xfrm>
          <a:prstGeom prst="rect">
            <a:avLst/>
          </a:prstGeom>
        </p:spPr>
      </p:pic>
      <p:sp>
        <p:nvSpPr>
          <p:cNvPr id="9" name="Rectangle 8">
            <a:extLst>
              <a:ext uri="{FF2B5EF4-FFF2-40B4-BE49-F238E27FC236}">
                <a16:creationId xmlns:a16="http://schemas.microsoft.com/office/drawing/2014/main" id="{82936A50-7C6D-4FF5-AA3B-21DBE92417FF}"/>
              </a:ext>
            </a:extLst>
          </p:cNvPr>
          <p:cNvSpPr/>
          <p:nvPr/>
        </p:nvSpPr>
        <p:spPr>
          <a:xfrm>
            <a:off x="7075503" y="6125993"/>
            <a:ext cx="4600112" cy="563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 Observation :  (YoY) Crime Rates are on the</a:t>
            </a:r>
          </a:p>
          <a:p>
            <a:r>
              <a:rPr lang="en-US" b="1" dirty="0"/>
              <a:t>                           rise </a:t>
            </a:r>
          </a:p>
        </p:txBody>
      </p:sp>
      <p:sp>
        <p:nvSpPr>
          <p:cNvPr id="2" name="TextBox 1">
            <a:extLst>
              <a:ext uri="{FF2B5EF4-FFF2-40B4-BE49-F238E27FC236}">
                <a16:creationId xmlns:a16="http://schemas.microsoft.com/office/drawing/2014/main" id="{95E253E2-A4C6-4353-BD6B-C8103F9AAE4C}"/>
              </a:ext>
            </a:extLst>
          </p:cNvPr>
          <p:cNvSpPr txBox="1"/>
          <p:nvPr/>
        </p:nvSpPr>
        <p:spPr>
          <a:xfrm>
            <a:off x="8131946" y="1405882"/>
            <a:ext cx="2734322" cy="369332"/>
          </a:xfrm>
          <a:prstGeom prst="rect">
            <a:avLst/>
          </a:prstGeom>
          <a:noFill/>
        </p:spPr>
        <p:txBody>
          <a:bodyPr wrap="square" rtlCol="0">
            <a:spAutoFit/>
          </a:bodyPr>
          <a:lstStyle/>
          <a:p>
            <a:r>
              <a:rPr lang="en-US" u="sng" dirty="0"/>
              <a:t>Activities Performed</a:t>
            </a:r>
            <a:r>
              <a:rPr lang="en-US" dirty="0"/>
              <a:t>:</a:t>
            </a:r>
          </a:p>
        </p:txBody>
      </p:sp>
      <p:cxnSp>
        <p:nvCxnSpPr>
          <p:cNvPr id="6" name="Straight Connector 5">
            <a:extLst>
              <a:ext uri="{FF2B5EF4-FFF2-40B4-BE49-F238E27FC236}">
                <a16:creationId xmlns:a16="http://schemas.microsoft.com/office/drawing/2014/main" id="{C834A156-D043-4B1B-9044-22FCAD6B610D}"/>
              </a:ext>
            </a:extLst>
          </p:cNvPr>
          <p:cNvCxnSpPr>
            <a:cxnSpLocks/>
          </p:cNvCxnSpPr>
          <p:nvPr/>
        </p:nvCxnSpPr>
        <p:spPr>
          <a:xfrm>
            <a:off x="6996928" y="576072"/>
            <a:ext cx="78575" cy="554992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080E836-771E-4B3E-9CFB-3B40C34BD10E}"/>
              </a:ext>
            </a:extLst>
          </p:cNvPr>
          <p:cNvSpPr txBox="1"/>
          <p:nvPr/>
        </p:nvSpPr>
        <p:spPr>
          <a:xfrm>
            <a:off x="7386221" y="2235692"/>
            <a:ext cx="3691009" cy="2308324"/>
          </a:xfrm>
          <a:prstGeom prst="rect">
            <a:avLst/>
          </a:prstGeom>
          <a:noFill/>
        </p:spPr>
        <p:txBody>
          <a:bodyPr wrap="square" rtlCol="0">
            <a:spAutoFit/>
          </a:bodyPr>
          <a:lstStyle/>
          <a:p>
            <a:r>
              <a:rPr lang="en-US" dirty="0"/>
              <a:t>1.Used Hate Crime Dataset</a:t>
            </a:r>
          </a:p>
          <a:p>
            <a:endParaRPr lang="en-US" dirty="0"/>
          </a:p>
          <a:p>
            <a:r>
              <a:rPr lang="en-US" dirty="0"/>
              <a:t>2. Includes all 50 states</a:t>
            </a:r>
          </a:p>
          <a:p>
            <a:endParaRPr lang="en-US" dirty="0"/>
          </a:p>
          <a:p>
            <a:r>
              <a:rPr lang="en-US" dirty="0"/>
              <a:t>3. Observed YoY hate crime trend for</a:t>
            </a:r>
          </a:p>
          <a:p>
            <a:r>
              <a:rPr lang="en-US" dirty="0"/>
              <a:t>    4 years</a:t>
            </a:r>
          </a:p>
          <a:p>
            <a:endParaRPr lang="en-US" dirty="0"/>
          </a:p>
          <a:p>
            <a:endParaRPr lang="en-US" dirty="0"/>
          </a:p>
        </p:txBody>
      </p:sp>
    </p:spTree>
    <p:extLst>
      <p:ext uri="{BB962C8B-B14F-4D97-AF65-F5344CB8AC3E}">
        <p14:creationId xmlns:p14="http://schemas.microsoft.com/office/powerpoint/2010/main" val="311027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FDEFDB-789C-4739-B22A-6F46C67BE54A}"/>
              </a:ext>
            </a:extLst>
          </p:cNvPr>
          <p:cNvSpPr/>
          <p:nvPr/>
        </p:nvSpPr>
        <p:spPr>
          <a:xfrm>
            <a:off x="551895" y="611584"/>
            <a:ext cx="11088210" cy="6116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Motiva</a:t>
            </a:r>
          </a:p>
        </p:txBody>
      </p:sp>
      <p:sp>
        <p:nvSpPr>
          <p:cNvPr id="10" name="Title 7">
            <a:extLst>
              <a:ext uri="{FF2B5EF4-FFF2-40B4-BE49-F238E27FC236}">
                <a16:creationId xmlns:a16="http://schemas.microsoft.com/office/drawing/2014/main" id="{10C363CD-1DDA-4868-8018-07EFF752548F}"/>
              </a:ext>
            </a:extLst>
          </p:cNvPr>
          <p:cNvSpPr txBox="1">
            <a:spLocks/>
          </p:cNvSpPr>
          <p:nvPr/>
        </p:nvSpPr>
        <p:spPr>
          <a:xfrm>
            <a:off x="328168" y="91440"/>
            <a:ext cx="10883392" cy="484632"/>
          </a:xfrm>
          <a:prstGeom prst="rect">
            <a:avLst/>
          </a:prstGeom>
          <a:effectLst/>
        </p:spPr>
        <p:txBody>
          <a:bodyPr vert="horz" lIns="91440" tIns="45720" rIns="91440" bIns="45720" rtlCol="0" anchor="b">
            <a:normAutofit fontScale="550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t>Story</a:t>
            </a:r>
            <a:r>
              <a:rPr lang="en-US" dirty="0"/>
              <a:t> </a:t>
            </a:r>
            <a:r>
              <a:rPr lang="en-US" b="1" dirty="0"/>
              <a:t>Line</a:t>
            </a:r>
          </a:p>
        </p:txBody>
      </p:sp>
      <p:sp>
        <p:nvSpPr>
          <p:cNvPr id="3" name="Rectangle 2">
            <a:extLst>
              <a:ext uri="{FF2B5EF4-FFF2-40B4-BE49-F238E27FC236}">
                <a16:creationId xmlns:a16="http://schemas.microsoft.com/office/drawing/2014/main" id="{67808BAF-85E0-4B89-9AED-329259D525C7}"/>
              </a:ext>
            </a:extLst>
          </p:cNvPr>
          <p:cNvSpPr/>
          <p:nvPr/>
        </p:nvSpPr>
        <p:spPr>
          <a:xfrm>
            <a:off x="551895" y="590867"/>
            <a:ext cx="4758508" cy="412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Do we see safe months?</a:t>
            </a:r>
          </a:p>
        </p:txBody>
      </p:sp>
      <p:sp>
        <p:nvSpPr>
          <p:cNvPr id="9" name="Rectangle 8">
            <a:extLst>
              <a:ext uri="{FF2B5EF4-FFF2-40B4-BE49-F238E27FC236}">
                <a16:creationId xmlns:a16="http://schemas.microsoft.com/office/drawing/2014/main" id="{82936A50-7C6D-4FF5-AA3B-21DBE92417FF}"/>
              </a:ext>
            </a:extLst>
          </p:cNvPr>
          <p:cNvSpPr/>
          <p:nvPr/>
        </p:nvSpPr>
        <p:spPr>
          <a:xfrm>
            <a:off x="6800295" y="5939188"/>
            <a:ext cx="4839809" cy="753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Observation :  1. Safe months       : Dec to Jan. </a:t>
            </a:r>
          </a:p>
          <a:p>
            <a:r>
              <a:rPr lang="en-US" b="1" dirty="0"/>
              <a:t>                         </a:t>
            </a:r>
            <a:r>
              <a:rPr lang="en-US" b="1"/>
              <a:t>2. Unsafe </a:t>
            </a:r>
            <a:r>
              <a:rPr lang="en-US" b="1" dirty="0"/>
              <a:t>months  : June to Aug</a:t>
            </a:r>
          </a:p>
        </p:txBody>
      </p:sp>
      <p:sp>
        <p:nvSpPr>
          <p:cNvPr id="2" name="TextBox 1">
            <a:extLst>
              <a:ext uri="{FF2B5EF4-FFF2-40B4-BE49-F238E27FC236}">
                <a16:creationId xmlns:a16="http://schemas.microsoft.com/office/drawing/2014/main" id="{95E253E2-A4C6-4353-BD6B-C8103F9AAE4C}"/>
              </a:ext>
            </a:extLst>
          </p:cNvPr>
          <p:cNvSpPr txBox="1"/>
          <p:nvPr/>
        </p:nvSpPr>
        <p:spPr>
          <a:xfrm>
            <a:off x="8424909" y="1405882"/>
            <a:ext cx="2441359" cy="369332"/>
          </a:xfrm>
          <a:prstGeom prst="rect">
            <a:avLst/>
          </a:prstGeom>
          <a:noFill/>
        </p:spPr>
        <p:txBody>
          <a:bodyPr wrap="square" rtlCol="0">
            <a:spAutoFit/>
          </a:bodyPr>
          <a:lstStyle/>
          <a:p>
            <a:r>
              <a:rPr lang="en-US" u="sng" dirty="0"/>
              <a:t>Activities Performed</a:t>
            </a:r>
            <a:r>
              <a:rPr lang="en-US" dirty="0"/>
              <a:t>:</a:t>
            </a:r>
          </a:p>
        </p:txBody>
      </p:sp>
      <p:cxnSp>
        <p:nvCxnSpPr>
          <p:cNvPr id="6" name="Straight Connector 5">
            <a:extLst>
              <a:ext uri="{FF2B5EF4-FFF2-40B4-BE49-F238E27FC236}">
                <a16:creationId xmlns:a16="http://schemas.microsoft.com/office/drawing/2014/main" id="{C834A156-D043-4B1B-9044-22FCAD6B610D}"/>
              </a:ext>
            </a:extLst>
          </p:cNvPr>
          <p:cNvCxnSpPr>
            <a:cxnSpLocks/>
          </p:cNvCxnSpPr>
          <p:nvPr/>
        </p:nvCxnSpPr>
        <p:spPr>
          <a:xfrm>
            <a:off x="6768206" y="590867"/>
            <a:ext cx="39743" cy="533056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080E836-771E-4B3E-9CFB-3B40C34BD10E}"/>
              </a:ext>
            </a:extLst>
          </p:cNvPr>
          <p:cNvSpPr txBox="1"/>
          <p:nvPr/>
        </p:nvSpPr>
        <p:spPr>
          <a:xfrm>
            <a:off x="7334819" y="2235692"/>
            <a:ext cx="4010843" cy="3139321"/>
          </a:xfrm>
          <a:prstGeom prst="rect">
            <a:avLst/>
          </a:prstGeom>
          <a:noFill/>
        </p:spPr>
        <p:txBody>
          <a:bodyPr wrap="square" rtlCol="0">
            <a:spAutoFit/>
          </a:bodyPr>
          <a:lstStyle/>
          <a:p>
            <a:r>
              <a:rPr lang="en-US" dirty="0"/>
              <a:t>1. Identified top 5 states by crime.</a:t>
            </a:r>
          </a:p>
          <a:p>
            <a:endParaRPr lang="en-US" dirty="0"/>
          </a:p>
          <a:p>
            <a:r>
              <a:rPr lang="en-US" dirty="0"/>
              <a:t>2. Evaluated the sample set.</a:t>
            </a:r>
          </a:p>
          <a:p>
            <a:endParaRPr lang="en-US" dirty="0"/>
          </a:p>
          <a:p>
            <a:r>
              <a:rPr lang="en-US" dirty="0"/>
              <a:t>3. CA , NY  and OH seemed to be a reasonable data sample</a:t>
            </a:r>
          </a:p>
          <a:p>
            <a:endParaRPr lang="en-US" dirty="0"/>
          </a:p>
          <a:p>
            <a:r>
              <a:rPr lang="en-US" dirty="0"/>
              <a:t>4. Added a new column “Month”, to analyze trend by month</a:t>
            </a:r>
          </a:p>
          <a:p>
            <a:endParaRPr lang="en-US" dirty="0"/>
          </a:p>
          <a:p>
            <a:pPr marL="342900" indent="-342900">
              <a:buAutoNum type="arabicPeriod"/>
            </a:pPr>
            <a:endParaRPr lang="en-US" dirty="0"/>
          </a:p>
        </p:txBody>
      </p:sp>
      <p:pic>
        <p:nvPicPr>
          <p:cNvPr id="14" name="Picture 13" descr="A screenshot of a cell phone&#10;&#10;Description automatically generated">
            <a:extLst>
              <a:ext uri="{FF2B5EF4-FFF2-40B4-BE49-F238E27FC236}">
                <a16:creationId xmlns:a16="http://schemas.microsoft.com/office/drawing/2014/main" id="{C6B7D8E1-B1E6-4192-9389-0F01EFF725DC}"/>
              </a:ext>
            </a:extLst>
          </p:cNvPr>
          <p:cNvPicPr>
            <a:picLocks noChangeAspect="1"/>
          </p:cNvPicPr>
          <p:nvPr/>
        </p:nvPicPr>
        <p:blipFill>
          <a:blip r:embed="rId2"/>
          <a:stretch>
            <a:fillRect/>
          </a:stretch>
        </p:blipFill>
        <p:spPr>
          <a:xfrm>
            <a:off x="1354971" y="1144505"/>
            <a:ext cx="4451024" cy="2175744"/>
          </a:xfrm>
          <a:prstGeom prst="rect">
            <a:avLst/>
          </a:prstGeom>
        </p:spPr>
      </p:pic>
      <p:pic>
        <p:nvPicPr>
          <p:cNvPr id="15" name="Picture 14" descr="A close up of a map&#10;&#10;Description generated with high confidence">
            <a:extLst>
              <a:ext uri="{FF2B5EF4-FFF2-40B4-BE49-F238E27FC236}">
                <a16:creationId xmlns:a16="http://schemas.microsoft.com/office/drawing/2014/main" id="{80B4037F-D01B-4CF9-AB5C-97A8D0BBE206}"/>
              </a:ext>
            </a:extLst>
          </p:cNvPr>
          <p:cNvPicPr>
            <a:picLocks noChangeAspect="1"/>
          </p:cNvPicPr>
          <p:nvPr/>
        </p:nvPicPr>
        <p:blipFill>
          <a:blip r:embed="rId3"/>
          <a:stretch>
            <a:fillRect/>
          </a:stretch>
        </p:blipFill>
        <p:spPr>
          <a:xfrm>
            <a:off x="1129776" y="3408443"/>
            <a:ext cx="4747240" cy="2903644"/>
          </a:xfrm>
          <a:prstGeom prst="rect">
            <a:avLst/>
          </a:prstGeom>
        </p:spPr>
      </p:pic>
      <p:sp>
        <p:nvSpPr>
          <p:cNvPr id="4" name="Star: 8 Points 3">
            <a:extLst>
              <a:ext uri="{FF2B5EF4-FFF2-40B4-BE49-F238E27FC236}">
                <a16:creationId xmlns:a16="http://schemas.microsoft.com/office/drawing/2014/main" id="{D287F3AA-DA09-475F-B52F-01B5FF9EE266}"/>
              </a:ext>
            </a:extLst>
          </p:cNvPr>
          <p:cNvSpPr/>
          <p:nvPr/>
        </p:nvSpPr>
        <p:spPr>
          <a:xfrm>
            <a:off x="764034" y="1946536"/>
            <a:ext cx="508633" cy="433308"/>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Star: 8 Points 16">
            <a:extLst>
              <a:ext uri="{FF2B5EF4-FFF2-40B4-BE49-F238E27FC236}">
                <a16:creationId xmlns:a16="http://schemas.microsoft.com/office/drawing/2014/main" id="{112B8897-E9A0-4BD6-8781-A7BAB6B28F75}"/>
              </a:ext>
            </a:extLst>
          </p:cNvPr>
          <p:cNvSpPr/>
          <p:nvPr/>
        </p:nvSpPr>
        <p:spPr>
          <a:xfrm>
            <a:off x="846338" y="4328978"/>
            <a:ext cx="508633" cy="433308"/>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3579888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FDEFDB-789C-4739-B22A-6F46C67BE54A}"/>
              </a:ext>
            </a:extLst>
          </p:cNvPr>
          <p:cNvSpPr/>
          <p:nvPr/>
        </p:nvSpPr>
        <p:spPr>
          <a:xfrm>
            <a:off x="551895" y="556376"/>
            <a:ext cx="11088210" cy="6116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Motiva</a:t>
            </a:r>
          </a:p>
        </p:txBody>
      </p:sp>
      <p:sp>
        <p:nvSpPr>
          <p:cNvPr id="10" name="Title 7">
            <a:extLst>
              <a:ext uri="{FF2B5EF4-FFF2-40B4-BE49-F238E27FC236}">
                <a16:creationId xmlns:a16="http://schemas.microsoft.com/office/drawing/2014/main" id="{10C363CD-1DDA-4868-8018-07EFF752548F}"/>
              </a:ext>
            </a:extLst>
          </p:cNvPr>
          <p:cNvSpPr txBox="1">
            <a:spLocks/>
          </p:cNvSpPr>
          <p:nvPr/>
        </p:nvSpPr>
        <p:spPr>
          <a:xfrm>
            <a:off x="328168" y="91440"/>
            <a:ext cx="10883392" cy="484632"/>
          </a:xfrm>
          <a:prstGeom prst="rect">
            <a:avLst/>
          </a:prstGeom>
          <a:effectLst/>
        </p:spPr>
        <p:txBody>
          <a:bodyPr vert="horz" lIns="91440" tIns="45720" rIns="91440" bIns="45720" rtlCol="0" anchor="b">
            <a:normAutofit fontScale="550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t>Story Line</a:t>
            </a:r>
          </a:p>
        </p:txBody>
      </p:sp>
      <p:sp>
        <p:nvSpPr>
          <p:cNvPr id="3" name="Rectangle 2">
            <a:extLst>
              <a:ext uri="{FF2B5EF4-FFF2-40B4-BE49-F238E27FC236}">
                <a16:creationId xmlns:a16="http://schemas.microsoft.com/office/drawing/2014/main" id="{67808BAF-85E0-4B89-9AED-329259D525C7}"/>
              </a:ext>
            </a:extLst>
          </p:cNvPr>
          <p:cNvSpPr/>
          <p:nvPr/>
        </p:nvSpPr>
        <p:spPr>
          <a:xfrm>
            <a:off x="551895" y="551903"/>
            <a:ext cx="4658497" cy="412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Does unemployment raise crime?</a:t>
            </a:r>
          </a:p>
        </p:txBody>
      </p:sp>
      <p:pic>
        <p:nvPicPr>
          <p:cNvPr id="4" name="Picture 3" descr="A screenshot of a cell phone&#10;&#10;Description automatically generated">
            <a:extLst>
              <a:ext uri="{FF2B5EF4-FFF2-40B4-BE49-F238E27FC236}">
                <a16:creationId xmlns:a16="http://schemas.microsoft.com/office/drawing/2014/main" id="{1ACFB171-A0D8-464D-9E97-0A511A1C99EF}"/>
              </a:ext>
            </a:extLst>
          </p:cNvPr>
          <p:cNvPicPr>
            <a:picLocks noChangeAspect="1"/>
          </p:cNvPicPr>
          <p:nvPr/>
        </p:nvPicPr>
        <p:blipFill>
          <a:blip r:embed="rId3"/>
          <a:stretch>
            <a:fillRect/>
          </a:stretch>
        </p:blipFill>
        <p:spPr>
          <a:xfrm>
            <a:off x="602145" y="1084720"/>
            <a:ext cx="3248391" cy="132511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D0FB4FBF-5440-564C-AE94-9E799C6AE7E1}"/>
              </a:ext>
            </a:extLst>
          </p:cNvPr>
          <p:cNvPicPr>
            <a:picLocks noChangeAspect="1"/>
          </p:cNvPicPr>
          <p:nvPr/>
        </p:nvPicPr>
        <p:blipFill>
          <a:blip r:embed="rId4"/>
          <a:stretch>
            <a:fillRect/>
          </a:stretch>
        </p:blipFill>
        <p:spPr>
          <a:xfrm>
            <a:off x="3735122" y="1045413"/>
            <a:ext cx="3065169" cy="1265517"/>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D80ECC60-29A1-E943-92FC-C0B5A1DB74D9}"/>
              </a:ext>
            </a:extLst>
          </p:cNvPr>
          <p:cNvPicPr>
            <a:picLocks noChangeAspect="1"/>
          </p:cNvPicPr>
          <p:nvPr/>
        </p:nvPicPr>
        <p:blipFill>
          <a:blip r:embed="rId5"/>
          <a:stretch>
            <a:fillRect/>
          </a:stretch>
        </p:blipFill>
        <p:spPr>
          <a:xfrm>
            <a:off x="609939" y="2798305"/>
            <a:ext cx="3232665" cy="1350517"/>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001ECA23-95FC-FD48-9CF9-191DE7AF5CE2}"/>
              </a:ext>
            </a:extLst>
          </p:cNvPr>
          <p:cNvPicPr>
            <a:picLocks noChangeAspect="1"/>
          </p:cNvPicPr>
          <p:nvPr/>
        </p:nvPicPr>
        <p:blipFill>
          <a:blip r:embed="rId6"/>
          <a:stretch>
            <a:fillRect/>
          </a:stretch>
        </p:blipFill>
        <p:spPr>
          <a:xfrm>
            <a:off x="3753824" y="2699395"/>
            <a:ext cx="3065169" cy="1459209"/>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E2D1EDE8-F47B-5B48-B716-19C96FE6C2B0}"/>
              </a:ext>
            </a:extLst>
          </p:cNvPr>
          <p:cNvPicPr>
            <a:picLocks noChangeAspect="1"/>
          </p:cNvPicPr>
          <p:nvPr/>
        </p:nvPicPr>
        <p:blipFill>
          <a:blip r:embed="rId7"/>
          <a:stretch>
            <a:fillRect/>
          </a:stretch>
        </p:blipFill>
        <p:spPr>
          <a:xfrm>
            <a:off x="609939" y="4802819"/>
            <a:ext cx="3183353" cy="1615736"/>
          </a:xfrm>
          <a:prstGeom prst="rect">
            <a:avLst/>
          </a:prstGeom>
        </p:spPr>
      </p:pic>
      <p:pic>
        <p:nvPicPr>
          <p:cNvPr id="18" name="Picture 17" descr="A close up of a map&#10;&#10;Description automatically generated">
            <a:extLst>
              <a:ext uri="{FF2B5EF4-FFF2-40B4-BE49-F238E27FC236}">
                <a16:creationId xmlns:a16="http://schemas.microsoft.com/office/drawing/2014/main" id="{C90DB8A2-7B5E-BB4F-871E-E9428158A0B1}"/>
              </a:ext>
            </a:extLst>
          </p:cNvPr>
          <p:cNvPicPr>
            <a:picLocks noChangeAspect="1"/>
          </p:cNvPicPr>
          <p:nvPr/>
        </p:nvPicPr>
        <p:blipFill>
          <a:blip r:embed="rId8"/>
          <a:stretch>
            <a:fillRect/>
          </a:stretch>
        </p:blipFill>
        <p:spPr>
          <a:xfrm>
            <a:off x="3753678" y="4802820"/>
            <a:ext cx="3056437" cy="1615736"/>
          </a:xfrm>
          <a:prstGeom prst="rect">
            <a:avLst/>
          </a:prstGeom>
        </p:spPr>
      </p:pic>
      <p:sp>
        <p:nvSpPr>
          <p:cNvPr id="15" name="TextBox 14">
            <a:extLst>
              <a:ext uri="{FF2B5EF4-FFF2-40B4-BE49-F238E27FC236}">
                <a16:creationId xmlns:a16="http://schemas.microsoft.com/office/drawing/2014/main" id="{FFBDBBC9-9CD0-459E-924C-7198D1A43C71}"/>
              </a:ext>
            </a:extLst>
          </p:cNvPr>
          <p:cNvSpPr txBox="1"/>
          <p:nvPr/>
        </p:nvSpPr>
        <p:spPr>
          <a:xfrm>
            <a:off x="8511722" y="1405882"/>
            <a:ext cx="2354546" cy="369332"/>
          </a:xfrm>
          <a:prstGeom prst="rect">
            <a:avLst/>
          </a:prstGeom>
          <a:noFill/>
        </p:spPr>
        <p:txBody>
          <a:bodyPr wrap="square" rtlCol="0">
            <a:spAutoFit/>
          </a:bodyPr>
          <a:lstStyle/>
          <a:p>
            <a:r>
              <a:rPr lang="en-US" u="sng" dirty="0"/>
              <a:t>Activities Performed</a:t>
            </a:r>
            <a:r>
              <a:rPr lang="en-US" dirty="0"/>
              <a:t>:</a:t>
            </a:r>
          </a:p>
        </p:txBody>
      </p:sp>
      <p:cxnSp>
        <p:nvCxnSpPr>
          <p:cNvPr id="17" name="Straight Connector 16">
            <a:extLst>
              <a:ext uri="{FF2B5EF4-FFF2-40B4-BE49-F238E27FC236}">
                <a16:creationId xmlns:a16="http://schemas.microsoft.com/office/drawing/2014/main" id="{526CD6B8-44BD-4E93-AB3D-39F0EA9D09BA}"/>
              </a:ext>
            </a:extLst>
          </p:cNvPr>
          <p:cNvCxnSpPr>
            <a:cxnSpLocks/>
          </p:cNvCxnSpPr>
          <p:nvPr/>
        </p:nvCxnSpPr>
        <p:spPr>
          <a:xfrm>
            <a:off x="6911062" y="590867"/>
            <a:ext cx="0" cy="533056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44596FC-8DCF-442A-85C4-C1FD8453C387}"/>
              </a:ext>
            </a:extLst>
          </p:cNvPr>
          <p:cNvSpPr txBox="1"/>
          <p:nvPr/>
        </p:nvSpPr>
        <p:spPr>
          <a:xfrm>
            <a:off x="7189335" y="1872042"/>
            <a:ext cx="4172497" cy="3139321"/>
          </a:xfrm>
          <a:prstGeom prst="rect">
            <a:avLst/>
          </a:prstGeom>
          <a:noFill/>
        </p:spPr>
        <p:txBody>
          <a:bodyPr wrap="square" rtlCol="0">
            <a:spAutoFit/>
          </a:bodyPr>
          <a:lstStyle/>
          <a:p>
            <a:pPr marL="342900" indent="-342900">
              <a:buAutoNum type="arabicPeriod"/>
            </a:pPr>
            <a:r>
              <a:rPr lang="en-US" dirty="0"/>
              <a:t>Used two datasets – Hate crime and Unemployment</a:t>
            </a:r>
          </a:p>
          <a:p>
            <a:pPr marL="342900" indent="-342900">
              <a:buAutoNum type="arabicPeriod"/>
            </a:pPr>
            <a:endParaRPr lang="en-US" dirty="0"/>
          </a:p>
          <a:p>
            <a:pPr marL="342900" indent="-342900">
              <a:buAutoNum type="arabicPeriod"/>
            </a:pPr>
            <a:r>
              <a:rPr lang="en-US" dirty="0"/>
              <a:t>Continued using the top 3 states on crime for sampling. CA,NY and OH</a:t>
            </a:r>
          </a:p>
          <a:p>
            <a:endParaRPr lang="en-US" dirty="0"/>
          </a:p>
          <a:p>
            <a:pPr marL="342900" indent="-342900">
              <a:buAutoNum type="arabicPeriod" startAt="3"/>
            </a:pPr>
            <a:r>
              <a:rPr lang="en-US" dirty="0"/>
              <a:t>Charts show</a:t>
            </a:r>
          </a:p>
          <a:p>
            <a:r>
              <a:rPr lang="en-US" dirty="0"/>
              <a:t>      # of hate crimes by Year and </a:t>
            </a:r>
          </a:p>
          <a:p>
            <a:r>
              <a:rPr lang="en-US" dirty="0"/>
              <a:t>      Unemployment rate  by Year</a:t>
            </a:r>
          </a:p>
          <a:p>
            <a:endParaRPr lang="en-US" dirty="0"/>
          </a:p>
          <a:p>
            <a:r>
              <a:rPr lang="en-US" dirty="0"/>
              <a:t>4.  2017 data surprises us.</a:t>
            </a:r>
          </a:p>
        </p:txBody>
      </p:sp>
      <p:sp>
        <p:nvSpPr>
          <p:cNvPr id="22" name="Rectangle 21">
            <a:extLst>
              <a:ext uri="{FF2B5EF4-FFF2-40B4-BE49-F238E27FC236}">
                <a16:creationId xmlns:a16="http://schemas.microsoft.com/office/drawing/2014/main" id="{182F1897-2E8A-44C1-8543-20A382C2BC7B}"/>
              </a:ext>
            </a:extLst>
          </p:cNvPr>
          <p:cNvSpPr/>
          <p:nvPr/>
        </p:nvSpPr>
        <p:spPr>
          <a:xfrm>
            <a:off x="6911061" y="5903676"/>
            <a:ext cx="4729043" cy="753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Observation :  2017 shows high crime count BUT  low unemployment rate .     </a:t>
            </a:r>
            <a:r>
              <a:rPr lang="en-US" b="1" dirty="0">
                <a:solidFill>
                  <a:srgbClr val="FFFF00"/>
                </a:solidFill>
              </a:rPr>
              <a:t>SHOCKER</a:t>
            </a:r>
          </a:p>
        </p:txBody>
      </p:sp>
    </p:spTree>
    <p:extLst>
      <p:ext uri="{BB962C8B-B14F-4D97-AF65-F5344CB8AC3E}">
        <p14:creationId xmlns:p14="http://schemas.microsoft.com/office/powerpoint/2010/main" val="3394210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547</TotalTime>
  <Words>1122</Words>
  <Application>Microsoft Office PowerPoint</Application>
  <PresentationFormat>Widescreen</PresentationFormat>
  <Paragraphs>249</Paragraphs>
  <Slides>16</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Consolas</vt:lpstr>
      <vt:lpstr>Garamond</vt:lpstr>
      <vt:lpstr>Times New Roman</vt:lpstr>
      <vt:lpstr>Times New Roman (Body CS)</vt:lpstr>
      <vt:lpstr>Organic</vt:lpstr>
      <vt:lpstr>think-cell Slide</vt:lpstr>
      <vt:lpstr>Hate Crime Analysis </vt:lpstr>
      <vt:lpstr>PowerPoint Presentation</vt:lpstr>
      <vt:lpstr>Research Questions</vt:lpstr>
      <vt:lpstr>Research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Analysis - US</dc:title>
  <dc:creator>Sajani Menon</dc:creator>
  <cp:lastModifiedBy>Sajani Menon</cp:lastModifiedBy>
  <cp:revision>141</cp:revision>
  <dcterms:created xsi:type="dcterms:W3CDTF">2019-03-28T11:53:14Z</dcterms:created>
  <dcterms:modified xsi:type="dcterms:W3CDTF">2019-03-30T14:46:48Z</dcterms:modified>
</cp:coreProperties>
</file>