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 id="2147483666"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24" d="100"/>
          <a:sy n="324" d="100"/>
        </p:scale>
        <p:origin x="822"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c8b471943_0_4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c8b47194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fe0577551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fe057755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fe0577551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fe0577551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fe0577551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fe0577551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fe0577551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fe0577551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fe0577551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fe0577551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fe0577551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fe0577551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c8b471943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4c8b47194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4c8b471943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4c8b47194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c8b471943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4c8b47194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4c8b471943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4c8b47194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fe0577551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fe05775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c8b471943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c8b47194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4c8b471943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4c8b471943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fe0577551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fe0577551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fe057755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fe057755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fe0577551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fe0577551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fe0577551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fe0577551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fe0577551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fe0577551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fe0577551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fe0577551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fe0577551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fe0577551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fe0577551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fe0577551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lstStyle>
            <a:lvl1pPr lvl="0" algn="ctr" rtl="0">
              <a:spcBef>
                <a:spcPts val="0"/>
              </a:spcBef>
              <a:spcAft>
                <a:spcPts val="0"/>
              </a:spcAft>
              <a:buClr>
                <a:schemeClr val="dk2"/>
              </a:buClr>
              <a:buSzPts val="3000"/>
              <a:buNone/>
              <a:defRPr>
                <a:solidFill>
                  <a:schemeClr val="dk2"/>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endParaRPr/>
          </a:p>
        </p:txBody>
      </p:sp>
      <p:sp>
        <p:nvSpPr>
          <p:cNvPr id="56" name="Google Shape;56;p14"/>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57" name="Google Shape;57;p14"/>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0" name="Google Shape;60;p15"/>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4" name="Google Shape;64;p16"/>
          <p:cNvSpPr txBox="1">
            <a:spLocks noGrp="1"/>
          </p:cNvSpPr>
          <p:nvPr>
            <p:ph type="body" idx="1"/>
          </p:nvPr>
        </p:nvSpPr>
        <p:spPr>
          <a:xfrm>
            <a:off x="457200" y="1200150"/>
            <a:ext cx="3994500" cy="3725700"/>
          </a:xfrm>
          <a:prstGeom prst="rect">
            <a:avLst/>
          </a:prstGeom>
        </p:spPr>
        <p:txBody>
          <a:bodyPr spcFirstLastPara="1" wrap="square" lIns="91425" tIns="91425" rIns="91425" bIns="91425" anchor="t" anchorCtr="0"/>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5" name="Google Shape;65;p16"/>
          <p:cNvSpPr txBox="1">
            <a:spLocks noGrp="1"/>
          </p:cNvSpPr>
          <p:nvPr>
            <p:ph type="body" idx="2"/>
          </p:nvPr>
        </p:nvSpPr>
        <p:spPr>
          <a:xfrm>
            <a:off x="4692274" y="1200150"/>
            <a:ext cx="3994500" cy="3725700"/>
          </a:xfrm>
          <a:prstGeom prst="rect">
            <a:avLst/>
          </a:prstGeom>
        </p:spPr>
        <p:txBody>
          <a:bodyPr spcFirstLastPara="1" wrap="square" lIns="91425" tIns="91425" rIns="91425" bIns="91425" anchor="t" anchorCtr="0"/>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6" name="Google Shape;66;p16"/>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9" name="Google Shape;69;p17"/>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8"/>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lstStyle>
            <a:lvl1pPr marL="457200" lvl="0" indent="-228600" algn="ctr" rtl="0">
              <a:spcBef>
                <a:spcPts val="0"/>
              </a:spcBef>
              <a:spcAft>
                <a:spcPts val="0"/>
              </a:spcAft>
              <a:buClr>
                <a:schemeClr val="dk1"/>
              </a:buClr>
              <a:buSzPts val="1800"/>
              <a:buNone/>
              <a:defRPr sz="1800">
                <a:solidFill>
                  <a:schemeClr val="dk1"/>
                </a:solidFill>
              </a:defRPr>
            </a:lvl1pPr>
          </a:lstStyle>
          <a:p>
            <a:endParaRPr/>
          </a:p>
        </p:txBody>
      </p:sp>
      <p:sp>
        <p:nvSpPr>
          <p:cNvPr id="72" name="Google Shape;72;p18"/>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Google Shape;74;p19"/>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light-gradient">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lvl="0" rtl="0">
              <a:spcBef>
                <a:spcPts val="0"/>
              </a:spcBef>
              <a:spcAft>
                <a:spcPts val="0"/>
              </a:spcAft>
              <a:buClr>
                <a:schemeClr val="dk1"/>
              </a:buClr>
              <a:buSzPts val="3600"/>
              <a:buNone/>
              <a:defRPr sz="3600" b="1">
                <a:solidFill>
                  <a:schemeClr val="dk1"/>
                </a:solidFill>
              </a:defRPr>
            </a:lvl1pPr>
            <a:lvl2pPr lvl="1" rtl="0">
              <a:spcBef>
                <a:spcPts val="0"/>
              </a:spcBef>
              <a:spcAft>
                <a:spcPts val="0"/>
              </a:spcAft>
              <a:buClr>
                <a:schemeClr val="dk1"/>
              </a:buClr>
              <a:buSzPts val="3600"/>
              <a:buNone/>
              <a:defRPr sz="3600" b="1">
                <a:solidFill>
                  <a:schemeClr val="dk1"/>
                </a:solidFill>
              </a:defRPr>
            </a:lvl2pPr>
            <a:lvl3pPr lvl="2" rtl="0">
              <a:spcBef>
                <a:spcPts val="0"/>
              </a:spcBef>
              <a:spcAft>
                <a:spcPts val="0"/>
              </a:spcAft>
              <a:buClr>
                <a:schemeClr val="dk1"/>
              </a:buClr>
              <a:buSzPts val="3600"/>
              <a:buNone/>
              <a:defRPr sz="3600" b="1">
                <a:solidFill>
                  <a:schemeClr val="dk1"/>
                </a:solidFill>
              </a:defRPr>
            </a:lvl3pPr>
            <a:lvl4pPr lvl="3" rtl="0">
              <a:spcBef>
                <a:spcPts val="0"/>
              </a:spcBef>
              <a:spcAft>
                <a:spcPts val="0"/>
              </a:spcAft>
              <a:buClr>
                <a:schemeClr val="dk1"/>
              </a:buClr>
              <a:buSzPts val="3600"/>
              <a:buNone/>
              <a:defRPr sz="3600" b="1">
                <a:solidFill>
                  <a:schemeClr val="dk1"/>
                </a:solidFill>
              </a:defRPr>
            </a:lvl4pPr>
            <a:lvl5pPr lvl="4" rtl="0">
              <a:spcBef>
                <a:spcPts val="0"/>
              </a:spcBef>
              <a:spcAft>
                <a:spcPts val="0"/>
              </a:spcAft>
              <a:buClr>
                <a:schemeClr val="dk1"/>
              </a:buClr>
              <a:buSzPts val="3600"/>
              <a:buNone/>
              <a:defRPr sz="3600" b="1">
                <a:solidFill>
                  <a:schemeClr val="dk1"/>
                </a:solidFill>
              </a:defRPr>
            </a:lvl5pPr>
            <a:lvl6pPr lvl="5" rtl="0">
              <a:spcBef>
                <a:spcPts val="0"/>
              </a:spcBef>
              <a:spcAft>
                <a:spcPts val="0"/>
              </a:spcAft>
              <a:buClr>
                <a:schemeClr val="dk1"/>
              </a:buClr>
              <a:buSzPts val="3600"/>
              <a:buNone/>
              <a:defRPr sz="3600" b="1">
                <a:solidFill>
                  <a:schemeClr val="dk1"/>
                </a:solidFill>
              </a:defRPr>
            </a:lvl6pPr>
            <a:lvl7pPr lvl="6" rtl="0">
              <a:spcBef>
                <a:spcPts val="0"/>
              </a:spcBef>
              <a:spcAft>
                <a:spcPts val="0"/>
              </a:spcAft>
              <a:buClr>
                <a:schemeClr val="dk1"/>
              </a:buClr>
              <a:buSzPts val="3600"/>
              <a:buNone/>
              <a:defRPr sz="3600" b="1">
                <a:solidFill>
                  <a:schemeClr val="dk1"/>
                </a:solidFill>
              </a:defRPr>
            </a:lvl7pPr>
            <a:lvl8pPr lvl="7" rtl="0">
              <a:spcBef>
                <a:spcPts val="0"/>
              </a:spcBef>
              <a:spcAft>
                <a:spcPts val="0"/>
              </a:spcAft>
              <a:buClr>
                <a:schemeClr val="dk1"/>
              </a:buClr>
              <a:buSzPts val="3600"/>
              <a:buNone/>
              <a:defRPr sz="3600" b="1">
                <a:solidFill>
                  <a:schemeClr val="dk1"/>
                </a:solidFill>
              </a:defRPr>
            </a:lvl8pPr>
            <a:lvl9pPr lvl="8" rtl="0">
              <a:spcBef>
                <a:spcPts val="0"/>
              </a:spcBef>
              <a:spcAft>
                <a:spcPts val="0"/>
              </a:spcAft>
              <a:buClr>
                <a:schemeClr val="dk1"/>
              </a:buClr>
              <a:buSzPts val="3600"/>
              <a:buNone/>
              <a:defRPr sz="3600" b="1">
                <a:solidFill>
                  <a:schemeClr val="dk1"/>
                </a:solidFill>
              </a:defRPr>
            </a:lvl9pPr>
          </a:lstStyle>
          <a:p>
            <a:endParaRPr/>
          </a:p>
        </p:txBody>
      </p:sp>
      <p:sp>
        <p:nvSpPr>
          <p:cNvPr id="52" name="Google Shape;52;p13"/>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lstStyle>
            <a:lvl1pPr marL="457200" lvl="0" indent="-419100" rtl="0">
              <a:spcBef>
                <a:spcPts val="600"/>
              </a:spcBef>
              <a:spcAft>
                <a:spcPts val="0"/>
              </a:spcAft>
              <a:buSzPts val="3000"/>
              <a:buChar char="●"/>
              <a:defRPr sz="3000"/>
            </a:lvl1pPr>
            <a:lvl2pPr marL="914400" lvl="1" indent="-381000" rtl="0">
              <a:spcBef>
                <a:spcPts val="0"/>
              </a:spcBef>
              <a:spcAft>
                <a:spcPts val="0"/>
              </a:spcAft>
              <a:buSzPts val="2400"/>
              <a:buChar char="○"/>
              <a:defRPr sz="2400"/>
            </a:lvl2pPr>
            <a:lvl3pPr marL="1371600" lvl="2" indent="-381000" rtl="0">
              <a:spcBef>
                <a:spcPts val="0"/>
              </a:spcBef>
              <a:spcAft>
                <a:spcPts val="0"/>
              </a:spcAft>
              <a:buSzPts val="2400"/>
              <a:buChar char="■"/>
              <a:defRPr sz="24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3" name="Google Shape;53;p13"/>
          <p:cNvSpPr txBox="1">
            <a:spLocks noGrp="1"/>
          </p:cNvSpPr>
          <p:nvPr>
            <p:ph type="sldNum" idx="12"/>
          </p:nvPr>
        </p:nvSpPr>
        <p:spPr>
          <a:xfrm>
            <a:off x="8556791" y="4749851"/>
            <a:ext cx="548700" cy="393600"/>
          </a:xfrm>
          <a:prstGeom prst="rect">
            <a:avLst/>
          </a:prstGeom>
          <a:noFill/>
          <a:ln>
            <a:noFill/>
          </a:ln>
        </p:spPr>
        <p:txBody>
          <a:bodyPr spcFirstLastPara="1" wrap="square" lIns="91425" tIns="91425" rIns="91425" bIns="91425" anchor="ctr" anchorCtr="0">
            <a:noAutofit/>
          </a:bodyPr>
          <a:lstStyle>
            <a:lvl1pPr lvl="0" algn="r" rtl="0">
              <a:buNone/>
              <a:defRPr sz="1300">
                <a:solidFill>
                  <a:schemeClr val="dk1"/>
                </a:solidFill>
              </a:defRPr>
            </a:lvl1pPr>
            <a:lvl2pPr lvl="1" algn="r" rtl="0">
              <a:buNone/>
              <a:defRPr sz="1300">
                <a:solidFill>
                  <a:schemeClr val="dk1"/>
                </a:solidFill>
              </a:defRPr>
            </a:lvl2pPr>
            <a:lvl3pPr lvl="2" algn="r" rtl="0">
              <a:buNone/>
              <a:defRPr sz="1300">
                <a:solidFill>
                  <a:schemeClr val="dk1"/>
                </a:solidFill>
              </a:defRPr>
            </a:lvl3pPr>
            <a:lvl4pPr lvl="3" algn="r" rtl="0">
              <a:buNone/>
              <a:defRPr sz="1300">
                <a:solidFill>
                  <a:schemeClr val="dk1"/>
                </a:solidFill>
              </a:defRPr>
            </a:lvl4pPr>
            <a:lvl5pPr lvl="4" algn="r" rtl="0">
              <a:buNone/>
              <a:defRPr sz="1300">
                <a:solidFill>
                  <a:schemeClr val="dk1"/>
                </a:solidFill>
              </a:defRPr>
            </a:lvl5pPr>
            <a:lvl6pPr lvl="5" algn="r" rtl="0">
              <a:buNone/>
              <a:defRPr sz="1300">
                <a:solidFill>
                  <a:schemeClr val="dk1"/>
                </a:solidFill>
              </a:defRPr>
            </a:lvl6pPr>
            <a:lvl7pPr lvl="6" algn="r" rtl="0">
              <a:buNone/>
              <a:defRPr sz="1300">
                <a:solidFill>
                  <a:schemeClr val="dk1"/>
                </a:solidFill>
              </a:defRPr>
            </a:lvl7pPr>
            <a:lvl8pPr lvl="7" algn="r" rtl="0">
              <a:buNone/>
              <a:defRPr sz="1300">
                <a:solidFill>
                  <a:schemeClr val="dk1"/>
                </a:solidFill>
              </a:defRPr>
            </a:lvl8pPr>
            <a:lvl9pPr lvl="8" algn="r" rtl="0">
              <a:buNone/>
              <a:defRPr sz="1300">
                <a:solidFill>
                  <a:schemeClr val="dk1"/>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20"/>
          <p:cNvSpPr txBox="1">
            <a:spLocks noGrp="1"/>
          </p:cNvSpPr>
          <p:nvPr>
            <p:ph type="subTitle" idx="1"/>
          </p:nvPr>
        </p:nvSpPr>
        <p:spPr>
          <a:xfrm>
            <a:off x="772875" y="35810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t>Report Guidelines</a:t>
            </a:r>
            <a:endParaRPr b="1"/>
          </a:p>
        </p:txBody>
      </p:sp>
      <p:sp>
        <p:nvSpPr>
          <p:cNvPr id="80" name="Google Shape;80;p20"/>
          <p:cNvSpPr txBox="1"/>
          <p:nvPr/>
        </p:nvSpPr>
        <p:spPr>
          <a:xfrm>
            <a:off x="275775" y="1030525"/>
            <a:ext cx="8708700" cy="3831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As this course will be using Gradescope to grade reports, the number of slides needs to match with the template that we provide. It is imperative that you provide the answers in the designated space. Please do not change the template or add additional slides. Assignments will not be graded if answers appear in the wrong location.</a:t>
            </a:r>
            <a:br>
              <a:rPr lang="en-GB"/>
            </a:br>
            <a:endParaRPr/>
          </a:p>
          <a:p>
            <a:pPr marL="457200" lvl="0" indent="-317500" algn="l" rtl="0">
              <a:spcBef>
                <a:spcPts val="0"/>
              </a:spcBef>
              <a:spcAft>
                <a:spcPts val="0"/>
              </a:spcAft>
              <a:buSzPts val="1400"/>
              <a:buChar char="●"/>
            </a:pPr>
            <a:r>
              <a:rPr lang="en-GB"/>
              <a:t>Each image should be 2MB or lesser before being pasted in the template. This is done to reduce file size and make grading easier.</a:t>
            </a:r>
            <a:br>
              <a:rPr lang="en-GB"/>
            </a:br>
            <a:endParaRPr/>
          </a:p>
          <a:p>
            <a:pPr marL="457200" lvl="0" indent="-317500" algn="l" rtl="0">
              <a:spcBef>
                <a:spcPts val="0"/>
              </a:spcBef>
              <a:spcAft>
                <a:spcPts val="0"/>
              </a:spcAft>
              <a:buSzPts val="1400"/>
              <a:buChar char="●"/>
            </a:pPr>
            <a:r>
              <a:rPr lang="en-GB"/>
              <a:t>Questions will be in blue. Please </a:t>
            </a:r>
            <a:r>
              <a:rPr lang="en-GB" b="1"/>
              <a:t>do not remove</a:t>
            </a:r>
            <a:r>
              <a:rPr lang="en-GB"/>
              <a:t> the questions from the slides. </a:t>
            </a:r>
            <a:br>
              <a:rPr lang="en-GB"/>
            </a:br>
            <a:endParaRPr/>
          </a:p>
          <a:p>
            <a:pPr marL="457200" lvl="0" indent="-317500" algn="l" rtl="0">
              <a:spcBef>
                <a:spcPts val="0"/>
              </a:spcBef>
              <a:spcAft>
                <a:spcPts val="0"/>
              </a:spcAft>
              <a:buSzPts val="1400"/>
              <a:buChar char="●"/>
            </a:pPr>
            <a:r>
              <a:rPr lang="en-GB"/>
              <a:t>We expect thoughtful answers that provide clear explanations.  Short, one line answers will not receive the full score. Your answers should ideally fit in the space provided. </a:t>
            </a:r>
            <a:br>
              <a:rPr lang="en-GB"/>
            </a:br>
            <a:endParaRPr/>
          </a:p>
          <a:p>
            <a:pPr marL="457200" lvl="0" indent="-317500" algn="l" rtl="0">
              <a:spcBef>
                <a:spcPts val="0"/>
              </a:spcBef>
              <a:spcAft>
                <a:spcPts val="0"/>
              </a:spcAft>
              <a:buSzPts val="1400"/>
              <a:buChar char="●"/>
            </a:pPr>
            <a:r>
              <a:rPr lang="en-GB"/>
              <a:t>When you are done, convert your template report to a PDF and then check it to see if it looks okay! Students often end up with lines cut off on slide bottoms.  We can only grade what appears in the report.</a:t>
            </a:r>
            <a:endParaRPr/>
          </a:p>
          <a:p>
            <a:pPr marL="457200" lvl="0" indent="0" algn="l" rtl="0">
              <a:spcBef>
                <a:spcPts val="0"/>
              </a:spcBef>
              <a:spcAft>
                <a:spcPts val="0"/>
              </a:spcAft>
              <a:buNone/>
            </a:pPr>
            <a:r>
              <a:rPr lang="en-GB" b="1" u="sng"/>
              <a:t>				</a:t>
            </a:r>
            <a:r>
              <a:rPr lang="en-GB" b="1" u="sng">
                <a:solidFill>
                  <a:srgbClr val="FF0000"/>
                </a:solidFill>
              </a:rPr>
              <a:t>DELETE THIS SLIDE BEFORE YOU SUBMIT</a:t>
            </a:r>
            <a:endParaRPr b="1" u="sng">
              <a:solidFill>
                <a:srgbClr val="FF0000"/>
              </a:solidFill>
            </a:endParaRPr>
          </a:p>
          <a:p>
            <a:pPr marL="1371600" lvl="0" indent="457200" algn="l" rtl="0">
              <a:spcBef>
                <a:spcPts val="0"/>
              </a:spcBef>
              <a:spcAft>
                <a:spcPts val="0"/>
              </a:spcAft>
              <a:buNone/>
            </a:pPr>
            <a:endParaRPr>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Traffic Sign Detection - Warning</a:t>
            </a:r>
            <a:endParaRPr/>
          </a:p>
        </p:txBody>
      </p:sp>
      <p:sp>
        <p:nvSpPr>
          <p:cNvPr id="150" name="Google Shape;150;p29"/>
          <p:cNvSpPr txBox="1"/>
          <p:nvPr/>
        </p:nvSpPr>
        <p:spPr>
          <a:xfrm>
            <a:off x="5219250" y="1101675"/>
            <a:ext cx="3291300" cy="31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t>Coordinates: 751, 346</a:t>
            </a:r>
            <a:endParaRPr dirty="0"/>
          </a:p>
        </p:txBody>
      </p:sp>
      <p:sp>
        <p:nvSpPr>
          <p:cNvPr id="151" name="Google Shape;151;p29"/>
          <p:cNvSpPr txBox="1"/>
          <p:nvPr/>
        </p:nvSpPr>
        <p:spPr>
          <a:xfrm>
            <a:off x="537075" y="4351675"/>
            <a:ext cx="3883500" cy="31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chemeClr val="dk1"/>
                </a:solidFill>
                <a:latin typeface="Calibri"/>
                <a:ea typeface="Calibri"/>
                <a:cs typeface="Calibri"/>
                <a:sym typeface="Calibri"/>
              </a:rPr>
              <a:t> </a:t>
            </a:r>
            <a:r>
              <a:rPr lang="en-GB" b="1">
                <a:solidFill>
                  <a:schemeClr val="dk1"/>
                </a:solidFill>
                <a:latin typeface="Calibri"/>
                <a:ea typeface="Calibri"/>
                <a:cs typeface="Calibri"/>
                <a:sym typeface="Calibri"/>
              </a:rPr>
              <a:t>ps2-2-a-4.png</a:t>
            </a:r>
            <a:endParaRPr/>
          </a:p>
        </p:txBody>
      </p:sp>
      <p:pic>
        <p:nvPicPr>
          <p:cNvPr id="3" name="Picture 2">
            <a:extLst>
              <a:ext uri="{FF2B5EF4-FFF2-40B4-BE49-F238E27FC236}">
                <a16:creationId xmlns:a16="http://schemas.microsoft.com/office/drawing/2014/main" id="{AEF8BC1E-E55E-4507-9584-9103C7AF7900}"/>
              </a:ext>
            </a:extLst>
          </p:cNvPr>
          <p:cNvPicPr>
            <a:picLocks noChangeAspect="1"/>
          </p:cNvPicPr>
          <p:nvPr/>
        </p:nvPicPr>
        <p:blipFill>
          <a:blip r:embed="rId3"/>
          <a:stretch>
            <a:fillRect/>
          </a:stretch>
        </p:blipFill>
        <p:spPr>
          <a:xfrm>
            <a:off x="730325" y="1039349"/>
            <a:ext cx="4396601" cy="329745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Traffic Sign Detection - Yield</a:t>
            </a:r>
            <a:endParaRPr/>
          </a:p>
        </p:txBody>
      </p:sp>
      <p:sp>
        <p:nvSpPr>
          <p:cNvPr id="158" name="Google Shape;158;p30"/>
          <p:cNvSpPr txBox="1"/>
          <p:nvPr/>
        </p:nvSpPr>
        <p:spPr>
          <a:xfrm>
            <a:off x="5219250" y="1101675"/>
            <a:ext cx="3291300" cy="31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t>Coordinates: 309, 188</a:t>
            </a:r>
            <a:endParaRPr dirty="0"/>
          </a:p>
        </p:txBody>
      </p:sp>
      <p:sp>
        <p:nvSpPr>
          <p:cNvPr id="159" name="Google Shape;159;p30"/>
          <p:cNvSpPr txBox="1"/>
          <p:nvPr/>
        </p:nvSpPr>
        <p:spPr>
          <a:xfrm>
            <a:off x="537075" y="4351675"/>
            <a:ext cx="3883500" cy="31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chemeClr val="dk1"/>
                </a:solidFill>
                <a:latin typeface="Calibri"/>
                <a:ea typeface="Calibri"/>
                <a:cs typeface="Calibri"/>
                <a:sym typeface="Calibri"/>
              </a:rPr>
              <a:t> </a:t>
            </a:r>
            <a:r>
              <a:rPr lang="en-GB" b="1">
                <a:solidFill>
                  <a:schemeClr val="dk1"/>
                </a:solidFill>
                <a:latin typeface="Calibri"/>
                <a:ea typeface="Calibri"/>
                <a:cs typeface="Calibri"/>
                <a:sym typeface="Calibri"/>
              </a:rPr>
              <a:t>ps2-2-a-5.png</a:t>
            </a:r>
            <a:endParaRPr/>
          </a:p>
        </p:txBody>
      </p:sp>
      <p:pic>
        <p:nvPicPr>
          <p:cNvPr id="3" name="Picture 2">
            <a:extLst>
              <a:ext uri="{FF2B5EF4-FFF2-40B4-BE49-F238E27FC236}">
                <a16:creationId xmlns:a16="http://schemas.microsoft.com/office/drawing/2014/main" id="{1CC3C34B-4BD7-40C5-9DBC-7A310657AE89}"/>
              </a:ext>
            </a:extLst>
          </p:cNvPr>
          <p:cNvPicPr>
            <a:picLocks noChangeAspect="1"/>
          </p:cNvPicPr>
          <p:nvPr/>
        </p:nvPicPr>
        <p:blipFill>
          <a:blip r:embed="rId3"/>
          <a:stretch>
            <a:fillRect/>
          </a:stretch>
        </p:blipFill>
        <p:spPr>
          <a:xfrm>
            <a:off x="671157" y="1101675"/>
            <a:ext cx="4122373" cy="30917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Multiple sign detection</a:t>
            </a:r>
            <a:endParaRPr/>
          </a:p>
        </p:txBody>
      </p:sp>
      <p:pic>
        <p:nvPicPr>
          <p:cNvPr id="165" name="Google Shape;165;p31"/>
          <p:cNvPicPr preferRelativeResize="0"/>
          <p:nvPr/>
        </p:nvPicPr>
        <p:blipFill>
          <a:blip r:embed="rId3">
            <a:alphaModFix/>
          </a:blip>
          <a:stretch>
            <a:fillRect/>
          </a:stretch>
        </p:blipFill>
        <p:spPr>
          <a:xfrm>
            <a:off x="457200" y="1063375"/>
            <a:ext cx="4097150" cy="3211175"/>
          </a:xfrm>
          <a:prstGeom prst="rect">
            <a:avLst/>
          </a:prstGeom>
          <a:noFill/>
          <a:ln w="9525" cap="flat" cmpd="sng">
            <a:solidFill>
              <a:srgbClr val="666666"/>
            </a:solidFill>
            <a:prstDash val="solid"/>
            <a:round/>
            <a:headEnd type="none" w="sm" len="sm"/>
            <a:tailEnd type="none" w="sm" len="sm"/>
          </a:ln>
        </p:spPr>
      </p:pic>
      <p:sp>
        <p:nvSpPr>
          <p:cNvPr id="166" name="Google Shape;166;p31"/>
          <p:cNvSpPr txBox="1"/>
          <p:nvPr/>
        </p:nvSpPr>
        <p:spPr>
          <a:xfrm>
            <a:off x="5219250" y="1101675"/>
            <a:ext cx="3291300" cy="31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Coordinates and Name:</a:t>
            </a:r>
            <a:endParaRPr/>
          </a:p>
        </p:txBody>
      </p:sp>
      <p:sp>
        <p:nvSpPr>
          <p:cNvPr id="167" name="Google Shape;167;p31"/>
          <p:cNvSpPr txBox="1"/>
          <p:nvPr/>
        </p:nvSpPr>
        <p:spPr>
          <a:xfrm>
            <a:off x="537075" y="4351675"/>
            <a:ext cx="3883500" cy="31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chemeClr val="dk1"/>
                </a:solidFill>
                <a:latin typeface="Calibri"/>
                <a:ea typeface="Calibri"/>
                <a:cs typeface="Calibri"/>
                <a:sym typeface="Calibri"/>
              </a:rPr>
              <a:t> </a:t>
            </a:r>
            <a:r>
              <a:rPr lang="en-GB" b="1">
                <a:solidFill>
                  <a:schemeClr val="dk1"/>
                </a:solidFill>
                <a:latin typeface="Calibri"/>
                <a:ea typeface="Calibri"/>
                <a:cs typeface="Calibri"/>
                <a:sym typeface="Calibri"/>
              </a:rPr>
              <a:t>ps2-3-a-1.png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Multiple sign detection</a:t>
            </a:r>
            <a:endParaRPr/>
          </a:p>
        </p:txBody>
      </p:sp>
      <p:pic>
        <p:nvPicPr>
          <p:cNvPr id="173" name="Google Shape;173;p32"/>
          <p:cNvPicPr preferRelativeResize="0"/>
          <p:nvPr/>
        </p:nvPicPr>
        <p:blipFill>
          <a:blip r:embed="rId3">
            <a:alphaModFix/>
          </a:blip>
          <a:stretch>
            <a:fillRect/>
          </a:stretch>
        </p:blipFill>
        <p:spPr>
          <a:xfrm>
            <a:off x="457200" y="1063375"/>
            <a:ext cx="4097150" cy="3211175"/>
          </a:xfrm>
          <a:prstGeom prst="rect">
            <a:avLst/>
          </a:prstGeom>
          <a:noFill/>
          <a:ln w="9525" cap="flat" cmpd="sng">
            <a:solidFill>
              <a:srgbClr val="666666"/>
            </a:solidFill>
            <a:prstDash val="solid"/>
            <a:round/>
            <a:headEnd type="none" w="sm" len="sm"/>
            <a:tailEnd type="none" w="sm" len="sm"/>
          </a:ln>
        </p:spPr>
      </p:pic>
      <p:sp>
        <p:nvSpPr>
          <p:cNvPr id="174" name="Google Shape;174;p32"/>
          <p:cNvSpPr txBox="1"/>
          <p:nvPr/>
        </p:nvSpPr>
        <p:spPr>
          <a:xfrm>
            <a:off x="5219250" y="1101675"/>
            <a:ext cx="3291300" cy="31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Coordinates and Name:</a:t>
            </a:r>
            <a:endParaRPr/>
          </a:p>
        </p:txBody>
      </p:sp>
      <p:sp>
        <p:nvSpPr>
          <p:cNvPr id="175" name="Google Shape;175;p32"/>
          <p:cNvSpPr txBox="1"/>
          <p:nvPr/>
        </p:nvSpPr>
        <p:spPr>
          <a:xfrm>
            <a:off x="537075" y="4351675"/>
            <a:ext cx="3883500" cy="31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chemeClr val="dk1"/>
                </a:solidFill>
                <a:latin typeface="Calibri"/>
                <a:ea typeface="Calibri"/>
                <a:cs typeface="Calibri"/>
                <a:sym typeface="Calibri"/>
              </a:rPr>
              <a:t> </a:t>
            </a:r>
            <a:r>
              <a:rPr lang="en-GB" b="1">
                <a:solidFill>
                  <a:schemeClr val="dk1"/>
                </a:solidFill>
                <a:latin typeface="Calibri"/>
                <a:ea typeface="Calibri"/>
                <a:cs typeface="Calibri"/>
                <a:sym typeface="Calibri"/>
              </a:rPr>
              <a:t>ps2-3-a-2.png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Multiple sign detection with noise</a:t>
            </a:r>
            <a:endParaRPr/>
          </a:p>
        </p:txBody>
      </p:sp>
      <p:pic>
        <p:nvPicPr>
          <p:cNvPr id="181" name="Google Shape;181;p33"/>
          <p:cNvPicPr preferRelativeResize="0"/>
          <p:nvPr/>
        </p:nvPicPr>
        <p:blipFill>
          <a:blip r:embed="rId3">
            <a:alphaModFix/>
          </a:blip>
          <a:stretch>
            <a:fillRect/>
          </a:stretch>
        </p:blipFill>
        <p:spPr>
          <a:xfrm>
            <a:off x="457200" y="1063375"/>
            <a:ext cx="4097150" cy="3211175"/>
          </a:xfrm>
          <a:prstGeom prst="rect">
            <a:avLst/>
          </a:prstGeom>
          <a:noFill/>
          <a:ln w="9525" cap="flat" cmpd="sng">
            <a:solidFill>
              <a:srgbClr val="666666"/>
            </a:solidFill>
            <a:prstDash val="solid"/>
            <a:round/>
            <a:headEnd type="none" w="sm" len="sm"/>
            <a:tailEnd type="none" w="sm" len="sm"/>
          </a:ln>
        </p:spPr>
      </p:pic>
      <p:sp>
        <p:nvSpPr>
          <p:cNvPr id="182" name="Google Shape;182;p33"/>
          <p:cNvSpPr txBox="1"/>
          <p:nvPr/>
        </p:nvSpPr>
        <p:spPr>
          <a:xfrm>
            <a:off x="5219250" y="1101675"/>
            <a:ext cx="3291300" cy="31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Coordinates and Name:</a:t>
            </a:r>
            <a:endParaRPr/>
          </a:p>
        </p:txBody>
      </p:sp>
      <p:sp>
        <p:nvSpPr>
          <p:cNvPr id="183" name="Google Shape;183;p33"/>
          <p:cNvSpPr txBox="1"/>
          <p:nvPr/>
        </p:nvSpPr>
        <p:spPr>
          <a:xfrm>
            <a:off x="537075" y="4351675"/>
            <a:ext cx="3883500" cy="31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chemeClr val="dk1"/>
                </a:solidFill>
                <a:latin typeface="Calibri"/>
                <a:ea typeface="Calibri"/>
                <a:cs typeface="Calibri"/>
                <a:sym typeface="Calibri"/>
              </a:rPr>
              <a:t> </a:t>
            </a:r>
            <a:r>
              <a:rPr lang="en-GB" b="1">
                <a:solidFill>
                  <a:schemeClr val="dk1"/>
                </a:solidFill>
                <a:latin typeface="Calibri"/>
                <a:ea typeface="Calibri"/>
                <a:cs typeface="Calibri"/>
                <a:sym typeface="Calibri"/>
              </a:rPr>
              <a:t>ps2-4-a-1.png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Multiple sign detection with noise</a:t>
            </a:r>
            <a:endParaRPr/>
          </a:p>
        </p:txBody>
      </p:sp>
      <p:pic>
        <p:nvPicPr>
          <p:cNvPr id="189" name="Google Shape;189;p34"/>
          <p:cNvPicPr preferRelativeResize="0"/>
          <p:nvPr/>
        </p:nvPicPr>
        <p:blipFill>
          <a:blip r:embed="rId3">
            <a:alphaModFix/>
          </a:blip>
          <a:stretch>
            <a:fillRect/>
          </a:stretch>
        </p:blipFill>
        <p:spPr>
          <a:xfrm>
            <a:off x="457200" y="1063375"/>
            <a:ext cx="4097150" cy="3211175"/>
          </a:xfrm>
          <a:prstGeom prst="rect">
            <a:avLst/>
          </a:prstGeom>
          <a:noFill/>
          <a:ln w="9525" cap="flat" cmpd="sng">
            <a:solidFill>
              <a:srgbClr val="666666"/>
            </a:solidFill>
            <a:prstDash val="solid"/>
            <a:round/>
            <a:headEnd type="none" w="sm" len="sm"/>
            <a:tailEnd type="none" w="sm" len="sm"/>
          </a:ln>
        </p:spPr>
      </p:pic>
      <p:sp>
        <p:nvSpPr>
          <p:cNvPr id="190" name="Google Shape;190;p34"/>
          <p:cNvSpPr txBox="1"/>
          <p:nvPr/>
        </p:nvSpPr>
        <p:spPr>
          <a:xfrm>
            <a:off x="5219250" y="1101675"/>
            <a:ext cx="3291300" cy="31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Coordinates and Name:</a:t>
            </a:r>
            <a:endParaRPr/>
          </a:p>
        </p:txBody>
      </p:sp>
      <p:sp>
        <p:nvSpPr>
          <p:cNvPr id="191" name="Google Shape;191;p34"/>
          <p:cNvSpPr txBox="1"/>
          <p:nvPr/>
        </p:nvSpPr>
        <p:spPr>
          <a:xfrm>
            <a:off x="537075" y="4351675"/>
            <a:ext cx="3883500" cy="31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chemeClr val="dk1"/>
                </a:solidFill>
                <a:latin typeface="Calibri"/>
                <a:ea typeface="Calibri"/>
                <a:cs typeface="Calibri"/>
                <a:sym typeface="Calibri"/>
              </a:rPr>
              <a:t> </a:t>
            </a:r>
            <a:r>
              <a:rPr lang="en-GB" b="1">
                <a:solidFill>
                  <a:schemeClr val="dk1"/>
                </a:solidFill>
                <a:latin typeface="Calibri"/>
                <a:ea typeface="Calibri"/>
                <a:cs typeface="Calibri"/>
                <a:sym typeface="Calibri"/>
              </a:rPr>
              <a:t>ps2-4-a-2.png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Challenge problem - A</a:t>
            </a:r>
            <a:endParaRPr/>
          </a:p>
        </p:txBody>
      </p:sp>
      <p:pic>
        <p:nvPicPr>
          <p:cNvPr id="197" name="Google Shape;197;p35"/>
          <p:cNvPicPr preferRelativeResize="0"/>
          <p:nvPr/>
        </p:nvPicPr>
        <p:blipFill>
          <a:blip r:embed="rId3">
            <a:alphaModFix/>
          </a:blip>
          <a:stretch>
            <a:fillRect/>
          </a:stretch>
        </p:blipFill>
        <p:spPr>
          <a:xfrm>
            <a:off x="457200" y="1063375"/>
            <a:ext cx="4097150" cy="3211175"/>
          </a:xfrm>
          <a:prstGeom prst="rect">
            <a:avLst/>
          </a:prstGeom>
          <a:noFill/>
          <a:ln w="9525" cap="flat" cmpd="sng">
            <a:solidFill>
              <a:srgbClr val="666666"/>
            </a:solidFill>
            <a:prstDash val="solid"/>
            <a:round/>
            <a:headEnd type="none" w="sm" len="sm"/>
            <a:tailEnd type="none" w="sm" len="sm"/>
          </a:ln>
        </p:spPr>
      </p:pic>
      <p:sp>
        <p:nvSpPr>
          <p:cNvPr id="198" name="Google Shape;198;p35"/>
          <p:cNvSpPr txBox="1"/>
          <p:nvPr/>
        </p:nvSpPr>
        <p:spPr>
          <a:xfrm>
            <a:off x="537075" y="4351675"/>
            <a:ext cx="3883500" cy="31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chemeClr val="dk1"/>
                </a:solidFill>
                <a:latin typeface="Calibri"/>
                <a:ea typeface="Calibri"/>
                <a:cs typeface="Calibri"/>
                <a:sym typeface="Calibri"/>
              </a:rPr>
              <a:t> </a:t>
            </a:r>
            <a:r>
              <a:rPr lang="en-GB" b="1">
                <a:solidFill>
                  <a:schemeClr val="dk1"/>
                </a:solidFill>
                <a:latin typeface="Calibri"/>
                <a:ea typeface="Calibri"/>
                <a:cs typeface="Calibri"/>
                <a:sym typeface="Calibri"/>
              </a:rPr>
              <a:t>ps2-5-a-1</a:t>
            </a:r>
            <a:endParaRPr/>
          </a:p>
        </p:txBody>
      </p:sp>
      <p:sp>
        <p:nvSpPr>
          <p:cNvPr id="199" name="Google Shape;199;p35"/>
          <p:cNvSpPr txBox="1"/>
          <p:nvPr/>
        </p:nvSpPr>
        <p:spPr>
          <a:xfrm>
            <a:off x="5219250" y="1101675"/>
            <a:ext cx="3291300" cy="31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Coordinates and Name: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Challenge problem - A</a:t>
            </a:r>
            <a:endParaRPr/>
          </a:p>
        </p:txBody>
      </p:sp>
      <p:pic>
        <p:nvPicPr>
          <p:cNvPr id="205" name="Google Shape;205;p36"/>
          <p:cNvPicPr preferRelativeResize="0"/>
          <p:nvPr/>
        </p:nvPicPr>
        <p:blipFill>
          <a:blip r:embed="rId3">
            <a:alphaModFix/>
          </a:blip>
          <a:stretch>
            <a:fillRect/>
          </a:stretch>
        </p:blipFill>
        <p:spPr>
          <a:xfrm>
            <a:off x="457200" y="1063375"/>
            <a:ext cx="4097150" cy="3211175"/>
          </a:xfrm>
          <a:prstGeom prst="rect">
            <a:avLst/>
          </a:prstGeom>
          <a:noFill/>
          <a:ln w="9525" cap="flat" cmpd="sng">
            <a:solidFill>
              <a:srgbClr val="666666"/>
            </a:solidFill>
            <a:prstDash val="solid"/>
            <a:round/>
            <a:headEnd type="none" w="sm" len="sm"/>
            <a:tailEnd type="none" w="sm" len="sm"/>
          </a:ln>
        </p:spPr>
      </p:pic>
      <p:sp>
        <p:nvSpPr>
          <p:cNvPr id="206" name="Google Shape;206;p36"/>
          <p:cNvSpPr txBox="1"/>
          <p:nvPr/>
        </p:nvSpPr>
        <p:spPr>
          <a:xfrm>
            <a:off x="537075" y="4351675"/>
            <a:ext cx="3883500" cy="31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chemeClr val="dk1"/>
                </a:solidFill>
                <a:latin typeface="Calibri"/>
                <a:ea typeface="Calibri"/>
                <a:cs typeface="Calibri"/>
                <a:sym typeface="Calibri"/>
              </a:rPr>
              <a:t> </a:t>
            </a:r>
            <a:r>
              <a:rPr lang="en-GB" b="1">
                <a:solidFill>
                  <a:schemeClr val="dk1"/>
                </a:solidFill>
                <a:latin typeface="Calibri"/>
                <a:ea typeface="Calibri"/>
                <a:cs typeface="Calibri"/>
                <a:sym typeface="Calibri"/>
              </a:rPr>
              <a:t>ps2-5-a-2</a:t>
            </a:r>
            <a:endParaRPr/>
          </a:p>
        </p:txBody>
      </p:sp>
      <p:sp>
        <p:nvSpPr>
          <p:cNvPr id="207" name="Google Shape;207;p36"/>
          <p:cNvSpPr txBox="1"/>
          <p:nvPr/>
        </p:nvSpPr>
        <p:spPr>
          <a:xfrm>
            <a:off x="5219250" y="1101675"/>
            <a:ext cx="3291300" cy="31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Coordinates and Name: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Challenge problem - A</a:t>
            </a:r>
            <a:endParaRPr/>
          </a:p>
        </p:txBody>
      </p:sp>
      <p:pic>
        <p:nvPicPr>
          <p:cNvPr id="213" name="Google Shape;213;p37"/>
          <p:cNvPicPr preferRelativeResize="0"/>
          <p:nvPr/>
        </p:nvPicPr>
        <p:blipFill>
          <a:blip r:embed="rId3">
            <a:alphaModFix/>
          </a:blip>
          <a:stretch>
            <a:fillRect/>
          </a:stretch>
        </p:blipFill>
        <p:spPr>
          <a:xfrm>
            <a:off x="457200" y="1063375"/>
            <a:ext cx="4097150" cy="3211175"/>
          </a:xfrm>
          <a:prstGeom prst="rect">
            <a:avLst/>
          </a:prstGeom>
          <a:noFill/>
          <a:ln w="9525" cap="flat" cmpd="sng">
            <a:solidFill>
              <a:srgbClr val="666666"/>
            </a:solidFill>
            <a:prstDash val="solid"/>
            <a:round/>
            <a:headEnd type="none" w="sm" len="sm"/>
            <a:tailEnd type="none" w="sm" len="sm"/>
          </a:ln>
        </p:spPr>
      </p:pic>
      <p:sp>
        <p:nvSpPr>
          <p:cNvPr id="214" name="Google Shape;214;p37"/>
          <p:cNvSpPr txBox="1"/>
          <p:nvPr/>
        </p:nvSpPr>
        <p:spPr>
          <a:xfrm>
            <a:off x="537075" y="4351675"/>
            <a:ext cx="3883500" cy="31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chemeClr val="dk1"/>
                </a:solidFill>
                <a:latin typeface="Calibri"/>
                <a:ea typeface="Calibri"/>
                <a:cs typeface="Calibri"/>
                <a:sym typeface="Calibri"/>
              </a:rPr>
              <a:t> </a:t>
            </a:r>
            <a:r>
              <a:rPr lang="en-GB" b="1">
                <a:solidFill>
                  <a:schemeClr val="dk1"/>
                </a:solidFill>
                <a:latin typeface="Calibri"/>
                <a:ea typeface="Calibri"/>
                <a:cs typeface="Calibri"/>
                <a:sym typeface="Calibri"/>
              </a:rPr>
              <a:t>ps2-5-a-3</a:t>
            </a:r>
            <a:endParaRPr/>
          </a:p>
        </p:txBody>
      </p:sp>
      <p:sp>
        <p:nvSpPr>
          <p:cNvPr id="215" name="Google Shape;215;p37"/>
          <p:cNvSpPr txBox="1"/>
          <p:nvPr/>
        </p:nvSpPr>
        <p:spPr>
          <a:xfrm>
            <a:off x="5219250" y="1101675"/>
            <a:ext cx="3291300" cy="31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Coordinates and Name: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Challenge problem - B</a:t>
            </a:r>
            <a:endParaRPr/>
          </a:p>
        </p:txBody>
      </p:sp>
      <p:pic>
        <p:nvPicPr>
          <p:cNvPr id="221" name="Google Shape;221;p38"/>
          <p:cNvPicPr preferRelativeResize="0"/>
          <p:nvPr/>
        </p:nvPicPr>
        <p:blipFill>
          <a:blip r:embed="rId3">
            <a:alphaModFix/>
          </a:blip>
          <a:stretch>
            <a:fillRect/>
          </a:stretch>
        </p:blipFill>
        <p:spPr>
          <a:xfrm>
            <a:off x="457200" y="1063375"/>
            <a:ext cx="4097150" cy="3211175"/>
          </a:xfrm>
          <a:prstGeom prst="rect">
            <a:avLst/>
          </a:prstGeom>
          <a:noFill/>
          <a:ln w="9525" cap="flat" cmpd="sng">
            <a:solidFill>
              <a:srgbClr val="666666"/>
            </a:solidFill>
            <a:prstDash val="solid"/>
            <a:round/>
            <a:headEnd type="none" w="sm" len="sm"/>
            <a:tailEnd type="none" w="sm" len="sm"/>
          </a:ln>
        </p:spPr>
      </p:pic>
      <p:sp>
        <p:nvSpPr>
          <p:cNvPr id="222" name="Google Shape;222;p38"/>
          <p:cNvSpPr txBox="1"/>
          <p:nvPr/>
        </p:nvSpPr>
        <p:spPr>
          <a:xfrm>
            <a:off x="537075" y="4351675"/>
            <a:ext cx="3883500" cy="31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chemeClr val="dk1"/>
                </a:solidFill>
                <a:latin typeface="Calibri"/>
                <a:ea typeface="Calibri"/>
                <a:cs typeface="Calibri"/>
                <a:sym typeface="Calibri"/>
              </a:rPr>
              <a:t> </a:t>
            </a:r>
            <a:r>
              <a:rPr lang="en-GB" b="1">
                <a:solidFill>
                  <a:schemeClr val="dk1"/>
                </a:solidFill>
                <a:latin typeface="Calibri"/>
                <a:ea typeface="Calibri"/>
                <a:cs typeface="Calibri"/>
                <a:sym typeface="Calibri"/>
              </a:rPr>
              <a:t>ps2-5-b-1</a:t>
            </a:r>
            <a:endParaRPr/>
          </a:p>
        </p:txBody>
      </p:sp>
      <p:sp>
        <p:nvSpPr>
          <p:cNvPr id="223" name="Google Shape;223;p38"/>
          <p:cNvSpPr txBox="1"/>
          <p:nvPr/>
        </p:nvSpPr>
        <p:spPr>
          <a:xfrm>
            <a:off x="5219250" y="1101675"/>
            <a:ext cx="3291300" cy="31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Coordinates and Name: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21"/>
          <p:cNvSpPr txBox="1">
            <a:spLocks noGrp="1"/>
          </p:cNvSpPr>
          <p:nvPr>
            <p:ph type="ctrTitle"/>
          </p:nvPr>
        </p:nvSpPr>
        <p:spPr>
          <a:xfrm>
            <a:off x="685800" y="265900"/>
            <a:ext cx="7772400" cy="247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600"/>
              <a:t>Computer Vision </a:t>
            </a:r>
            <a:endParaRPr sz="3600"/>
          </a:p>
          <a:p>
            <a:pPr marL="0" lvl="0" indent="0" algn="ctr" rtl="0">
              <a:spcBef>
                <a:spcPts val="0"/>
              </a:spcBef>
              <a:spcAft>
                <a:spcPts val="0"/>
              </a:spcAft>
              <a:buClr>
                <a:schemeClr val="dk1"/>
              </a:buClr>
              <a:buSzPts val="1100"/>
              <a:buFont typeface="Arial"/>
              <a:buNone/>
            </a:pPr>
            <a:r>
              <a:rPr lang="en-GB" sz="3600"/>
              <a:t>(TERM YEAR)</a:t>
            </a:r>
            <a:endParaRPr sz="3600"/>
          </a:p>
          <a:p>
            <a:pPr marL="0" lvl="0" indent="0" algn="ctr" rtl="0">
              <a:spcBef>
                <a:spcPts val="0"/>
              </a:spcBef>
              <a:spcAft>
                <a:spcPts val="0"/>
              </a:spcAft>
              <a:buNone/>
            </a:pPr>
            <a:r>
              <a:rPr lang="en-GB" sz="3600"/>
              <a:t>Problem Set #2</a:t>
            </a:r>
            <a:endParaRPr sz="3600"/>
          </a:p>
        </p:txBody>
      </p:sp>
      <p:sp>
        <p:nvSpPr>
          <p:cNvPr id="86" name="Google Shape;86;p21"/>
          <p:cNvSpPr txBox="1">
            <a:spLocks noGrp="1"/>
          </p:cNvSpPr>
          <p:nvPr>
            <p:ph type="subTitle" idx="1"/>
          </p:nvPr>
        </p:nvSpPr>
        <p:spPr>
          <a:xfrm>
            <a:off x="685800" y="3042499"/>
            <a:ext cx="7772400" cy="112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a:t>First Name  Last Name</a:t>
            </a:r>
            <a:endParaRPr sz="1800"/>
          </a:p>
          <a:p>
            <a:pPr marL="0" lvl="0" indent="0" algn="ctr" rtl="0">
              <a:spcBef>
                <a:spcPts val="0"/>
              </a:spcBef>
              <a:spcAft>
                <a:spcPts val="0"/>
              </a:spcAft>
              <a:buNone/>
            </a:pPr>
            <a:r>
              <a:rPr lang="en-GB" sz="1800"/>
              <a:t>Email Address</a:t>
            </a:r>
            <a:endParaRPr sz="1800"/>
          </a:p>
          <a:p>
            <a:pPr marL="0" lvl="0" indent="0" algn="ctr" rtl="0">
              <a:spcBef>
                <a:spcPts val="0"/>
              </a:spcBef>
              <a:spcAft>
                <a:spcPts val="0"/>
              </a:spcAft>
              <a:buNone/>
            </a:pPr>
            <a:endParaRPr/>
          </a:p>
        </p:txBody>
      </p:sp>
      <p:sp>
        <p:nvSpPr>
          <p:cNvPr id="87" name="Google Shape;87;p21"/>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rgbClr val="999999"/>
                </a:solidFill>
              </a:rPr>
              <a:t>Computer Vision @ GT</a:t>
            </a:r>
            <a:endParaRPr sz="1000">
              <a:solidFill>
                <a:srgbClr val="99999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Challenge problem - B</a:t>
            </a:r>
            <a:endParaRPr/>
          </a:p>
        </p:txBody>
      </p:sp>
      <p:pic>
        <p:nvPicPr>
          <p:cNvPr id="229" name="Google Shape;229;p39"/>
          <p:cNvPicPr preferRelativeResize="0"/>
          <p:nvPr/>
        </p:nvPicPr>
        <p:blipFill>
          <a:blip r:embed="rId3">
            <a:alphaModFix/>
          </a:blip>
          <a:stretch>
            <a:fillRect/>
          </a:stretch>
        </p:blipFill>
        <p:spPr>
          <a:xfrm>
            <a:off x="457200" y="1063375"/>
            <a:ext cx="4097150" cy="3211175"/>
          </a:xfrm>
          <a:prstGeom prst="rect">
            <a:avLst/>
          </a:prstGeom>
          <a:noFill/>
          <a:ln w="9525" cap="flat" cmpd="sng">
            <a:solidFill>
              <a:srgbClr val="666666"/>
            </a:solidFill>
            <a:prstDash val="solid"/>
            <a:round/>
            <a:headEnd type="none" w="sm" len="sm"/>
            <a:tailEnd type="none" w="sm" len="sm"/>
          </a:ln>
        </p:spPr>
      </p:pic>
      <p:sp>
        <p:nvSpPr>
          <p:cNvPr id="230" name="Google Shape;230;p39"/>
          <p:cNvSpPr txBox="1"/>
          <p:nvPr/>
        </p:nvSpPr>
        <p:spPr>
          <a:xfrm>
            <a:off x="537075" y="4351675"/>
            <a:ext cx="3883500" cy="31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chemeClr val="dk1"/>
                </a:solidFill>
                <a:latin typeface="Calibri"/>
                <a:ea typeface="Calibri"/>
                <a:cs typeface="Calibri"/>
                <a:sym typeface="Calibri"/>
              </a:rPr>
              <a:t> </a:t>
            </a:r>
            <a:r>
              <a:rPr lang="en-GB" b="1">
                <a:solidFill>
                  <a:schemeClr val="dk1"/>
                </a:solidFill>
                <a:latin typeface="Calibri"/>
                <a:ea typeface="Calibri"/>
                <a:cs typeface="Calibri"/>
                <a:sym typeface="Calibri"/>
              </a:rPr>
              <a:t>ps2-5-b-2</a:t>
            </a:r>
            <a:endParaRPr/>
          </a:p>
        </p:txBody>
      </p:sp>
      <p:sp>
        <p:nvSpPr>
          <p:cNvPr id="231" name="Google Shape;231;p39"/>
          <p:cNvSpPr txBox="1"/>
          <p:nvPr/>
        </p:nvSpPr>
        <p:spPr>
          <a:xfrm>
            <a:off x="5219250" y="1101675"/>
            <a:ext cx="3291300" cy="31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Coordinates and Name: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Challenge problem - B</a:t>
            </a:r>
            <a:endParaRPr/>
          </a:p>
        </p:txBody>
      </p:sp>
      <p:pic>
        <p:nvPicPr>
          <p:cNvPr id="237" name="Google Shape;237;p40"/>
          <p:cNvPicPr preferRelativeResize="0"/>
          <p:nvPr/>
        </p:nvPicPr>
        <p:blipFill>
          <a:blip r:embed="rId3">
            <a:alphaModFix/>
          </a:blip>
          <a:stretch>
            <a:fillRect/>
          </a:stretch>
        </p:blipFill>
        <p:spPr>
          <a:xfrm>
            <a:off x="457200" y="1063375"/>
            <a:ext cx="4097150" cy="3211175"/>
          </a:xfrm>
          <a:prstGeom prst="rect">
            <a:avLst/>
          </a:prstGeom>
          <a:noFill/>
          <a:ln w="9525" cap="flat" cmpd="sng">
            <a:solidFill>
              <a:srgbClr val="666666"/>
            </a:solidFill>
            <a:prstDash val="solid"/>
            <a:round/>
            <a:headEnd type="none" w="sm" len="sm"/>
            <a:tailEnd type="none" w="sm" len="sm"/>
          </a:ln>
        </p:spPr>
      </p:pic>
      <p:sp>
        <p:nvSpPr>
          <p:cNvPr id="238" name="Google Shape;238;p40"/>
          <p:cNvSpPr txBox="1"/>
          <p:nvPr/>
        </p:nvSpPr>
        <p:spPr>
          <a:xfrm>
            <a:off x="537075" y="4351675"/>
            <a:ext cx="3883500" cy="31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chemeClr val="dk1"/>
                </a:solidFill>
                <a:latin typeface="Calibri"/>
                <a:ea typeface="Calibri"/>
                <a:cs typeface="Calibri"/>
                <a:sym typeface="Calibri"/>
              </a:rPr>
              <a:t> </a:t>
            </a:r>
            <a:r>
              <a:rPr lang="en-GB" b="1">
                <a:solidFill>
                  <a:schemeClr val="dk1"/>
                </a:solidFill>
                <a:latin typeface="Calibri"/>
                <a:ea typeface="Calibri"/>
                <a:cs typeface="Calibri"/>
                <a:sym typeface="Calibri"/>
              </a:rPr>
              <a:t>ps2-5-b-3</a:t>
            </a:r>
            <a:endParaRPr/>
          </a:p>
        </p:txBody>
      </p:sp>
      <p:sp>
        <p:nvSpPr>
          <p:cNvPr id="239" name="Google Shape;239;p40"/>
          <p:cNvSpPr txBox="1"/>
          <p:nvPr/>
        </p:nvSpPr>
        <p:spPr>
          <a:xfrm>
            <a:off x="5219250" y="1101675"/>
            <a:ext cx="3291300" cy="31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Coordinates and Name: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Challenge problem - Text</a:t>
            </a:r>
            <a:endParaRPr/>
          </a:p>
        </p:txBody>
      </p:sp>
      <p:sp>
        <p:nvSpPr>
          <p:cNvPr id="245" name="Google Shape;245;p41"/>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1400" b="1">
                <a:solidFill>
                  <a:schemeClr val="dk1"/>
                </a:solidFill>
              </a:rPr>
              <a:t>Describe what you had to do to adapt your code for this task. How does the difference between simulated and real-world images affect your method? </a:t>
            </a:r>
            <a:r>
              <a:rPr lang="en-GB" sz="1400" b="1"/>
              <a:t>If you used other functions/methods, explain why that was better (or why your previous implementation did not work)</a:t>
            </a:r>
            <a:endParaRPr sz="1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Traffic Light Detection</a:t>
            </a:r>
            <a:endParaRPr/>
          </a:p>
        </p:txBody>
      </p:sp>
      <p:sp>
        <p:nvSpPr>
          <p:cNvPr id="94" name="Google Shape;94;p22"/>
          <p:cNvSpPr txBox="1"/>
          <p:nvPr/>
        </p:nvSpPr>
        <p:spPr>
          <a:xfrm>
            <a:off x="5219250" y="1101675"/>
            <a:ext cx="3291300" cy="31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t>Coordinates and State:</a:t>
            </a:r>
          </a:p>
          <a:p>
            <a:pPr marL="285750" lvl="0" indent="-285750" algn="l" rtl="0">
              <a:spcBef>
                <a:spcPts val="0"/>
              </a:spcBef>
              <a:spcAft>
                <a:spcPts val="0"/>
              </a:spcAft>
              <a:buFont typeface="Arial" panose="020B0604020202020204" pitchFamily="34" charset="0"/>
              <a:buChar char="•"/>
            </a:pPr>
            <a:r>
              <a:rPr lang="en-GB" dirty="0"/>
              <a:t>Coordinates: (136, 120)</a:t>
            </a:r>
          </a:p>
          <a:p>
            <a:pPr marL="285750" lvl="0" indent="-285750" algn="l" rtl="0">
              <a:spcBef>
                <a:spcPts val="0"/>
              </a:spcBef>
              <a:spcAft>
                <a:spcPts val="0"/>
              </a:spcAft>
              <a:buFont typeface="Arial" panose="020B0604020202020204" pitchFamily="34" charset="0"/>
              <a:buChar char="•"/>
            </a:pPr>
            <a:r>
              <a:rPr lang="en-GB" dirty="0"/>
              <a:t>State: green</a:t>
            </a:r>
            <a:endParaRPr dirty="0"/>
          </a:p>
        </p:txBody>
      </p:sp>
      <p:sp>
        <p:nvSpPr>
          <p:cNvPr id="95" name="Google Shape;95;p22"/>
          <p:cNvSpPr txBox="1"/>
          <p:nvPr/>
        </p:nvSpPr>
        <p:spPr>
          <a:xfrm>
            <a:off x="537075" y="4351675"/>
            <a:ext cx="3883500" cy="31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chemeClr val="dk1"/>
                </a:solidFill>
                <a:latin typeface="Calibri"/>
                <a:ea typeface="Calibri"/>
                <a:cs typeface="Calibri"/>
                <a:sym typeface="Calibri"/>
              </a:rPr>
              <a:t> </a:t>
            </a:r>
            <a:r>
              <a:rPr lang="en-GB" b="1">
                <a:solidFill>
                  <a:schemeClr val="dk1"/>
                </a:solidFill>
                <a:latin typeface="Calibri"/>
                <a:ea typeface="Calibri"/>
                <a:cs typeface="Calibri"/>
                <a:sym typeface="Calibri"/>
              </a:rPr>
              <a:t>ps2-1-a-1.png</a:t>
            </a:r>
            <a:endParaRPr/>
          </a:p>
        </p:txBody>
      </p:sp>
      <p:pic>
        <p:nvPicPr>
          <p:cNvPr id="3" name="Picture 2">
            <a:extLst>
              <a:ext uri="{FF2B5EF4-FFF2-40B4-BE49-F238E27FC236}">
                <a16:creationId xmlns:a16="http://schemas.microsoft.com/office/drawing/2014/main" id="{8F5A6B46-3100-40BD-AF23-042FAF611D59}"/>
              </a:ext>
            </a:extLst>
          </p:cNvPr>
          <p:cNvPicPr>
            <a:picLocks noChangeAspect="1"/>
          </p:cNvPicPr>
          <p:nvPr/>
        </p:nvPicPr>
        <p:blipFill>
          <a:blip r:embed="rId3"/>
          <a:stretch>
            <a:fillRect/>
          </a:stretch>
        </p:blipFill>
        <p:spPr>
          <a:xfrm>
            <a:off x="537075" y="1211934"/>
            <a:ext cx="4286250" cy="2286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Traffic Light Detection</a:t>
            </a:r>
            <a:endParaRPr/>
          </a:p>
        </p:txBody>
      </p:sp>
      <p:sp>
        <p:nvSpPr>
          <p:cNvPr id="102" name="Google Shape;102;p23"/>
          <p:cNvSpPr txBox="1"/>
          <p:nvPr/>
        </p:nvSpPr>
        <p:spPr>
          <a:xfrm>
            <a:off x="5219250" y="1101675"/>
            <a:ext cx="3291300" cy="31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t>Coordinates and State:</a:t>
            </a:r>
          </a:p>
          <a:p>
            <a:pPr marL="285750" lvl="0" indent="-285750" algn="l" rtl="0">
              <a:spcBef>
                <a:spcPts val="0"/>
              </a:spcBef>
              <a:spcAft>
                <a:spcPts val="0"/>
              </a:spcAft>
              <a:buFont typeface="Arial" panose="020B0604020202020204" pitchFamily="34" charset="0"/>
              <a:buChar char="•"/>
            </a:pPr>
            <a:r>
              <a:rPr lang="en-GB" dirty="0"/>
              <a:t>Coordinates: 438, 250</a:t>
            </a:r>
          </a:p>
          <a:p>
            <a:pPr marL="285750" lvl="0" indent="-285750" algn="l" rtl="0">
              <a:spcBef>
                <a:spcPts val="0"/>
              </a:spcBef>
              <a:spcAft>
                <a:spcPts val="0"/>
              </a:spcAft>
              <a:buFont typeface="Arial" panose="020B0604020202020204" pitchFamily="34" charset="0"/>
              <a:buChar char="•"/>
            </a:pPr>
            <a:r>
              <a:rPr lang="en-GB" dirty="0"/>
              <a:t>State: green</a:t>
            </a:r>
            <a:endParaRPr dirty="0"/>
          </a:p>
        </p:txBody>
      </p:sp>
      <p:sp>
        <p:nvSpPr>
          <p:cNvPr id="103" name="Google Shape;103;p23"/>
          <p:cNvSpPr txBox="1"/>
          <p:nvPr/>
        </p:nvSpPr>
        <p:spPr>
          <a:xfrm>
            <a:off x="537075" y="4351675"/>
            <a:ext cx="3883500" cy="31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chemeClr val="dk1"/>
                </a:solidFill>
                <a:latin typeface="Calibri"/>
                <a:ea typeface="Calibri"/>
                <a:cs typeface="Calibri"/>
                <a:sym typeface="Calibri"/>
              </a:rPr>
              <a:t> </a:t>
            </a:r>
            <a:r>
              <a:rPr lang="en-GB" b="1">
                <a:solidFill>
                  <a:schemeClr val="dk1"/>
                </a:solidFill>
                <a:latin typeface="Calibri"/>
                <a:ea typeface="Calibri"/>
                <a:cs typeface="Calibri"/>
                <a:sym typeface="Calibri"/>
              </a:rPr>
              <a:t>ps2-1-a-2.png</a:t>
            </a:r>
            <a:endParaRPr/>
          </a:p>
        </p:txBody>
      </p:sp>
      <p:pic>
        <p:nvPicPr>
          <p:cNvPr id="3" name="Picture 2">
            <a:extLst>
              <a:ext uri="{FF2B5EF4-FFF2-40B4-BE49-F238E27FC236}">
                <a16:creationId xmlns:a16="http://schemas.microsoft.com/office/drawing/2014/main" id="{51BEA0B4-579F-4E19-B6E6-3C422A68CC9C}"/>
              </a:ext>
            </a:extLst>
          </p:cNvPr>
          <p:cNvPicPr>
            <a:picLocks noChangeAspect="1"/>
          </p:cNvPicPr>
          <p:nvPr/>
        </p:nvPicPr>
        <p:blipFill>
          <a:blip r:embed="rId3"/>
          <a:stretch>
            <a:fillRect/>
          </a:stretch>
        </p:blipFill>
        <p:spPr>
          <a:xfrm>
            <a:off x="575035" y="1048741"/>
            <a:ext cx="4300979" cy="322573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Traffic Light Detection</a:t>
            </a:r>
            <a:endParaRPr/>
          </a:p>
        </p:txBody>
      </p:sp>
      <p:sp>
        <p:nvSpPr>
          <p:cNvPr id="110" name="Google Shape;110;p24"/>
          <p:cNvSpPr txBox="1"/>
          <p:nvPr/>
        </p:nvSpPr>
        <p:spPr>
          <a:xfrm>
            <a:off x="5219250" y="1101675"/>
            <a:ext cx="3291300" cy="31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t>Coordinates and State:</a:t>
            </a:r>
          </a:p>
          <a:p>
            <a:pPr marL="285750" lvl="0" indent="-285750" algn="l" rtl="0">
              <a:spcBef>
                <a:spcPts val="0"/>
              </a:spcBef>
              <a:spcAft>
                <a:spcPts val="0"/>
              </a:spcAft>
              <a:buFont typeface="Arial" panose="020B0604020202020204" pitchFamily="34" charset="0"/>
              <a:buChar char="•"/>
            </a:pPr>
            <a:r>
              <a:rPr lang="en-GB" dirty="0"/>
              <a:t>Coordinates: 130,380</a:t>
            </a:r>
          </a:p>
          <a:p>
            <a:pPr marL="285750" lvl="0" indent="-285750" algn="l" rtl="0">
              <a:spcBef>
                <a:spcPts val="0"/>
              </a:spcBef>
              <a:spcAft>
                <a:spcPts val="0"/>
              </a:spcAft>
              <a:buFont typeface="Arial" panose="020B0604020202020204" pitchFamily="34" charset="0"/>
              <a:buChar char="•"/>
            </a:pPr>
            <a:r>
              <a:rPr lang="en-GB" dirty="0"/>
              <a:t>State: yellow</a:t>
            </a:r>
            <a:endParaRPr dirty="0"/>
          </a:p>
        </p:txBody>
      </p:sp>
      <p:sp>
        <p:nvSpPr>
          <p:cNvPr id="111" name="Google Shape;111;p24"/>
          <p:cNvSpPr txBox="1"/>
          <p:nvPr/>
        </p:nvSpPr>
        <p:spPr>
          <a:xfrm>
            <a:off x="537075" y="4351675"/>
            <a:ext cx="3883500" cy="31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chemeClr val="dk1"/>
                </a:solidFill>
                <a:latin typeface="Calibri"/>
                <a:ea typeface="Calibri"/>
                <a:cs typeface="Calibri"/>
                <a:sym typeface="Calibri"/>
              </a:rPr>
              <a:t> </a:t>
            </a:r>
            <a:r>
              <a:rPr lang="en-GB" b="1">
                <a:solidFill>
                  <a:schemeClr val="dk1"/>
                </a:solidFill>
                <a:latin typeface="Calibri"/>
                <a:ea typeface="Calibri"/>
                <a:cs typeface="Calibri"/>
                <a:sym typeface="Calibri"/>
              </a:rPr>
              <a:t>ps2-1-a-3.png</a:t>
            </a:r>
            <a:endParaRPr/>
          </a:p>
        </p:txBody>
      </p:sp>
      <p:pic>
        <p:nvPicPr>
          <p:cNvPr id="3" name="Picture 2">
            <a:extLst>
              <a:ext uri="{FF2B5EF4-FFF2-40B4-BE49-F238E27FC236}">
                <a16:creationId xmlns:a16="http://schemas.microsoft.com/office/drawing/2014/main" id="{08C649B9-0B3D-44A8-994F-8D96A9EB8082}"/>
              </a:ext>
            </a:extLst>
          </p:cNvPr>
          <p:cNvPicPr>
            <a:picLocks noChangeAspect="1"/>
          </p:cNvPicPr>
          <p:nvPr/>
        </p:nvPicPr>
        <p:blipFill>
          <a:blip r:embed="rId3"/>
          <a:stretch>
            <a:fillRect/>
          </a:stretch>
        </p:blipFill>
        <p:spPr>
          <a:xfrm>
            <a:off x="768285" y="1121172"/>
            <a:ext cx="4230278" cy="317270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Traffic Light Detection</a:t>
            </a:r>
            <a:endParaRPr/>
          </a:p>
        </p:txBody>
      </p:sp>
      <p:sp>
        <p:nvSpPr>
          <p:cNvPr id="118" name="Google Shape;118;p25"/>
          <p:cNvSpPr txBox="1"/>
          <p:nvPr/>
        </p:nvSpPr>
        <p:spPr>
          <a:xfrm>
            <a:off x="5219250" y="1101675"/>
            <a:ext cx="3291300" cy="31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t>Coordinates and State:</a:t>
            </a:r>
          </a:p>
          <a:p>
            <a:pPr marL="285750" lvl="0" indent="-285750" algn="l" rtl="0">
              <a:spcBef>
                <a:spcPts val="0"/>
              </a:spcBef>
              <a:spcAft>
                <a:spcPts val="0"/>
              </a:spcAft>
              <a:buFont typeface="Arial" panose="020B0604020202020204" pitchFamily="34" charset="0"/>
              <a:buChar char="•"/>
            </a:pPr>
            <a:r>
              <a:rPr lang="en-GB" dirty="0"/>
              <a:t>Coordinates: 630, 480</a:t>
            </a:r>
          </a:p>
          <a:p>
            <a:pPr marL="285750" lvl="0" indent="-285750" algn="l" rtl="0">
              <a:spcBef>
                <a:spcPts val="0"/>
              </a:spcBef>
              <a:spcAft>
                <a:spcPts val="0"/>
              </a:spcAft>
              <a:buFont typeface="Arial" panose="020B0604020202020204" pitchFamily="34" charset="0"/>
              <a:buChar char="•"/>
            </a:pPr>
            <a:r>
              <a:rPr lang="en-GB" dirty="0"/>
              <a:t>State: red</a:t>
            </a:r>
            <a:endParaRPr dirty="0"/>
          </a:p>
        </p:txBody>
      </p:sp>
      <p:sp>
        <p:nvSpPr>
          <p:cNvPr id="119" name="Google Shape;119;p25"/>
          <p:cNvSpPr txBox="1"/>
          <p:nvPr/>
        </p:nvSpPr>
        <p:spPr>
          <a:xfrm>
            <a:off x="537075" y="4351675"/>
            <a:ext cx="3883500" cy="31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chemeClr val="dk1"/>
                </a:solidFill>
                <a:latin typeface="Calibri"/>
                <a:ea typeface="Calibri"/>
                <a:cs typeface="Calibri"/>
                <a:sym typeface="Calibri"/>
              </a:rPr>
              <a:t> </a:t>
            </a:r>
            <a:r>
              <a:rPr lang="en-GB" b="1">
                <a:solidFill>
                  <a:schemeClr val="dk1"/>
                </a:solidFill>
                <a:latin typeface="Calibri"/>
                <a:ea typeface="Calibri"/>
                <a:cs typeface="Calibri"/>
                <a:sym typeface="Calibri"/>
              </a:rPr>
              <a:t>ps2-1-a-4.png</a:t>
            </a:r>
            <a:endParaRPr/>
          </a:p>
        </p:txBody>
      </p:sp>
      <p:pic>
        <p:nvPicPr>
          <p:cNvPr id="3" name="Picture 2">
            <a:extLst>
              <a:ext uri="{FF2B5EF4-FFF2-40B4-BE49-F238E27FC236}">
                <a16:creationId xmlns:a16="http://schemas.microsoft.com/office/drawing/2014/main" id="{ABD24C28-C266-4B26-948A-F6CD83D2F372}"/>
              </a:ext>
            </a:extLst>
          </p:cNvPr>
          <p:cNvPicPr>
            <a:picLocks noChangeAspect="1"/>
          </p:cNvPicPr>
          <p:nvPr/>
        </p:nvPicPr>
        <p:blipFill>
          <a:blip r:embed="rId3"/>
          <a:stretch>
            <a:fillRect/>
          </a:stretch>
        </p:blipFill>
        <p:spPr>
          <a:xfrm>
            <a:off x="633450" y="1063378"/>
            <a:ext cx="4325049" cy="313719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Traffic Sign Detection - Do Not Enter</a:t>
            </a:r>
            <a:endParaRPr/>
          </a:p>
        </p:txBody>
      </p:sp>
      <p:sp>
        <p:nvSpPr>
          <p:cNvPr id="126" name="Google Shape;126;p26"/>
          <p:cNvSpPr txBox="1"/>
          <p:nvPr/>
        </p:nvSpPr>
        <p:spPr>
          <a:xfrm>
            <a:off x="5219250" y="1101675"/>
            <a:ext cx="3291300" cy="31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t>Coordinates: 246, 346</a:t>
            </a:r>
            <a:endParaRPr dirty="0"/>
          </a:p>
        </p:txBody>
      </p:sp>
      <p:sp>
        <p:nvSpPr>
          <p:cNvPr id="127" name="Google Shape;127;p26"/>
          <p:cNvSpPr txBox="1"/>
          <p:nvPr/>
        </p:nvSpPr>
        <p:spPr>
          <a:xfrm>
            <a:off x="537075" y="4351675"/>
            <a:ext cx="3883500" cy="31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chemeClr val="dk1"/>
                </a:solidFill>
                <a:latin typeface="Calibri"/>
                <a:ea typeface="Calibri"/>
                <a:cs typeface="Calibri"/>
                <a:sym typeface="Calibri"/>
              </a:rPr>
              <a:t> </a:t>
            </a:r>
            <a:r>
              <a:rPr lang="en-GB" b="1">
                <a:solidFill>
                  <a:schemeClr val="dk1"/>
                </a:solidFill>
                <a:latin typeface="Calibri"/>
                <a:ea typeface="Calibri"/>
                <a:cs typeface="Calibri"/>
                <a:sym typeface="Calibri"/>
              </a:rPr>
              <a:t>ps2-2-a-1.png</a:t>
            </a:r>
            <a:endParaRPr/>
          </a:p>
        </p:txBody>
      </p:sp>
      <p:pic>
        <p:nvPicPr>
          <p:cNvPr id="3" name="Picture 2">
            <a:extLst>
              <a:ext uri="{FF2B5EF4-FFF2-40B4-BE49-F238E27FC236}">
                <a16:creationId xmlns:a16="http://schemas.microsoft.com/office/drawing/2014/main" id="{03FE58B5-A5A2-4D52-AA1A-9B6044F4C1DA}"/>
              </a:ext>
            </a:extLst>
          </p:cNvPr>
          <p:cNvPicPr>
            <a:picLocks noChangeAspect="1"/>
          </p:cNvPicPr>
          <p:nvPr/>
        </p:nvPicPr>
        <p:blipFill>
          <a:blip r:embed="rId3"/>
          <a:stretch>
            <a:fillRect/>
          </a:stretch>
        </p:blipFill>
        <p:spPr>
          <a:xfrm>
            <a:off x="698844" y="1149864"/>
            <a:ext cx="4269081" cy="320181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Traffic Sign Detection - Stop</a:t>
            </a:r>
            <a:endParaRPr/>
          </a:p>
        </p:txBody>
      </p:sp>
      <p:sp>
        <p:nvSpPr>
          <p:cNvPr id="134" name="Google Shape;134;p27"/>
          <p:cNvSpPr txBox="1"/>
          <p:nvPr/>
        </p:nvSpPr>
        <p:spPr>
          <a:xfrm>
            <a:off x="5219250" y="1101675"/>
            <a:ext cx="3291300" cy="31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t>Coordinates: 548, 248</a:t>
            </a:r>
            <a:endParaRPr dirty="0"/>
          </a:p>
        </p:txBody>
      </p:sp>
      <p:sp>
        <p:nvSpPr>
          <p:cNvPr id="135" name="Google Shape;135;p27"/>
          <p:cNvSpPr txBox="1"/>
          <p:nvPr/>
        </p:nvSpPr>
        <p:spPr>
          <a:xfrm>
            <a:off x="537075" y="4351675"/>
            <a:ext cx="3883500" cy="31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chemeClr val="dk1"/>
                </a:solidFill>
                <a:latin typeface="Calibri"/>
                <a:ea typeface="Calibri"/>
                <a:cs typeface="Calibri"/>
                <a:sym typeface="Calibri"/>
              </a:rPr>
              <a:t> </a:t>
            </a:r>
            <a:r>
              <a:rPr lang="en-GB" b="1">
                <a:solidFill>
                  <a:schemeClr val="dk1"/>
                </a:solidFill>
                <a:latin typeface="Calibri"/>
                <a:ea typeface="Calibri"/>
                <a:cs typeface="Calibri"/>
                <a:sym typeface="Calibri"/>
              </a:rPr>
              <a:t>ps2-2-a-2.png</a:t>
            </a:r>
            <a:endParaRPr/>
          </a:p>
        </p:txBody>
      </p:sp>
      <p:pic>
        <p:nvPicPr>
          <p:cNvPr id="3" name="Picture 2">
            <a:extLst>
              <a:ext uri="{FF2B5EF4-FFF2-40B4-BE49-F238E27FC236}">
                <a16:creationId xmlns:a16="http://schemas.microsoft.com/office/drawing/2014/main" id="{FA4D703D-49C9-4A47-A27B-2DA06F148975}"/>
              </a:ext>
            </a:extLst>
          </p:cNvPr>
          <p:cNvPicPr>
            <a:picLocks noChangeAspect="1"/>
          </p:cNvPicPr>
          <p:nvPr/>
        </p:nvPicPr>
        <p:blipFill>
          <a:blip r:embed="rId3"/>
          <a:stretch>
            <a:fillRect/>
          </a:stretch>
        </p:blipFill>
        <p:spPr>
          <a:xfrm>
            <a:off x="740003" y="1161862"/>
            <a:ext cx="4150151" cy="31126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Traffic Sign Detection - Construction</a:t>
            </a:r>
            <a:endParaRPr/>
          </a:p>
        </p:txBody>
      </p:sp>
      <p:sp>
        <p:nvSpPr>
          <p:cNvPr id="142" name="Google Shape;142;p28"/>
          <p:cNvSpPr txBox="1"/>
          <p:nvPr/>
        </p:nvSpPr>
        <p:spPr>
          <a:xfrm>
            <a:off x="5219250" y="1101675"/>
            <a:ext cx="3291300" cy="31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t>Coordinates: 254, 396</a:t>
            </a:r>
            <a:endParaRPr dirty="0"/>
          </a:p>
        </p:txBody>
      </p:sp>
      <p:sp>
        <p:nvSpPr>
          <p:cNvPr id="143" name="Google Shape;143;p28"/>
          <p:cNvSpPr txBox="1"/>
          <p:nvPr/>
        </p:nvSpPr>
        <p:spPr>
          <a:xfrm>
            <a:off x="537075" y="4351675"/>
            <a:ext cx="3883500" cy="31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chemeClr val="dk1"/>
                </a:solidFill>
                <a:latin typeface="Calibri"/>
                <a:ea typeface="Calibri"/>
                <a:cs typeface="Calibri"/>
                <a:sym typeface="Calibri"/>
              </a:rPr>
              <a:t> </a:t>
            </a:r>
            <a:r>
              <a:rPr lang="en-GB" b="1">
                <a:solidFill>
                  <a:schemeClr val="dk1"/>
                </a:solidFill>
                <a:latin typeface="Calibri"/>
                <a:ea typeface="Calibri"/>
                <a:cs typeface="Calibri"/>
                <a:sym typeface="Calibri"/>
              </a:rPr>
              <a:t>ps2-2-a-3.png</a:t>
            </a:r>
            <a:endParaRPr/>
          </a:p>
        </p:txBody>
      </p:sp>
      <p:pic>
        <p:nvPicPr>
          <p:cNvPr id="3" name="Picture 2">
            <a:extLst>
              <a:ext uri="{FF2B5EF4-FFF2-40B4-BE49-F238E27FC236}">
                <a16:creationId xmlns:a16="http://schemas.microsoft.com/office/drawing/2014/main" id="{13AB286F-E820-4A5B-A2CD-98F5FC90FA40}"/>
              </a:ext>
            </a:extLst>
          </p:cNvPr>
          <p:cNvPicPr>
            <a:picLocks noChangeAspect="1"/>
          </p:cNvPicPr>
          <p:nvPr/>
        </p:nvPicPr>
        <p:blipFill>
          <a:blip r:embed="rId3"/>
          <a:stretch>
            <a:fillRect/>
          </a:stretch>
        </p:blipFill>
        <p:spPr>
          <a:xfrm>
            <a:off x="692869" y="1101675"/>
            <a:ext cx="4227923" cy="3170942"/>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613</TotalTime>
  <Words>526</Words>
  <Application>Microsoft Office PowerPoint</Application>
  <PresentationFormat>On-screen Show (16:9)</PresentationFormat>
  <Paragraphs>80</Paragraphs>
  <Slides>22</Slides>
  <Notes>22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22</vt:i4>
      </vt:variant>
    </vt:vector>
  </HeadingPairs>
  <TitlesOfParts>
    <vt:vector size="26" baseType="lpstr">
      <vt:lpstr>Arial</vt:lpstr>
      <vt:lpstr>Calibri</vt:lpstr>
      <vt:lpstr>Simple Light</vt:lpstr>
      <vt:lpstr>Light Gradient</vt:lpstr>
      <vt:lpstr>PowerPoint Presentation</vt:lpstr>
      <vt:lpstr>Computer Vision  (TERM YEAR) Problem Set #2</vt:lpstr>
      <vt:lpstr>Traffic Light Detection</vt:lpstr>
      <vt:lpstr>Traffic Light Detection</vt:lpstr>
      <vt:lpstr>Traffic Light Detection</vt:lpstr>
      <vt:lpstr>Traffic Light Detection</vt:lpstr>
      <vt:lpstr>Traffic Sign Detection - Do Not Enter</vt:lpstr>
      <vt:lpstr>Traffic Sign Detection - Stop</vt:lpstr>
      <vt:lpstr>Traffic Sign Detection - Construction</vt:lpstr>
      <vt:lpstr>Traffic Sign Detection - Warning</vt:lpstr>
      <vt:lpstr>Traffic Sign Detection - Yield</vt:lpstr>
      <vt:lpstr>Multiple sign detection</vt:lpstr>
      <vt:lpstr>Multiple sign detection</vt:lpstr>
      <vt:lpstr>Multiple sign detection with noise</vt:lpstr>
      <vt:lpstr>Multiple sign detection with noise</vt:lpstr>
      <vt:lpstr>Challenge problem - A</vt:lpstr>
      <vt:lpstr>Challenge problem - A</vt:lpstr>
      <vt:lpstr>Challenge problem - A</vt:lpstr>
      <vt:lpstr>Challenge problem - B</vt:lpstr>
      <vt:lpstr>Challenge problem - B</vt:lpstr>
      <vt:lpstr>Challenge problem - B</vt:lpstr>
      <vt:lpstr>Challenge problem - Text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Parin Patel</cp:lastModifiedBy>
  <cp:revision>9</cp:revision>
  <dcterms:modified xsi:type="dcterms:W3CDTF">2020-09-01T04:52:00Z</dcterms:modified>
</cp:coreProperties>
</file>