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6" d="100"/>
          <a:sy n="156" d="100"/>
        </p:scale>
        <p:origin x="634"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g259153f9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 name="Google Shape;38;g259153f9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59153f9bb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59153f9bb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59153f9bb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59153f9b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59153f9bb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59153f9bb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59153f9bb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59153f9bb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59153f9bb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59153f9bb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59153f9bb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59153f9bb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59153f9bb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59153f9bb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59153f9bb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59153f9bb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9153f9bb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59153f9bb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59153f9bb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59153f9bb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259153f9b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259153f9b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59153f9bb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59153f9bb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59153f9bb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59153f9bb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59153f9bb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59153f9bb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6d5ba5899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6d5ba58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59153f9bb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259153f9bb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59153f9bb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59153f9bb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59153f9bb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59153f9bb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59153f9bb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59153f9bb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59153f9bb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59153f9b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59153f9bb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59153f9b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59153f9bb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59153f9b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
        <p:nvSpPr>
          <p:cNvPr id="11" name="Google Shape;11;p2"/>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2" name="Google Shape;12;p2"/>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 name="Google Shape;15;p3"/>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 name="Google Shape;16;p3"/>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9" name="Google Shape;19;p4"/>
          <p:cNvSpPr txBox="1">
            <a:spLocks noGrp="1"/>
          </p:cNvSpPr>
          <p:nvPr>
            <p:ph type="body" idx="1"/>
          </p:nvPr>
        </p:nvSpPr>
        <p:spPr>
          <a:xfrm>
            <a:off x="457200" y="1200150"/>
            <a:ext cx="3994500" cy="37257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 name="Google Shape;20;p4"/>
          <p:cNvSpPr txBox="1">
            <a:spLocks noGrp="1"/>
          </p:cNvSpPr>
          <p:nvPr>
            <p:ph type="body" idx="2"/>
          </p:nvPr>
        </p:nvSpPr>
        <p:spPr>
          <a:xfrm>
            <a:off x="4692274" y="1200150"/>
            <a:ext cx="3994500" cy="37257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1" name="Google Shape;21;p4"/>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
        <p:cNvGrpSpPr/>
        <p:nvPr/>
      </p:nvGrpSpPr>
      <p:grpSpPr>
        <a:xfrm>
          <a:off x="0" y="0"/>
          <a:ext cx="0" cy="0"/>
          <a:chOff x="0" y="0"/>
          <a:chExt cx="0" cy="0"/>
        </a:xfrm>
      </p:grpSpPr>
      <p:sp>
        <p:nvSpPr>
          <p:cNvPr id="26" name="Google Shape;26;p6"/>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lstStyle>
            <a:lvl1pPr marL="457200" lvl="0" indent="-228600" algn="ctr">
              <a:spcBef>
                <a:spcPts val="0"/>
              </a:spcBef>
              <a:spcAft>
                <a:spcPts val="0"/>
              </a:spcAft>
              <a:buClr>
                <a:schemeClr val="dk1"/>
              </a:buClr>
              <a:buSzPts val="1800"/>
              <a:buNone/>
              <a:defRPr sz="1800">
                <a:solidFill>
                  <a:schemeClr val="dk1"/>
                </a:solidFill>
              </a:defRPr>
            </a:lvl1pPr>
          </a:lstStyle>
          <a:p>
            <a:endParaRPr/>
          </a:p>
        </p:txBody>
      </p:sp>
      <p:sp>
        <p:nvSpPr>
          <p:cNvPr id="27" name="Google Shape;27;p6"/>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7"/>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ight-gradient">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SzPts val="3000"/>
              <a:buChar char="●"/>
              <a:defRPr sz="3000"/>
            </a:lvl1pPr>
            <a:lvl2pPr marL="914400" lvl="1" indent="-381000">
              <a:spcBef>
                <a:spcPts val="0"/>
              </a:spcBef>
              <a:spcAft>
                <a:spcPts val="0"/>
              </a:spcAft>
              <a:buSzPts val="2400"/>
              <a:buChar char="○"/>
              <a:defRPr sz="2400"/>
            </a:lvl2pPr>
            <a:lvl3pPr marL="1371600" lvl="2" indent="-381000">
              <a:spcBef>
                <a:spcPts val="0"/>
              </a:spcBef>
              <a:spcAft>
                <a:spcPts val="0"/>
              </a:spcAft>
              <a:buSzPts val="2400"/>
              <a:buChar char="■"/>
              <a:defRPr sz="24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 name="Google Shape;8;p1"/>
          <p:cNvSpPr txBox="1">
            <a:spLocks noGrp="1"/>
          </p:cNvSpPr>
          <p:nvPr>
            <p:ph type="sldNum" idx="12"/>
          </p:nvPr>
        </p:nvSpPr>
        <p:spPr>
          <a:xfrm>
            <a:off x="8556791"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tvault-my.sharepoint.com/:v:/g/personal/ppatel480_gatech_edu/EWkmkRSAQ79HupxwnDHBjlQBA9ZhakXbeEKciN_-lVWfYg?e=CnmvX2"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mallpdf.com/compress-pdf"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9"/>
          <p:cNvSpPr txBox="1">
            <a:spLocks noGrp="1"/>
          </p:cNvSpPr>
          <p:nvPr>
            <p:ph type="ctrTitle"/>
          </p:nvPr>
        </p:nvSpPr>
        <p:spPr>
          <a:xfrm>
            <a:off x="685800" y="265900"/>
            <a:ext cx="7772400" cy="247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Computer Vision </a:t>
            </a:r>
            <a:endParaRPr sz="3600" dirty="0"/>
          </a:p>
          <a:p>
            <a:pPr marL="0" lvl="0" indent="0" algn="ctr" rtl="0">
              <a:spcBef>
                <a:spcPts val="0"/>
              </a:spcBef>
              <a:spcAft>
                <a:spcPts val="0"/>
              </a:spcAft>
              <a:buClr>
                <a:schemeClr val="dk1"/>
              </a:buClr>
              <a:buSzPts val="1100"/>
              <a:buFont typeface="Arial"/>
              <a:buNone/>
            </a:pPr>
            <a:r>
              <a:rPr lang="en-US" sz="3600" dirty="0"/>
              <a:t>FALL 2020</a:t>
            </a:r>
            <a:endParaRPr sz="3600" dirty="0"/>
          </a:p>
          <a:p>
            <a:pPr marL="0" lvl="0" indent="0" algn="ctr" rtl="0">
              <a:spcBef>
                <a:spcPts val="0"/>
              </a:spcBef>
              <a:spcAft>
                <a:spcPts val="0"/>
              </a:spcAft>
              <a:buNone/>
            </a:pPr>
            <a:r>
              <a:rPr lang="en" sz="3600" dirty="0"/>
              <a:t>Problem Set #4</a:t>
            </a:r>
            <a:endParaRPr sz="3600" dirty="0"/>
          </a:p>
        </p:txBody>
      </p:sp>
      <p:sp>
        <p:nvSpPr>
          <p:cNvPr id="41" name="Google Shape;41;p9"/>
          <p:cNvSpPr txBox="1">
            <a:spLocks noGrp="1"/>
          </p:cNvSpPr>
          <p:nvPr>
            <p:ph type="subTitle" idx="1"/>
          </p:nvPr>
        </p:nvSpPr>
        <p:spPr>
          <a:xfrm>
            <a:off x="685800" y="3042499"/>
            <a:ext cx="7772400" cy="112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err="1"/>
              <a:t>Parin</a:t>
            </a:r>
            <a:r>
              <a:rPr lang="en-US" sz="1800" dirty="0"/>
              <a:t> Patel</a:t>
            </a:r>
            <a:endParaRPr sz="1800" dirty="0"/>
          </a:p>
          <a:p>
            <a:pPr marL="0" lvl="0" indent="0" algn="ctr" rtl="0">
              <a:spcBef>
                <a:spcPts val="0"/>
              </a:spcBef>
              <a:spcAft>
                <a:spcPts val="0"/>
              </a:spcAft>
              <a:buNone/>
            </a:pPr>
            <a:r>
              <a:rPr lang="en-US" sz="1800" dirty="0"/>
              <a:t>ppatel480@gatech.edu</a:t>
            </a:r>
            <a:endParaRPr sz="1800" dirty="0"/>
          </a:p>
          <a:p>
            <a:pPr marL="0" lvl="0" indent="0" algn="ctr" rtl="0">
              <a:spcBef>
                <a:spcPts val="0"/>
              </a:spcBef>
              <a:spcAft>
                <a:spcPts val="0"/>
              </a:spcAft>
              <a:buNone/>
            </a:pPr>
            <a:endParaRPr dirty="0"/>
          </a:p>
        </p:txBody>
      </p:sp>
      <p:sp>
        <p:nvSpPr>
          <p:cNvPr id="42" name="Google Shape;42;p9"/>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3a: Difference images</a:t>
            </a:r>
            <a:endParaRPr/>
          </a:p>
        </p:txBody>
      </p:sp>
      <p:sp>
        <p:nvSpPr>
          <p:cNvPr id="111" name="Google Shape;111;p18"/>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12" name="Google Shape;112;p18"/>
          <p:cNvSpPr txBox="1"/>
          <p:nvPr/>
        </p:nvSpPr>
        <p:spPr>
          <a:xfrm>
            <a:off x="2523425" y="4294025"/>
            <a:ext cx="40971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ps4-3-a-1</a:t>
            </a:r>
            <a:endParaRPr/>
          </a:p>
        </p:txBody>
      </p:sp>
      <p:pic>
        <p:nvPicPr>
          <p:cNvPr id="3" name="Picture 2" descr="A close up of a snow covered mountain&#10;&#10;Description automatically generated">
            <a:extLst>
              <a:ext uri="{FF2B5EF4-FFF2-40B4-BE49-F238E27FC236}">
                <a16:creationId xmlns:a16="http://schemas.microsoft.com/office/drawing/2014/main" id="{150DAF27-C9E6-4A88-948E-86D09DAABD08}"/>
              </a:ext>
            </a:extLst>
          </p:cNvPr>
          <p:cNvPicPr>
            <a:picLocks noChangeAspect="1"/>
          </p:cNvPicPr>
          <p:nvPr/>
        </p:nvPicPr>
        <p:blipFill>
          <a:blip r:embed="rId3"/>
          <a:stretch>
            <a:fillRect/>
          </a:stretch>
        </p:blipFill>
        <p:spPr>
          <a:xfrm>
            <a:off x="3067050" y="1371600"/>
            <a:ext cx="3009900" cy="24003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3a: Difference images (cont.)</a:t>
            </a:r>
            <a:endParaRPr/>
          </a:p>
        </p:txBody>
      </p:sp>
      <p:sp>
        <p:nvSpPr>
          <p:cNvPr id="119" name="Google Shape;119;p19"/>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20" name="Google Shape;120;p19"/>
          <p:cNvSpPr txBox="1"/>
          <p:nvPr/>
        </p:nvSpPr>
        <p:spPr>
          <a:xfrm>
            <a:off x="2523425" y="4294025"/>
            <a:ext cx="40971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ps4-3-a-2</a:t>
            </a:r>
            <a:endParaRPr/>
          </a:p>
        </p:txBody>
      </p:sp>
      <p:pic>
        <p:nvPicPr>
          <p:cNvPr id="3" name="Picture 2" descr="A picture containing outdoor, snow, mountain, covered&#10;&#10;Description automatically generated">
            <a:extLst>
              <a:ext uri="{FF2B5EF4-FFF2-40B4-BE49-F238E27FC236}">
                <a16:creationId xmlns:a16="http://schemas.microsoft.com/office/drawing/2014/main" id="{54D827E9-C75C-4BDB-AA5C-5DBED54B965F}"/>
              </a:ext>
            </a:extLst>
          </p:cNvPr>
          <p:cNvPicPr>
            <a:picLocks noChangeAspect="1"/>
          </p:cNvPicPr>
          <p:nvPr/>
        </p:nvPicPr>
        <p:blipFill>
          <a:blip r:embed="rId3"/>
          <a:stretch>
            <a:fillRect/>
          </a:stretch>
        </p:blipFill>
        <p:spPr>
          <a:xfrm>
            <a:off x="3067050" y="1371600"/>
            <a:ext cx="3009900" cy="24003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4a: Hierarchical LK</a:t>
            </a:r>
            <a:endParaRPr/>
          </a:p>
        </p:txBody>
      </p:sp>
      <p:sp>
        <p:nvSpPr>
          <p:cNvPr id="127" name="Google Shape;127;p20"/>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28" name="Google Shape;128;p20"/>
          <p:cNvSpPr txBox="1"/>
          <p:nvPr/>
        </p:nvSpPr>
        <p:spPr>
          <a:xfrm>
            <a:off x="2523425" y="4294025"/>
            <a:ext cx="40971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ps4-4-a-1</a:t>
            </a:r>
            <a:endParaRPr/>
          </a:p>
        </p:txBody>
      </p:sp>
      <p:pic>
        <p:nvPicPr>
          <p:cNvPr id="3" name="Picture 2" descr="Background pattern&#10;&#10;Description automatically generated">
            <a:extLst>
              <a:ext uri="{FF2B5EF4-FFF2-40B4-BE49-F238E27FC236}">
                <a16:creationId xmlns:a16="http://schemas.microsoft.com/office/drawing/2014/main" id="{76D91FD6-F8AD-465B-82A7-897C6070AAF0}"/>
              </a:ext>
            </a:extLst>
          </p:cNvPr>
          <p:cNvPicPr>
            <a:picLocks noChangeAspect="1"/>
          </p:cNvPicPr>
          <p:nvPr/>
        </p:nvPicPr>
        <p:blipFill>
          <a:blip r:embed="rId3"/>
          <a:stretch>
            <a:fillRect/>
          </a:stretch>
        </p:blipFill>
        <p:spPr>
          <a:xfrm>
            <a:off x="3048000" y="1428750"/>
            <a:ext cx="3048000" cy="2286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4a: Hierarchical LK (cont.)</a:t>
            </a:r>
            <a:endParaRPr/>
          </a:p>
        </p:txBody>
      </p:sp>
      <p:sp>
        <p:nvSpPr>
          <p:cNvPr id="135" name="Google Shape;135;p21"/>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36" name="Google Shape;136;p21"/>
          <p:cNvSpPr txBox="1"/>
          <p:nvPr/>
        </p:nvSpPr>
        <p:spPr>
          <a:xfrm>
            <a:off x="2523513" y="4294025"/>
            <a:ext cx="40971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ps4-4-a-2</a:t>
            </a:r>
            <a:endParaRPr/>
          </a:p>
        </p:txBody>
      </p:sp>
      <p:pic>
        <p:nvPicPr>
          <p:cNvPr id="3" name="Picture 2" descr="Background pattern&#10;&#10;Description automatically generated">
            <a:extLst>
              <a:ext uri="{FF2B5EF4-FFF2-40B4-BE49-F238E27FC236}">
                <a16:creationId xmlns:a16="http://schemas.microsoft.com/office/drawing/2014/main" id="{00C72BE4-9E3A-4588-907C-27EB41952FD4}"/>
              </a:ext>
            </a:extLst>
          </p:cNvPr>
          <p:cNvPicPr>
            <a:picLocks noChangeAspect="1"/>
          </p:cNvPicPr>
          <p:nvPr/>
        </p:nvPicPr>
        <p:blipFill>
          <a:blip r:embed="rId3"/>
          <a:stretch>
            <a:fillRect/>
          </a:stretch>
        </p:blipFill>
        <p:spPr>
          <a:xfrm>
            <a:off x="3048000" y="1428750"/>
            <a:ext cx="3048000" cy="2286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4a: Hierarchical LK (cont.)</a:t>
            </a:r>
            <a:endParaRPr/>
          </a:p>
        </p:txBody>
      </p:sp>
      <p:sp>
        <p:nvSpPr>
          <p:cNvPr id="143" name="Google Shape;143;p22"/>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44" name="Google Shape;144;p22"/>
          <p:cNvSpPr txBox="1"/>
          <p:nvPr/>
        </p:nvSpPr>
        <p:spPr>
          <a:xfrm>
            <a:off x="2523425" y="4294025"/>
            <a:ext cx="40971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ps4-4-a-3</a:t>
            </a:r>
            <a:endParaRPr/>
          </a:p>
        </p:txBody>
      </p:sp>
      <p:pic>
        <p:nvPicPr>
          <p:cNvPr id="3" name="Picture 2" descr="Background pattern&#10;&#10;Description automatically generated">
            <a:extLst>
              <a:ext uri="{FF2B5EF4-FFF2-40B4-BE49-F238E27FC236}">
                <a16:creationId xmlns:a16="http://schemas.microsoft.com/office/drawing/2014/main" id="{5764C41B-EAEA-4A61-8D3A-572EE329DC26}"/>
              </a:ext>
            </a:extLst>
          </p:cNvPr>
          <p:cNvPicPr>
            <a:picLocks noChangeAspect="1"/>
          </p:cNvPicPr>
          <p:nvPr/>
        </p:nvPicPr>
        <p:blipFill>
          <a:blip r:embed="rId3"/>
          <a:stretch>
            <a:fillRect/>
          </a:stretch>
        </p:blipFill>
        <p:spPr>
          <a:xfrm>
            <a:off x="3048000" y="1428750"/>
            <a:ext cx="3048000" cy="2286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4b: Hierarchical LK (cont.)</a:t>
            </a:r>
            <a:endParaRPr/>
          </a:p>
        </p:txBody>
      </p:sp>
      <p:sp>
        <p:nvSpPr>
          <p:cNvPr id="151" name="Google Shape;151;p23"/>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52" name="Google Shape;152;p23"/>
          <p:cNvSpPr txBox="1"/>
          <p:nvPr/>
        </p:nvSpPr>
        <p:spPr>
          <a:xfrm>
            <a:off x="2523425" y="4294025"/>
            <a:ext cx="40971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ps4-4-b-1</a:t>
            </a:r>
            <a:endParaRPr/>
          </a:p>
        </p:txBody>
      </p:sp>
      <p:pic>
        <p:nvPicPr>
          <p:cNvPr id="3" name="Picture 2" descr="Background pattern&#10;&#10;Description automatically generated">
            <a:extLst>
              <a:ext uri="{FF2B5EF4-FFF2-40B4-BE49-F238E27FC236}">
                <a16:creationId xmlns:a16="http://schemas.microsoft.com/office/drawing/2014/main" id="{0A8493DC-55B9-49B9-8B53-3CADB7E325BA}"/>
              </a:ext>
            </a:extLst>
          </p:cNvPr>
          <p:cNvPicPr>
            <a:picLocks noChangeAspect="1"/>
          </p:cNvPicPr>
          <p:nvPr/>
        </p:nvPicPr>
        <p:blipFill>
          <a:blip r:embed="rId3"/>
          <a:stretch>
            <a:fillRect/>
          </a:stretch>
        </p:blipFill>
        <p:spPr>
          <a:xfrm>
            <a:off x="2689435" y="1101346"/>
            <a:ext cx="4062172" cy="304662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4b: Hierarchical LK (cont.)</a:t>
            </a:r>
            <a:endParaRPr/>
          </a:p>
        </p:txBody>
      </p:sp>
      <p:sp>
        <p:nvSpPr>
          <p:cNvPr id="159" name="Google Shape;159;p24"/>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60" name="Google Shape;160;p24"/>
          <p:cNvSpPr txBox="1"/>
          <p:nvPr/>
        </p:nvSpPr>
        <p:spPr>
          <a:xfrm>
            <a:off x="2523425" y="4294025"/>
            <a:ext cx="40971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ps4-4-b-2</a:t>
            </a:r>
            <a:endParaRPr/>
          </a:p>
        </p:txBody>
      </p:sp>
      <p:pic>
        <p:nvPicPr>
          <p:cNvPr id="3" name="Picture 2" descr="An old photo of a building&#10;&#10;Description automatically generated">
            <a:extLst>
              <a:ext uri="{FF2B5EF4-FFF2-40B4-BE49-F238E27FC236}">
                <a16:creationId xmlns:a16="http://schemas.microsoft.com/office/drawing/2014/main" id="{A33BCD75-7A5D-47E1-A351-48EA519C8D39}"/>
              </a:ext>
            </a:extLst>
          </p:cNvPr>
          <p:cNvPicPr>
            <a:picLocks noChangeAspect="1"/>
          </p:cNvPicPr>
          <p:nvPr/>
        </p:nvPicPr>
        <p:blipFill>
          <a:blip r:embed="rId3"/>
          <a:stretch>
            <a:fillRect/>
          </a:stretch>
        </p:blipFill>
        <p:spPr>
          <a:xfrm>
            <a:off x="2651160" y="1238090"/>
            <a:ext cx="3841630" cy="288122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5a: Frame Interpolation</a:t>
            </a:r>
            <a:endParaRPr/>
          </a:p>
        </p:txBody>
      </p:sp>
      <p:sp>
        <p:nvSpPr>
          <p:cNvPr id="167" name="Google Shape;167;p25"/>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68" name="Google Shape;168;p25"/>
          <p:cNvSpPr txBox="1"/>
          <p:nvPr/>
        </p:nvSpPr>
        <p:spPr>
          <a:xfrm>
            <a:off x="2412588" y="4291900"/>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ps4-5-a-1</a:t>
            </a:r>
            <a:endParaRPr/>
          </a:p>
        </p:txBody>
      </p:sp>
      <p:pic>
        <p:nvPicPr>
          <p:cNvPr id="3" name="Picture 2" descr="A close up of a plant&#10;&#10;Description automatically generated">
            <a:extLst>
              <a:ext uri="{FF2B5EF4-FFF2-40B4-BE49-F238E27FC236}">
                <a16:creationId xmlns:a16="http://schemas.microsoft.com/office/drawing/2014/main" id="{41B6816D-E202-45A5-B3A8-BE23CB04A1B8}"/>
              </a:ext>
            </a:extLst>
          </p:cNvPr>
          <p:cNvPicPr>
            <a:picLocks noChangeAspect="1"/>
          </p:cNvPicPr>
          <p:nvPr/>
        </p:nvPicPr>
        <p:blipFill>
          <a:blip r:embed="rId3"/>
          <a:stretch>
            <a:fillRect/>
          </a:stretch>
        </p:blipFill>
        <p:spPr>
          <a:xfrm>
            <a:off x="1732819" y="1258054"/>
            <a:ext cx="5678338" cy="283916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5b: Frame Interpolation</a:t>
            </a:r>
            <a:endParaRPr/>
          </a:p>
        </p:txBody>
      </p:sp>
      <p:sp>
        <p:nvSpPr>
          <p:cNvPr id="181" name="Google Shape;181;p26"/>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82" name="Google Shape;182;p26"/>
          <p:cNvSpPr txBox="1"/>
          <p:nvPr/>
        </p:nvSpPr>
        <p:spPr>
          <a:xfrm>
            <a:off x="2412588" y="4291900"/>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ps4-5-b-1</a:t>
            </a:r>
            <a:endParaRPr/>
          </a:p>
        </p:txBody>
      </p:sp>
      <p:pic>
        <p:nvPicPr>
          <p:cNvPr id="3" name="Picture 2" descr="A car parked in a parking lot&#10;&#10;Description automatically generated">
            <a:extLst>
              <a:ext uri="{FF2B5EF4-FFF2-40B4-BE49-F238E27FC236}">
                <a16:creationId xmlns:a16="http://schemas.microsoft.com/office/drawing/2014/main" id="{855BA6A2-4794-4514-800A-4C4345C631EE}"/>
              </a:ext>
            </a:extLst>
          </p:cNvPr>
          <p:cNvPicPr>
            <a:picLocks noChangeAspect="1"/>
          </p:cNvPicPr>
          <p:nvPr/>
        </p:nvPicPr>
        <p:blipFill>
          <a:blip r:embed="rId3"/>
          <a:stretch>
            <a:fillRect/>
          </a:stretch>
        </p:blipFill>
        <p:spPr>
          <a:xfrm>
            <a:off x="1451023" y="914399"/>
            <a:ext cx="6241930" cy="31209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5b: Frame Interpolation</a:t>
            </a:r>
            <a:endParaRPr/>
          </a:p>
        </p:txBody>
      </p:sp>
      <p:sp>
        <p:nvSpPr>
          <p:cNvPr id="195" name="Google Shape;195;p27"/>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96" name="Google Shape;196;p27"/>
          <p:cNvSpPr txBox="1"/>
          <p:nvPr/>
        </p:nvSpPr>
        <p:spPr>
          <a:xfrm>
            <a:off x="2412600" y="4291900"/>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ps4-5-b-2</a:t>
            </a:r>
            <a:endParaRPr/>
          </a:p>
        </p:txBody>
      </p:sp>
      <p:pic>
        <p:nvPicPr>
          <p:cNvPr id="3" name="Picture 2" descr="A car parked in a parking lot&#10;&#10;Description automatically generated">
            <a:extLst>
              <a:ext uri="{FF2B5EF4-FFF2-40B4-BE49-F238E27FC236}">
                <a16:creationId xmlns:a16="http://schemas.microsoft.com/office/drawing/2014/main" id="{6168A138-34CD-4A23-974B-044EF9303E54}"/>
              </a:ext>
            </a:extLst>
          </p:cNvPr>
          <p:cNvPicPr>
            <a:picLocks noChangeAspect="1"/>
          </p:cNvPicPr>
          <p:nvPr/>
        </p:nvPicPr>
        <p:blipFill>
          <a:blip r:embed="rId3"/>
          <a:stretch>
            <a:fillRect/>
          </a:stretch>
        </p:blipFill>
        <p:spPr>
          <a:xfrm>
            <a:off x="1738582" y="1211553"/>
            <a:ext cx="5666836" cy="283341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1a: Base Shift0 and ShiftR2</a:t>
            </a:r>
            <a:endParaRPr/>
          </a:p>
        </p:txBody>
      </p:sp>
      <p:sp>
        <p:nvSpPr>
          <p:cNvPr id="48" name="Google Shape;48;p10"/>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49" name="Google Shape;49;p10"/>
          <p:cNvSpPr txBox="1"/>
          <p:nvPr/>
        </p:nvSpPr>
        <p:spPr>
          <a:xfrm>
            <a:off x="2523425" y="4294025"/>
            <a:ext cx="40971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ps4-1-a-1</a:t>
            </a:r>
            <a:endParaRPr/>
          </a:p>
        </p:txBody>
      </p:sp>
      <p:pic>
        <p:nvPicPr>
          <p:cNvPr id="3" name="Picture 2" descr="Background pattern&#10;&#10;Description automatically generated">
            <a:extLst>
              <a:ext uri="{FF2B5EF4-FFF2-40B4-BE49-F238E27FC236}">
                <a16:creationId xmlns:a16="http://schemas.microsoft.com/office/drawing/2014/main" id="{29309475-F03A-480F-A587-68BD4C68635B}"/>
              </a:ext>
            </a:extLst>
          </p:cNvPr>
          <p:cNvPicPr>
            <a:picLocks noChangeAspect="1"/>
          </p:cNvPicPr>
          <p:nvPr/>
        </p:nvPicPr>
        <p:blipFill>
          <a:blip r:embed="rId3"/>
          <a:stretch>
            <a:fillRect/>
          </a:stretch>
        </p:blipFill>
        <p:spPr>
          <a:xfrm>
            <a:off x="3048000" y="1428750"/>
            <a:ext cx="3048000" cy="2286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6: Challenge Problem</a:t>
            </a:r>
            <a:endParaRPr/>
          </a:p>
        </p:txBody>
      </p:sp>
      <p:sp>
        <p:nvSpPr>
          <p:cNvPr id="209" name="Google Shape;209;p28"/>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210" name="Google Shape;210;p28"/>
          <p:cNvSpPr txBox="1"/>
          <p:nvPr/>
        </p:nvSpPr>
        <p:spPr>
          <a:xfrm>
            <a:off x="2523513" y="4294025"/>
            <a:ext cx="40971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ps4-6-a-1</a:t>
            </a:r>
            <a:endParaRPr/>
          </a:p>
        </p:txBody>
      </p:sp>
      <p:pic>
        <p:nvPicPr>
          <p:cNvPr id="3" name="Picture 2" descr="A picture containing grass, sitting, water, table&#10;&#10;Description automatically generated">
            <a:extLst>
              <a:ext uri="{FF2B5EF4-FFF2-40B4-BE49-F238E27FC236}">
                <a16:creationId xmlns:a16="http://schemas.microsoft.com/office/drawing/2014/main" id="{42F274FA-09B0-4C82-9598-9DEC828C4D0F}"/>
              </a:ext>
            </a:extLst>
          </p:cNvPr>
          <p:cNvPicPr>
            <a:picLocks noChangeAspect="1"/>
          </p:cNvPicPr>
          <p:nvPr/>
        </p:nvPicPr>
        <p:blipFill>
          <a:blip r:embed="rId3"/>
          <a:stretch>
            <a:fillRect/>
          </a:stretch>
        </p:blipFill>
        <p:spPr>
          <a:xfrm>
            <a:off x="2053087" y="1165871"/>
            <a:ext cx="5561162" cy="312815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6: Challenge Problem (cont.)</a:t>
            </a:r>
            <a:endParaRPr dirty="0"/>
          </a:p>
        </p:txBody>
      </p:sp>
      <p:sp>
        <p:nvSpPr>
          <p:cNvPr id="217" name="Google Shape;217;p29"/>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218" name="Google Shape;218;p29"/>
          <p:cNvSpPr txBox="1"/>
          <p:nvPr/>
        </p:nvSpPr>
        <p:spPr>
          <a:xfrm>
            <a:off x="2523513" y="4294025"/>
            <a:ext cx="40971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ps4-6-a-2</a:t>
            </a:r>
            <a:endParaRPr/>
          </a:p>
        </p:txBody>
      </p:sp>
      <p:pic>
        <p:nvPicPr>
          <p:cNvPr id="3" name="Picture 2" descr="A picture containing fence, grass, window, table&#10;&#10;Description automatically generated">
            <a:extLst>
              <a:ext uri="{FF2B5EF4-FFF2-40B4-BE49-F238E27FC236}">
                <a16:creationId xmlns:a16="http://schemas.microsoft.com/office/drawing/2014/main" id="{312EFEC4-8812-4D89-BC37-C1C3FABF291E}"/>
              </a:ext>
            </a:extLst>
          </p:cNvPr>
          <p:cNvPicPr>
            <a:picLocks noChangeAspect="1"/>
          </p:cNvPicPr>
          <p:nvPr/>
        </p:nvPicPr>
        <p:blipFill>
          <a:blip r:embed="rId3"/>
          <a:stretch>
            <a:fillRect/>
          </a:stretch>
        </p:blipFill>
        <p:spPr>
          <a:xfrm>
            <a:off x="1900687" y="1215773"/>
            <a:ext cx="5342626" cy="300522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6: Challenge Problem (cont.)</a:t>
            </a:r>
            <a:endParaRPr/>
          </a:p>
        </p:txBody>
      </p:sp>
      <p:sp>
        <p:nvSpPr>
          <p:cNvPr id="225" name="Google Shape;225;p30"/>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226" name="Google Shape;226;p30"/>
          <p:cNvSpPr txBox="1"/>
          <p:nvPr/>
        </p:nvSpPr>
        <p:spPr>
          <a:xfrm>
            <a:off x="852400" y="1063375"/>
            <a:ext cx="7293900" cy="378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dirty="0">
                <a:solidFill>
                  <a:srgbClr val="0000FF"/>
                </a:solidFill>
              </a:rPr>
              <a:t>Video link:</a:t>
            </a:r>
            <a:endParaRPr b="1" dirty="0">
              <a:solidFill>
                <a:srgbClr val="0000FF"/>
              </a:solidFill>
            </a:endParaRPr>
          </a:p>
          <a:p>
            <a:pPr marL="0" lvl="0" indent="0" algn="l" rtl="0">
              <a:lnSpc>
                <a:spcPct val="115000"/>
              </a:lnSpc>
              <a:spcBef>
                <a:spcPts val="0"/>
              </a:spcBef>
              <a:spcAft>
                <a:spcPts val="0"/>
              </a:spcAft>
              <a:buNone/>
            </a:pPr>
            <a:endParaRPr b="1" dirty="0">
              <a:solidFill>
                <a:schemeClr val="dk1"/>
              </a:solidFill>
            </a:endParaRPr>
          </a:p>
          <a:p>
            <a:pPr lvl="0">
              <a:lnSpc>
                <a:spcPct val="115000"/>
              </a:lnSpc>
            </a:pPr>
            <a:r>
              <a:rPr lang="en-US" b="1" dirty="0">
                <a:solidFill>
                  <a:schemeClr val="dk1"/>
                </a:solidFill>
                <a:hlinkClick r:id="rId3"/>
              </a:rPr>
              <a:t>https://gtvault-my.sharepoint.com/:v:/g/personal/ppatel480_gatech_edu/EWkmkRSAQ79HupxwnDHBjlQBA9ZhakXbeEKciN_-lVWfYg?e=CnmvX2</a:t>
            </a:r>
            <a:endParaRPr lang="en-US" b="1" dirty="0">
              <a:solidFill>
                <a:schemeClr val="dk1"/>
              </a:solidFill>
            </a:endParaRPr>
          </a:p>
          <a:p>
            <a:pPr lvl="0">
              <a:lnSpc>
                <a:spcPct val="115000"/>
              </a:lnSpc>
            </a:pPr>
            <a:endParaRPr lang="en-US" b="1" dirty="0">
              <a:solidFill>
                <a:schemeClr val="dk1"/>
              </a:solidFill>
            </a:endParaRPr>
          </a:p>
          <a:p>
            <a:pPr lvl="0">
              <a:lnSpc>
                <a:spcPct val="115000"/>
              </a:lnSpc>
            </a:pPr>
            <a:endParaRPr b="1" dirty="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If your pdf is larger than 7MB</a:t>
            </a:r>
            <a:endParaRPr/>
          </a:p>
        </p:txBody>
      </p:sp>
      <p:sp>
        <p:nvSpPr>
          <p:cNvPr id="232" name="Google Shape;232;p31"/>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Please compress it using (or something similar):</a:t>
            </a:r>
            <a:endParaRPr/>
          </a:p>
          <a:p>
            <a:pPr marL="0" lvl="0" indent="0" algn="l" rtl="0">
              <a:spcBef>
                <a:spcPts val="600"/>
              </a:spcBef>
              <a:spcAft>
                <a:spcPts val="0"/>
              </a:spcAft>
              <a:buNone/>
            </a:pPr>
            <a:r>
              <a:rPr lang="en" u="sng">
                <a:solidFill>
                  <a:schemeClr val="hlink"/>
                </a:solidFill>
                <a:hlinkClick r:id="rId3"/>
              </a:rPr>
              <a:t>https://smallpdf.com/compress-pdf</a:t>
            </a:r>
            <a:r>
              <a:rPr lang="en"/>
              <a:t> </a:t>
            </a:r>
            <a:endParaRPr/>
          </a:p>
          <a:p>
            <a:pPr marL="0" lvl="0" indent="0" algn="l" rtl="0">
              <a:spcBef>
                <a:spcPts val="600"/>
              </a:spcBef>
              <a:spcAft>
                <a:spcPts val="0"/>
              </a:spcAft>
              <a:buNone/>
            </a:pPr>
            <a:endParaRPr/>
          </a:p>
          <a:p>
            <a:pPr marL="0" lvl="0" indent="0" algn="l" rtl="0">
              <a:spcBef>
                <a:spcPts val="600"/>
              </a:spcBef>
              <a:spcAft>
                <a:spcPts val="0"/>
              </a:spcAft>
              <a:buNone/>
            </a:pPr>
            <a:r>
              <a:rPr lang="en"/>
              <a:t>Verify that all images are still visible for grading.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1a: Base Shift0 and ShiftR5U5</a:t>
            </a:r>
            <a:endParaRPr/>
          </a:p>
        </p:txBody>
      </p:sp>
      <p:sp>
        <p:nvSpPr>
          <p:cNvPr id="56" name="Google Shape;56;p11"/>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57" name="Google Shape;57;p11"/>
          <p:cNvSpPr txBox="1"/>
          <p:nvPr/>
        </p:nvSpPr>
        <p:spPr>
          <a:xfrm>
            <a:off x="2523425" y="4294025"/>
            <a:ext cx="40971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ps4-1-a-2</a:t>
            </a:r>
            <a:endParaRPr/>
          </a:p>
        </p:txBody>
      </p:sp>
      <p:pic>
        <p:nvPicPr>
          <p:cNvPr id="3" name="Picture 2" descr="Background pattern&#10;&#10;Description automatically generated">
            <a:extLst>
              <a:ext uri="{FF2B5EF4-FFF2-40B4-BE49-F238E27FC236}">
                <a16:creationId xmlns:a16="http://schemas.microsoft.com/office/drawing/2014/main" id="{D7714DD6-D1A3-47F8-86F3-B052B064D126}"/>
              </a:ext>
            </a:extLst>
          </p:cNvPr>
          <p:cNvPicPr>
            <a:picLocks noChangeAspect="1"/>
          </p:cNvPicPr>
          <p:nvPr/>
        </p:nvPicPr>
        <p:blipFill>
          <a:blip r:embed="rId3"/>
          <a:stretch>
            <a:fillRect/>
          </a:stretch>
        </p:blipFill>
        <p:spPr>
          <a:xfrm>
            <a:off x="3048000" y="1428750"/>
            <a:ext cx="3048000" cy="2286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1b: Base Shift0 and ShiftR10</a:t>
            </a:r>
            <a:endParaRPr/>
          </a:p>
        </p:txBody>
      </p:sp>
      <p:sp>
        <p:nvSpPr>
          <p:cNvPr id="64" name="Google Shape;64;p12"/>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65" name="Google Shape;65;p12"/>
          <p:cNvSpPr txBox="1"/>
          <p:nvPr/>
        </p:nvSpPr>
        <p:spPr>
          <a:xfrm>
            <a:off x="2523513" y="4294025"/>
            <a:ext cx="40971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ps4-1-b-1</a:t>
            </a:r>
            <a:endParaRPr/>
          </a:p>
        </p:txBody>
      </p:sp>
      <p:pic>
        <p:nvPicPr>
          <p:cNvPr id="3" name="Picture 2" descr="Background pattern&#10;&#10;Description automatically generated">
            <a:extLst>
              <a:ext uri="{FF2B5EF4-FFF2-40B4-BE49-F238E27FC236}">
                <a16:creationId xmlns:a16="http://schemas.microsoft.com/office/drawing/2014/main" id="{77322A61-CED0-43BC-B2C9-F8C78BE4A072}"/>
              </a:ext>
            </a:extLst>
          </p:cNvPr>
          <p:cNvPicPr>
            <a:picLocks noChangeAspect="1"/>
          </p:cNvPicPr>
          <p:nvPr/>
        </p:nvPicPr>
        <p:blipFill>
          <a:blip r:embed="rId3"/>
          <a:stretch>
            <a:fillRect/>
          </a:stretch>
        </p:blipFill>
        <p:spPr>
          <a:xfrm>
            <a:off x="3048000" y="1428750"/>
            <a:ext cx="3048000" cy="2286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1b: Base Shift0 and ShiftR20</a:t>
            </a:r>
            <a:endParaRPr/>
          </a:p>
        </p:txBody>
      </p:sp>
      <p:sp>
        <p:nvSpPr>
          <p:cNvPr id="72" name="Google Shape;72;p13"/>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73" name="Google Shape;73;p13"/>
          <p:cNvSpPr txBox="1"/>
          <p:nvPr/>
        </p:nvSpPr>
        <p:spPr>
          <a:xfrm>
            <a:off x="2523425" y="4294025"/>
            <a:ext cx="40971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ps4-1-b-2</a:t>
            </a:r>
            <a:endParaRPr/>
          </a:p>
        </p:txBody>
      </p:sp>
      <p:pic>
        <p:nvPicPr>
          <p:cNvPr id="3" name="Picture 2" descr="Background pattern&#10;&#10;Description automatically generated">
            <a:extLst>
              <a:ext uri="{FF2B5EF4-FFF2-40B4-BE49-F238E27FC236}">
                <a16:creationId xmlns:a16="http://schemas.microsoft.com/office/drawing/2014/main" id="{E1727D06-083D-4780-B2A4-F95CC28D57B8}"/>
              </a:ext>
            </a:extLst>
          </p:cNvPr>
          <p:cNvPicPr>
            <a:picLocks noChangeAspect="1"/>
          </p:cNvPicPr>
          <p:nvPr/>
        </p:nvPicPr>
        <p:blipFill>
          <a:blip r:embed="rId3"/>
          <a:stretch>
            <a:fillRect/>
          </a:stretch>
        </p:blipFill>
        <p:spPr>
          <a:xfrm>
            <a:off x="3048000" y="1428750"/>
            <a:ext cx="3048000" cy="2286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1b: Base Shift0 and ShiftR40</a:t>
            </a:r>
            <a:endParaRPr/>
          </a:p>
        </p:txBody>
      </p:sp>
      <p:sp>
        <p:nvSpPr>
          <p:cNvPr id="80" name="Google Shape;80;p14"/>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81" name="Google Shape;81;p14"/>
          <p:cNvSpPr txBox="1"/>
          <p:nvPr/>
        </p:nvSpPr>
        <p:spPr>
          <a:xfrm>
            <a:off x="2523513" y="4294025"/>
            <a:ext cx="40971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ps4-1-b-3</a:t>
            </a:r>
            <a:endParaRPr/>
          </a:p>
        </p:txBody>
      </p:sp>
      <p:pic>
        <p:nvPicPr>
          <p:cNvPr id="3" name="Picture 2" descr="Background pattern&#10;&#10;Description automatically generated">
            <a:extLst>
              <a:ext uri="{FF2B5EF4-FFF2-40B4-BE49-F238E27FC236}">
                <a16:creationId xmlns:a16="http://schemas.microsoft.com/office/drawing/2014/main" id="{13D23C6A-F665-454F-A62C-EF0420065DE9}"/>
              </a:ext>
            </a:extLst>
          </p:cNvPr>
          <p:cNvPicPr>
            <a:picLocks noChangeAspect="1"/>
          </p:cNvPicPr>
          <p:nvPr/>
        </p:nvPicPr>
        <p:blipFill>
          <a:blip r:embed="rId3"/>
          <a:stretch>
            <a:fillRect/>
          </a:stretch>
        </p:blipFill>
        <p:spPr>
          <a:xfrm>
            <a:off x="3048000" y="1428750"/>
            <a:ext cx="3048000" cy="2286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1b: Text Response</a:t>
            </a:r>
            <a:endParaRPr/>
          </a:p>
        </p:txBody>
      </p:sp>
      <p:sp>
        <p:nvSpPr>
          <p:cNvPr id="88" name="Google Shape;88;p15"/>
          <p:cNvSpPr txBox="1">
            <a:spLocks noGrp="1"/>
          </p:cNvSpPr>
          <p:nvPr>
            <p:ph type="body" idx="1"/>
          </p:nvPr>
        </p:nvSpPr>
        <p:spPr>
          <a:xfrm>
            <a:off x="1113950" y="1063375"/>
            <a:ext cx="7572900" cy="3725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dirty="0">
                <a:solidFill>
                  <a:srgbClr val="0000FF"/>
                </a:solidFill>
              </a:rPr>
              <a:t>Does LK still work? Does it fall apart on any of the pairs? Try using different parameters to get results closer to the ones above. Describe your results and what you tried.</a:t>
            </a:r>
            <a:endParaRPr sz="1000" b="1" dirty="0">
              <a:solidFill>
                <a:srgbClr val="0000FF"/>
              </a:solidFill>
            </a:endParaRPr>
          </a:p>
          <a:p>
            <a:pPr marL="0" lvl="0" indent="0" algn="l" rtl="0">
              <a:lnSpc>
                <a:spcPct val="115000"/>
              </a:lnSpc>
              <a:spcBef>
                <a:spcPts val="0"/>
              </a:spcBef>
              <a:spcAft>
                <a:spcPts val="0"/>
              </a:spcAft>
              <a:buNone/>
            </a:pPr>
            <a:endParaRPr sz="1000" b="1" dirty="0"/>
          </a:p>
          <a:p>
            <a:pPr marL="0" lvl="0" indent="0" algn="l" rtl="0">
              <a:lnSpc>
                <a:spcPct val="115000"/>
              </a:lnSpc>
              <a:spcBef>
                <a:spcPts val="0"/>
              </a:spcBef>
              <a:spcAft>
                <a:spcPts val="0"/>
              </a:spcAft>
              <a:buNone/>
            </a:pPr>
            <a:r>
              <a:rPr lang="en-US" sz="1000" b="1" dirty="0"/>
              <a:t>LK falls apart with larger movements. Using Gaussian kernels with larger </a:t>
            </a:r>
            <a:r>
              <a:rPr lang="en-US" sz="1000" b="1" dirty="0" err="1"/>
              <a:t>ksize</a:t>
            </a:r>
            <a:r>
              <a:rPr lang="en-US" sz="1000" b="1" dirty="0"/>
              <a:t> helped a little as the blurring effectively reduces the large pixel movements, but it did not work very well. Increasing </a:t>
            </a:r>
            <a:r>
              <a:rPr lang="en-US" sz="1000" b="1" dirty="0" err="1"/>
              <a:t>ksize</a:t>
            </a:r>
            <a:r>
              <a:rPr lang="en-US" sz="1000" b="1" dirty="0"/>
              <a:t> with uniform or Gaussian kernels helped a little, but LK still fell apart. For different sigma with Gaussian kernels, LK did not work very well with very large or very small </a:t>
            </a:r>
            <a:r>
              <a:rPr lang="en-US" sz="1000" b="1" dirty="0" err="1"/>
              <a:t>sigmas</a:t>
            </a:r>
            <a:r>
              <a:rPr lang="en-US" sz="1000" b="1" dirty="0"/>
              <a:t> and tuning that was very difficult and still not </a:t>
            </a:r>
            <a:r>
              <a:rPr lang="en-US" sz="1000" b="1"/>
              <a:t>that effective.</a:t>
            </a:r>
            <a:endParaRPr sz="1000" b="1" dirty="0"/>
          </a:p>
        </p:txBody>
      </p:sp>
      <p:sp>
        <p:nvSpPr>
          <p:cNvPr id="89" name="Google Shape;89;p15"/>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2a: Gaussian Pyramid</a:t>
            </a:r>
            <a:endParaRPr/>
          </a:p>
        </p:txBody>
      </p:sp>
      <p:sp>
        <p:nvSpPr>
          <p:cNvPr id="95" name="Google Shape;95;p16"/>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96" name="Google Shape;96;p16"/>
          <p:cNvSpPr txBox="1"/>
          <p:nvPr/>
        </p:nvSpPr>
        <p:spPr>
          <a:xfrm>
            <a:off x="2412600" y="444007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ps4-2-a-1</a:t>
            </a:r>
            <a:endParaRPr/>
          </a:p>
        </p:txBody>
      </p:sp>
      <p:pic>
        <p:nvPicPr>
          <p:cNvPr id="5" name="Picture 4" descr="A picture containing photo, bird, standing, owl&#10;&#10;Description automatically generated">
            <a:extLst>
              <a:ext uri="{FF2B5EF4-FFF2-40B4-BE49-F238E27FC236}">
                <a16:creationId xmlns:a16="http://schemas.microsoft.com/office/drawing/2014/main" id="{D79C7B4E-3B45-40FF-89C3-C9D6D0CA37DC}"/>
              </a:ext>
            </a:extLst>
          </p:cNvPr>
          <p:cNvPicPr>
            <a:picLocks noChangeAspect="1"/>
          </p:cNvPicPr>
          <p:nvPr/>
        </p:nvPicPr>
        <p:blipFill>
          <a:blip r:embed="rId3"/>
          <a:stretch>
            <a:fillRect/>
          </a:stretch>
        </p:blipFill>
        <p:spPr>
          <a:xfrm>
            <a:off x="1747837" y="1371600"/>
            <a:ext cx="5648325" cy="24003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2b: Laplacian Pyramid</a:t>
            </a:r>
            <a:endParaRPr/>
          </a:p>
        </p:txBody>
      </p:sp>
      <p:sp>
        <p:nvSpPr>
          <p:cNvPr id="103" name="Google Shape;103;p17"/>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04" name="Google Shape;104;p17"/>
          <p:cNvSpPr txBox="1"/>
          <p:nvPr/>
        </p:nvSpPr>
        <p:spPr>
          <a:xfrm>
            <a:off x="2412600" y="444007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ps4-2-b-1</a:t>
            </a:r>
            <a:endParaRPr/>
          </a:p>
        </p:txBody>
      </p:sp>
      <p:pic>
        <p:nvPicPr>
          <p:cNvPr id="3" name="Picture 2" descr="A picture containing building, brick&#10;&#10;Description automatically generated">
            <a:extLst>
              <a:ext uri="{FF2B5EF4-FFF2-40B4-BE49-F238E27FC236}">
                <a16:creationId xmlns:a16="http://schemas.microsoft.com/office/drawing/2014/main" id="{8FED4E65-D541-447C-9BCE-0D063D39C54A}"/>
              </a:ext>
            </a:extLst>
          </p:cNvPr>
          <p:cNvPicPr>
            <a:picLocks noChangeAspect="1"/>
          </p:cNvPicPr>
          <p:nvPr/>
        </p:nvPicPr>
        <p:blipFill>
          <a:blip r:embed="rId3"/>
          <a:stretch>
            <a:fillRect/>
          </a:stretch>
        </p:blipFill>
        <p:spPr>
          <a:xfrm>
            <a:off x="1747837" y="1371600"/>
            <a:ext cx="5648325" cy="2400300"/>
          </a:xfrm>
          <a:prstGeom prst="rect">
            <a:avLst/>
          </a:prstGeom>
        </p:spPr>
      </p:pic>
    </p:spTree>
  </p:cSld>
  <p:clrMapOvr>
    <a:masterClrMapping/>
  </p:clrMapOvr>
</p:sld>
</file>

<file path=ppt/theme/theme1.xml><?xml version="1.0" encoding="utf-8"?>
<a:theme xmlns:a="http://schemas.openxmlformats.org/drawingml/2006/main"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419</Words>
  <Application>Microsoft Office PowerPoint</Application>
  <PresentationFormat>On-screen Show (16:9)</PresentationFormat>
  <Paragraphs>78</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Light Gradient</vt:lpstr>
      <vt:lpstr>Computer Vision  FALL 2020 Problem Set #4</vt:lpstr>
      <vt:lpstr>1a: Base Shift0 and ShiftR2</vt:lpstr>
      <vt:lpstr>1a: Base Shift0 and ShiftR5U5</vt:lpstr>
      <vt:lpstr>1b: Base Shift0 and ShiftR10</vt:lpstr>
      <vt:lpstr>1b: Base Shift0 and ShiftR20</vt:lpstr>
      <vt:lpstr>1b: Base Shift0 and ShiftR40</vt:lpstr>
      <vt:lpstr>1b: Text Response</vt:lpstr>
      <vt:lpstr>2a: Gaussian Pyramid</vt:lpstr>
      <vt:lpstr>2b: Laplacian Pyramid</vt:lpstr>
      <vt:lpstr>3a: Difference images</vt:lpstr>
      <vt:lpstr>3a: Difference images (cont.)</vt:lpstr>
      <vt:lpstr>4a: Hierarchical LK</vt:lpstr>
      <vt:lpstr>4a: Hierarchical LK (cont.)</vt:lpstr>
      <vt:lpstr>4a: Hierarchical LK (cont.)</vt:lpstr>
      <vt:lpstr>4b: Hierarchical LK (cont.)</vt:lpstr>
      <vt:lpstr>4b: Hierarchical LK (cont.)</vt:lpstr>
      <vt:lpstr>5a: Frame Interpolation</vt:lpstr>
      <vt:lpstr>5b: Frame Interpolation</vt:lpstr>
      <vt:lpstr>5b: Frame Interpolation</vt:lpstr>
      <vt:lpstr>6: Challenge Problem</vt:lpstr>
      <vt:lpstr>6: Challenge Problem (cont.)</vt:lpstr>
      <vt:lpstr>6: Challenge Problem (cont.)</vt:lpstr>
      <vt:lpstr>If your pdf is larger than 7MB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Dhvani Vora</cp:lastModifiedBy>
  <cp:revision>16</cp:revision>
  <dcterms:modified xsi:type="dcterms:W3CDTF">2020-10-03T07:05:53Z</dcterms:modified>
</cp:coreProperties>
</file>